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8"/>
  </p:notesMasterIdLst>
  <p:sldIdLst>
    <p:sldId id="257" r:id="rId3"/>
    <p:sldId id="258" r:id="rId4"/>
    <p:sldId id="335" r:id="rId5"/>
    <p:sldId id="333" r:id="rId6"/>
    <p:sldId id="329" r:id="rId7"/>
    <p:sldId id="262" r:id="rId8"/>
    <p:sldId id="330" r:id="rId9"/>
    <p:sldId id="263" r:id="rId10"/>
    <p:sldId id="264" r:id="rId11"/>
    <p:sldId id="280" r:id="rId12"/>
    <p:sldId id="299" r:id="rId13"/>
    <p:sldId id="268" r:id="rId14"/>
    <p:sldId id="301" r:id="rId15"/>
    <p:sldId id="269" r:id="rId16"/>
    <p:sldId id="331" r:id="rId17"/>
    <p:sldId id="271" r:id="rId18"/>
    <p:sldId id="275" r:id="rId19"/>
    <p:sldId id="345" r:id="rId20"/>
    <p:sldId id="277" r:id="rId21"/>
    <p:sldId id="283" r:id="rId22"/>
    <p:sldId id="281" r:id="rId23"/>
    <p:sldId id="336" r:id="rId24"/>
    <p:sldId id="337" r:id="rId25"/>
    <p:sldId id="338" r:id="rId26"/>
    <p:sldId id="327" r:id="rId27"/>
    <p:sldId id="328" r:id="rId28"/>
    <p:sldId id="339" r:id="rId29"/>
    <p:sldId id="340" r:id="rId30"/>
    <p:sldId id="279" r:id="rId31"/>
    <p:sldId id="341" r:id="rId32"/>
    <p:sldId id="342" r:id="rId33"/>
    <p:sldId id="282" r:id="rId34"/>
    <p:sldId id="343" r:id="rId35"/>
    <p:sldId id="291" r:id="rId36"/>
    <p:sldId id="344" r:id="rId37"/>
    <p:sldId id="317" r:id="rId38"/>
    <p:sldId id="318" r:id="rId39"/>
    <p:sldId id="319" r:id="rId40"/>
    <p:sldId id="320" r:id="rId41"/>
    <p:sldId id="321" r:id="rId42"/>
    <p:sldId id="322" r:id="rId43"/>
    <p:sldId id="323" r:id="rId44"/>
    <p:sldId id="324" r:id="rId45"/>
    <p:sldId id="325" r:id="rId46"/>
    <p:sldId id="326" r:id="rId47"/>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75" autoAdjust="0"/>
    <p:restoredTop sz="94660"/>
  </p:normalViewPr>
  <p:slideViewPr>
    <p:cSldViewPr snapToGrid="0">
      <p:cViewPr varScale="1">
        <p:scale>
          <a:sx n="112" d="100"/>
          <a:sy n="112" d="100"/>
        </p:scale>
        <p:origin x="64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0862A581-40DB-40B4-AB6F-C50A42442859}" type="datetimeFigureOut">
              <a:rPr lang="en-GB" smtClean="0"/>
              <a:t>29/04/2026</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69BEEF40-C1A4-44E2-9594-86A28B2854A6}" type="slidenum">
              <a:rPr lang="en-GB" smtClean="0"/>
              <a:t>‹#›</a:t>
            </a:fld>
            <a:endParaRPr lang="en-GB"/>
          </a:p>
        </p:txBody>
      </p:sp>
    </p:spTree>
    <p:extLst>
      <p:ext uri="{BB962C8B-B14F-4D97-AF65-F5344CB8AC3E}">
        <p14:creationId xmlns:p14="http://schemas.microsoft.com/office/powerpoint/2010/main" val="1487801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1 and 2</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CBAC29-FD65-4208-81E4-2FCA07B0410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7542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2A33D3F-2200-4FF5-9B42-82ECE42CA21E}" type="datetimeFigureOut">
              <a:rPr lang="en-GB" smtClean="0"/>
              <a:t>29/04/2026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3815207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A33D3F-2200-4FF5-9B42-82ECE42CA21E}" type="datetimeFigureOut">
              <a:rPr lang="en-GB" smtClean="0"/>
              <a:t>29/04/2026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3309848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A33D3F-2200-4FF5-9B42-82ECE42CA21E}" type="datetimeFigureOut">
              <a:rPr lang="en-GB" smtClean="0"/>
              <a:t>29/04/2026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573668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E36CF-B497-2336-8E44-90DC8A039F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3373FCD-DE44-DADA-D1C6-E39E89B65A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3A3A7CF-781A-47C7-1F85-3E2DDED0FB37}"/>
              </a:ext>
            </a:extLst>
          </p:cNvPr>
          <p:cNvSpPr>
            <a:spLocks noGrp="1"/>
          </p:cNvSpPr>
          <p:nvPr>
            <p:ph type="dt" sz="half" idx="10"/>
          </p:nvPr>
        </p:nvSpPr>
        <p:spPr/>
        <p:txBody>
          <a:bodyPr/>
          <a:lstStyle/>
          <a:p>
            <a:fld id="{DB92187D-319A-4254-BC6B-EFA956421FA3}" type="datetimeFigureOut">
              <a:rPr lang="en-GB" smtClean="0"/>
              <a:t>29/04/2026</a:t>
            </a:fld>
            <a:endParaRPr lang="en-GB"/>
          </a:p>
        </p:txBody>
      </p:sp>
      <p:sp>
        <p:nvSpPr>
          <p:cNvPr id="5" name="Footer Placeholder 4">
            <a:extLst>
              <a:ext uri="{FF2B5EF4-FFF2-40B4-BE49-F238E27FC236}">
                <a16:creationId xmlns:a16="http://schemas.microsoft.com/office/drawing/2014/main" id="{083E2A4F-20C3-0F7A-854D-912C03BC5F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A002F7-6AC2-275E-8865-B85AD3548750}"/>
              </a:ext>
            </a:extLst>
          </p:cNvPr>
          <p:cNvSpPr>
            <a:spLocks noGrp="1"/>
          </p:cNvSpPr>
          <p:nvPr>
            <p:ph type="sldNum" sz="quarter" idx="12"/>
          </p:nvPr>
        </p:nvSpPr>
        <p:spPr/>
        <p:txBody>
          <a:bodyPr/>
          <a:lstStyle/>
          <a:p>
            <a:fld id="{85551C30-CD0C-4A2D-A92C-330D5C56B2DC}" type="slidenum">
              <a:rPr lang="en-GB" smtClean="0"/>
              <a:t>‹#›</a:t>
            </a:fld>
            <a:endParaRPr lang="en-GB"/>
          </a:p>
        </p:txBody>
      </p:sp>
    </p:spTree>
    <p:extLst>
      <p:ext uri="{BB962C8B-B14F-4D97-AF65-F5344CB8AC3E}">
        <p14:creationId xmlns:p14="http://schemas.microsoft.com/office/powerpoint/2010/main" val="1908008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54616-04A8-D6C2-9184-49DE4E0C7F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87892C-8FF6-3430-6FD6-C35749A03F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993264-1487-D8BA-FE17-6587597F523C}"/>
              </a:ext>
            </a:extLst>
          </p:cNvPr>
          <p:cNvSpPr>
            <a:spLocks noGrp="1"/>
          </p:cNvSpPr>
          <p:nvPr>
            <p:ph type="dt" sz="half" idx="10"/>
          </p:nvPr>
        </p:nvSpPr>
        <p:spPr/>
        <p:txBody>
          <a:bodyPr/>
          <a:lstStyle/>
          <a:p>
            <a:fld id="{DB92187D-319A-4254-BC6B-EFA956421FA3}" type="datetimeFigureOut">
              <a:rPr lang="en-GB" smtClean="0"/>
              <a:t>29/04/2026</a:t>
            </a:fld>
            <a:endParaRPr lang="en-GB"/>
          </a:p>
        </p:txBody>
      </p:sp>
      <p:sp>
        <p:nvSpPr>
          <p:cNvPr id="5" name="Footer Placeholder 4">
            <a:extLst>
              <a:ext uri="{FF2B5EF4-FFF2-40B4-BE49-F238E27FC236}">
                <a16:creationId xmlns:a16="http://schemas.microsoft.com/office/drawing/2014/main" id="{09BC6628-0E86-15AE-957C-EAC613ED30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AAD688-4B7F-10C8-399E-E925C40212B1}"/>
              </a:ext>
            </a:extLst>
          </p:cNvPr>
          <p:cNvSpPr>
            <a:spLocks noGrp="1"/>
          </p:cNvSpPr>
          <p:nvPr>
            <p:ph type="sldNum" sz="quarter" idx="12"/>
          </p:nvPr>
        </p:nvSpPr>
        <p:spPr/>
        <p:txBody>
          <a:bodyPr/>
          <a:lstStyle/>
          <a:p>
            <a:fld id="{85551C30-CD0C-4A2D-A92C-330D5C56B2DC}" type="slidenum">
              <a:rPr lang="en-GB" smtClean="0"/>
              <a:t>‹#›</a:t>
            </a:fld>
            <a:endParaRPr lang="en-GB"/>
          </a:p>
        </p:txBody>
      </p:sp>
    </p:spTree>
    <p:extLst>
      <p:ext uri="{BB962C8B-B14F-4D97-AF65-F5344CB8AC3E}">
        <p14:creationId xmlns:p14="http://schemas.microsoft.com/office/powerpoint/2010/main" val="656797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AEC9-8B9A-D47C-E5EA-0BEFF499EE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5162E1F-F889-31AE-10A6-F3A8B6E857B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094AFE-87D8-77AC-CA7A-E6762694D928}"/>
              </a:ext>
            </a:extLst>
          </p:cNvPr>
          <p:cNvSpPr>
            <a:spLocks noGrp="1"/>
          </p:cNvSpPr>
          <p:nvPr>
            <p:ph type="dt" sz="half" idx="10"/>
          </p:nvPr>
        </p:nvSpPr>
        <p:spPr/>
        <p:txBody>
          <a:bodyPr/>
          <a:lstStyle/>
          <a:p>
            <a:fld id="{DB92187D-319A-4254-BC6B-EFA956421FA3}" type="datetimeFigureOut">
              <a:rPr lang="en-GB" smtClean="0"/>
              <a:t>29/04/2026</a:t>
            </a:fld>
            <a:endParaRPr lang="en-GB"/>
          </a:p>
        </p:txBody>
      </p:sp>
      <p:sp>
        <p:nvSpPr>
          <p:cNvPr id="5" name="Footer Placeholder 4">
            <a:extLst>
              <a:ext uri="{FF2B5EF4-FFF2-40B4-BE49-F238E27FC236}">
                <a16:creationId xmlns:a16="http://schemas.microsoft.com/office/drawing/2014/main" id="{8622FF5E-0A3A-F8C3-3CA9-08B2782D44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5A33E1-5FC2-F3CB-B2EA-58471787AFB2}"/>
              </a:ext>
            </a:extLst>
          </p:cNvPr>
          <p:cNvSpPr>
            <a:spLocks noGrp="1"/>
          </p:cNvSpPr>
          <p:nvPr>
            <p:ph type="sldNum" sz="quarter" idx="12"/>
          </p:nvPr>
        </p:nvSpPr>
        <p:spPr/>
        <p:txBody>
          <a:bodyPr/>
          <a:lstStyle/>
          <a:p>
            <a:fld id="{85551C30-CD0C-4A2D-A92C-330D5C56B2DC}" type="slidenum">
              <a:rPr lang="en-GB" smtClean="0"/>
              <a:t>‹#›</a:t>
            </a:fld>
            <a:endParaRPr lang="en-GB"/>
          </a:p>
        </p:txBody>
      </p:sp>
    </p:spTree>
    <p:extLst>
      <p:ext uri="{BB962C8B-B14F-4D97-AF65-F5344CB8AC3E}">
        <p14:creationId xmlns:p14="http://schemas.microsoft.com/office/powerpoint/2010/main" val="3620329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7667F-00ED-A815-DE88-919C20F34D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CAF9DB-1DD6-7A6C-2628-9DAF91D631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715B0A8-66A2-CCCB-23C5-3C75543511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B835086-BD34-14AB-A663-CB1EBB7DA2C8}"/>
              </a:ext>
            </a:extLst>
          </p:cNvPr>
          <p:cNvSpPr>
            <a:spLocks noGrp="1"/>
          </p:cNvSpPr>
          <p:nvPr>
            <p:ph type="dt" sz="half" idx="10"/>
          </p:nvPr>
        </p:nvSpPr>
        <p:spPr/>
        <p:txBody>
          <a:bodyPr/>
          <a:lstStyle/>
          <a:p>
            <a:fld id="{DB92187D-319A-4254-BC6B-EFA956421FA3}" type="datetimeFigureOut">
              <a:rPr lang="en-GB" smtClean="0"/>
              <a:t>29/04/2026</a:t>
            </a:fld>
            <a:endParaRPr lang="en-GB"/>
          </a:p>
        </p:txBody>
      </p:sp>
      <p:sp>
        <p:nvSpPr>
          <p:cNvPr id="6" name="Footer Placeholder 5">
            <a:extLst>
              <a:ext uri="{FF2B5EF4-FFF2-40B4-BE49-F238E27FC236}">
                <a16:creationId xmlns:a16="http://schemas.microsoft.com/office/drawing/2014/main" id="{EE98C08D-6C21-7F18-7C29-B918C27C11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ACE15A-C074-CE08-3875-99CCAD0704C2}"/>
              </a:ext>
            </a:extLst>
          </p:cNvPr>
          <p:cNvSpPr>
            <a:spLocks noGrp="1"/>
          </p:cNvSpPr>
          <p:nvPr>
            <p:ph type="sldNum" sz="quarter" idx="12"/>
          </p:nvPr>
        </p:nvSpPr>
        <p:spPr/>
        <p:txBody>
          <a:bodyPr/>
          <a:lstStyle/>
          <a:p>
            <a:fld id="{85551C30-CD0C-4A2D-A92C-330D5C56B2DC}" type="slidenum">
              <a:rPr lang="en-GB" smtClean="0"/>
              <a:t>‹#›</a:t>
            </a:fld>
            <a:endParaRPr lang="en-GB"/>
          </a:p>
        </p:txBody>
      </p:sp>
    </p:spTree>
    <p:extLst>
      <p:ext uri="{BB962C8B-B14F-4D97-AF65-F5344CB8AC3E}">
        <p14:creationId xmlns:p14="http://schemas.microsoft.com/office/powerpoint/2010/main" val="1854348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E2A84-1E7B-FB2C-1385-45A62EC5C82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2497EB4-C652-7336-3277-9E1F6F45B2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5E181E-6F9A-E399-7B7F-F5FF3E1DE3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05811F4-B4D6-85D4-C16D-83E4E9C575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0E2E4D-25A4-B2AB-B9D7-1660C2EE94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9F6C5B8-B98C-7119-A718-0F80B46587AE}"/>
              </a:ext>
            </a:extLst>
          </p:cNvPr>
          <p:cNvSpPr>
            <a:spLocks noGrp="1"/>
          </p:cNvSpPr>
          <p:nvPr>
            <p:ph type="dt" sz="half" idx="10"/>
          </p:nvPr>
        </p:nvSpPr>
        <p:spPr/>
        <p:txBody>
          <a:bodyPr/>
          <a:lstStyle/>
          <a:p>
            <a:fld id="{DB92187D-319A-4254-BC6B-EFA956421FA3}" type="datetimeFigureOut">
              <a:rPr lang="en-GB" smtClean="0"/>
              <a:t>29/04/2026</a:t>
            </a:fld>
            <a:endParaRPr lang="en-GB"/>
          </a:p>
        </p:txBody>
      </p:sp>
      <p:sp>
        <p:nvSpPr>
          <p:cNvPr id="8" name="Footer Placeholder 7">
            <a:extLst>
              <a:ext uri="{FF2B5EF4-FFF2-40B4-BE49-F238E27FC236}">
                <a16:creationId xmlns:a16="http://schemas.microsoft.com/office/drawing/2014/main" id="{93A6589A-75F6-7AC5-B12B-DAC437A8E02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A950D88-1604-1E0D-D19C-114C2DA07DF0}"/>
              </a:ext>
            </a:extLst>
          </p:cNvPr>
          <p:cNvSpPr>
            <a:spLocks noGrp="1"/>
          </p:cNvSpPr>
          <p:nvPr>
            <p:ph type="sldNum" sz="quarter" idx="12"/>
          </p:nvPr>
        </p:nvSpPr>
        <p:spPr/>
        <p:txBody>
          <a:bodyPr/>
          <a:lstStyle/>
          <a:p>
            <a:fld id="{85551C30-CD0C-4A2D-A92C-330D5C56B2DC}" type="slidenum">
              <a:rPr lang="en-GB" smtClean="0"/>
              <a:t>‹#›</a:t>
            </a:fld>
            <a:endParaRPr lang="en-GB"/>
          </a:p>
        </p:txBody>
      </p:sp>
    </p:spTree>
    <p:extLst>
      <p:ext uri="{BB962C8B-B14F-4D97-AF65-F5344CB8AC3E}">
        <p14:creationId xmlns:p14="http://schemas.microsoft.com/office/powerpoint/2010/main" val="4020005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CCF75-E8BD-E405-C72D-4C29FA14CC7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78EF549-F020-ED6E-C31E-01604A0FC46E}"/>
              </a:ext>
            </a:extLst>
          </p:cNvPr>
          <p:cNvSpPr>
            <a:spLocks noGrp="1"/>
          </p:cNvSpPr>
          <p:nvPr>
            <p:ph type="dt" sz="half" idx="10"/>
          </p:nvPr>
        </p:nvSpPr>
        <p:spPr/>
        <p:txBody>
          <a:bodyPr/>
          <a:lstStyle/>
          <a:p>
            <a:fld id="{DB92187D-319A-4254-BC6B-EFA956421FA3}" type="datetimeFigureOut">
              <a:rPr lang="en-GB" smtClean="0"/>
              <a:t>29/04/2026</a:t>
            </a:fld>
            <a:endParaRPr lang="en-GB"/>
          </a:p>
        </p:txBody>
      </p:sp>
      <p:sp>
        <p:nvSpPr>
          <p:cNvPr id="4" name="Footer Placeholder 3">
            <a:extLst>
              <a:ext uri="{FF2B5EF4-FFF2-40B4-BE49-F238E27FC236}">
                <a16:creationId xmlns:a16="http://schemas.microsoft.com/office/drawing/2014/main" id="{D688C955-F504-7A60-FF36-86BE48DE7F0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E0924D-EAF0-927A-B22A-506C0612A816}"/>
              </a:ext>
            </a:extLst>
          </p:cNvPr>
          <p:cNvSpPr>
            <a:spLocks noGrp="1"/>
          </p:cNvSpPr>
          <p:nvPr>
            <p:ph type="sldNum" sz="quarter" idx="12"/>
          </p:nvPr>
        </p:nvSpPr>
        <p:spPr/>
        <p:txBody>
          <a:bodyPr/>
          <a:lstStyle/>
          <a:p>
            <a:fld id="{85551C30-CD0C-4A2D-A92C-330D5C56B2DC}" type="slidenum">
              <a:rPr lang="en-GB" smtClean="0"/>
              <a:t>‹#›</a:t>
            </a:fld>
            <a:endParaRPr lang="en-GB"/>
          </a:p>
        </p:txBody>
      </p:sp>
    </p:spTree>
    <p:extLst>
      <p:ext uri="{BB962C8B-B14F-4D97-AF65-F5344CB8AC3E}">
        <p14:creationId xmlns:p14="http://schemas.microsoft.com/office/powerpoint/2010/main" val="3046491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18E4E2-4860-12A9-887F-3850FF678625}"/>
              </a:ext>
            </a:extLst>
          </p:cNvPr>
          <p:cNvSpPr>
            <a:spLocks noGrp="1"/>
          </p:cNvSpPr>
          <p:nvPr>
            <p:ph type="dt" sz="half" idx="10"/>
          </p:nvPr>
        </p:nvSpPr>
        <p:spPr/>
        <p:txBody>
          <a:bodyPr/>
          <a:lstStyle/>
          <a:p>
            <a:fld id="{DB92187D-319A-4254-BC6B-EFA956421FA3}" type="datetimeFigureOut">
              <a:rPr lang="en-GB" smtClean="0"/>
              <a:t>29/04/2026</a:t>
            </a:fld>
            <a:endParaRPr lang="en-GB"/>
          </a:p>
        </p:txBody>
      </p:sp>
      <p:sp>
        <p:nvSpPr>
          <p:cNvPr id="3" name="Footer Placeholder 2">
            <a:extLst>
              <a:ext uri="{FF2B5EF4-FFF2-40B4-BE49-F238E27FC236}">
                <a16:creationId xmlns:a16="http://schemas.microsoft.com/office/drawing/2014/main" id="{85797D55-6BB3-9DB2-9FB9-248B2A9FE97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BFF461A-AE5F-23FE-4004-4888546F7803}"/>
              </a:ext>
            </a:extLst>
          </p:cNvPr>
          <p:cNvSpPr>
            <a:spLocks noGrp="1"/>
          </p:cNvSpPr>
          <p:nvPr>
            <p:ph type="sldNum" sz="quarter" idx="12"/>
          </p:nvPr>
        </p:nvSpPr>
        <p:spPr/>
        <p:txBody>
          <a:bodyPr/>
          <a:lstStyle/>
          <a:p>
            <a:fld id="{85551C30-CD0C-4A2D-A92C-330D5C56B2DC}" type="slidenum">
              <a:rPr lang="en-GB" smtClean="0"/>
              <a:t>‹#›</a:t>
            </a:fld>
            <a:endParaRPr lang="en-GB"/>
          </a:p>
        </p:txBody>
      </p:sp>
    </p:spTree>
    <p:extLst>
      <p:ext uri="{BB962C8B-B14F-4D97-AF65-F5344CB8AC3E}">
        <p14:creationId xmlns:p14="http://schemas.microsoft.com/office/powerpoint/2010/main" val="2844403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8E5D0-3B29-D0FD-C05A-0EF181882D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5ADDD66-687C-A73D-6938-70635F327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E0E822F-4351-9FB6-58C6-8EE538BC75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A7126B-1428-EEA9-82F0-F3CAA2B68562}"/>
              </a:ext>
            </a:extLst>
          </p:cNvPr>
          <p:cNvSpPr>
            <a:spLocks noGrp="1"/>
          </p:cNvSpPr>
          <p:nvPr>
            <p:ph type="dt" sz="half" idx="10"/>
          </p:nvPr>
        </p:nvSpPr>
        <p:spPr/>
        <p:txBody>
          <a:bodyPr/>
          <a:lstStyle/>
          <a:p>
            <a:fld id="{DB92187D-319A-4254-BC6B-EFA956421FA3}" type="datetimeFigureOut">
              <a:rPr lang="en-GB" smtClean="0"/>
              <a:t>29/04/2026</a:t>
            </a:fld>
            <a:endParaRPr lang="en-GB"/>
          </a:p>
        </p:txBody>
      </p:sp>
      <p:sp>
        <p:nvSpPr>
          <p:cNvPr id="6" name="Footer Placeholder 5">
            <a:extLst>
              <a:ext uri="{FF2B5EF4-FFF2-40B4-BE49-F238E27FC236}">
                <a16:creationId xmlns:a16="http://schemas.microsoft.com/office/drawing/2014/main" id="{37F105A7-B828-2BD2-6DE7-4D0DE8B063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3D3D5C-9ECB-64CC-B4BD-5448A026D7F7}"/>
              </a:ext>
            </a:extLst>
          </p:cNvPr>
          <p:cNvSpPr>
            <a:spLocks noGrp="1"/>
          </p:cNvSpPr>
          <p:nvPr>
            <p:ph type="sldNum" sz="quarter" idx="12"/>
          </p:nvPr>
        </p:nvSpPr>
        <p:spPr/>
        <p:txBody>
          <a:bodyPr/>
          <a:lstStyle/>
          <a:p>
            <a:fld id="{85551C30-CD0C-4A2D-A92C-330D5C56B2DC}" type="slidenum">
              <a:rPr lang="en-GB" smtClean="0"/>
              <a:t>‹#›</a:t>
            </a:fld>
            <a:endParaRPr lang="en-GB"/>
          </a:p>
        </p:txBody>
      </p:sp>
    </p:spTree>
    <p:extLst>
      <p:ext uri="{BB962C8B-B14F-4D97-AF65-F5344CB8AC3E}">
        <p14:creationId xmlns:p14="http://schemas.microsoft.com/office/powerpoint/2010/main" val="575113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A33D3F-2200-4FF5-9B42-82ECE42CA21E}" type="datetimeFigureOut">
              <a:rPr lang="en-GB" smtClean="0"/>
              <a:t>29/04/2026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4034911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64703-587C-98B5-85E6-2DA9BAAEE6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9E914A8-6224-1265-0B1B-1651357CB0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C4D34D4-37D2-AFCB-9820-6117F5D8A0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5385EE-3E83-A13D-17DE-2315339295C6}"/>
              </a:ext>
            </a:extLst>
          </p:cNvPr>
          <p:cNvSpPr>
            <a:spLocks noGrp="1"/>
          </p:cNvSpPr>
          <p:nvPr>
            <p:ph type="dt" sz="half" idx="10"/>
          </p:nvPr>
        </p:nvSpPr>
        <p:spPr/>
        <p:txBody>
          <a:bodyPr/>
          <a:lstStyle/>
          <a:p>
            <a:fld id="{DB92187D-319A-4254-BC6B-EFA956421FA3}" type="datetimeFigureOut">
              <a:rPr lang="en-GB" smtClean="0"/>
              <a:t>29/04/2026</a:t>
            </a:fld>
            <a:endParaRPr lang="en-GB"/>
          </a:p>
        </p:txBody>
      </p:sp>
      <p:sp>
        <p:nvSpPr>
          <p:cNvPr id="6" name="Footer Placeholder 5">
            <a:extLst>
              <a:ext uri="{FF2B5EF4-FFF2-40B4-BE49-F238E27FC236}">
                <a16:creationId xmlns:a16="http://schemas.microsoft.com/office/drawing/2014/main" id="{ABB2C179-85F4-CAA5-4B00-C39A285553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E1A3B4-BA57-A7DD-ECB9-5D9F27510C9B}"/>
              </a:ext>
            </a:extLst>
          </p:cNvPr>
          <p:cNvSpPr>
            <a:spLocks noGrp="1"/>
          </p:cNvSpPr>
          <p:nvPr>
            <p:ph type="sldNum" sz="quarter" idx="12"/>
          </p:nvPr>
        </p:nvSpPr>
        <p:spPr/>
        <p:txBody>
          <a:bodyPr/>
          <a:lstStyle/>
          <a:p>
            <a:fld id="{85551C30-CD0C-4A2D-A92C-330D5C56B2DC}" type="slidenum">
              <a:rPr lang="en-GB" smtClean="0"/>
              <a:t>‹#›</a:t>
            </a:fld>
            <a:endParaRPr lang="en-GB"/>
          </a:p>
        </p:txBody>
      </p:sp>
    </p:spTree>
    <p:extLst>
      <p:ext uri="{BB962C8B-B14F-4D97-AF65-F5344CB8AC3E}">
        <p14:creationId xmlns:p14="http://schemas.microsoft.com/office/powerpoint/2010/main" val="12913556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29E36-957F-C54E-D105-9F8CE5A2BF2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9D68DDD-45B2-9A06-AE61-7762C35CDA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BCCB0F-CD18-3916-D94A-0B8AFA0131D4}"/>
              </a:ext>
            </a:extLst>
          </p:cNvPr>
          <p:cNvSpPr>
            <a:spLocks noGrp="1"/>
          </p:cNvSpPr>
          <p:nvPr>
            <p:ph type="dt" sz="half" idx="10"/>
          </p:nvPr>
        </p:nvSpPr>
        <p:spPr/>
        <p:txBody>
          <a:bodyPr/>
          <a:lstStyle/>
          <a:p>
            <a:fld id="{DB92187D-319A-4254-BC6B-EFA956421FA3}" type="datetimeFigureOut">
              <a:rPr lang="en-GB" smtClean="0"/>
              <a:t>29/04/2026</a:t>
            </a:fld>
            <a:endParaRPr lang="en-GB"/>
          </a:p>
        </p:txBody>
      </p:sp>
      <p:sp>
        <p:nvSpPr>
          <p:cNvPr id="5" name="Footer Placeholder 4">
            <a:extLst>
              <a:ext uri="{FF2B5EF4-FFF2-40B4-BE49-F238E27FC236}">
                <a16:creationId xmlns:a16="http://schemas.microsoft.com/office/drawing/2014/main" id="{DF634A54-5985-E577-EADC-22EE2D17B9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5B65E6-F539-0E2C-956E-3543039360FD}"/>
              </a:ext>
            </a:extLst>
          </p:cNvPr>
          <p:cNvSpPr>
            <a:spLocks noGrp="1"/>
          </p:cNvSpPr>
          <p:nvPr>
            <p:ph type="sldNum" sz="quarter" idx="12"/>
          </p:nvPr>
        </p:nvSpPr>
        <p:spPr/>
        <p:txBody>
          <a:bodyPr/>
          <a:lstStyle/>
          <a:p>
            <a:fld id="{85551C30-CD0C-4A2D-A92C-330D5C56B2DC}" type="slidenum">
              <a:rPr lang="en-GB" smtClean="0"/>
              <a:t>‹#›</a:t>
            </a:fld>
            <a:endParaRPr lang="en-GB"/>
          </a:p>
        </p:txBody>
      </p:sp>
    </p:spTree>
    <p:extLst>
      <p:ext uri="{BB962C8B-B14F-4D97-AF65-F5344CB8AC3E}">
        <p14:creationId xmlns:p14="http://schemas.microsoft.com/office/powerpoint/2010/main" val="42138432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3EA109-DA5E-FABE-7266-880D6354E4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0A53FD-D3A6-6D01-3636-5B267D5DD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8F35AE-2CB7-D1B0-91B7-F57D6F72C35A}"/>
              </a:ext>
            </a:extLst>
          </p:cNvPr>
          <p:cNvSpPr>
            <a:spLocks noGrp="1"/>
          </p:cNvSpPr>
          <p:nvPr>
            <p:ph type="dt" sz="half" idx="10"/>
          </p:nvPr>
        </p:nvSpPr>
        <p:spPr/>
        <p:txBody>
          <a:bodyPr/>
          <a:lstStyle/>
          <a:p>
            <a:fld id="{DB92187D-319A-4254-BC6B-EFA956421FA3}" type="datetimeFigureOut">
              <a:rPr lang="en-GB" smtClean="0"/>
              <a:t>29/04/2026</a:t>
            </a:fld>
            <a:endParaRPr lang="en-GB"/>
          </a:p>
        </p:txBody>
      </p:sp>
      <p:sp>
        <p:nvSpPr>
          <p:cNvPr id="5" name="Footer Placeholder 4">
            <a:extLst>
              <a:ext uri="{FF2B5EF4-FFF2-40B4-BE49-F238E27FC236}">
                <a16:creationId xmlns:a16="http://schemas.microsoft.com/office/drawing/2014/main" id="{513EC542-E0E9-BA35-56A0-E4276A998B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B422DE-BCB4-A446-66AC-57E1C65BC96C}"/>
              </a:ext>
            </a:extLst>
          </p:cNvPr>
          <p:cNvSpPr>
            <a:spLocks noGrp="1"/>
          </p:cNvSpPr>
          <p:nvPr>
            <p:ph type="sldNum" sz="quarter" idx="12"/>
          </p:nvPr>
        </p:nvSpPr>
        <p:spPr/>
        <p:txBody>
          <a:bodyPr/>
          <a:lstStyle/>
          <a:p>
            <a:fld id="{85551C30-CD0C-4A2D-A92C-330D5C56B2DC}" type="slidenum">
              <a:rPr lang="en-GB" smtClean="0"/>
              <a:t>‹#›</a:t>
            </a:fld>
            <a:endParaRPr lang="en-GB"/>
          </a:p>
        </p:txBody>
      </p:sp>
    </p:spTree>
    <p:extLst>
      <p:ext uri="{BB962C8B-B14F-4D97-AF65-F5344CB8AC3E}">
        <p14:creationId xmlns:p14="http://schemas.microsoft.com/office/powerpoint/2010/main" val="2860917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2A33D3F-2200-4FF5-9B42-82ECE42CA21E}" type="datetimeFigureOut">
              <a:rPr lang="en-GB" smtClean="0"/>
              <a:t>29/04/2026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3689836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2A33D3F-2200-4FF5-9B42-82ECE42CA21E}" type="datetimeFigureOut">
              <a:rPr lang="en-GB" smtClean="0"/>
              <a:t>29/04/2026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2192693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2A33D3F-2200-4FF5-9B42-82ECE42CA21E}" type="datetimeFigureOut">
              <a:rPr lang="en-GB" smtClean="0"/>
              <a:t>29/04/2026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1791257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2A33D3F-2200-4FF5-9B42-82ECE42CA21E}" type="datetimeFigureOut">
              <a:rPr lang="en-GB" smtClean="0"/>
              <a:t>29/04/2026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2292325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33D3F-2200-4FF5-9B42-82ECE42CA21E}" type="datetimeFigureOut">
              <a:rPr lang="en-GB" smtClean="0"/>
              <a:t>29/04/2026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147593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A33D3F-2200-4FF5-9B42-82ECE42CA21E}" type="datetimeFigureOut">
              <a:rPr lang="en-GB" smtClean="0"/>
              <a:t>29/04/2026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3521027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A33D3F-2200-4FF5-9B42-82ECE42CA21E}" type="datetimeFigureOut">
              <a:rPr lang="en-GB" smtClean="0"/>
              <a:t>29/04/2026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4162000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33D3F-2200-4FF5-9B42-82ECE42CA21E}" type="datetimeFigureOut">
              <a:rPr lang="en-GB" smtClean="0"/>
              <a:t>29/04/2026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AABA3-C6F1-49AB-ACEE-FC21AC38CFD5}" type="slidenum">
              <a:rPr lang="en-GB" smtClean="0"/>
              <a:t>‹#›</a:t>
            </a:fld>
            <a:endParaRPr lang="en-GB"/>
          </a:p>
        </p:txBody>
      </p:sp>
    </p:spTree>
    <p:extLst>
      <p:ext uri="{BB962C8B-B14F-4D97-AF65-F5344CB8AC3E}">
        <p14:creationId xmlns:p14="http://schemas.microsoft.com/office/powerpoint/2010/main" val="205630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AC2891-7804-9D6A-6FED-2BF207924F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5100822-4888-8026-A4C5-D8D097F447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A20DE8-2A14-5916-8792-1DF9817749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B92187D-319A-4254-BC6B-EFA956421FA3}" type="datetimeFigureOut">
              <a:rPr lang="en-GB" smtClean="0"/>
              <a:t>29/04/2026</a:t>
            </a:fld>
            <a:endParaRPr lang="en-GB"/>
          </a:p>
        </p:txBody>
      </p:sp>
      <p:sp>
        <p:nvSpPr>
          <p:cNvPr id="5" name="Footer Placeholder 4">
            <a:extLst>
              <a:ext uri="{FF2B5EF4-FFF2-40B4-BE49-F238E27FC236}">
                <a16:creationId xmlns:a16="http://schemas.microsoft.com/office/drawing/2014/main" id="{D346A7E0-5004-E0E1-AC35-EA31AC4A71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4EC92A56-0C08-B51F-9CEE-33803E9095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5551C30-CD0C-4A2D-A92C-330D5C56B2DC}" type="slidenum">
              <a:rPr lang="en-GB" smtClean="0"/>
              <a:t>‹#›</a:t>
            </a:fld>
            <a:endParaRPr lang="en-GB"/>
          </a:p>
        </p:txBody>
      </p:sp>
    </p:spTree>
    <p:extLst>
      <p:ext uri="{BB962C8B-B14F-4D97-AF65-F5344CB8AC3E}">
        <p14:creationId xmlns:p14="http://schemas.microsoft.com/office/powerpoint/2010/main" val="33920551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6883" y="285008"/>
            <a:ext cx="11625943" cy="6246421"/>
          </a:xfrm>
          <a:prstGeom prst="roundRect">
            <a:avLst/>
          </a:prstGeom>
          <a:noFill/>
          <a:ln w="571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p:cNvSpPr txBox="1">
            <a:spLocks/>
          </p:cNvSpPr>
          <p:nvPr/>
        </p:nvSpPr>
        <p:spPr>
          <a:xfrm>
            <a:off x="790090" y="326266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latin typeface="Gill Sans MT" panose="020B0502020104020203" pitchFamily="34" charset="0"/>
              </a:rPr>
              <a:t>Year 10 Knowledge Organiser HT6</a:t>
            </a:r>
          </a:p>
        </p:txBody>
      </p:sp>
      <p:pic>
        <p:nvPicPr>
          <p:cNvPr id="7" name="Picture 6" descr="Hornchurch High (@HornchurchHigh) / Twitter"/>
          <p:cNvPicPr/>
          <p:nvPr/>
        </p:nvPicPr>
        <p:blipFill>
          <a:blip r:embed="rId2">
            <a:extLst>
              <a:ext uri="{28A0092B-C50C-407E-A947-70E740481C1C}">
                <a14:useLocalDpi xmlns:a14="http://schemas.microsoft.com/office/drawing/2010/main" val="0"/>
              </a:ext>
            </a:extLst>
          </a:blip>
          <a:srcRect/>
          <a:stretch>
            <a:fillRect/>
          </a:stretch>
        </p:blipFill>
        <p:spPr bwMode="auto">
          <a:xfrm>
            <a:off x="4310318" y="488114"/>
            <a:ext cx="3475145" cy="2873395"/>
          </a:xfrm>
          <a:prstGeom prst="rect">
            <a:avLst/>
          </a:prstGeom>
          <a:noFill/>
          <a:ln>
            <a:noFill/>
          </a:ln>
        </p:spPr>
      </p:pic>
      <p:sp>
        <p:nvSpPr>
          <p:cNvPr id="8" name="TextBox 7"/>
          <p:cNvSpPr txBox="1"/>
          <p:nvPr/>
        </p:nvSpPr>
        <p:spPr>
          <a:xfrm>
            <a:off x="3671241" y="4326620"/>
            <a:ext cx="4877225" cy="523220"/>
          </a:xfrm>
          <a:prstGeom prst="rect">
            <a:avLst/>
          </a:prstGeom>
          <a:noFill/>
        </p:spPr>
        <p:txBody>
          <a:bodyPr wrap="square" rtlCol="0">
            <a:spAutoFit/>
          </a:bodyPr>
          <a:lstStyle/>
          <a:p>
            <a:pPr algn="ctr"/>
            <a:r>
              <a:rPr lang="en-GB" sz="2800" dirty="0">
                <a:solidFill>
                  <a:srgbClr val="FF6699"/>
                </a:solidFill>
                <a:latin typeface="Gill Sans MT" panose="020B0502020104020203" pitchFamily="34" charset="0"/>
              </a:rPr>
              <a:t>Knowledge is Power</a:t>
            </a:r>
          </a:p>
        </p:txBody>
      </p:sp>
      <p:sp>
        <p:nvSpPr>
          <p:cNvPr id="9" name="TextBox 8"/>
          <p:cNvSpPr txBox="1"/>
          <p:nvPr/>
        </p:nvSpPr>
        <p:spPr>
          <a:xfrm>
            <a:off x="3397421" y="5600405"/>
            <a:ext cx="5424863" cy="707886"/>
          </a:xfrm>
          <a:prstGeom prst="rect">
            <a:avLst/>
          </a:prstGeom>
          <a:noFill/>
        </p:spPr>
        <p:txBody>
          <a:bodyPr wrap="square" rtlCol="0">
            <a:spAutoFit/>
          </a:bodyPr>
          <a:lstStyle/>
          <a:p>
            <a:r>
              <a:rPr lang="en-GB" sz="2000" dirty="0">
                <a:latin typeface="Gill Sans MT" panose="020B0502020104020203" pitchFamily="34" charset="0"/>
              </a:rPr>
              <a:t>Name: ______________________________</a:t>
            </a:r>
          </a:p>
          <a:p>
            <a:r>
              <a:rPr lang="en-GB" sz="2000" dirty="0">
                <a:latin typeface="Gill Sans MT" panose="020B0502020104020203" pitchFamily="34" charset="0"/>
              </a:rPr>
              <a:t>Form:  _______</a:t>
            </a:r>
          </a:p>
        </p:txBody>
      </p:sp>
    </p:spTree>
    <p:extLst>
      <p:ext uri="{BB962C8B-B14F-4D97-AF65-F5344CB8AC3E}">
        <p14:creationId xmlns:p14="http://schemas.microsoft.com/office/powerpoint/2010/main" val="2339788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History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9" name="TextBox 8"/>
          <p:cNvSpPr txBox="1"/>
          <p:nvPr/>
        </p:nvSpPr>
        <p:spPr>
          <a:xfrm>
            <a:off x="11828418" y="6488668"/>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8</a:t>
            </a:r>
          </a:p>
        </p:txBody>
      </p:sp>
      <p:graphicFrame>
        <p:nvGraphicFramePr>
          <p:cNvPr id="6" name="Content Placeholder 3"/>
          <p:cNvGraphicFramePr>
            <a:graphicFrameLocks/>
          </p:cNvGraphicFramePr>
          <p:nvPr>
            <p:extLst>
              <p:ext uri="{D42A27DB-BD31-4B8C-83A1-F6EECF244321}">
                <p14:modId xmlns:p14="http://schemas.microsoft.com/office/powerpoint/2010/main" val="2174217031"/>
              </p:ext>
            </p:extLst>
          </p:nvPr>
        </p:nvGraphicFramePr>
        <p:xfrm>
          <a:off x="6208296" y="764892"/>
          <a:ext cx="5602704" cy="5958626"/>
        </p:xfrm>
        <a:graphic>
          <a:graphicData uri="http://schemas.openxmlformats.org/drawingml/2006/table">
            <a:tbl>
              <a:tblPr firstRow="1" bandRow="1">
                <a:tableStyleId>{5940675A-B579-460E-94D1-54222C63F5DA}</a:tableStyleId>
              </a:tblPr>
              <a:tblGrid>
                <a:gridCol w="1302997">
                  <a:extLst>
                    <a:ext uri="{9D8B030D-6E8A-4147-A177-3AD203B41FA5}">
                      <a16:colId xmlns:a16="http://schemas.microsoft.com/office/drawing/2014/main" val="20000"/>
                    </a:ext>
                  </a:extLst>
                </a:gridCol>
                <a:gridCol w="4299707">
                  <a:extLst>
                    <a:ext uri="{9D8B030D-6E8A-4147-A177-3AD203B41FA5}">
                      <a16:colId xmlns:a16="http://schemas.microsoft.com/office/drawing/2014/main" val="20001"/>
                    </a:ext>
                  </a:extLst>
                </a:gridCol>
              </a:tblGrid>
              <a:tr h="486626">
                <a:tc gridSpan="2">
                  <a:txBody>
                    <a:bodyPr/>
                    <a:lstStyle/>
                    <a:p>
                      <a:pPr algn="ctr"/>
                      <a:r>
                        <a:rPr lang="en-US" sz="1200" b="1" dirty="0">
                          <a:latin typeface="Gill Sans MT" panose="020B0502020104020203" pitchFamily="34" charset="0"/>
                        </a:rPr>
                        <a:t>Key Terms</a:t>
                      </a:r>
                    </a:p>
                  </a:txBody>
                  <a:tcPr anchor="ctr">
                    <a:solidFill>
                      <a:schemeClr val="accent1">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3600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Inherit</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To gain possessions after someone has died.</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1"/>
                  </a:ext>
                </a:extLst>
              </a:tr>
              <a:tr h="504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Treason</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An attempt to kill or overthrow the Monarch or betray the country; punishable by death.</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3600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Royal Court</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nobles, advisors and others who surrounded the Monarch.</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504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Nobility</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most respected members of society; they were given special rights and privileges and owned most of the land.</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4"/>
                  </a:ext>
                </a:extLst>
              </a:tr>
              <a:tr h="360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Secretary of State</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leader of the Privy Council; a very powerful position.</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5"/>
                  </a:ext>
                </a:extLst>
              </a:tr>
              <a:tr h="360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Militia</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non-professional army raised to defeat a rebellion or fight a war.</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6"/>
                  </a:ext>
                </a:extLst>
              </a:tr>
              <a:tr h="360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Privy Council</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Monarch’s private councillors.</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535829074"/>
                  </a:ext>
                </a:extLst>
              </a:tr>
              <a:tr h="504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Gentry</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High social class ranked below the nobility; they might be local JPs or hold similar office.</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432269375"/>
                  </a:ext>
                </a:extLst>
              </a:tr>
              <a:tr h="360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Patronage</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Land, titles or power given to ensure an individual’s support.</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395636020"/>
                  </a:ext>
                </a:extLst>
              </a:tr>
              <a:tr h="3600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Mass</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Catholic church service.</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924706061"/>
                  </a:ext>
                </a:extLst>
              </a:tr>
              <a:tr h="360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Monopoly</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The exclusive right to trade in a particular product.</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892874673"/>
                  </a:ext>
                </a:extLst>
              </a:tr>
              <a:tr h="360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Ruff</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An item of clothing worn around the neck.</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976318874"/>
                  </a:ext>
                </a:extLst>
              </a:tr>
              <a:tr h="3600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Succeed</a:t>
                      </a:r>
                      <a:endParaRPr lang="en-GB" sz="10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To take over the throne.</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572794632"/>
                  </a:ext>
                </a:extLst>
              </a:tr>
              <a:tr h="360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Exile</a:t>
                      </a:r>
                      <a:endParaRPr lang="en-GB" sz="100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Being sent to live in another country that is not your own.</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2156321896"/>
                  </a:ext>
                </a:extLst>
              </a:tr>
            </a:tbl>
          </a:graphicData>
        </a:graphic>
      </p:graphicFrame>
      <p:graphicFrame>
        <p:nvGraphicFramePr>
          <p:cNvPr id="10" name="Content Placeholder 3"/>
          <p:cNvGraphicFramePr>
            <a:graphicFrameLocks/>
          </p:cNvGraphicFramePr>
          <p:nvPr>
            <p:extLst>
              <p:ext uri="{D42A27DB-BD31-4B8C-83A1-F6EECF244321}">
                <p14:modId xmlns:p14="http://schemas.microsoft.com/office/powerpoint/2010/main" val="923443655"/>
              </p:ext>
            </p:extLst>
          </p:nvPr>
        </p:nvGraphicFramePr>
        <p:xfrm>
          <a:off x="338667" y="764892"/>
          <a:ext cx="5562599" cy="5579474"/>
        </p:xfrm>
        <a:graphic>
          <a:graphicData uri="http://schemas.openxmlformats.org/drawingml/2006/table">
            <a:tbl>
              <a:tblPr firstRow="1" bandRow="1">
                <a:tableStyleId>{5940675A-B579-460E-94D1-54222C63F5DA}</a:tableStyleId>
              </a:tblPr>
              <a:tblGrid>
                <a:gridCol w="1664226">
                  <a:extLst>
                    <a:ext uri="{9D8B030D-6E8A-4147-A177-3AD203B41FA5}">
                      <a16:colId xmlns:a16="http://schemas.microsoft.com/office/drawing/2014/main" val="20000"/>
                    </a:ext>
                  </a:extLst>
                </a:gridCol>
                <a:gridCol w="3898373">
                  <a:extLst>
                    <a:ext uri="{9D8B030D-6E8A-4147-A177-3AD203B41FA5}">
                      <a16:colId xmlns:a16="http://schemas.microsoft.com/office/drawing/2014/main" val="20001"/>
                    </a:ext>
                  </a:extLst>
                </a:gridCol>
              </a:tblGrid>
              <a:tr h="486626">
                <a:tc gridSpan="2">
                  <a:txBody>
                    <a:bodyPr/>
                    <a:lstStyle/>
                    <a:p>
                      <a:pPr algn="ctr"/>
                      <a:r>
                        <a:rPr lang="en-US" sz="1200" b="1" dirty="0">
                          <a:latin typeface="Gill Sans MT" panose="020B0502020104020203" pitchFamily="34" charset="0"/>
                        </a:rPr>
                        <a:t>Key Individuals</a:t>
                      </a:r>
                    </a:p>
                  </a:txBody>
                  <a:tcPr anchor="ctr">
                    <a:solidFill>
                      <a:schemeClr val="accent6">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360000">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0" u="none" dirty="0">
                          <a:effectLst/>
                          <a:latin typeface="Gill Sans MT" panose="020B0502020104020203" pitchFamily="34" charset="0"/>
                          <a:ea typeface="Calibri" panose="020F0502020204030204" pitchFamily="34" charset="0"/>
                          <a:cs typeface="Times New Roman" panose="02020603050405020304" pitchFamily="18" charset="0"/>
                        </a:rPr>
                        <a:t>Elizabeth I </a:t>
                      </a:r>
                      <a:endParaRPr lang="en-US" sz="1200" b="1" dirty="0">
                        <a:latin typeface="Gill Sans MT" panose="020B0502020104020203" pitchFamily="34" charset="0"/>
                      </a:endParaRPr>
                    </a:p>
                  </a:txBody>
                  <a:tcPr anchor="ctr"/>
                </a:tc>
                <a:tc>
                  <a:txBody>
                    <a:bodyPr/>
                    <a:lstStyle/>
                    <a:p>
                      <a:pPr algn="l">
                        <a:lnSpc>
                          <a:spcPct val="107000"/>
                        </a:lnSpc>
                        <a:spcAft>
                          <a:spcPts val="0"/>
                        </a:spcAft>
                      </a:pPr>
                      <a:r>
                        <a:rPr lang="en-US" sz="1200" b="0" u="none" dirty="0">
                          <a:effectLst/>
                          <a:latin typeface="Gill Sans MT" panose="020B0502020104020203" pitchFamily="34" charset="0"/>
                          <a:ea typeface="Calibri" panose="020F0502020204030204" pitchFamily="34" charset="0"/>
                          <a:cs typeface="Times New Roman" panose="02020603050405020304" pitchFamily="18" charset="0"/>
                        </a:rPr>
                        <a:t>Last Tudor Queen of England 1558-1603. Protestant.</a:t>
                      </a:r>
                      <a:endParaRPr lang="en-GB" sz="1200" b="0" u="none"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602424">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0" u="none" dirty="0">
                          <a:effectLst/>
                          <a:latin typeface="Gill Sans MT" panose="020B0502020104020203" pitchFamily="34" charset="0"/>
                        </a:rPr>
                        <a:t>Henry VIII </a:t>
                      </a:r>
                      <a:endParaRPr lang="en-US" sz="1200" b="1" dirty="0">
                        <a:latin typeface="Gill Sans MT" panose="020B0502020104020203" pitchFamily="34" charset="0"/>
                      </a:endParaRPr>
                    </a:p>
                  </a:txBody>
                  <a:tcPr anchor="ctr"/>
                </a:tc>
                <a:tc>
                  <a:txBody>
                    <a:bodyPr/>
                    <a:lstStyle/>
                    <a:p>
                      <a:pPr algn="l">
                        <a:lnSpc>
                          <a:spcPct val="107000"/>
                        </a:lnSpc>
                        <a:spcAft>
                          <a:spcPts val="0"/>
                        </a:spcAft>
                      </a:pPr>
                      <a:r>
                        <a:rPr lang="en-US" sz="1200" b="0" u="none" dirty="0">
                          <a:effectLst/>
                          <a:latin typeface="Gill Sans MT" panose="020B0502020104020203" pitchFamily="34" charset="0"/>
                        </a:rPr>
                        <a:t>Elizabeth’s father. He changed the religion of the country from Catholic to Protestant during the English Reformation in 1533.</a:t>
                      </a:r>
                      <a:endParaRPr lang="en-GB" sz="1200" b="0" u="none"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83327587"/>
                  </a:ext>
                </a:extLst>
              </a:tr>
              <a:tr h="504000">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0" u="none" dirty="0">
                          <a:effectLst/>
                          <a:latin typeface="Gill Sans MT" panose="020B0502020104020203" pitchFamily="34" charset="0"/>
                        </a:rPr>
                        <a:t>Anne Boleyn </a:t>
                      </a:r>
                      <a:endParaRPr lang="en-US" sz="1200" b="1" dirty="0">
                        <a:latin typeface="Gill Sans MT" panose="020B0502020104020203" pitchFamily="34" charset="0"/>
                      </a:endParaRPr>
                    </a:p>
                  </a:txBody>
                  <a:tcPr anchor="ctr"/>
                </a:tc>
                <a:tc>
                  <a:txBody>
                    <a:bodyPr/>
                    <a:lstStyle/>
                    <a:p>
                      <a:pPr algn="l">
                        <a:lnSpc>
                          <a:spcPct val="107000"/>
                        </a:lnSpc>
                        <a:spcAft>
                          <a:spcPts val="0"/>
                        </a:spcAft>
                      </a:pPr>
                      <a:r>
                        <a:rPr lang="en-US" sz="1200" b="0" u="none" dirty="0">
                          <a:effectLst/>
                          <a:latin typeface="Gill Sans MT" panose="020B0502020104020203" pitchFamily="34" charset="0"/>
                        </a:rPr>
                        <a:t>Elizabeth’s mother and Henry’s second wife. She was beheaded by Henry. </a:t>
                      </a:r>
                      <a:endParaRPr lang="en-GB" sz="1200" b="0" u="none"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52715404"/>
                  </a:ext>
                </a:extLst>
              </a:tr>
              <a:tr h="504000">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0" u="none" dirty="0">
                          <a:effectLst/>
                          <a:latin typeface="Gill Sans MT" panose="020B0502020104020203" pitchFamily="34" charset="0"/>
                        </a:rPr>
                        <a:t>Mary I </a:t>
                      </a:r>
                      <a:endParaRPr lang="en-US" sz="1200" b="1" dirty="0">
                        <a:latin typeface="Gill Sans MT" panose="020B0502020104020203" pitchFamily="34" charset="0"/>
                      </a:endParaRPr>
                    </a:p>
                  </a:txBody>
                  <a:tcPr anchor="ctr"/>
                </a:tc>
                <a:tc>
                  <a:txBody>
                    <a:bodyPr/>
                    <a:lstStyle/>
                    <a:p>
                      <a:pPr algn="l">
                        <a:lnSpc>
                          <a:spcPct val="107000"/>
                        </a:lnSpc>
                        <a:spcAft>
                          <a:spcPts val="0"/>
                        </a:spcAft>
                      </a:pPr>
                      <a:r>
                        <a:rPr lang="en-US" sz="1200" b="0" u="none" dirty="0">
                          <a:effectLst/>
                          <a:latin typeface="Gill Sans MT" panose="020B0502020104020203" pitchFamily="34" charset="0"/>
                        </a:rPr>
                        <a:t>Elizabeth’s Catholic sister. She was the ruler before Elizabeth and had been unpopular.</a:t>
                      </a:r>
                      <a:endParaRPr lang="en-GB" sz="1200" b="0" u="none"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37242691"/>
                  </a:ext>
                </a:extLst>
              </a:tr>
              <a:tr h="504000">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0" u="none" dirty="0">
                          <a:effectLst/>
                          <a:latin typeface="Gill Sans MT" panose="020B0502020104020203" pitchFamily="34" charset="0"/>
                          <a:ea typeface="Calibri" panose="020F0502020204030204" pitchFamily="34" charset="0"/>
                          <a:cs typeface="Times New Roman" panose="02020603050405020304" pitchFamily="18" charset="0"/>
                        </a:rPr>
                        <a:t>Sir William Cecil </a:t>
                      </a:r>
                      <a:endParaRPr lang="en-US" sz="1200" b="1" dirty="0">
                        <a:latin typeface="Gill Sans MT" panose="020B0502020104020203" pitchFamily="34" charset="0"/>
                      </a:endParaRPr>
                    </a:p>
                  </a:txBody>
                  <a:tcPr anchor="ctr"/>
                </a:tc>
                <a:tc>
                  <a:txBody>
                    <a:bodyPr/>
                    <a:lstStyle/>
                    <a:p>
                      <a:pPr algn="l">
                        <a:lnSpc>
                          <a:spcPct val="107000"/>
                        </a:lnSpc>
                        <a:spcAft>
                          <a:spcPts val="0"/>
                        </a:spcAft>
                      </a:pPr>
                      <a:r>
                        <a:rPr lang="en-US" sz="1200" b="0" u="none" dirty="0">
                          <a:effectLst/>
                          <a:latin typeface="Gill Sans MT" panose="020B0502020104020203" pitchFamily="34" charset="0"/>
                          <a:ea typeface="Calibri" panose="020F0502020204030204" pitchFamily="34" charset="0"/>
                          <a:cs typeface="Times New Roman" panose="02020603050405020304" pitchFamily="18" charset="0"/>
                        </a:rPr>
                        <a:t>Secretary of State and person in government closest to Elizabeth. </a:t>
                      </a:r>
                      <a:endParaRPr lang="en-GB" sz="1200" b="0" u="none"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43153197"/>
                  </a:ext>
                </a:extLst>
              </a:tr>
              <a:tr h="504000">
                <a:tc>
                  <a:txBody>
                    <a:bodyPr/>
                    <a:lstStyle/>
                    <a:p>
                      <a:pPr algn="l"/>
                      <a:r>
                        <a:rPr lang="en-US" sz="1200" b="0" u="none" dirty="0">
                          <a:effectLst/>
                          <a:latin typeface="Gill Sans MT" panose="020B0502020104020203" pitchFamily="34" charset="0"/>
                          <a:ea typeface="Calibri" panose="020F0502020204030204" pitchFamily="34" charset="0"/>
                          <a:cs typeface="Times New Roman" panose="02020603050405020304" pitchFamily="18" charset="0"/>
                        </a:rPr>
                        <a:t>Robert Dudley, Earl of Leicester </a:t>
                      </a:r>
                      <a:endParaRPr lang="en-US" sz="1200" b="1" dirty="0">
                        <a:latin typeface="Gill Sans MT" panose="020B0502020104020203" pitchFamily="34" charset="0"/>
                      </a:endParaRPr>
                    </a:p>
                  </a:txBody>
                  <a:tcPr anchor="ctr"/>
                </a:tc>
                <a:tc>
                  <a:txBody>
                    <a:bodyPr/>
                    <a:lstStyle/>
                    <a:p>
                      <a:pPr algn="l">
                        <a:lnSpc>
                          <a:spcPct val="107000"/>
                        </a:lnSpc>
                        <a:spcAft>
                          <a:spcPts val="0"/>
                        </a:spcAft>
                      </a:pPr>
                      <a:r>
                        <a:rPr lang="en-US" sz="1200" b="0" u="none" dirty="0">
                          <a:effectLst/>
                          <a:latin typeface="Gill Sans MT" panose="020B0502020104020203" pitchFamily="34" charset="0"/>
                          <a:ea typeface="Calibri" panose="020F0502020204030204" pitchFamily="34" charset="0"/>
                          <a:cs typeface="Times New Roman" panose="02020603050405020304" pitchFamily="18" charset="0"/>
                        </a:rPr>
                        <a:t>One of Elizabeth’s favorites at Court. Possible suitor.</a:t>
                      </a:r>
                      <a:endParaRPr lang="en-GB" sz="1200" b="0" u="none"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504000">
                <a:tc>
                  <a:txBody>
                    <a:bodyPr/>
                    <a:lstStyle/>
                    <a:p>
                      <a:pPr algn="l"/>
                      <a:r>
                        <a:rPr lang="en-US" sz="1200" b="0" u="none" dirty="0">
                          <a:effectLst/>
                          <a:latin typeface="Gill Sans MT" panose="020B0502020104020203" pitchFamily="34" charset="0"/>
                          <a:ea typeface="Calibri" panose="020F0502020204030204" pitchFamily="34" charset="0"/>
                          <a:cs typeface="Times New Roman" panose="02020603050405020304" pitchFamily="18" charset="0"/>
                        </a:rPr>
                        <a:t>Thomas Howard Duke of Norfolk </a:t>
                      </a:r>
                      <a:endParaRPr lang="en-US" sz="1200" b="1" dirty="0">
                        <a:latin typeface="Gill Sans MT" panose="020B0502020104020203" pitchFamily="34" charset="0"/>
                      </a:endParaRPr>
                    </a:p>
                  </a:txBody>
                  <a:tcPr anchor="ctr"/>
                </a:tc>
                <a:tc>
                  <a:txBody>
                    <a:bodyPr/>
                    <a:lstStyle/>
                    <a:p>
                      <a:pPr algn="l">
                        <a:lnSpc>
                          <a:spcPct val="107000"/>
                        </a:lnSpc>
                        <a:spcAft>
                          <a:spcPts val="0"/>
                        </a:spcAft>
                      </a:pPr>
                      <a:r>
                        <a:rPr lang="en-US" sz="1200" b="0" u="none" dirty="0">
                          <a:effectLst/>
                          <a:latin typeface="Gill Sans MT" panose="020B0502020104020203" pitchFamily="34" charset="0"/>
                          <a:ea typeface="Calibri" panose="020F0502020204030204" pitchFamily="34" charset="0"/>
                          <a:cs typeface="Times New Roman" panose="02020603050405020304" pitchFamily="18" charset="0"/>
                        </a:rPr>
                        <a:t>England’s most senior protestant nobleman. Close links to northern Catholic families. Disliked Cecil and Dudley. </a:t>
                      </a:r>
                      <a:endParaRPr lang="en-GB" sz="1200" b="0" u="none"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504000">
                <a:tc>
                  <a:txBody>
                    <a:bodyPr/>
                    <a:lstStyle/>
                    <a:p>
                      <a:pPr algn="l"/>
                      <a:r>
                        <a:rPr lang="en-US" sz="1200" b="0" dirty="0">
                          <a:latin typeface="Gill Sans MT" panose="020B0502020104020203" pitchFamily="34" charset="0"/>
                        </a:rPr>
                        <a:t>Robert Devereux, Earl of Essex</a:t>
                      </a:r>
                    </a:p>
                  </a:txBody>
                  <a:tcPr anchor="ctr"/>
                </a:tc>
                <a:tc>
                  <a:txBody>
                    <a:bodyPr/>
                    <a:lstStyle/>
                    <a:p>
                      <a:pPr algn="l">
                        <a:lnSpc>
                          <a:spcPct val="107000"/>
                        </a:lnSpc>
                        <a:spcAft>
                          <a:spcPts val="0"/>
                        </a:spcAft>
                      </a:pPr>
                      <a:r>
                        <a:rPr lang="en-GB" sz="1200" b="0" u="none" dirty="0">
                          <a:effectLst/>
                          <a:latin typeface="Gill Sans MT" panose="020B0502020104020203" pitchFamily="34" charset="0"/>
                          <a:ea typeface="Calibri" panose="020F0502020204030204" pitchFamily="34" charset="0"/>
                          <a:cs typeface="Times New Roman" panose="02020603050405020304" pitchFamily="18" charset="0"/>
                        </a:rPr>
                        <a:t>Courtier and royal favourite in the court of Elizabeth I. Led rebellion</a:t>
                      </a:r>
                      <a:r>
                        <a:rPr lang="en-GB" sz="1200" b="0" u="none" baseline="0" dirty="0">
                          <a:effectLst/>
                          <a:latin typeface="Gill Sans MT" panose="020B0502020104020203" pitchFamily="34" charset="0"/>
                          <a:ea typeface="Calibri" panose="020F0502020204030204" pitchFamily="34" charset="0"/>
                          <a:cs typeface="Times New Roman" panose="02020603050405020304" pitchFamily="18" charset="0"/>
                        </a:rPr>
                        <a:t> against Elizabeth in 1601 and was executed.</a:t>
                      </a:r>
                      <a:endParaRPr lang="en-GB" sz="1200" b="0" u="none"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9024253"/>
                  </a:ext>
                </a:extLst>
              </a:tr>
              <a:tr h="504000">
                <a:tc>
                  <a:txBody>
                    <a:bodyPr/>
                    <a:lstStyle/>
                    <a:p>
                      <a:pPr algn="l"/>
                      <a:r>
                        <a:rPr lang="en-US" sz="1200" b="0" u="none" dirty="0">
                          <a:effectLst/>
                          <a:latin typeface="Gill Sans MT" panose="020B0502020104020203" pitchFamily="34" charset="0"/>
                        </a:rPr>
                        <a:t>Phillip II of Spain </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US" sz="1200" b="0" u="none" dirty="0">
                          <a:effectLst/>
                          <a:latin typeface="Gill Sans MT" panose="020B0502020104020203" pitchFamily="34" charset="0"/>
                        </a:rPr>
                        <a:t>King of Spain. Was married to Queen Mary I until her death. He proposed marriage to Elizabeth </a:t>
                      </a:r>
                      <a:endParaRPr lang="en-GB" sz="1200" b="0" u="none"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602424">
                <a:tc>
                  <a:txBody>
                    <a:bodyPr/>
                    <a:lstStyle/>
                    <a:p>
                      <a:pPr algn="l"/>
                      <a:r>
                        <a:rPr lang="en-US" sz="1200" b="0" u="none" dirty="0">
                          <a:effectLst/>
                          <a:latin typeface="Gill Sans MT" panose="020B0502020104020203" pitchFamily="34" charset="0"/>
                        </a:rPr>
                        <a:t>Mary, Queen of Scots </a:t>
                      </a:r>
                      <a:endParaRPr lang="en-US" sz="1200" b="0"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b="0" u="none" dirty="0">
                          <a:effectLst/>
                          <a:latin typeface="Gill Sans MT" panose="020B0502020104020203" pitchFamily="34" charset="0"/>
                        </a:rPr>
                        <a:t>Elizabeth’s second cousin. Catholic with a strong claim to the English throne. </a:t>
                      </a:r>
                      <a:endParaRPr lang="en-GB" sz="1200" b="0" u="none"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85023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65" y="12987"/>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Geography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4" name="TextBox 3"/>
          <p:cNvSpPr txBox="1"/>
          <p:nvPr/>
        </p:nvSpPr>
        <p:spPr>
          <a:xfrm>
            <a:off x="11734800" y="6489391"/>
            <a:ext cx="457200"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9</a:t>
            </a:r>
          </a:p>
        </p:txBody>
      </p:sp>
      <p:graphicFrame>
        <p:nvGraphicFramePr>
          <p:cNvPr id="7" name="Table 6"/>
          <p:cNvGraphicFramePr>
            <a:graphicFrameLocks noGrp="1"/>
          </p:cNvGraphicFramePr>
          <p:nvPr>
            <p:extLst>
              <p:ext uri="{D42A27DB-BD31-4B8C-83A1-F6EECF244321}">
                <p14:modId xmlns:p14="http://schemas.microsoft.com/office/powerpoint/2010/main" val="3549398744"/>
              </p:ext>
            </p:extLst>
          </p:nvPr>
        </p:nvGraphicFramePr>
        <p:xfrm>
          <a:off x="263471" y="979935"/>
          <a:ext cx="11003797" cy="4924917"/>
        </p:xfrm>
        <a:graphic>
          <a:graphicData uri="http://schemas.openxmlformats.org/drawingml/2006/table">
            <a:tbl>
              <a:tblPr firstRow="1" bandRow="1">
                <a:tableStyleId>{5940675A-B579-460E-94D1-54222C63F5DA}</a:tableStyleId>
              </a:tblPr>
              <a:tblGrid>
                <a:gridCol w="2126895">
                  <a:extLst>
                    <a:ext uri="{9D8B030D-6E8A-4147-A177-3AD203B41FA5}">
                      <a16:colId xmlns:a16="http://schemas.microsoft.com/office/drawing/2014/main" val="20000"/>
                    </a:ext>
                  </a:extLst>
                </a:gridCol>
                <a:gridCol w="8876902">
                  <a:extLst>
                    <a:ext uri="{9D8B030D-6E8A-4147-A177-3AD203B41FA5}">
                      <a16:colId xmlns:a16="http://schemas.microsoft.com/office/drawing/2014/main" val="20001"/>
                    </a:ext>
                  </a:extLst>
                </a:gridCol>
              </a:tblGrid>
              <a:tr h="336249">
                <a:tc>
                  <a:txBody>
                    <a:bodyPr/>
                    <a:lstStyle/>
                    <a:p>
                      <a:pPr algn="l"/>
                      <a:r>
                        <a:rPr lang="en-GB" sz="1200" b="1" dirty="0">
                          <a:latin typeface="Gill Sans MT" panose="020B0502020104020203" pitchFamily="34" charset="0"/>
                        </a:rPr>
                        <a:t>Key Word</a:t>
                      </a:r>
                    </a:p>
                  </a:txBody>
                  <a:tcPr anchor="ctr">
                    <a:solidFill>
                      <a:schemeClr val="accent6">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335825">
                <a:tc>
                  <a:txBody>
                    <a:bodyPr/>
                    <a:lstStyle/>
                    <a:p>
                      <a:pPr marR="0" indent="0" algn="l" rtl="0">
                        <a:lnSpc>
                          <a:spcPct val="120000"/>
                        </a:lnSpc>
                        <a:spcBef>
                          <a:spcPts val="0"/>
                        </a:spcBef>
                        <a:spcAft>
                          <a:spcPts val="600"/>
                        </a:spcAft>
                      </a:pPr>
                      <a:r>
                        <a:rPr lang="en-US" sz="1200" b="1" kern="1400" dirty="0">
                          <a:ln>
                            <a:noFill/>
                          </a:ln>
                          <a:solidFill>
                            <a:srgbClr val="000000"/>
                          </a:solidFill>
                          <a:effectLst/>
                          <a:latin typeface="Gill Sans MT" panose="020B0502020104020203" pitchFamily="34" charset="0"/>
                        </a:rPr>
                        <a:t>Assess</a:t>
                      </a:r>
                      <a:endParaRPr lang="en-US" sz="1000" kern="1400" dirty="0">
                        <a:ln>
                          <a:noFill/>
                        </a:ln>
                        <a:solidFill>
                          <a:srgbClr val="000000"/>
                        </a:solidFill>
                        <a:effectLst/>
                        <a:latin typeface="Gill Sans MT" panose="020B0502020104020203" pitchFamily="34" charset="0"/>
                      </a:endParaRPr>
                    </a:p>
                  </a:txBody>
                  <a:tcPr marL="68580" marR="68580" marT="36195" marB="17780" anchor="ctr"/>
                </a:tc>
                <a:tc>
                  <a:txBody>
                    <a:bodyPr/>
                    <a:lstStyle/>
                    <a:p>
                      <a:pPr marR="236855" indent="0" algn="l" rtl="0">
                        <a:lnSpc>
                          <a:spcPct val="120000"/>
                        </a:lnSpc>
                        <a:spcBef>
                          <a:spcPts val="0"/>
                        </a:spcBef>
                        <a:spcAft>
                          <a:spcPts val="600"/>
                        </a:spcAft>
                      </a:pPr>
                      <a:r>
                        <a:rPr lang="en-GB" sz="1200" kern="1400">
                          <a:ln>
                            <a:noFill/>
                          </a:ln>
                          <a:solidFill>
                            <a:srgbClr val="000000"/>
                          </a:solidFill>
                          <a:effectLst/>
                          <a:latin typeface="Gill Sans MT" panose="020B0502020104020203" pitchFamily="34" charset="0"/>
                        </a:rPr>
                        <a:t>To judge the importance /significant of  using evidence provided/</a:t>
                      </a:r>
                      <a:endParaRPr lang="en-GB" sz="100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10001"/>
                  </a:ext>
                </a:extLst>
              </a:tr>
              <a:tr h="581431">
                <a:tc>
                  <a:txBody>
                    <a:bodyPr/>
                    <a:lstStyle/>
                    <a:p>
                      <a:pPr marR="0" indent="0" algn="l" rtl="0">
                        <a:lnSpc>
                          <a:spcPct val="120000"/>
                        </a:lnSpc>
                        <a:spcBef>
                          <a:spcPts val="0"/>
                        </a:spcBef>
                        <a:spcAft>
                          <a:spcPts val="600"/>
                        </a:spcAft>
                      </a:pPr>
                      <a:r>
                        <a:rPr lang="en-US" sz="1200" b="1" kern="1400">
                          <a:ln>
                            <a:noFill/>
                          </a:ln>
                          <a:solidFill>
                            <a:srgbClr val="000000"/>
                          </a:solidFill>
                          <a:effectLst/>
                          <a:latin typeface="Gill Sans MT" panose="020B0502020104020203" pitchFamily="34" charset="0"/>
                        </a:rPr>
                        <a:t>Calculate </a:t>
                      </a:r>
                      <a:endParaRPr lang="en-US" sz="100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236855" indent="0" algn="l" rtl="0">
                        <a:lnSpc>
                          <a:spcPct val="120000"/>
                        </a:lnSpc>
                        <a:spcBef>
                          <a:spcPts val="0"/>
                        </a:spcBef>
                        <a:spcAft>
                          <a:spcPts val="600"/>
                        </a:spcAft>
                      </a:pPr>
                      <a:r>
                        <a:rPr lang="en-GB" sz="1200" kern="1400">
                          <a:ln>
                            <a:noFill/>
                          </a:ln>
                          <a:solidFill>
                            <a:srgbClr val="000000"/>
                          </a:solidFill>
                          <a:effectLst/>
                          <a:latin typeface="Gill Sans MT" panose="020B0502020104020203" pitchFamily="34" charset="0"/>
                        </a:rPr>
                        <a:t>Work out the value of something. Sometimes, the command ‘calculate’ may not be used, but the question will require a calculation, eg ‘What is the total…’</a:t>
                      </a:r>
                      <a:endParaRPr lang="en-GB" sz="100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3157783359"/>
                  </a:ext>
                </a:extLst>
              </a:tr>
              <a:tr h="335825">
                <a:tc>
                  <a:txBody>
                    <a:bodyPr/>
                    <a:lstStyle/>
                    <a:p>
                      <a:pPr marR="0" indent="0" algn="l" rtl="0">
                        <a:lnSpc>
                          <a:spcPct val="120000"/>
                        </a:lnSpc>
                        <a:spcBef>
                          <a:spcPts val="0"/>
                        </a:spcBef>
                        <a:spcAft>
                          <a:spcPts val="600"/>
                        </a:spcAft>
                      </a:pPr>
                      <a:r>
                        <a:rPr lang="en-US" sz="1200" b="1" kern="1400">
                          <a:ln>
                            <a:noFill/>
                          </a:ln>
                          <a:solidFill>
                            <a:srgbClr val="000000"/>
                          </a:solidFill>
                          <a:effectLst/>
                          <a:latin typeface="Gill Sans MT" panose="020B0502020104020203" pitchFamily="34" charset="0"/>
                        </a:rPr>
                        <a:t>Compare</a:t>
                      </a:r>
                      <a:endParaRPr lang="en-US" sz="100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Identify similarities and differences.</a:t>
                      </a:r>
                      <a:endParaRPr lang="en-US" sz="100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3358326006"/>
                  </a:ext>
                </a:extLst>
              </a:tr>
              <a:tr h="335825">
                <a:tc>
                  <a:txBody>
                    <a:bodyPr/>
                    <a:lstStyle/>
                    <a:p>
                      <a:pPr marR="0" indent="0" algn="l" rtl="0">
                        <a:lnSpc>
                          <a:spcPct val="120000"/>
                        </a:lnSpc>
                        <a:spcBef>
                          <a:spcPts val="0"/>
                        </a:spcBef>
                        <a:spcAft>
                          <a:spcPts val="600"/>
                        </a:spcAft>
                      </a:pPr>
                      <a:r>
                        <a:rPr lang="en-US" sz="1200" b="1" kern="1400">
                          <a:ln>
                            <a:noFill/>
                          </a:ln>
                          <a:solidFill>
                            <a:srgbClr val="000000"/>
                          </a:solidFill>
                          <a:effectLst/>
                          <a:latin typeface="Gill Sans MT" panose="020B0502020104020203" pitchFamily="34" charset="0"/>
                        </a:rPr>
                        <a:t>Define</a:t>
                      </a:r>
                      <a:endParaRPr lang="en-US" sz="100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Gill Sans MT" panose="020B0502020104020203" pitchFamily="34" charset="0"/>
                        </a:rPr>
                        <a:t>To give the meaning of something without using the word in question </a:t>
                      </a:r>
                      <a:endParaRPr lang="en-GB" sz="100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1298195780"/>
                  </a:ext>
                </a:extLst>
              </a:tr>
              <a:tr h="335825">
                <a:tc>
                  <a:txBody>
                    <a:bodyPr/>
                    <a:lstStyle/>
                    <a:p>
                      <a:pPr marR="0" indent="0" algn="l" rtl="0">
                        <a:lnSpc>
                          <a:spcPct val="120000"/>
                        </a:lnSpc>
                        <a:spcBef>
                          <a:spcPts val="0"/>
                        </a:spcBef>
                        <a:spcAft>
                          <a:spcPts val="600"/>
                        </a:spcAft>
                      </a:pPr>
                      <a:r>
                        <a:rPr lang="en-US" sz="1200" b="1" kern="1400" dirty="0">
                          <a:ln>
                            <a:noFill/>
                          </a:ln>
                          <a:solidFill>
                            <a:srgbClr val="000000"/>
                          </a:solidFill>
                          <a:effectLst/>
                          <a:latin typeface="Gill Sans MT" panose="020B0502020104020203" pitchFamily="34" charset="0"/>
                        </a:rPr>
                        <a:t>Describe</a:t>
                      </a:r>
                      <a:endParaRPr lang="en-US" sz="1000" kern="1400" dirty="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Gill Sans MT" panose="020B0502020104020203" pitchFamily="34" charset="0"/>
                        </a:rPr>
                        <a:t>Set out characteristics – to say what something is, is like, or appears like.</a:t>
                      </a:r>
                      <a:endParaRPr lang="en-GB" sz="100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2584063083"/>
                  </a:ext>
                </a:extLst>
              </a:tr>
              <a:tr h="335825">
                <a:tc>
                  <a:txBody>
                    <a:bodyPr/>
                    <a:lstStyle/>
                    <a:p>
                      <a:pPr marR="0" indent="0" algn="l" rtl="0">
                        <a:lnSpc>
                          <a:spcPct val="120000"/>
                        </a:lnSpc>
                        <a:spcBef>
                          <a:spcPts val="0"/>
                        </a:spcBef>
                        <a:spcAft>
                          <a:spcPts val="600"/>
                        </a:spcAft>
                      </a:pPr>
                      <a:r>
                        <a:rPr lang="en-US" sz="1200" b="1" kern="1400">
                          <a:ln>
                            <a:noFill/>
                          </a:ln>
                          <a:solidFill>
                            <a:srgbClr val="000000"/>
                          </a:solidFill>
                          <a:effectLst/>
                          <a:latin typeface="Gill Sans MT" panose="020B0502020104020203" pitchFamily="34" charset="0"/>
                        </a:rPr>
                        <a:t>Discuss</a:t>
                      </a:r>
                      <a:endParaRPr lang="en-US" sz="100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Gill Sans MT" panose="020B0502020104020203" pitchFamily="34" charset="0"/>
                        </a:rPr>
                        <a:t>Present key points about different sides of an argument, issue or the strengths and weaknesses of an idea. </a:t>
                      </a:r>
                      <a:endParaRPr lang="en-GB" sz="100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2555449906"/>
                  </a:ext>
                </a:extLst>
              </a:tr>
              <a:tr h="335825">
                <a:tc>
                  <a:txBody>
                    <a:bodyPr/>
                    <a:lstStyle/>
                    <a:p>
                      <a:pPr marR="0" indent="0" algn="l" rtl="0">
                        <a:lnSpc>
                          <a:spcPct val="120000"/>
                        </a:lnSpc>
                        <a:spcBef>
                          <a:spcPts val="0"/>
                        </a:spcBef>
                        <a:spcAft>
                          <a:spcPts val="600"/>
                        </a:spcAft>
                      </a:pPr>
                      <a:r>
                        <a:rPr lang="en-US" sz="1200" b="1" kern="1400">
                          <a:ln>
                            <a:noFill/>
                          </a:ln>
                          <a:solidFill>
                            <a:srgbClr val="000000"/>
                          </a:solidFill>
                          <a:effectLst/>
                          <a:latin typeface="Gill Sans MT" panose="020B0502020104020203" pitchFamily="34" charset="0"/>
                        </a:rPr>
                        <a:t>Evaluate </a:t>
                      </a:r>
                      <a:endParaRPr lang="en-US" sz="100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Gill Sans MT" panose="020B0502020104020203" pitchFamily="34" charset="0"/>
                        </a:rPr>
                        <a:t>Judge from evidence, the effectiveness of something or weighing up both sides of an argument. </a:t>
                      </a:r>
                      <a:endParaRPr lang="en-GB" sz="100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565577198"/>
                  </a:ext>
                </a:extLst>
              </a:tr>
              <a:tr h="335825">
                <a:tc>
                  <a:txBody>
                    <a:bodyPr/>
                    <a:lstStyle/>
                    <a:p>
                      <a:pPr marR="0" indent="0" algn="l" rtl="0">
                        <a:lnSpc>
                          <a:spcPct val="120000"/>
                        </a:lnSpc>
                        <a:spcBef>
                          <a:spcPts val="0"/>
                        </a:spcBef>
                        <a:spcAft>
                          <a:spcPts val="600"/>
                        </a:spcAft>
                      </a:pPr>
                      <a:r>
                        <a:rPr lang="en-US" sz="1200" b="1" kern="1400">
                          <a:ln>
                            <a:noFill/>
                          </a:ln>
                          <a:solidFill>
                            <a:srgbClr val="000000"/>
                          </a:solidFill>
                          <a:effectLst/>
                          <a:latin typeface="Gill Sans MT" panose="020B0502020104020203" pitchFamily="34" charset="0"/>
                        </a:rPr>
                        <a:t>Explain </a:t>
                      </a:r>
                      <a:endParaRPr lang="en-US" sz="100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146685" indent="0" algn="l" rtl="0">
                        <a:lnSpc>
                          <a:spcPct val="120000"/>
                        </a:lnSpc>
                        <a:spcBef>
                          <a:spcPts val="0"/>
                        </a:spcBef>
                        <a:spcAft>
                          <a:spcPts val="600"/>
                        </a:spcAft>
                      </a:pPr>
                      <a:r>
                        <a:rPr lang="en-GB" sz="1200" kern="1400">
                          <a:ln>
                            <a:noFill/>
                          </a:ln>
                          <a:solidFill>
                            <a:srgbClr val="000000"/>
                          </a:solidFill>
                          <a:effectLst/>
                          <a:latin typeface="Gill Sans MT" panose="020B0502020104020203" pitchFamily="34" charset="0"/>
                        </a:rPr>
                        <a:t>Set out purposes or reasons – say why or how. </a:t>
                      </a:r>
                      <a:endParaRPr lang="en-GB" sz="100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10003"/>
                  </a:ext>
                </a:extLst>
              </a:tr>
              <a:tr h="313162">
                <a:tc>
                  <a:txBody>
                    <a:bodyPr/>
                    <a:lstStyle/>
                    <a:p>
                      <a:pPr marR="0" indent="0" algn="l" rtl="0">
                        <a:lnSpc>
                          <a:spcPct val="120000"/>
                        </a:lnSpc>
                        <a:spcBef>
                          <a:spcPts val="0"/>
                        </a:spcBef>
                        <a:spcAft>
                          <a:spcPts val="600"/>
                        </a:spcAft>
                      </a:pPr>
                      <a:r>
                        <a:rPr lang="en-US" sz="1200" b="1" kern="1400">
                          <a:ln>
                            <a:noFill/>
                          </a:ln>
                          <a:solidFill>
                            <a:srgbClr val="000000"/>
                          </a:solidFill>
                          <a:effectLst/>
                          <a:latin typeface="Gill Sans MT" panose="020B0502020104020203" pitchFamily="34" charset="0"/>
                        </a:rPr>
                        <a:t>Identify </a:t>
                      </a:r>
                      <a:endParaRPr lang="en-US" sz="100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Gill Sans MT" panose="020B0502020104020203" pitchFamily="34" charset="0"/>
                        </a:rPr>
                        <a:t>To find something.  To provide a simple work or statement </a:t>
                      </a:r>
                      <a:endParaRPr lang="en-GB" sz="100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3925240874"/>
                  </a:ext>
                </a:extLst>
              </a:tr>
              <a:tr h="335825">
                <a:tc>
                  <a:txBody>
                    <a:bodyPr/>
                    <a:lstStyle/>
                    <a:p>
                      <a:pPr marR="0" indent="0" algn="l" rtl="0">
                        <a:lnSpc>
                          <a:spcPct val="120000"/>
                        </a:lnSpc>
                        <a:spcBef>
                          <a:spcPts val="0"/>
                        </a:spcBef>
                        <a:spcAft>
                          <a:spcPts val="600"/>
                        </a:spcAft>
                      </a:pPr>
                      <a:r>
                        <a:rPr lang="en-US" sz="1200" b="1" kern="1400">
                          <a:ln>
                            <a:noFill/>
                          </a:ln>
                          <a:solidFill>
                            <a:srgbClr val="000000"/>
                          </a:solidFill>
                          <a:effectLst/>
                          <a:latin typeface="Gill Sans MT" panose="020B0502020104020203" pitchFamily="34" charset="0"/>
                        </a:rPr>
                        <a:t>Justify </a:t>
                      </a:r>
                      <a:endParaRPr lang="en-US" sz="100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Gill Sans MT" panose="020B0502020104020203" pitchFamily="34" charset="0"/>
                        </a:rPr>
                        <a:t>Support a case with evidence – give detailed reasons for an idea.</a:t>
                      </a:r>
                      <a:endParaRPr lang="en-GB" sz="100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3041935017"/>
                  </a:ext>
                </a:extLst>
              </a:tr>
              <a:tr h="335825">
                <a:tc>
                  <a:txBody>
                    <a:bodyPr/>
                    <a:lstStyle/>
                    <a:p>
                      <a:pPr marR="0" indent="0" algn="l" rtl="0">
                        <a:lnSpc>
                          <a:spcPct val="120000"/>
                        </a:lnSpc>
                        <a:spcBef>
                          <a:spcPts val="0"/>
                        </a:spcBef>
                        <a:spcAft>
                          <a:spcPts val="600"/>
                        </a:spcAft>
                      </a:pPr>
                      <a:r>
                        <a:rPr lang="en-US" sz="1200" b="1" kern="1400">
                          <a:ln>
                            <a:noFill/>
                          </a:ln>
                          <a:solidFill>
                            <a:srgbClr val="000000"/>
                          </a:solidFill>
                          <a:effectLst/>
                          <a:latin typeface="Gill Sans MT" panose="020B0502020104020203" pitchFamily="34" charset="0"/>
                        </a:rPr>
                        <a:t>Outline </a:t>
                      </a:r>
                      <a:endParaRPr lang="en-US" sz="100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Gill Sans MT" panose="020B0502020104020203" pitchFamily="34" charset="0"/>
                        </a:rPr>
                        <a:t>Set out main characteristics – to give a brief account or summary.</a:t>
                      </a:r>
                      <a:endParaRPr lang="en-GB" sz="100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689662382"/>
                  </a:ext>
                </a:extLst>
              </a:tr>
              <a:tr h="335825">
                <a:tc>
                  <a:txBody>
                    <a:bodyPr/>
                    <a:lstStyle/>
                    <a:p>
                      <a:pPr marR="0" indent="0" algn="l" rtl="0">
                        <a:lnSpc>
                          <a:spcPct val="120000"/>
                        </a:lnSpc>
                        <a:spcBef>
                          <a:spcPts val="0"/>
                        </a:spcBef>
                        <a:spcAft>
                          <a:spcPts val="600"/>
                        </a:spcAft>
                      </a:pPr>
                      <a:r>
                        <a:rPr lang="en-US" sz="1200" b="1" kern="1400">
                          <a:ln>
                            <a:noFill/>
                          </a:ln>
                          <a:solidFill>
                            <a:srgbClr val="000000"/>
                          </a:solidFill>
                          <a:effectLst/>
                          <a:latin typeface="Gill Sans MT" panose="020B0502020104020203" pitchFamily="34" charset="0"/>
                        </a:rPr>
                        <a:t>Suggest </a:t>
                      </a:r>
                      <a:endParaRPr lang="en-US" sz="100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0"/>
                        </a:spcAft>
                      </a:pPr>
                      <a:r>
                        <a:rPr lang="en-GB" sz="1200" kern="1400">
                          <a:ln>
                            <a:noFill/>
                          </a:ln>
                          <a:solidFill>
                            <a:srgbClr val="000000"/>
                          </a:solidFill>
                          <a:effectLst/>
                          <a:latin typeface="Gill Sans MT" panose="020B0502020104020203" pitchFamily="34" charset="0"/>
                        </a:rPr>
                        <a:t>Present a possible case, to propose an idea, solution or answer in an unfamiliar situation </a:t>
                      </a:r>
                      <a:endParaRPr lang="en-GB" sz="1000" kern="140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3898045413"/>
                  </a:ext>
                </a:extLst>
              </a:tr>
              <a:tr h="335825">
                <a:tc>
                  <a:txBody>
                    <a:bodyPr/>
                    <a:lstStyle/>
                    <a:p>
                      <a:pPr marR="0" indent="0" algn="l" rtl="0">
                        <a:lnSpc>
                          <a:spcPct val="120000"/>
                        </a:lnSpc>
                        <a:spcBef>
                          <a:spcPts val="0"/>
                        </a:spcBef>
                        <a:spcAft>
                          <a:spcPts val="600"/>
                        </a:spcAft>
                      </a:pPr>
                      <a:r>
                        <a:rPr lang="en-US" sz="1200" b="1" kern="1400">
                          <a:ln>
                            <a:noFill/>
                          </a:ln>
                          <a:solidFill>
                            <a:srgbClr val="000000"/>
                          </a:solidFill>
                          <a:effectLst/>
                          <a:latin typeface="Gill Sans MT" panose="020B0502020104020203" pitchFamily="34" charset="0"/>
                        </a:rPr>
                        <a:t>To what extent </a:t>
                      </a:r>
                      <a:endParaRPr lang="en-US" sz="1000" kern="1400">
                        <a:ln>
                          <a:noFill/>
                        </a:ln>
                        <a:solidFill>
                          <a:srgbClr val="000000"/>
                        </a:solidFill>
                        <a:effectLst/>
                        <a:latin typeface="Gill Sans MT" panose="020B0502020104020203" pitchFamily="34" charset="0"/>
                      </a:endParaRPr>
                    </a:p>
                  </a:txBody>
                  <a:tcPr marL="68580" marR="68580" marT="36195" marB="17780" anchor="ctr"/>
                </a:tc>
                <a:tc>
                  <a:txBody>
                    <a:bodyPr/>
                    <a:lstStyle/>
                    <a:p>
                      <a:pPr marR="506730" indent="0" algn="l" rtl="0">
                        <a:lnSpc>
                          <a:spcPct val="120000"/>
                        </a:lnSpc>
                        <a:spcBef>
                          <a:spcPts val="0"/>
                        </a:spcBef>
                        <a:spcAft>
                          <a:spcPts val="600"/>
                        </a:spcAft>
                      </a:pPr>
                      <a:r>
                        <a:rPr lang="en-GB" sz="1200" kern="1400" dirty="0">
                          <a:ln>
                            <a:noFill/>
                          </a:ln>
                          <a:solidFill>
                            <a:srgbClr val="000000"/>
                          </a:solidFill>
                          <a:effectLst/>
                          <a:latin typeface="Gill Sans MT" panose="020B0502020104020203" pitchFamily="34" charset="0"/>
                        </a:rPr>
                        <a:t>Judge the importance or success of (strategy, scheme, project) and to show scale of importance</a:t>
                      </a:r>
                      <a:endParaRPr lang="en-GB" sz="1000" kern="1400" dirty="0">
                        <a:ln>
                          <a:noFill/>
                        </a:ln>
                        <a:solidFill>
                          <a:srgbClr val="000000"/>
                        </a:solidFill>
                        <a:effectLst/>
                        <a:latin typeface="Gill Sans MT" panose="020B0502020104020203" pitchFamily="34" charset="0"/>
                      </a:endParaRPr>
                    </a:p>
                  </a:txBody>
                  <a:tcPr marL="68580" marR="68580" marT="36195" marB="17780" anchor="ctr"/>
                </a:tc>
                <a:extLst>
                  <a:ext uri="{0D108BD9-81ED-4DB2-BD59-A6C34878D82A}">
                    <a16:rowId xmlns:a16="http://schemas.microsoft.com/office/drawing/2014/main" val="4149408354"/>
                  </a:ext>
                </a:extLst>
              </a:tr>
            </a:tbl>
          </a:graphicData>
        </a:graphic>
      </p:graphicFrame>
    </p:spTree>
    <p:extLst>
      <p:ext uri="{BB962C8B-B14F-4D97-AF65-F5344CB8AC3E}">
        <p14:creationId xmlns:p14="http://schemas.microsoft.com/office/powerpoint/2010/main" val="4102911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634168" y="2146972"/>
            <a:ext cx="5436333" cy="259386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2" name="Table 1"/>
          <p:cNvGraphicFramePr>
            <a:graphicFrameLocks noGrp="1"/>
          </p:cNvGraphicFramePr>
          <p:nvPr/>
        </p:nvGraphicFramePr>
        <p:xfrm>
          <a:off x="285042" y="725736"/>
          <a:ext cx="362659" cy="5855366"/>
        </p:xfrm>
        <a:graphic>
          <a:graphicData uri="http://schemas.openxmlformats.org/drawingml/2006/table">
            <a:tbl>
              <a:tblPr firstRow="1" bandRow="1">
                <a:tableStyleId>{5940675A-B579-460E-94D1-54222C63F5DA}</a:tableStyleId>
              </a:tblPr>
              <a:tblGrid>
                <a:gridCol w="362659">
                  <a:extLst>
                    <a:ext uri="{9D8B030D-6E8A-4147-A177-3AD203B41FA5}">
                      <a16:colId xmlns:a16="http://schemas.microsoft.com/office/drawing/2014/main" val="4085805581"/>
                    </a:ext>
                  </a:extLst>
                </a:gridCol>
              </a:tblGrid>
              <a:tr h="5855366">
                <a:tc>
                  <a:txBody>
                    <a:bodyPr/>
                    <a:lstStyle/>
                    <a:p>
                      <a:pPr algn="ctr"/>
                      <a:r>
                        <a:rPr lang="en-GB" sz="2800" b="1" dirty="0">
                          <a:latin typeface="+mn-lt"/>
                        </a:rPr>
                        <a:t>Muscular</a:t>
                      </a:r>
                      <a:r>
                        <a:rPr lang="en-GB" sz="2800" b="1" baseline="0" dirty="0">
                          <a:latin typeface="+mn-lt"/>
                        </a:rPr>
                        <a:t> System </a:t>
                      </a:r>
                      <a:endParaRPr lang="en-GB" sz="2800" b="1" dirty="0">
                        <a:latin typeface="+mn-lt"/>
                      </a:endParaRPr>
                    </a:p>
                  </a:txBody>
                  <a:tcPr vert="vert270" anchor="ctr">
                    <a:solidFill>
                      <a:schemeClr val="accent6">
                        <a:lumMod val="20000"/>
                        <a:lumOff val="80000"/>
                      </a:schemeClr>
                    </a:solidFill>
                  </a:tcPr>
                </a:tc>
                <a:extLst>
                  <a:ext uri="{0D108BD9-81ED-4DB2-BD59-A6C34878D82A}">
                    <a16:rowId xmlns:a16="http://schemas.microsoft.com/office/drawing/2014/main" val="3384839483"/>
                  </a:ext>
                </a:extLst>
              </a:tr>
            </a:tbl>
          </a:graphicData>
        </a:graphic>
      </p:graphicFrame>
      <p:graphicFrame>
        <p:nvGraphicFramePr>
          <p:cNvPr id="4" name="Table 3"/>
          <p:cNvGraphicFramePr>
            <a:graphicFrameLocks noGrp="1"/>
          </p:cNvGraphicFramePr>
          <p:nvPr/>
        </p:nvGraphicFramePr>
        <p:xfrm>
          <a:off x="4526416" y="188753"/>
          <a:ext cx="362659" cy="5946806"/>
        </p:xfrm>
        <a:graphic>
          <a:graphicData uri="http://schemas.openxmlformats.org/drawingml/2006/table">
            <a:tbl>
              <a:tblPr firstRow="1" bandRow="1">
                <a:tableStyleId>{5940675A-B579-460E-94D1-54222C63F5DA}</a:tableStyleId>
              </a:tblPr>
              <a:tblGrid>
                <a:gridCol w="362659">
                  <a:extLst>
                    <a:ext uri="{9D8B030D-6E8A-4147-A177-3AD203B41FA5}">
                      <a16:colId xmlns:a16="http://schemas.microsoft.com/office/drawing/2014/main" val="4085805581"/>
                    </a:ext>
                  </a:extLst>
                </a:gridCol>
              </a:tblGrid>
              <a:tr h="5946806">
                <a:tc>
                  <a:txBody>
                    <a:bodyPr/>
                    <a:lstStyle/>
                    <a:p>
                      <a:pPr algn="ctr"/>
                      <a:r>
                        <a:rPr lang="en-GB" sz="2800" b="1" dirty="0">
                          <a:latin typeface="+mn-lt"/>
                        </a:rPr>
                        <a:t>Skeletal</a:t>
                      </a:r>
                      <a:r>
                        <a:rPr lang="en-GB" sz="2800" b="1" baseline="0" dirty="0">
                          <a:latin typeface="+mn-lt"/>
                        </a:rPr>
                        <a:t> System </a:t>
                      </a:r>
                      <a:endParaRPr lang="en-GB" sz="2800" b="1" dirty="0">
                        <a:latin typeface="+mn-lt"/>
                      </a:endParaRPr>
                    </a:p>
                  </a:txBody>
                  <a:tcPr vert="vert270" anchor="ctr">
                    <a:solidFill>
                      <a:schemeClr val="accent2">
                        <a:lumMod val="20000"/>
                        <a:lumOff val="80000"/>
                      </a:schemeClr>
                    </a:solidFill>
                  </a:tcPr>
                </a:tc>
                <a:extLst>
                  <a:ext uri="{0D108BD9-81ED-4DB2-BD59-A6C34878D82A}">
                    <a16:rowId xmlns:a16="http://schemas.microsoft.com/office/drawing/2014/main" val="3384839483"/>
                  </a:ext>
                </a:extLst>
              </a:tr>
            </a:tbl>
          </a:graphicData>
        </a:graphic>
      </p:graphicFrame>
      <p:pic>
        <p:nvPicPr>
          <p:cNvPr id="5" name="Picture 2"/>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16200000">
            <a:off x="3973975" y="1640837"/>
            <a:ext cx="4781399" cy="295119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6" name="Table 5"/>
          <p:cNvGraphicFramePr>
            <a:graphicFrameLocks noGrp="1"/>
          </p:cNvGraphicFramePr>
          <p:nvPr/>
        </p:nvGraphicFramePr>
        <p:xfrm>
          <a:off x="8589562" y="188753"/>
          <a:ext cx="362659" cy="5946806"/>
        </p:xfrm>
        <a:graphic>
          <a:graphicData uri="http://schemas.openxmlformats.org/drawingml/2006/table">
            <a:tbl>
              <a:tblPr firstRow="1" bandRow="1">
                <a:tableStyleId>{5940675A-B579-460E-94D1-54222C63F5DA}</a:tableStyleId>
              </a:tblPr>
              <a:tblGrid>
                <a:gridCol w="362659">
                  <a:extLst>
                    <a:ext uri="{9D8B030D-6E8A-4147-A177-3AD203B41FA5}">
                      <a16:colId xmlns:a16="http://schemas.microsoft.com/office/drawing/2014/main" val="4085805581"/>
                    </a:ext>
                  </a:extLst>
                </a:gridCol>
              </a:tblGrid>
              <a:tr h="5946806">
                <a:tc>
                  <a:txBody>
                    <a:bodyPr/>
                    <a:lstStyle/>
                    <a:p>
                      <a:pPr algn="ctr"/>
                      <a:r>
                        <a:rPr lang="en-GB" sz="2800" b="1" dirty="0">
                          <a:latin typeface="+mn-lt"/>
                        </a:rPr>
                        <a:t>Cardiovascular System</a:t>
                      </a:r>
                    </a:p>
                  </a:txBody>
                  <a:tcPr vert="vert270" anchor="ctr">
                    <a:solidFill>
                      <a:srgbClr val="FFCCFF"/>
                    </a:solidFill>
                  </a:tcPr>
                </a:tc>
                <a:extLst>
                  <a:ext uri="{0D108BD9-81ED-4DB2-BD59-A6C34878D82A}">
                    <a16:rowId xmlns:a16="http://schemas.microsoft.com/office/drawing/2014/main" val="3384839483"/>
                  </a:ext>
                </a:extLst>
              </a:tr>
            </a:tbl>
          </a:graphicData>
        </a:graphic>
      </p:graphicFrame>
      <p:pic>
        <p:nvPicPr>
          <p:cNvPr id="7"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7327600" y="1813375"/>
            <a:ext cx="6132262" cy="288302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8" name="TextBox 7"/>
          <p:cNvSpPr txBox="1"/>
          <p:nvPr/>
        </p:nvSpPr>
        <p:spPr>
          <a:xfrm>
            <a:off x="122703" y="134605"/>
            <a:ext cx="100024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ea typeface="+mn-ea"/>
                <a:cs typeface="+mn-cs"/>
              </a:rPr>
              <a:t>PE</a:t>
            </a:r>
            <a:endParaRPr kumimoji="0" lang="en-US" sz="2000" b="0" i="0" u="none" strike="noStrike" kern="1200" cap="none" spc="0" normalizeH="0" baseline="0" noProof="0" dirty="0">
              <a:ln>
                <a:noFill/>
              </a:ln>
              <a:solidFill>
                <a:prstClr val="white"/>
              </a:solidFill>
              <a:effectLst/>
              <a:uLnTx/>
              <a:uFillTx/>
              <a:ea typeface="+mn-ea"/>
              <a:cs typeface="+mn-cs"/>
            </a:endParaRPr>
          </a:p>
        </p:txBody>
      </p:sp>
      <p:sp>
        <p:nvSpPr>
          <p:cNvPr id="9" name="TextBox 8"/>
          <p:cNvSpPr txBox="1"/>
          <p:nvPr/>
        </p:nvSpPr>
        <p:spPr>
          <a:xfrm>
            <a:off x="11713029" y="6489391"/>
            <a:ext cx="478971"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10</a:t>
            </a:r>
          </a:p>
        </p:txBody>
      </p:sp>
    </p:spTree>
    <p:extLst>
      <p:ext uri="{BB962C8B-B14F-4D97-AF65-F5344CB8AC3E}">
        <p14:creationId xmlns:p14="http://schemas.microsoft.com/office/powerpoint/2010/main" val="4210423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869711255"/>
              </p:ext>
            </p:extLst>
          </p:nvPr>
        </p:nvGraphicFramePr>
        <p:xfrm>
          <a:off x="263434" y="541018"/>
          <a:ext cx="11658600" cy="5599295"/>
        </p:xfrm>
        <a:graphic>
          <a:graphicData uri="http://schemas.openxmlformats.org/drawingml/2006/table">
            <a:tbl>
              <a:tblPr firstRow="1" bandRow="1">
                <a:tableStyleId>{5940675A-B579-460E-94D1-54222C63F5DA}</a:tableStyleId>
              </a:tblPr>
              <a:tblGrid>
                <a:gridCol w="2253461">
                  <a:extLst>
                    <a:ext uri="{9D8B030D-6E8A-4147-A177-3AD203B41FA5}">
                      <a16:colId xmlns:a16="http://schemas.microsoft.com/office/drawing/2014/main" val="20000"/>
                    </a:ext>
                  </a:extLst>
                </a:gridCol>
                <a:gridCol w="9405139">
                  <a:extLst>
                    <a:ext uri="{9D8B030D-6E8A-4147-A177-3AD203B41FA5}">
                      <a16:colId xmlns:a16="http://schemas.microsoft.com/office/drawing/2014/main" val="20001"/>
                    </a:ext>
                  </a:extLst>
                </a:gridCol>
              </a:tblGrid>
              <a:tr h="40604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u="none" dirty="0">
                          <a:solidFill>
                            <a:schemeClr val="tx1"/>
                          </a:solidFill>
                          <a:latin typeface="Gill Sans MT" panose="020B0502020104020203" pitchFamily="34" charset="0"/>
                        </a:rPr>
                        <a:t>Muscular system - Antagonistic pairs</a:t>
                      </a:r>
                    </a:p>
                  </a:txBody>
                  <a:tcPr marL="36576" marR="36576" marT="36576" marB="36576" anchor="ctr">
                    <a:solidFill>
                      <a:schemeClr val="accent6">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0001"/>
                  </a:ext>
                </a:extLst>
              </a:tr>
              <a:tr h="817572">
                <a:tc gridSpan="2">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altLang="en-US" sz="1200" b="0" u="none" dirty="0">
                          <a:solidFill>
                            <a:schemeClr val="tx1"/>
                          </a:solidFill>
                          <a:latin typeface="Gill Sans MT" panose="020B0502020104020203" pitchFamily="34" charset="0"/>
                          <a:cs typeface="Arial"/>
                        </a:rPr>
                        <a:t>Tendons connect muscle to bone and ligaments connect bone to bone. Voluntary muscles allow for movement as they produce a force which causes the attached bones to move in a specific direction. Muscles which are attached via tendons work together to create this.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10002"/>
                  </a:ext>
                </a:extLst>
              </a:tr>
              <a:tr h="655610">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a:rPr>
                        <a:t>Antagonistic pairs</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a:rPr>
                        <a:t>Is where two muscles work together to create movement. There are two main categories that outline how these muscles work together; agonist and the antagonist.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406042">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a:rPr>
                        <a:t>Agonist</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a:rPr>
                        <a:t>Is the also known as the prime mover.  This is the muscle that contracts and causes the movement.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4"/>
                  </a:ext>
                </a:extLst>
              </a:tr>
              <a:tr h="378640">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a:rPr>
                        <a:t>Antagonist</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a:rPr>
                        <a:t>This is the opposite muscle that relaxes and in most cases lengthens as the movement occurs.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925240874"/>
                  </a:ext>
                </a:extLst>
              </a:tr>
              <a:tr h="374974">
                <a:tc gridSpan="2">
                  <a:txBody>
                    <a:bodyPr/>
                    <a:lstStyle/>
                    <a:p>
                      <a:pPr marR="0" indent="0" algn="ctr" rtl="0">
                        <a:lnSpc>
                          <a:spcPct val="119000"/>
                        </a:lnSpc>
                        <a:spcBef>
                          <a:spcPts val="0"/>
                        </a:spcBef>
                        <a:spcAft>
                          <a:spcPts val="600"/>
                        </a:spcAft>
                      </a:pPr>
                      <a:r>
                        <a:rPr lang="en-GB" sz="1200" b="0" u="none" kern="1400" dirty="0">
                          <a:ln>
                            <a:noFill/>
                          </a:ln>
                          <a:solidFill>
                            <a:schemeClr val="tx1"/>
                          </a:solidFill>
                          <a:effectLst/>
                          <a:latin typeface="Gill Sans MT" panose="020B0502020104020203" pitchFamily="34" charset="0"/>
                        </a:rPr>
                        <a:t>Muscular system – Muscle fibre types</a:t>
                      </a:r>
                    </a:p>
                  </a:txBody>
                  <a:tcPr marL="36576" marR="36576" marT="36576" marB="36576" anchor="ctr">
                    <a:solidFill>
                      <a:schemeClr val="accent6">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926076416"/>
                  </a:ext>
                </a:extLst>
              </a:tr>
              <a:tr h="406042">
                <a:tc gridSpan="2">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altLang="en-US" sz="1200" b="0" u="none" dirty="0">
                          <a:solidFill>
                            <a:schemeClr val="tx1"/>
                          </a:solidFill>
                          <a:latin typeface="Gill Sans MT" panose="020B0502020104020203" pitchFamily="34" charset="0"/>
                          <a:cs typeface="Arial" panose="020B0604020202020204" pitchFamily="34" charset="0"/>
                        </a:rPr>
                        <a:t>All skeletal muscle contains a mixture of Slow Twitch and Fast Twitch muscle fibres- this is based on their speed of contraction. </a:t>
                      </a:r>
                      <a:r>
                        <a:rPr lang="en-US" altLang="en-US" sz="1200" b="0" u="none" dirty="0">
                          <a:solidFill>
                            <a:schemeClr val="tx1"/>
                          </a:solidFill>
                          <a:latin typeface="Gill Sans MT" panose="020B0502020104020203" pitchFamily="34" charset="0"/>
                          <a:cs typeface="Arial" panose="020B0604020202020204" pitchFamily="34" charset="0"/>
                        </a:rPr>
                        <a:t>There are 3 types of muscle fibre. </a:t>
                      </a:r>
                    </a:p>
                  </a:txBody>
                  <a:tcPr marL="36576" marR="36576" marT="36576" marB="36576" anchor="ct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1875491268"/>
                  </a:ext>
                </a:extLst>
              </a:tr>
              <a:tr h="406042">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panose="020B0604020202020204" pitchFamily="34" charset="0"/>
                        </a:rPr>
                        <a:t>Fast Twitch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panose="020B0604020202020204" pitchFamily="34" charset="0"/>
                        </a:rPr>
                        <a:t>Is broken down into two </a:t>
                      </a:r>
                      <a:r>
                        <a:rPr lang="en-US" altLang="en-US" sz="1200" b="0" u="none" dirty="0" err="1">
                          <a:solidFill>
                            <a:schemeClr val="tx1"/>
                          </a:solidFill>
                          <a:latin typeface="Gill Sans MT" panose="020B0502020104020203" pitchFamily="34" charset="0"/>
                          <a:cs typeface="Arial" panose="020B0604020202020204" pitchFamily="34" charset="0"/>
                        </a:rPr>
                        <a:t>types;Type</a:t>
                      </a:r>
                      <a:r>
                        <a:rPr lang="en-US" altLang="en-US" sz="1200" b="0" u="none" dirty="0">
                          <a:solidFill>
                            <a:schemeClr val="tx1"/>
                          </a:solidFill>
                          <a:latin typeface="Gill Sans MT" panose="020B0502020104020203" pitchFamily="34" charset="0"/>
                          <a:cs typeface="Arial" panose="020B0604020202020204" pitchFamily="34" charset="0"/>
                        </a:rPr>
                        <a:t> 2 x &amp; Type 2 b.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961565093"/>
                  </a:ext>
                </a:extLst>
              </a:tr>
              <a:tr h="406042">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u="none" kern="1400" dirty="0">
                          <a:ln>
                            <a:noFill/>
                          </a:ln>
                          <a:solidFill>
                            <a:schemeClr val="tx1"/>
                          </a:solidFill>
                          <a:effectLst/>
                          <a:latin typeface="Gill Sans MT" panose="020B0502020104020203" pitchFamily="34" charset="0"/>
                        </a:rPr>
                        <a:t>Fast twitch - </a:t>
                      </a:r>
                      <a:r>
                        <a:rPr lang="en-US" altLang="en-US" sz="1200" b="0" u="none" dirty="0">
                          <a:solidFill>
                            <a:schemeClr val="tx1"/>
                          </a:solidFill>
                          <a:latin typeface="Gill Sans MT" panose="020B0502020104020203" pitchFamily="34" charset="0"/>
                          <a:cs typeface="Arial" panose="020B0604020202020204" pitchFamily="34" charset="0"/>
                        </a:rPr>
                        <a:t>Type 2 x/2b</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panose="020B0604020202020204" pitchFamily="34" charset="0"/>
                        </a:rPr>
                        <a:t>Produces highest force, fast contracting, Low endurance, good for short distances – Sprint start</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060469029"/>
                  </a:ext>
                </a:extLst>
              </a:tr>
              <a:tr h="406042">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panose="020B0604020202020204" pitchFamily="34" charset="0"/>
                        </a:rPr>
                        <a:t>Type 2a</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panose="020B0604020202020204" pitchFamily="34" charset="0"/>
                        </a:rPr>
                        <a:t>Produce high force, moderate speed of contraction, medium endurance, more resistant to fatigue, Sprinting over longer distances.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8380894"/>
                  </a:ext>
                </a:extLst>
              </a:tr>
              <a:tr h="936247">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panose="020B0604020202020204" pitchFamily="34" charset="0"/>
                        </a:rPr>
                        <a:t>Slow Twitch</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altLang="en-US" sz="1200" b="0" u="none" dirty="0">
                          <a:solidFill>
                            <a:schemeClr val="tx1"/>
                          </a:solidFill>
                          <a:latin typeface="Gill Sans MT" panose="020B0502020104020203" pitchFamily="34" charset="0"/>
                          <a:cs typeface="Arial" panose="020B0604020202020204" pitchFamily="34" charset="0"/>
                        </a:rPr>
                        <a:t>They contract slowly and with less force. Provide a low speed of contraction, high endurance, can keep going, don’t produce much power. These fibres have a rich blood (and oxygen) supply.  This makes them red in colour. They are slower to fatigue, and so are used for more endurance events e.g. long distance swimming/ running.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42504983"/>
                  </a:ext>
                </a:extLst>
              </a:tr>
            </a:tbl>
          </a:graphicData>
        </a:graphic>
      </p:graphicFrame>
      <p:sp>
        <p:nvSpPr>
          <p:cNvPr id="3" name="TextBox 2"/>
          <p:cNvSpPr txBox="1"/>
          <p:nvPr/>
        </p:nvSpPr>
        <p:spPr>
          <a:xfrm>
            <a:off x="278674" y="160731"/>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ea typeface="+mn-ea"/>
                <a:cs typeface="+mn-cs"/>
              </a:rPr>
              <a:t>PE</a:t>
            </a:r>
            <a:endParaRPr kumimoji="0" lang="en-US" sz="2000" b="1" i="0" u="none" strike="noStrike" kern="1200" cap="none" spc="0" normalizeH="0" baseline="0" noProof="0" dirty="0">
              <a:ln>
                <a:noFill/>
              </a:ln>
              <a:solidFill>
                <a:prstClr val="white"/>
              </a:solidFill>
              <a:effectLst/>
              <a:uLnTx/>
              <a:uFillTx/>
              <a:ea typeface="+mn-ea"/>
              <a:cs typeface="+mn-cs"/>
            </a:endParaRPr>
          </a:p>
        </p:txBody>
      </p:sp>
      <p:sp>
        <p:nvSpPr>
          <p:cNvPr id="4" name="TextBox 3"/>
          <p:cNvSpPr txBox="1"/>
          <p:nvPr/>
        </p:nvSpPr>
        <p:spPr>
          <a:xfrm>
            <a:off x="11713029" y="6489391"/>
            <a:ext cx="478971"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11</a:t>
            </a:r>
          </a:p>
        </p:txBody>
      </p:sp>
    </p:spTree>
    <p:extLst>
      <p:ext uri="{BB962C8B-B14F-4D97-AF65-F5344CB8AC3E}">
        <p14:creationId xmlns:p14="http://schemas.microsoft.com/office/powerpoint/2010/main" val="4144602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228600" y="584563"/>
          <a:ext cx="11684726" cy="4884423"/>
        </p:xfrm>
        <a:graphic>
          <a:graphicData uri="http://schemas.openxmlformats.org/drawingml/2006/table">
            <a:tbl>
              <a:tblPr firstRow="1" bandRow="1">
                <a:tableStyleId>{5940675A-B579-460E-94D1-54222C63F5DA}</a:tableStyleId>
              </a:tblPr>
              <a:tblGrid>
                <a:gridCol w="2258510">
                  <a:extLst>
                    <a:ext uri="{9D8B030D-6E8A-4147-A177-3AD203B41FA5}">
                      <a16:colId xmlns:a16="http://schemas.microsoft.com/office/drawing/2014/main" val="20000"/>
                    </a:ext>
                  </a:extLst>
                </a:gridCol>
                <a:gridCol w="9426216">
                  <a:extLst>
                    <a:ext uri="{9D8B030D-6E8A-4147-A177-3AD203B41FA5}">
                      <a16:colId xmlns:a16="http://schemas.microsoft.com/office/drawing/2014/main" val="20001"/>
                    </a:ext>
                  </a:extLst>
                </a:gridCol>
              </a:tblGrid>
              <a:tr h="369552">
                <a:tc gridSpan="2">
                  <a:txBody>
                    <a:bodyPr/>
                    <a:lstStyle/>
                    <a:p>
                      <a:pPr algn="ctr"/>
                      <a:r>
                        <a:rPr lang="en-GB" sz="1200" b="0" u="none" dirty="0">
                          <a:solidFill>
                            <a:schemeClr val="tx1"/>
                          </a:solidFill>
                          <a:latin typeface="Gill Sans MT" panose="020B0502020104020203" pitchFamily="34" charset="0"/>
                        </a:rPr>
                        <a:t>Type of muscle found in the body</a:t>
                      </a:r>
                    </a:p>
                  </a:txBody>
                  <a:tcPr marL="36576" marR="36576" marT="36576" marB="36576" anchor="ctr">
                    <a:solidFill>
                      <a:schemeClr val="accent1">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0001"/>
                  </a:ext>
                </a:extLst>
              </a:tr>
              <a:tr h="453657">
                <a:tc gridSpan="2">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sz="1200" b="0" u="none" dirty="0">
                          <a:solidFill>
                            <a:schemeClr val="tx1"/>
                          </a:solidFill>
                          <a:latin typeface="Gill Sans MT" panose="020B0502020104020203" pitchFamily="34" charset="0"/>
                        </a:rPr>
                        <a:t>The muscular system is made up of 3 types of muscle which serve different functions within the body. </a:t>
                      </a:r>
                    </a:p>
                  </a:txBody>
                  <a:tcPr marL="36576" marR="36576" marT="36576" marB="36576" anchor="ct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10002"/>
                  </a:ext>
                </a:extLst>
              </a:tr>
              <a:tr h="515155">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sz="1200" b="0" u="none" dirty="0">
                          <a:solidFill>
                            <a:schemeClr val="tx1"/>
                          </a:solidFill>
                          <a:latin typeface="Gill Sans MT" panose="020B0502020104020203" pitchFamily="34" charset="0"/>
                        </a:rPr>
                        <a:t>Smooth</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r>
                        <a:rPr lang="en-US" sz="1200" b="0" u="none" dirty="0">
                          <a:solidFill>
                            <a:schemeClr val="tx1"/>
                          </a:solidFill>
                          <a:latin typeface="Gill Sans MT" panose="020B0502020104020203" pitchFamily="34" charset="0"/>
                        </a:rPr>
                        <a:t>This is otherwise known as involuntary muscle </a:t>
                      </a:r>
                      <a:r>
                        <a:rPr lang="en-GB" altLang="en-US" sz="1200" b="0" u="none" dirty="0">
                          <a:solidFill>
                            <a:schemeClr val="tx1"/>
                          </a:solidFill>
                          <a:latin typeface="Gill Sans MT" panose="020B0502020104020203" pitchFamily="34" charset="0"/>
                          <a:ea typeface="Arial" charset="0"/>
                          <a:cs typeface="Arial" charset="0"/>
                        </a:rPr>
                        <a:t>as they are not under our conscious control. They are </a:t>
                      </a:r>
                      <a:r>
                        <a:rPr lang="en-GB" altLang="en-US" sz="1200" b="0" u="none" dirty="0" err="1">
                          <a:solidFill>
                            <a:schemeClr val="tx1"/>
                          </a:solidFill>
                          <a:latin typeface="Gill Sans MT" panose="020B0502020104020203" pitchFamily="34" charset="0"/>
                          <a:ea typeface="Arial" charset="0"/>
                          <a:cs typeface="Arial" charset="0"/>
                        </a:rPr>
                        <a:t>unstriated</a:t>
                      </a:r>
                      <a:r>
                        <a:rPr lang="en-GB" altLang="en-US" sz="1200" b="0" u="none" dirty="0">
                          <a:solidFill>
                            <a:schemeClr val="tx1"/>
                          </a:solidFill>
                          <a:latin typeface="Gill Sans MT" panose="020B0502020104020203" pitchFamily="34" charset="0"/>
                          <a:ea typeface="Arial" charset="0"/>
                          <a:cs typeface="Arial" charset="0"/>
                        </a:rPr>
                        <a:t> and do not fatigue. Functions: Help hollow organs contract.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575525">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sz="1200" b="0" u="none" dirty="0">
                          <a:solidFill>
                            <a:schemeClr val="tx1"/>
                          </a:solidFill>
                          <a:latin typeface="Gill Sans MT" panose="020B0502020104020203" pitchFamily="34" charset="0"/>
                        </a:rPr>
                        <a:t>Cardiac</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altLang="en-US" sz="1200" b="0" u="none" dirty="0">
                          <a:solidFill>
                            <a:schemeClr val="tx1"/>
                          </a:solidFill>
                          <a:latin typeface="Gill Sans MT" panose="020B0502020104020203" pitchFamily="34" charset="0"/>
                          <a:ea typeface="Arial" charset="0"/>
                          <a:cs typeface="Arial" charset="0"/>
                        </a:rPr>
                        <a:t>Involuntary as it is not under our conscious control. They have striations and do not fatigue. Functions: Contract the heart chambers to move blood to the body and lungs</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4"/>
                  </a:ext>
                </a:extLst>
              </a:tr>
              <a:tr h="575525">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sz="1200" b="0" u="none" dirty="0">
                          <a:solidFill>
                            <a:schemeClr val="tx1"/>
                          </a:solidFill>
                          <a:latin typeface="Gill Sans MT" panose="020B0502020104020203" pitchFamily="34" charset="0"/>
                        </a:rPr>
                        <a:t>Skeletal</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sz="1200" b="0" u="none" dirty="0">
                          <a:solidFill>
                            <a:schemeClr val="tx1"/>
                          </a:solidFill>
                          <a:latin typeface="Gill Sans MT" panose="020B0502020104020203" pitchFamily="34" charset="0"/>
                        </a:rPr>
                        <a:t>Which are </a:t>
                      </a:r>
                      <a:r>
                        <a:rPr lang="en-GB" sz="1200" b="0" u="none" dirty="0">
                          <a:solidFill>
                            <a:schemeClr val="tx1"/>
                          </a:solidFill>
                          <a:latin typeface="Gill Sans MT" panose="020B0502020104020203" pitchFamily="34" charset="0"/>
                          <a:cs typeface="Arial" charset="0"/>
                        </a:rPr>
                        <a:t>v</a:t>
                      </a:r>
                      <a:r>
                        <a:rPr lang="en-GB" altLang="en-US" sz="1200" b="0" u="none" dirty="0">
                          <a:solidFill>
                            <a:schemeClr val="tx1"/>
                          </a:solidFill>
                          <a:latin typeface="Gill Sans MT" panose="020B0502020104020203" pitchFamily="34" charset="0"/>
                          <a:ea typeface="Arial" charset="0"/>
                          <a:cs typeface="Arial" charset="0"/>
                        </a:rPr>
                        <a:t>oluntary as it is under our conscious control. They have some striations and they fatigue. They attach to bones via tendons. When they shorten and lengthen, movement occurs</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925240874"/>
                  </a:ext>
                </a:extLst>
              </a:tr>
              <a:tr h="341276">
                <a:tc gridSpan="2">
                  <a:txBody>
                    <a:bodyPr/>
                    <a:lstStyle/>
                    <a:p>
                      <a:pPr marR="0" indent="0" algn="ctr" rtl="0">
                        <a:lnSpc>
                          <a:spcPct val="119000"/>
                        </a:lnSpc>
                        <a:spcBef>
                          <a:spcPts val="0"/>
                        </a:spcBef>
                        <a:spcAft>
                          <a:spcPts val="600"/>
                        </a:spcAft>
                      </a:pPr>
                      <a:r>
                        <a:rPr lang="en-GB" sz="1200" b="0" u="none" kern="1400" dirty="0">
                          <a:ln>
                            <a:noFill/>
                          </a:ln>
                          <a:solidFill>
                            <a:schemeClr val="tx1"/>
                          </a:solidFill>
                          <a:effectLst/>
                          <a:latin typeface="Gill Sans MT" panose="020B0502020104020203" pitchFamily="34" charset="0"/>
                        </a:rPr>
                        <a:t>Muscular contractions </a:t>
                      </a:r>
                    </a:p>
                  </a:txBody>
                  <a:tcPr marL="36576" marR="36576" marT="36576" marB="36576" anchor="ctr">
                    <a:solidFill>
                      <a:schemeClr val="accent1">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926076416"/>
                  </a:ext>
                </a:extLst>
              </a:tr>
              <a:tr h="369552">
                <a:tc gridSpan="2">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panose="020B0604020202020204" pitchFamily="34" charset="0"/>
                        </a:rPr>
                        <a:t>There are two types of contraction that occur on skeletal muscles; Isotonic and Isometric contraction.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1875491268"/>
                  </a:ext>
                </a:extLst>
              </a:tr>
              <a:tr h="369552">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panose="020B0604020202020204" pitchFamily="34" charset="0"/>
                        </a:rPr>
                        <a:t>1. Isometric contraction</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panose="020B0604020202020204" pitchFamily="34" charset="0"/>
                        </a:rPr>
                        <a:t>Involves </a:t>
                      </a:r>
                      <a:r>
                        <a:rPr lang="en-US" altLang="en-US" sz="1200" b="0" u="none" dirty="0">
                          <a:solidFill>
                            <a:schemeClr val="tx1"/>
                          </a:solidFill>
                          <a:latin typeface="Gill Sans MT" panose="020B0502020104020203" pitchFamily="34" charset="0"/>
                          <a:cs typeface="Calibri"/>
                        </a:rPr>
                        <a:t>c</a:t>
                      </a:r>
                      <a:r>
                        <a:rPr lang="en-US" sz="1200" b="0" u="none" dirty="0">
                          <a:solidFill>
                            <a:schemeClr val="tx1"/>
                          </a:solidFill>
                          <a:latin typeface="Gill Sans MT" panose="020B0502020104020203" pitchFamily="34" charset="0"/>
                          <a:cs typeface="Calibri"/>
                        </a:rPr>
                        <a:t>ontractions where the muscle remains the same length.</a:t>
                      </a:r>
                    </a:p>
                  </a:txBody>
                  <a:tcPr marL="36576" marR="36576" marT="36576" marB="36576" anchor="ctr"/>
                </a:tc>
                <a:extLst>
                  <a:ext uri="{0D108BD9-81ED-4DB2-BD59-A6C34878D82A}">
                    <a16:rowId xmlns:a16="http://schemas.microsoft.com/office/drawing/2014/main" val="3961565093"/>
                  </a:ext>
                </a:extLst>
              </a:tr>
              <a:tr h="575525">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sz="1200" b="0" u="none" dirty="0">
                          <a:solidFill>
                            <a:schemeClr val="tx1"/>
                          </a:solidFill>
                          <a:latin typeface="Gill Sans MT" panose="020B0502020104020203" pitchFamily="34" charset="0"/>
                          <a:cs typeface="Calibri"/>
                        </a:rPr>
                        <a:t>2. Isotonic contraction</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sz="1200" b="0" u="none" dirty="0">
                          <a:solidFill>
                            <a:schemeClr val="tx1"/>
                          </a:solidFill>
                          <a:latin typeface="Gill Sans MT" panose="020B0502020104020203" pitchFamily="34" charset="0"/>
                          <a:cs typeface="Calibri"/>
                        </a:rPr>
                        <a:t>Involves contractions when muscle length contraction to either become shorter or longer. The two types of isotonic contractions are; Concentric and Eccentric contraction.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060469029"/>
                  </a:ext>
                </a:extLst>
              </a:tr>
              <a:tr h="369552">
                <a:tc>
                  <a:txBody>
                    <a:bodyPr/>
                    <a:lstStyle/>
                    <a:p>
                      <a:pPr marR="0" indent="0" algn="l" rtl="0">
                        <a:lnSpc>
                          <a:spcPct val="119000"/>
                        </a:lnSpc>
                        <a:spcBef>
                          <a:spcPts val="0"/>
                        </a:spcBef>
                        <a:spcAft>
                          <a:spcPts val="600"/>
                        </a:spcAft>
                      </a:pPr>
                      <a:r>
                        <a:rPr lang="en-GB" sz="1200" b="0" u="none" kern="1400" dirty="0">
                          <a:ln>
                            <a:noFill/>
                          </a:ln>
                          <a:solidFill>
                            <a:schemeClr val="tx1"/>
                          </a:solidFill>
                          <a:effectLst/>
                          <a:latin typeface="Gill Sans MT" panose="020B0502020104020203" pitchFamily="34" charset="0"/>
                        </a:rPr>
                        <a:t>Isotonic – Concentrix contraction</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sz="1200" b="0" u="none" dirty="0">
                          <a:solidFill>
                            <a:schemeClr val="tx1"/>
                          </a:solidFill>
                          <a:latin typeface="Gill Sans MT" panose="020B0502020104020203" pitchFamily="34" charset="0"/>
                        </a:rPr>
                        <a:t>Contractions are those where the muscles shortens as it contracts.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8380894"/>
                  </a:ext>
                </a:extLst>
              </a:tr>
              <a:tr h="369552">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sz="1200" b="0" u="none" dirty="0">
                          <a:solidFill>
                            <a:schemeClr val="tx1"/>
                          </a:solidFill>
                          <a:latin typeface="Gill Sans MT" panose="020B0502020104020203" pitchFamily="34" charset="0"/>
                        </a:rPr>
                        <a:t>Eccentric</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sz="1200" b="0" u="none" dirty="0">
                          <a:solidFill>
                            <a:schemeClr val="tx1"/>
                          </a:solidFill>
                          <a:latin typeface="Gill Sans MT" panose="020B0502020104020203" pitchFamily="34" charset="0"/>
                        </a:rPr>
                        <a:t>Contractions where the muscle lengthens.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42504983"/>
                  </a:ext>
                </a:extLst>
              </a:tr>
            </a:tbl>
          </a:graphicData>
        </a:graphic>
      </p:graphicFrame>
      <p:sp>
        <p:nvSpPr>
          <p:cNvPr id="3" name="TextBox 2"/>
          <p:cNvSpPr txBox="1"/>
          <p:nvPr/>
        </p:nvSpPr>
        <p:spPr>
          <a:xfrm>
            <a:off x="122703" y="134605"/>
            <a:ext cx="100024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ea typeface="+mn-ea"/>
                <a:cs typeface="+mn-cs"/>
              </a:rPr>
              <a:t>PE</a:t>
            </a:r>
            <a:endParaRPr kumimoji="0" lang="en-US" sz="2000" b="0" i="0" u="none" strike="noStrike" kern="1200" cap="none" spc="0" normalizeH="0" baseline="0" noProof="0" dirty="0">
              <a:ln>
                <a:noFill/>
              </a:ln>
              <a:solidFill>
                <a:prstClr val="white"/>
              </a:solidFill>
              <a:effectLst/>
              <a:uLnTx/>
              <a:uFillTx/>
              <a:ea typeface="+mn-ea"/>
              <a:cs typeface="+mn-cs"/>
            </a:endParaRPr>
          </a:p>
        </p:txBody>
      </p:sp>
      <p:sp>
        <p:nvSpPr>
          <p:cNvPr id="4" name="TextBox 3"/>
          <p:cNvSpPr txBox="1"/>
          <p:nvPr/>
        </p:nvSpPr>
        <p:spPr>
          <a:xfrm>
            <a:off x="11713029" y="6489391"/>
            <a:ext cx="478971"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12</a:t>
            </a:r>
          </a:p>
        </p:txBody>
      </p:sp>
    </p:spTree>
    <p:extLst>
      <p:ext uri="{BB962C8B-B14F-4D97-AF65-F5344CB8AC3E}">
        <p14:creationId xmlns:p14="http://schemas.microsoft.com/office/powerpoint/2010/main" val="3382445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115205029"/>
              </p:ext>
            </p:extLst>
          </p:nvPr>
        </p:nvGraphicFramePr>
        <p:xfrm>
          <a:off x="189412" y="836521"/>
          <a:ext cx="11763102" cy="5032464"/>
        </p:xfrm>
        <a:graphic>
          <a:graphicData uri="http://schemas.openxmlformats.org/drawingml/2006/table">
            <a:tbl>
              <a:tblPr firstRow="1" bandRow="1">
                <a:tableStyleId>{5940675A-B579-460E-94D1-54222C63F5DA}</a:tableStyleId>
              </a:tblPr>
              <a:tblGrid>
                <a:gridCol w="2273660">
                  <a:extLst>
                    <a:ext uri="{9D8B030D-6E8A-4147-A177-3AD203B41FA5}">
                      <a16:colId xmlns:a16="http://schemas.microsoft.com/office/drawing/2014/main" val="20000"/>
                    </a:ext>
                  </a:extLst>
                </a:gridCol>
                <a:gridCol w="9489442">
                  <a:extLst>
                    <a:ext uri="{9D8B030D-6E8A-4147-A177-3AD203B41FA5}">
                      <a16:colId xmlns:a16="http://schemas.microsoft.com/office/drawing/2014/main" val="20001"/>
                    </a:ext>
                  </a:extLst>
                </a:gridCol>
              </a:tblGrid>
              <a:tr h="353494">
                <a:tc gridSpan="2">
                  <a:txBody>
                    <a:bodyPr/>
                    <a:lstStyle/>
                    <a:p>
                      <a:pPr algn="ctr"/>
                      <a:r>
                        <a:rPr lang="en-GB" sz="1200" b="0" u="none" dirty="0">
                          <a:solidFill>
                            <a:schemeClr val="tx1"/>
                          </a:solidFill>
                          <a:latin typeface="Gill Sans MT" panose="020B0502020104020203" pitchFamily="34" charset="0"/>
                        </a:rPr>
                        <a:t>Types of joint found in the body</a:t>
                      </a:r>
                    </a:p>
                  </a:txBody>
                  <a:tcPr marL="36576" marR="36576" marT="36576" marB="36576" anchor="ctr">
                    <a:solidFill>
                      <a:schemeClr val="accent4">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0001"/>
                  </a:ext>
                </a:extLst>
              </a:tr>
              <a:tr h="433945">
                <a:tc gridSpan="2">
                  <a:txBody>
                    <a:bodyPr/>
                    <a:lstStyle/>
                    <a:p>
                      <a:r>
                        <a:rPr lang="en-GB" sz="1200" b="0" u="none" dirty="0">
                          <a:solidFill>
                            <a:schemeClr val="tx1"/>
                          </a:solidFill>
                          <a:latin typeface="Gill Sans MT" panose="020B0502020104020203" pitchFamily="34" charset="0"/>
                        </a:rPr>
                        <a:t>A joint is a place where two or more bones meet. </a:t>
                      </a:r>
                      <a:r>
                        <a:rPr lang="en-GB" sz="1200" b="0" u="none" baseline="0" dirty="0">
                          <a:solidFill>
                            <a:schemeClr val="tx1"/>
                          </a:solidFill>
                          <a:latin typeface="Gill Sans MT" panose="020B0502020104020203" pitchFamily="34" charset="0"/>
                        </a:rPr>
                        <a:t> </a:t>
                      </a:r>
                      <a:r>
                        <a:rPr lang="en-US" sz="1200" b="0" u="none" dirty="0">
                          <a:solidFill>
                            <a:schemeClr val="tx1"/>
                          </a:solidFill>
                          <a:latin typeface="Gill Sans MT" panose="020B0502020104020203" pitchFamily="34" charset="0"/>
                        </a:rPr>
                        <a:t>There are 3 types of joints found in the body</a:t>
                      </a:r>
                    </a:p>
                  </a:txBody>
                  <a:tcPr marL="36576" marR="36576" marT="36576" marB="36576" anchor="ct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10002"/>
                  </a:ext>
                </a:extLst>
              </a:tr>
              <a:tr h="326447">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sz="1200" b="0" u="none" dirty="0">
                          <a:solidFill>
                            <a:schemeClr val="tx1"/>
                          </a:solidFill>
                          <a:latin typeface="Gill Sans MT" panose="020B0502020104020203" pitchFamily="34" charset="0"/>
                        </a:rPr>
                        <a:t>Fixed</a:t>
                      </a:r>
                      <a:endParaRPr lang="en-GB" sz="1200" b="0" u="none" dirty="0">
                        <a:solidFill>
                          <a:schemeClr val="tx1"/>
                        </a:solidFill>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altLang="en-US" sz="1200" b="0" u="none" dirty="0">
                          <a:solidFill>
                            <a:schemeClr val="tx1"/>
                          </a:solidFill>
                          <a:latin typeface="Gill Sans MT" panose="020B0502020104020203" pitchFamily="34" charset="0"/>
                        </a:rPr>
                        <a:t>Joints are immoveable and their function is for protection e.g. cranium, pelvis</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353494">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sz="1200" b="0" u="none" dirty="0">
                          <a:solidFill>
                            <a:schemeClr val="tx1"/>
                          </a:solidFill>
                          <a:latin typeface="Gill Sans MT" panose="020B0502020104020203" pitchFamily="34" charset="0"/>
                        </a:rPr>
                        <a:t>Cartilaginous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altLang="en-US" sz="1200" b="0" u="none" dirty="0">
                          <a:solidFill>
                            <a:schemeClr val="tx1"/>
                          </a:solidFill>
                          <a:latin typeface="Gill Sans MT" panose="020B0502020104020203" pitchFamily="34" charset="0"/>
                        </a:rPr>
                        <a:t>Are slightly moveable joints e.g. the 33 bones in the vertebral column</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4"/>
                  </a:ext>
                </a:extLst>
              </a:tr>
              <a:tr h="329639">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u="none" dirty="0">
                          <a:solidFill>
                            <a:schemeClr val="tx1"/>
                          </a:solidFill>
                          <a:latin typeface="Gill Sans MT" panose="020B0502020104020203" pitchFamily="34" charset="0"/>
                        </a:rPr>
                        <a:t>Synovial</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altLang="en-US" sz="1200" b="0" u="none" dirty="0">
                          <a:solidFill>
                            <a:schemeClr val="tx1"/>
                          </a:solidFill>
                          <a:latin typeface="Gill Sans MT" panose="020B0502020104020203" pitchFamily="34" charset="0"/>
                        </a:rPr>
                        <a:t>Are freely moveable joints. There are 6 types of synovial joint found in the body; Pivot, hinge, ball &amp; socket, condyloid, gliding and saddle.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925240874"/>
                  </a:ext>
                </a:extLst>
              </a:tr>
              <a:tr h="353494">
                <a:tc gridSpan="2">
                  <a:txBody>
                    <a:bodyPr/>
                    <a:lstStyle/>
                    <a:p>
                      <a:pPr marR="0" indent="0" algn="ctr" rtl="0">
                        <a:lnSpc>
                          <a:spcPct val="119000"/>
                        </a:lnSpc>
                        <a:spcBef>
                          <a:spcPts val="0"/>
                        </a:spcBef>
                        <a:spcAft>
                          <a:spcPts val="600"/>
                        </a:spcAft>
                      </a:pPr>
                      <a:r>
                        <a:rPr lang="en-GB" sz="1200" b="0" u="none" kern="1400" dirty="0">
                          <a:ln>
                            <a:noFill/>
                          </a:ln>
                          <a:solidFill>
                            <a:schemeClr val="tx1"/>
                          </a:solidFill>
                          <a:effectLst/>
                          <a:latin typeface="Gill Sans MT" panose="020B0502020104020203" pitchFamily="34" charset="0"/>
                        </a:rPr>
                        <a:t>The 6</a:t>
                      </a:r>
                      <a:r>
                        <a:rPr lang="en-GB" sz="1200" b="0" u="none" kern="1400" baseline="0" dirty="0">
                          <a:ln>
                            <a:noFill/>
                          </a:ln>
                          <a:solidFill>
                            <a:schemeClr val="tx1"/>
                          </a:solidFill>
                          <a:effectLst/>
                          <a:latin typeface="Gill Sans MT" panose="020B0502020104020203" pitchFamily="34" charset="0"/>
                        </a:rPr>
                        <a:t> types of synovial joint</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solidFill>
                      <a:schemeClr val="accent4">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3041935017"/>
                  </a:ext>
                </a:extLst>
              </a:tr>
              <a:tr h="353494">
                <a:tc gridSpan="2">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u="none" dirty="0">
                          <a:solidFill>
                            <a:schemeClr val="tx1"/>
                          </a:solidFill>
                          <a:latin typeface="Gill Sans MT" panose="020B0502020104020203" pitchFamily="34" charset="0"/>
                        </a:rPr>
                        <a:t>Synovial joints are freely moveable joints. There are 6 types of synovial joint:</a:t>
                      </a:r>
                    </a:p>
                  </a:txBody>
                  <a:tcPr marL="36576" marR="36576" marT="36576" marB="36576" anchor="ct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4149408354"/>
                  </a:ext>
                </a:extLst>
              </a:tr>
              <a:tr h="353494">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u="none" dirty="0">
                          <a:solidFill>
                            <a:schemeClr val="tx1"/>
                          </a:solidFill>
                          <a:latin typeface="Gill Sans MT" panose="020B0502020104020203" pitchFamily="34" charset="0"/>
                        </a:rPr>
                        <a:t>Ball &amp; Socket</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u="none" dirty="0">
                          <a:solidFill>
                            <a:schemeClr val="tx1"/>
                          </a:solidFill>
                          <a:latin typeface="Gill Sans MT" panose="020B0502020104020203" pitchFamily="34" charset="0"/>
                        </a:rPr>
                        <a:t>This is found in either the shoulder or the hip. A round bone fits into a cup shaped socket. This allows for all types of movement.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235971345"/>
                  </a:ext>
                </a:extLst>
              </a:tr>
              <a:tr h="353494">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u="none" dirty="0">
                          <a:solidFill>
                            <a:schemeClr val="tx1"/>
                          </a:solidFill>
                          <a:latin typeface="Gill Sans MT" panose="020B0502020104020203" pitchFamily="34" charset="0"/>
                        </a:rPr>
                        <a:t>Hinge</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u="none" dirty="0">
                          <a:solidFill>
                            <a:schemeClr val="tx1"/>
                          </a:solidFill>
                          <a:latin typeface="Gill Sans MT" panose="020B0502020104020203" pitchFamily="34" charset="0"/>
                        </a:rPr>
                        <a:t>A hinge joint can be found in either the knee or the elbow. This allows for one plane of movement. The type of movement is flexion and extension.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748769057"/>
                  </a:ext>
                </a:extLst>
              </a:tr>
              <a:tr h="326447">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u="none" dirty="0">
                          <a:solidFill>
                            <a:schemeClr val="tx1"/>
                          </a:solidFill>
                          <a:latin typeface="Gill Sans MT" panose="020B0502020104020203" pitchFamily="34" charset="0"/>
                        </a:rPr>
                        <a:t>Pivot</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u="none" dirty="0">
                          <a:solidFill>
                            <a:schemeClr val="tx1"/>
                          </a:solidFill>
                          <a:latin typeface="Gill Sans MT" panose="020B0502020104020203" pitchFamily="34" charset="0"/>
                        </a:rPr>
                        <a:t>This type of joint can only be found in the neck. This type of joint only allows for rotation.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543258229"/>
                  </a:ext>
                </a:extLst>
              </a:tr>
              <a:tr h="570764">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u="none" dirty="0" err="1">
                          <a:solidFill>
                            <a:schemeClr val="tx1"/>
                          </a:solidFill>
                          <a:latin typeface="Gill Sans MT" panose="020B0502020104020203" pitchFamily="34" charset="0"/>
                        </a:rPr>
                        <a:t>Condyloid</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u="none" dirty="0">
                          <a:solidFill>
                            <a:schemeClr val="tx1"/>
                          </a:solidFill>
                          <a:latin typeface="Gill Sans MT" panose="020B0502020104020203" pitchFamily="34" charset="0"/>
                        </a:rPr>
                        <a:t>This can be found in the wrist and is very similar to ball and socket joint. It allows for flexion, extension, abduction and adduction. Ligaments in the wrist prevent rotation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146237369"/>
                  </a:ext>
                </a:extLst>
              </a:tr>
              <a:tr h="570764">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u="none" dirty="0">
                          <a:solidFill>
                            <a:schemeClr val="tx1"/>
                          </a:solidFill>
                          <a:latin typeface="Gill Sans MT" panose="020B0502020104020203" pitchFamily="34" charset="0"/>
                        </a:rPr>
                        <a:t>Saddle</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u="none" dirty="0">
                          <a:solidFill>
                            <a:schemeClr val="tx1"/>
                          </a:solidFill>
                          <a:latin typeface="Gill Sans MT" panose="020B0502020104020203" pitchFamily="34" charset="0"/>
                        </a:rPr>
                        <a:t>This is where the bones forming the joint are shaped like a saddle with other bones resting on it. This can be found in the thumb where the carpals meet the metacarpals.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189114812"/>
                  </a:ext>
                </a:extLst>
              </a:tr>
              <a:tr h="353494">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u="none" dirty="0">
                          <a:solidFill>
                            <a:schemeClr val="tx1"/>
                          </a:solidFill>
                          <a:latin typeface="Gill Sans MT" panose="020B0502020104020203" pitchFamily="34" charset="0"/>
                        </a:rPr>
                        <a:t>Gliding</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u="none" dirty="0">
                          <a:solidFill>
                            <a:schemeClr val="tx1"/>
                          </a:solidFill>
                          <a:latin typeface="Gill Sans MT" panose="020B0502020104020203" pitchFamily="34" charset="0"/>
                        </a:rPr>
                        <a:t>This type of joint is </a:t>
                      </a:r>
                      <a:r>
                        <a:rPr lang="en-US" sz="1200" b="0" u="none" dirty="0">
                          <a:solidFill>
                            <a:schemeClr val="tx1"/>
                          </a:solidFill>
                          <a:latin typeface="Gill Sans MT" panose="020B0502020104020203" pitchFamily="34" charset="0"/>
                        </a:rPr>
                        <a:t>formed between bones that meet at flat or nearly flat articular surfaces. For example where the clavicle and scapulae (flat bone)</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508033651"/>
                  </a:ext>
                </a:extLst>
              </a:tr>
            </a:tbl>
          </a:graphicData>
        </a:graphic>
      </p:graphicFrame>
      <p:sp>
        <p:nvSpPr>
          <p:cNvPr id="3" name="TextBox 2"/>
          <p:cNvSpPr txBox="1"/>
          <p:nvPr/>
        </p:nvSpPr>
        <p:spPr>
          <a:xfrm>
            <a:off x="122703" y="134605"/>
            <a:ext cx="100024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ea typeface="+mn-ea"/>
                <a:cs typeface="+mn-cs"/>
              </a:rPr>
              <a:t>PE</a:t>
            </a:r>
            <a:endParaRPr kumimoji="0" lang="en-US" sz="2000" b="0" i="0" u="none" strike="noStrike" kern="1200" cap="none" spc="0" normalizeH="0" baseline="0" noProof="0" dirty="0">
              <a:ln>
                <a:noFill/>
              </a:ln>
              <a:solidFill>
                <a:prstClr val="white"/>
              </a:solidFill>
              <a:effectLst/>
              <a:uLnTx/>
              <a:uFillTx/>
              <a:ea typeface="+mn-ea"/>
              <a:cs typeface="+mn-cs"/>
            </a:endParaRPr>
          </a:p>
        </p:txBody>
      </p:sp>
      <p:sp>
        <p:nvSpPr>
          <p:cNvPr id="4" name="TextBox 3"/>
          <p:cNvSpPr txBox="1"/>
          <p:nvPr/>
        </p:nvSpPr>
        <p:spPr>
          <a:xfrm>
            <a:off x="11713029" y="6489391"/>
            <a:ext cx="478971"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13</a:t>
            </a:r>
          </a:p>
        </p:txBody>
      </p:sp>
    </p:spTree>
    <p:extLst>
      <p:ext uri="{BB962C8B-B14F-4D97-AF65-F5344CB8AC3E}">
        <p14:creationId xmlns:p14="http://schemas.microsoft.com/office/powerpoint/2010/main" val="427550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6256" y="218915"/>
            <a:ext cx="2617313"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lvl="0" algn="ctr">
              <a:defRPr/>
            </a:pPr>
            <a:r>
              <a:rPr lang="en-US" sz="2400" dirty="0">
                <a:solidFill>
                  <a:prstClr val="white"/>
                </a:solidFill>
                <a:latin typeface="Gill Sans MT" panose="020B0502020104020203" pitchFamily="34" charset="0"/>
              </a:rPr>
              <a:t>Computing</a:t>
            </a:r>
            <a:endParaRPr lang="en-US" sz="2000" dirty="0">
              <a:solidFill>
                <a:prstClr val="white"/>
              </a:solidFill>
              <a:latin typeface="Gill Sans MT" panose="020B0502020104020203" pitchFamily="34" charset="0"/>
            </a:endParaRPr>
          </a:p>
        </p:txBody>
      </p:sp>
      <p:sp>
        <p:nvSpPr>
          <p:cNvPr id="9" name="TextBox 8"/>
          <p:cNvSpPr txBox="1"/>
          <p:nvPr/>
        </p:nvSpPr>
        <p:spPr>
          <a:xfrm>
            <a:off x="11713029" y="6489391"/>
            <a:ext cx="478971"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14</a:t>
            </a:r>
          </a:p>
        </p:txBody>
      </p:sp>
      <p:graphicFrame>
        <p:nvGraphicFramePr>
          <p:cNvPr id="7" name="Content Placeholder 3"/>
          <p:cNvGraphicFramePr>
            <a:graphicFrameLocks/>
          </p:cNvGraphicFramePr>
          <p:nvPr>
            <p:extLst>
              <p:ext uri="{D42A27DB-BD31-4B8C-83A1-F6EECF244321}">
                <p14:modId xmlns:p14="http://schemas.microsoft.com/office/powerpoint/2010/main" val="4151421224"/>
              </p:ext>
            </p:extLst>
          </p:nvPr>
        </p:nvGraphicFramePr>
        <p:xfrm>
          <a:off x="6062702" y="680580"/>
          <a:ext cx="5889812" cy="5806980"/>
        </p:xfrm>
        <a:graphic>
          <a:graphicData uri="http://schemas.openxmlformats.org/drawingml/2006/table">
            <a:tbl>
              <a:tblPr firstRow="1" bandRow="1">
                <a:tableStyleId>{5940675A-B579-460E-94D1-54222C63F5DA}</a:tableStyleId>
              </a:tblPr>
              <a:tblGrid>
                <a:gridCol w="1284766">
                  <a:extLst>
                    <a:ext uri="{9D8B030D-6E8A-4147-A177-3AD203B41FA5}">
                      <a16:colId xmlns:a16="http://schemas.microsoft.com/office/drawing/2014/main" val="20000"/>
                    </a:ext>
                  </a:extLst>
                </a:gridCol>
                <a:gridCol w="4605046">
                  <a:extLst>
                    <a:ext uri="{9D8B030D-6E8A-4147-A177-3AD203B41FA5}">
                      <a16:colId xmlns:a16="http://schemas.microsoft.com/office/drawing/2014/main" val="20001"/>
                    </a:ext>
                  </a:extLst>
                </a:gridCol>
              </a:tblGrid>
              <a:tr h="570848">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Signed integers</a:t>
                      </a:r>
                    </a:p>
                  </a:txBody>
                  <a:tcPr marL="63500" marR="63500" marT="127000" marB="127000"/>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These can be positive or negative numbers. The first bit in  a binary representation is used to show if the integer is positive or negative.</a:t>
                      </a:r>
                    </a:p>
                  </a:txBody>
                  <a:tcPr marL="63500" marR="63500" marT="127000" marB="127000"/>
                </a:tc>
                <a:extLst>
                  <a:ext uri="{0D108BD9-81ED-4DB2-BD59-A6C34878D82A}">
                    <a16:rowId xmlns:a16="http://schemas.microsoft.com/office/drawing/2014/main" val="2224134061"/>
                  </a:ext>
                </a:extLst>
              </a:tr>
              <a:tr h="593447">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ASCII</a:t>
                      </a:r>
                    </a:p>
                  </a:txBody>
                  <a:tcPr marL="63500" marR="63500" marT="127000" marB="127000"/>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A character set that provides an encoding table for all of the characters on a standard English keyboard. </a:t>
                      </a:r>
                    </a:p>
                  </a:txBody>
                  <a:tcPr marL="63500" marR="63500" marT="127000" marB="127000"/>
                </a:tc>
                <a:extLst>
                  <a:ext uri="{0D108BD9-81ED-4DB2-BD59-A6C34878D82A}">
                    <a16:rowId xmlns:a16="http://schemas.microsoft.com/office/drawing/2014/main" val="10001"/>
                  </a:ext>
                </a:extLst>
              </a:tr>
              <a:tr h="419544">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Bit</a:t>
                      </a:r>
                    </a:p>
                  </a:txBody>
                  <a:tcPr marL="63500" marR="63500" marT="127000" marB="127000"/>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A storage term used to describe a </a:t>
                      </a:r>
                      <a:r>
                        <a:rPr lang="en-GB" sz="1200" b="0" dirty="0">
                          <a:solidFill>
                            <a:schemeClr val="tx1"/>
                          </a:solidFill>
                          <a:effectLst/>
                          <a:latin typeface="Gill Sans MT" panose="020B0502020104020203" pitchFamily="34" charset="0"/>
                          <a:ea typeface="Roboto Mono"/>
                          <a:cs typeface="Roboto Mono"/>
                        </a:rPr>
                        <a:t>1</a:t>
                      </a:r>
                      <a:r>
                        <a:rPr lang="en-GB" sz="1200" b="0" dirty="0">
                          <a:solidFill>
                            <a:schemeClr val="tx1"/>
                          </a:solidFill>
                          <a:effectLst/>
                          <a:latin typeface="Gill Sans MT" panose="020B0502020104020203" pitchFamily="34" charset="0"/>
                          <a:ea typeface="Quicksand"/>
                          <a:cs typeface="Quicksand"/>
                        </a:rPr>
                        <a:t> or a </a:t>
                      </a:r>
                      <a:r>
                        <a:rPr lang="en-GB" sz="1200" b="0" dirty="0">
                          <a:solidFill>
                            <a:schemeClr val="tx1"/>
                          </a:solidFill>
                          <a:effectLst/>
                          <a:latin typeface="Gill Sans MT" panose="020B0502020104020203" pitchFamily="34" charset="0"/>
                          <a:ea typeface="Roboto Mono"/>
                          <a:cs typeface="Roboto Mono"/>
                        </a:rPr>
                        <a:t>0</a:t>
                      </a:r>
                      <a:r>
                        <a:rPr lang="en-GB" sz="1200" b="0" dirty="0">
                          <a:solidFill>
                            <a:schemeClr val="tx1"/>
                          </a:solidFill>
                          <a:effectLst/>
                          <a:latin typeface="Gill Sans MT" panose="020B0502020104020203" pitchFamily="34" charset="0"/>
                          <a:ea typeface="Quicksand"/>
                          <a:cs typeface="Quicksand"/>
                        </a:rPr>
                        <a:t> in computer science.</a:t>
                      </a:r>
                    </a:p>
                  </a:txBody>
                  <a:tcPr marL="63500" marR="63500" marT="127000" marB="127000"/>
                </a:tc>
                <a:extLst>
                  <a:ext uri="{0D108BD9-81ED-4DB2-BD59-A6C34878D82A}">
                    <a16:rowId xmlns:a16="http://schemas.microsoft.com/office/drawing/2014/main" val="1201524892"/>
                  </a:ext>
                </a:extLst>
              </a:tr>
              <a:tr h="419544">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Byte</a:t>
                      </a:r>
                    </a:p>
                  </a:txBody>
                  <a:tcPr marL="63500" marR="63500" marT="127000" marB="127000"/>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A storage term used to describe 8 bits.</a:t>
                      </a:r>
                    </a:p>
                  </a:txBody>
                  <a:tcPr marL="63500" marR="63500" marT="127000" marB="127000"/>
                </a:tc>
                <a:extLst>
                  <a:ext uri="{0D108BD9-81ED-4DB2-BD59-A6C34878D82A}">
                    <a16:rowId xmlns:a16="http://schemas.microsoft.com/office/drawing/2014/main" val="3348665160"/>
                  </a:ext>
                </a:extLst>
              </a:tr>
              <a:tr h="452898">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Bitmap</a:t>
                      </a:r>
                    </a:p>
                  </a:txBody>
                  <a:tcPr marL="63500" marR="63500" marT="127000" marB="127000"/>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A bitmap is a map of all of those bit patterns</a:t>
                      </a:r>
                      <a:r>
                        <a:rPr lang="en-GB" sz="1200" b="0" baseline="0" dirty="0">
                          <a:solidFill>
                            <a:schemeClr val="tx1"/>
                          </a:solidFill>
                          <a:effectLst/>
                          <a:latin typeface="Gill Sans MT" panose="020B0502020104020203" pitchFamily="34" charset="0"/>
                          <a:ea typeface="Quicksand"/>
                          <a:cs typeface="Quicksand"/>
                        </a:rPr>
                        <a:t> that make up an image</a:t>
                      </a:r>
                      <a:endParaRPr lang="en-GB" sz="1200" b="0" dirty="0">
                        <a:solidFill>
                          <a:schemeClr val="tx1"/>
                        </a:solidFill>
                        <a:effectLst/>
                        <a:latin typeface="Gill Sans MT" panose="020B0502020104020203" pitchFamily="34" charset="0"/>
                        <a:ea typeface="Quicksand"/>
                        <a:cs typeface="Quicksand"/>
                      </a:endParaRPr>
                    </a:p>
                  </a:txBody>
                  <a:tcPr marL="63500" marR="63500" marT="127000" marB="127000"/>
                </a:tc>
                <a:extLst>
                  <a:ext uri="{0D108BD9-81ED-4DB2-BD59-A6C34878D82A}">
                    <a16:rowId xmlns:a16="http://schemas.microsoft.com/office/drawing/2014/main" val="1046532490"/>
                  </a:ext>
                </a:extLst>
              </a:tr>
              <a:tr h="419544">
                <a:tc>
                  <a:txBody>
                    <a:bodyPr/>
                    <a:lstStyle/>
                    <a:p>
                      <a:pPr>
                        <a:lnSpc>
                          <a:spcPct val="115000"/>
                        </a:lnSpc>
                        <a:spcAft>
                          <a:spcPts val="0"/>
                        </a:spcAft>
                      </a:pPr>
                      <a:r>
                        <a:rPr lang="en-GB" sz="1200" b="0">
                          <a:solidFill>
                            <a:schemeClr val="tx1"/>
                          </a:solidFill>
                          <a:effectLst/>
                          <a:latin typeface="Gill Sans MT" panose="020B0502020104020203" pitchFamily="34" charset="0"/>
                          <a:ea typeface="Quicksand"/>
                          <a:cs typeface="Quicksand"/>
                        </a:rPr>
                        <a:t>Pixel</a:t>
                      </a:r>
                    </a:p>
                  </a:txBody>
                  <a:tcPr marL="63500" marR="63500" marT="127000" marB="127000"/>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A pixel is a block of colour that forms part of an image. </a:t>
                      </a:r>
                    </a:p>
                  </a:txBody>
                  <a:tcPr marL="63500" marR="63500" marT="127000" marB="127000"/>
                </a:tc>
                <a:extLst>
                  <a:ext uri="{0D108BD9-81ED-4DB2-BD59-A6C34878D82A}">
                    <a16:rowId xmlns:a16="http://schemas.microsoft.com/office/drawing/2014/main" val="2858239264"/>
                  </a:ext>
                </a:extLst>
              </a:tr>
              <a:tr h="452898">
                <a:tc>
                  <a:txBody>
                    <a:bodyPr/>
                    <a:lstStyle/>
                    <a:p>
                      <a:pPr>
                        <a:lnSpc>
                          <a:spcPct val="115000"/>
                        </a:lnSpc>
                        <a:spcAft>
                          <a:spcPts val="0"/>
                        </a:spcAft>
                      </a:pPr>
                      <a:r>
                        <a:rPr lang="en-GB" sz="1200" b="0">
                          <a:solidFill>
                            <a:schemeClr val="tx1"/>
                          </a:solidFill>
                          <a:effectLst/>
                          <a:latin typeface="Gill Sans MT" panose="020B0502020104020203" pitchFamily="34" charset="0"/>
                          <a:ea typeface="Quicksand"/>
                          <a:cs typeface="Quicksand"/>
                        </a:rPr>
                        <a:t>Image resolution</a:t>
                      </a:r>
                    </a:p>
                  </a:txBody>
                  <a:tcPr marL="63500" marR="63500" marT="127000" marB="127000"/>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Image resolution refers to the dimensions of an image in pixels..</a:t>
                      </a:r>
                    </a:p>
                  </a:txBody>
                  <a:tcPr marL="63500" marR="63500" marT="127000" marB="127000"/>
                </a:tc>
                <a:extLst>
                  <a:ext uri="{0D108BD9-81ED-4DB2-BD59-A6C34878D82A}">
                    <a16:rowId xmlns:a16="http://schemas.microsoft.com/office/drawing/2014/main" val="78640674"/>
                  </a:ext>
                </a:extLst>
              </a:tr>
              <a:tr h="419544">
                <a:tc>
                  <a:txBody>
                    <a:bodyPr/>
                    <a:lstStyle/>
                    <a:p>
                      <a:pPr>
                        <a:lnSpc>
                          <a:spcPct val="115000"/>
                        </a:lnSpc>
                        <a:spcAft>
                          <a:spcPts val="0"/>
                        </a:spcAft>
                      </a:pPr>
                      <a:r>
                        <a:rPr lang="en-GB" sz="1200" b="0">
                          <a:solidFill>
                            <a:schemeClr val="tx1"/>
                          </a:solidFill>
                          <a:effectLst/>
                          <a:latin typeface="Gill Sans MT" panose="020B0502020104020203" pitchFamily="34" charset="0"/>
                          <a:ea typeface="Quicksand"/>
                          <a:cs typeface="Quicksand"/>
                        </a:rPr>
                        <a:t>Colour depth</a:t>
                      </a:r>
                    </a:p>
                  </a:txBody>
                  <a:tcPr marL="63500" marR="63500" marT="127000" marB="127000"/>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Colour depth refers to the number of bits available per pixel. </a:t>
                      </a:r>
                    </a:p>
                  </a:txBody>
                  <a:tcPr marL="63500" marR="63500" marT="127000" marB="127000"/>
                </a:tc>
                <a:extLst>
                  <a:ext uri="{0D108BD9-81ED-4DB2-BD59-A6C34878D82A}">
                    <a16:rowId xmlns:a16="http://schemas.microsoft.com/office/drawing/2014/main" val="3331813745"/>
                  </a:ext>
                </a:extLst>
              </a:tr>
              <a:tr h="372564">
                <a:tc>
                  <a:txBody>
                    <a:bodyPr/>
                    <a:lstStyle/>
                    <a:p>
                      <a:pPr>
                        <a:lnSpc>
                          <a:spcPct val="115000"/>
                        </a:lnSpc>
                        <a:spcAft>
                          <a:spcPts val="0"/>
                        </a:spcAft>
                      </a:pPr>
                      <a:r>
                        <a:rPr lang="en-GB" sz="1200" b="0">
                          <a:solidFill>
                            <a:schemeClr val="tx1"/>
                          </a:solidFill>
                          <a:effectLst/>
                          <a:latin typeface="Gill Sans MT" panose="020B0502020104020203" pitchFamily="34" charset="0"/>
                          <a:ea typeface="Quicksand"/>
                          <a:cs typeface="Quicksand"/>
                        </a:rPr>
                        <a:t>Metadata</a:t>
                      </a:r>
                    </a:p>
                  </a:txBody>
                  <a:tcPr marL="63500" marR="63500" marT="127000" marB="127000"/>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Metadata means ‘data about data’.</a:t>
                      </a:r>
                    </a:p>
                  </a:txBody>
                  <a:tcPr marL="63500" marR="63500" marT="127000" marB="127000"/>
                </a:tc>
                <a:extLst>
                  <a:ext uri="{0D108BD9-81ED-4DB2-BD59-A6C34878D82A}">
                    <a16:rowId xmlns:a16="http://schemas.microsoft.com/office/drawing/2014/main" val="214250280"/>
                  </a:ext>
                </a:extLst>
              </a:tr>
              <a:tr h="419544">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Compression</a:t>
                      </a:r>
                    </a:p>
                  </a:txBody>
                  <a:tcPr marL="63500" marR="63500" marT="127000" marB="127000"/>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Reducing the size of an item.</a:t>
                      </a:r>
                    </a:p>
                  </a:txBody>
                  <a:tcPr marL="63500" marR="63500" marT="127000" marB="127000"/>
                </a:tc>
                <a:extLst>
                  <a:ext uri="{0D108BD9-81ED-4DB2-BD59-A6C34878D82A}">
                    <a16:rowId xmlns:a16="http://schemas.microsoft.com/office/drawing/2014/main" val="19958600"/>
                  </a:ext>
                </a:extLst>
              </a:tr>
              <a:tr h="419544">
                <a:tc>
                  <a:txBody>
                    <a:bodyPr/>
                    <a:lstStyle/>
                    <a:p>
                      <a:pPr>
                        <a:lnSpc>
                          <a:spcPct val="115000"/>
                        </a:lnSpc>
                        <a:spcAft>
                          <a:spcPts val="0"/>
                        </a:spcAft>
                      </a:pPr>
                      <a:r>
                        <a:rPr lang="en-GB" sz="1200" b="0">
                          <a:solidFill>
                            <a:schemeClr val="tx1"/>
                          </a:solidFill>
                          <a:effectLst/>
                          <a:latin typeface="Gill Sans MT" panose="020B0502020104020203" pitchFamily="34" charset="0"/>
                          <a:ea typeface="Quicksand"/>
                          <a:cs typeface="Quicksand"/>
                        </a:rPr>
                        <a:t>Lossy</a:t>
                      </a:r>
                    </a:p>
                  </a:txBody>
                  <a:tcPr marL="63500" marR="63500" marT="127000" marB="127000"/>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A compression type that results in a loss of data.</a:t>
                      </a:r>
                    </a:p>
                  </a:txBody>
                  <a:tcPr marL="63500" marR="63500" marT="127000" marB="127000"/>
                </a:tc>
                <a:extLst>
                  <a:ext uri="{0D108BD9-81ED-4DB2-BD59-A6C34878D82A}">
                    <a16:rowId xmlns:a16="http://schemas.microsoft.com/office/drawing/2014/main" val="863342022"/>
                  </a:ext>
                </a:extLst>
              </a:tr>
              <a:tr h="419544">
                <a:tc>
                  <a:txBody>
                    <a:bodyPr/>
                    <a:lstStyle/>
                    <a:p>
                      <a:pPr>
                        <a:lnSpc>
                          <a:spcPct val="115000"/>
                        </a:lnSpc>
                        <a:spcAft>
                          <a:spcPts val="0"/>
                        </a:spcAft>
                      </a:pPr>
                      <a:r>
                        <a:rPr lang="en-GB" sz="1200" b="0">
                          <a:solidFill>
                            <a:schemeClr val="tx1"/>
                          </a:solidFill>
                          <a:effectLst/>
                          <a:latin typeface="Gill Sans MT" panose="020B0502020104020203" pitchFamily="34" charset="0"/>
                          <a:ea typeface="Quicksand"/>
                          <a:cs typeface="Quicksand"/>
                        </a:rPr>
                        <a:t>Lossless</a:t>
                      </a:r>
                    </a:p>
                  </a:txBody>
                  <a:tcPr marL="63500" marR="63500" marT="127000" marB="127000"/>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A compression type that does not result in a loss of data.</a:t>
                      </a:r>
                    </a:p>
                  </a:txBody>
                  <a:tcPr marL="63500" marR="63500" marT="127000" marB="127000"/>
                </a:tc>
                <a:extLst>
                  <a:ext uri="{0D108BD9-81ED-4DB2-BD59-A6C34878D82A}">
                    <a16:rowId xmlns:a16="http://schemas.microsoft.com/office/drawing/2014/main" val="1585450161"/>
                  </a:ext>
                </a:extLst>
              </a:tr>
            </a:tbl>
          </a:graphicData>
        </a:graphic>
      </p:graphicFrame>
      <p:graphicFrame>
        <p:nvGraphicFramePr>
          <p:cNvPr id="10" name="Content Placeholder 3"/>
          <p:cNvGraphicFramePr>
            <a:graphicFrameLocks/>
          </p:cNvGraphicFramePr>
          <p:nvPr>
            <p:extLst>
              <p:ext uri="{D42A27DB-BD31-4B8C-83A1-F6EECF244321}">
                <p14:modId xmlns:p14="http://schemas.microsoft.com/office/powerpoint/2010/main" val="2444220503"/>
              </p:ext>
            </p:extLst>
          </p:nvPr>
        </p:nvGraphicFramePr>
        <p:xfrm>
          <a:off x="406256" y="680580"/>
          <a:ext cx="5644348" cy="5713852"/>
        </p:xfrm>
        <a:graphic>
          <a:graphicData uri="http://schemas.openxmlformats.org/drawingml/2006/table">
            <a:tbl>
              <a:tblPr firstRow="1" bandRow="1">
                <a:tableStyleId>{5940675A-B579-460E-94D1-54222C63F5DA}</a:tableStyleId>
              </a:tblPr>
              <a:tblGrid>
                <a:gridCol w="1260678">
                  <a:extLst>
                    <a:ext uri="{9D8B030D-6E8A-4147-A177-3AD203B41FA5}">
                      <a16:colId xmlns:a16="http://schemas.microsoft.com/office/drawing/2014/main" val="20000"/>
                    </a:ext>
                  </a:extLst>
                </a:gridCol>
                <a:gridCol w="4383670">
                  <a:extLst>
                    <a:ext uri="{9D8B030D-6E8A-4147-A177-3AD203B41FA5}">
                      <a16:colId xmlns:a16="http://schemas.microsoft.com/office/drawing/2014/main" val="1348711743"/>
                    </a:ext>
                  </a:extLst>
                </a:gridCol>
              </a:tblGrid>
              <a:tr h="230061">
                <a:tc gridSpan="2">
                  <a:txBody>
                    <a:bodyPr/>
                    <a:lstStyle/>
                    <a:p>
                      <a:pPr algn="l"/>
                      <a:r>
                        <a:rPr lang="en-US" sz="1200" b="0" dirty="0">
                          <a:effectLst/>
                          <a:latin typeface="Gill Sans MT" panose="020B0502020104020203" pitchFamily="34" charset="0"/>
                        </a:rPr>
                        <a:t>Data representation</a:t>
                      </a:r>
                    </a:p>
                  </a:txBody>
                  <a:tcPr anchor="ctr">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10000"/>
                  </a:ext>
                </a:extLst>
              </a:tr>
              <a:tr h="389400">
                <a:tc>
                  <a:txBody>
                    <a:bodyPr/>
                    <a:lstStyle/>
                    <a:p>
                      <a:pPr algn="l">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Data</a:t>
                      </a:r>
                    </a:p>
                  </a:txBody>
                  <a:tcPr marL="63500" marR="63500" marT="127000" marB="127000" anchor="ctr"/>
                </a:tc>
                <a:tc>
                  <a:txBody>
                    <a:bodyPr/>
                    <a:lstStyle/>
                    <a:p>
                      <a:pPr algn="l">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Numbers or text that, on their own, have no meaning. </a:t>
                      </a:r>
                    </a:p>
                  </a:txBody>
                  <a:tcPr marL="63500" marR="63500" marT="127000" marB="127000" anchor="ctr"/>
                </a:tc>
                <a:extLst>
                  <a:ext uri="{0D108BD9-81ED-4DB2-BD59-A6C34878D82A}">
                    <a16:rowId xmlns:a16="http://schemas.microsoft.com/office/drawing/2014/main" val="10001"/>
                  </a:ext>
                </a:extLst>
              </a:tr>
              <a:tr h="389400">
                <a:tc>
                  <a:txBody>
                    <a:bodyPr/>
                    <a:lstStyle/>
                    <a:p>
                      <a:pPr algn="l">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Instructions</a:t>
                      </a:r>
                    </a:p>
                  </a:txBody>
                  <a:tcPr marL="63500" marR="63500" marT="127000" marB="127000" anchor="ctr"/>
                </a:tc>
                <a:tc>
                  <a:txBody>
                    <a:bodyPr/>
                    <a:lstStyle/>
                    <a:p>
                      <a:pPr algn="l">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Information on how to carry out a specific task. </a:t>
                      </a:r>
                    </a:p>
                  </a:txBody>
                  <a:tcPr marL="63500" marR="63500" marT="127000" marB="127000" anchor="ctr"/>
                </a:tc>
                <a:extLst>
                  <a:ext uri="{0D108BD9-81ED-4DB2-BD59-A6C34878D82A}">
                    <a16:rowId xmlns:a16="http://schemas.microsoft.com/office/drawing/2014/main" val="217572651"/>
                  </a:ext>
                </a:extLst>
              </a:tr>
              <a:tr h="565780">
                <a:tc>
                  <a:txBody>
                    <a:bodyPr/>
                    <a:lstStyle/>
                    <a:p>
                      <a:pPr algn="l">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Binary</a:t>
                      </a:r>
                    </a:p>
                  </a:txBody>
                  <a:tcPr marL="63500" marR="63500" marT="127000" marB="12700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200" b="0" dirty="0">
                          <a:solidFill>
                            <a:schemeClr val="tx1"/>
                          </a:solidFill>
                          <a:effectLst/>
                          <a:latin typeface="Gill Sans MT" panose="020B0502020104020203" pitchFamily="34" charset="0"/>
                          <a:ea typeface="Quicksand"/>
                          <a:cs typeface="Quicksand"/>
                        </a:rPr>
                        <a:t>A way to describe something that has two states. In computing, a binary number is a </a:t>
                      </a:r>
                      <a:r>
                        <a:rPr lang="en-GB" sz="1200" b="0" dirty="0">
                          <a:solidFill>
                            <a:schemeClr val="tx1"/>
                          </a:solidFill>
                          <a:effectLst/>
                          <a:latin typeface="Gill Sans MT" panose="020B0502020104020203" pitchFamily="34" charset="0"/>
                          <a:ea typeface="Roboto Mono"/>
                          <a:cs typeface="Roboto Mono"/>
                        </a:rPr>
                        <a:t>1</a:t>
                      </a:r>
                      <a:r>
                        <a:rPr lang="en-GB" sz="1200" b="0" dirty="0">
                          <a:solidFill>
                            <a:schemeClr val="tx1"/>
                          </a:solidFill>
                          <a:effectLst/>
                          <a:latin typeface="Gill Sans MT" panose="020B0502020104020203" pitchFamily="34" charset="0"/>
                          <a:ea typeface="Quicksand"/>
                          <a:cs typeface="Quicksand"/>
                        </a:rPr>
                        <a:t> or a </a:t>
                      </a:r>
                      <a:r>
                        <a:rPr lang="en-GB" sz="1200" b="0" dirty="0">
                          <a:solidFill>
                            <a:schemeClr val="tx1"/>
                          </a:solidFill>
                          <a:effectLst/>
                          <a:latin typeface="Gill Sans MT" panose="020B0502020104020203" pitchFamily="34" charset="0"/>
                          <a:ea typeface="Roboto Mono"/>
                          <a:cs typeface="Roboto Mono"/>
                        </a:rPr>
                        <a:t>0</a:t>
                      </a:r>
                      <a:r>
                        <a:rPr lang="en-GB" sz="1200" b="0" dirty="0">
                          <a:solidFill>
                            <a:schemeClr val="tx1"/>
                          </a:solidFill>
                          <a:effectLst/>
                          <a:latin typeface="Gill Sans MT" panose="020B0502020104020203" pitchFamily="34" charset="0"/>
                          <a:ea typeface="Quicksand"/>
                          <a:cs typeface="Quicksand"/>
                        </a:rPr>
                        <a:t>. </a:t>
                      </a:r>
                    </a:p>
                  </a:txBody>
                  <a:tcPr marL="63500" marR="63500" marT="127000" marB="127000" anchor="ctr"/>
                </a:tc>
                <a:extLst>
                  <a:ext uri="{0D108BD9-81ED-4DB2-BD59-A6C34878D82A}">
                    <a16:rowId xmlns:a16="http://schemas.microsoft.com/office/drawing/2014/main" val="2904908826"/>
                  </a:ext>
                </a:extLst>
              </a:tr>
              <a:tr h="565780">
                <a:tc>
                  <a:txBody>
                    <a:bodyPr/>
                    <a:lstStyle/>
                    <a:p>
                      <a:pPr algn="l">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Hexadecimal</a:t>
                      </a:r>
                    </a:p>
                  </a:txBody>
                  <a:tcPr marL="63500" marR="63500" marT="127000" marB="127000" anchor="ctr"/>
                </a:tc>
                <a:tc>
                  <a:txBody>
                    <a:bodyPr/>
                    <a:lstStyle/>
                    <a:p>
                      <a:pPr algn="l">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A number from the base-16 number system. Letters </a:t>
                      </a:r>
                      <a:r>
                        <a:rPr lang="en-GB" sz="1200" b="0" dirty="0">
                          <a:solidFill>
                            <a:schemeClr val="tx1"/>
                          </a:solidFill>
                          <a:effectLst/>
                          <a:latin typeface="Gill Sans MT" panose="020B0502020104020203" pitchFamily="34" charset="0"/>
                          <a:ea typeface="Roboto Mono"/>
                          <a:cs typeface="Roboto Mono"/>
                        </a:rPr>
                        <a:t>A</a:t>
                      </a:r>
                      <a:r>
                        <a:rPr lang="en-GB" sz="1200" b="0" dirty="0">
                          <a:solidFill>
                            <a:schemeClr val="tx1"/>
                          </a:solidFill>
                          <a:effectLst/>
                          <a:latin typeface="Gill Sans MT" panose="020B0502020104020203" pitchFamily="34" charset="0"/>
                          <a:ea typeface="Quicksand"/>
                          <a:cs typeface="Quicksand"/>
                        </a:rPr>
                        <a:t>, </a:t>
                      </a:r>
                      <a:r>
                        <a:rPr lang="en-GB" sz="1200" b="0" dirty="0">
                          <a:solidFill>
                            <a:schemeClr val="tx1"/>
                          </a:solidFill>
                          <a:effectLst/>
                          <a:latin typeface="Gill Sans MT" panose="020B0502020104020203" pitchFamily="34" charset="0"/>
                          <a:ea typeface="Roboto Mono"/>
                          <a:cs typeface="Roboto Mono"/>
                        </a:rPr>
                        <a:t>B</a:t>
                      </a:r>
                      <a:r>
                        <a:rPr lang="en-GB" sz="1200" b="0" dirty="0">
                          <a:solidFill>
                            <a:schemeClr val="tx1"/>
                          </a:solidFill>
                          <a:effectLst/>
                          <a:latin typeface="Gill Sans MT" panose="020B0502020104020203" pitchFamily="34" charset="0"/>
                          <a:ea typeface="Quicksand"/>
                          <a:cs typeface="Quicksand"/>
                        </a:rPr>
                        <a:t>, </a:t>
                      </a:r>
                      <a:r>
                        <a:rPr lang="en-GB" sz="1200" b="0" dirty="0">
                          <a:solidFill>
                            <a:schemeClr val="tx1"/>
                          </a:solidFill>
                          <a:effectLst/>
                          <a:latin typeface="Gill Sans MT" panose="020B0502020104020203" pitchFamily="34" charset="0"/>
                          <a:ea typeface="Roboto Mono"/>
                          <a:cs typeface="Roboto Mono"/>
                        </a:rPr>
                        <a:t>C</a:t>
                      </a:r>
                      <a:r>
                        <a:rPr lang="en-GB" sz="1200" b="0" dirty="0">
                          <a:solidFill>
                            <a:schemeClr val="tx1"/>
                          </a:solidFill>
                          <a:effectLst/>
                          <a:latin typeface="Gill Sans MT" panose="020B0502020104020203" pitchFamily="34" charset="0"/>
                          <a:ea typeface="Quicksand"/>
                          <a:cs typeface="Quicksand"/>
                        </a:rPr>
                        <a:t>, </a:t>
                      </a:r>
                      <a:r>
                        <a:rPr lang="en-GB" sz="1200" b="0" dirty="0">
                          <a:solidFill>
                            <a:schemeClr val="tx1"/>
                          </a:solidFill>
                          <a:effectLst/>
                          <a:latin typeface="Gill Sans MT" panose="020B0502020104020203" pitchFamily="34" charset="0"/>
                          <a:ea typeface="Roboto Mono"/>
                          <a:cs typeface="Roboto Mono"/>
                        </a:rPr>
                        <a:t>D</a:t>
                      </a:r>
                      <a:r>
                        <a:rPr lang="en-GB" sz="1200" b="0" dirty="0">
                          <a:solidFill>
                            <a:schemeClr val="tx1"/>
                          </a:solidFill>
                          <a:effectLst/>
                          <a:latin typeface="Gill Sans MT" panose="020B0502020104020203" pitchFamily="34" charset="0"/>
                          <a:ea typeface="Quicksand"/>
                          <a:cs typeface="Quicksand"/>
                        </a:rPr>
                        <a:t>, </a:t>
                      </a:r>
                      <a:r>
                        <a:rPr lang="en-GB" sz="1200" b="0" dirty="0">
                          <a:solidFill>
                            <a:schemeClr val="tx1"/>
                          </a:solidFill>
                          <a:effectLst/>
                          <a:latin typeface="Gill Sans MT" panose="020B0502020104020203" pitchFamily="34" charset="0"/>
                          <a:ea typeface="Roboto Mono"/>
                          <a:cs typeface="Roboto Mono"/>
                        </a:rPr>
                        <a:t>E</a:t>
                      </a:r>
                      <a:r>
                        <a:rPr lang="en-GB" sz="1200" b="0" dirty="0">
                          <a:solidFill>
                            <a:schemeClr val="tx1"/>
                          </a:solidFill>
                          <a:effectLst/>
                          <a:latin typeface="Gill Sans MT" panose="020B0502020104020203" pitchFamily="34" charset="0"/>
                          <a:ea typeface="Quicksand"/>
                          <a:cs typeface="Quicksand"/>
                        </a:rPr>
                        <a:t>, and </a:t>
                      </a:r>
                      <a:r>
                        <a:rPr lang="en-GB" sz="1200" b="0" dirty="0">
                          <a:solidFill>
                            <a:schemeClr val="tx1"/>
                          </a:solidFill>
                          <a:effectLst/>
                          <a:latin typeface="Gill Sans MT" panose="020B0502020104020203" pitchFamily="34" charset="0"/>
                          <a:ea typeface="Roboto Mono"/>
                          <a:cs typeface="Roboto Mono"/>
                        </a:rPr>
                        <a:t>F</a:t>
                      </a:r>
                      <a:r>
                        <a:rPr lang="en-GB" sz="1200" b="0" dirty="0">
                          <a:solidFill>
                            <a:schemeClr val="tx1"/>
                          </a:solidFill>
                          <a:effectLst/>
                          <a:latin typeface="Gill Sans MT" panose="020B0502020104020203" pitchFamily="34" charset="0"/>
                          <a:ea typeface="Quicksand"/>
                          <a:cs typeface="Quicksand"/>
                        </a:rPr>
                        <a:t> are used to represent </a:t>
                      </a:r>
                      <a:r>
                        <a:rPr lang="en-GB" sz="1200" b="0" dirty="0">
                          <a:solidFill>
                            <a:schemeClr val="tx1"/>
                          </a:solidFill>
                          <a:effectLst/>
                          <a:latin typeface="Gill Sans MT" panose="020B0502020104020203" pitchFamily="34" charset="0"/>
                          <a:ea typeface="Roboto Mono"/>
                          <a:cs typeface="Roboto Mono"/>
                        </a:rPr>
                        <a:t>10</a:t>
                      </a:r>
                      <a:r>
                        <a:rPr lang="en-GB" sz="1200" b="0" dirty="0">
                          <a:solidFill>
                            <a:schemeClr val="tx1"/>
                          </a:solidFill>
                          <a:effectLst/>
                          <a:latin typeface="Gill Sans MT" panose="020B0502020104020203" pitchFamily="34" charset="0"/>
                          <a:ea typeface="Quicksand"/>
                          <a:cs typeface="Quicksand"/>
                        </a:rPr>
                        <a:t>, </a:t>
                      </a:r>
                      <a:r>
                        <a:rPr lang="en-GB" sz="1200" b="0" dirty="0">
                          <a:solidFill>
                            <a:schemeClr val="tx1"/>
                          </a:solidFill>
                          <a:effectLst/>
                          <a:latin typeface="Gill Sans MT" panose="020B0502020104020203" pitchFamily="34" charset="0"/>
                          <a:ea typeface="Roboto Mono"/>
                          <a:cs typeface="Roboto Mono"/>
                        </a:rPr>
                        <a:t>11</a:t>
                      </a:r>
                      <a:r>
                        <a:rPr lang="en-GB" sz="1200" b="0" dirty="0">
                          <a:solidFill>
                            <a:schemeClr val="tx1"/>
                          </a:solidFill>
                          <a:effectLst/>
                          <a:latin typeface="Gill Sans MT" panose="020B0502020104020203" pitchFamily="34" charset="0"/>
                          <a:ea typeface="Quicksand"/>
                          <a:cs typeface="Quicksand"/>
                        </a:rPr>
                        <a:t>, </a:t>
                      </a:r>
                      <a:r>
                        <a:rPr lang="en-GB" sz="1200" b="0" dirty="0">
                          <a:solidFill>
                            <a:schemeClr val="tx1"/>
                          </a:solidFill>
                          <a:effectLst/>
                          <a:latin typeface="Gill Sans MT" panose="020B0502020104020203" pitchFamily="34" charset="0"/>
                          <a:ea typeface="Roboto Mono"/>
                          <a:cs typeface="Roboto Mono"/>
                        </a:rPr>
                        <a:t>12</a:t>
                      </a:r>
                      <a:r>
                        <a:rPr lang="en-GB" sz="1200" b="0" dirty="0">
                          <a:solidFill>
                            <a:schemeClr val="tx1"/>
                          </a:solidFill>
                          <a:effectLst/>
                          <a:latin typeface="Gill Sans MT" panose="020B0502020104020203" pitchFamily="34" charset="0"/>
                          <a:ea typeface="Quicksand"/>
                          <a:cs typeface="Quicksand"/>
                        </a:rPr>
                        <a:t>, </a:t>
                      </a:r>
                      <a:r>
                        <a:rPr lang="en-GB" sz="1200" b="0" dirty="0">
                          <a:solidFill>
                            <a:schemeClr val="tx1"/>
                          </a:solidFill>
                          <a:effectLst/>
                          <a:latin typeface="Gill Sans MT" panose="020B0502020104020203" pitchFamily="34" charset="0"/>
                          <a:ea typeface="Roboto Mono"/>
                          <a:cs typeface="Roboto Mono"/>
                        </a:rPr>
                        <a:t>13</a:t>
                      </a:r>
                      <a:r>
                        <a:rPr lang="en-GB" sz="1200" b="0" dirty="0">
                          <a:solidFill>
                            <a:schemeClr val="tx1"/>
                          </a:solidFill>
                          <a:effectLst/>
                          <a:latin typeface="Gill Sans MT" panose="020B0502020104020203" pitchFamily="34" charset="0"/>
                          <a:ea typeface="Quicksand"/>
                          <a:cs typeface="Quicksand"/>
                        </a:rPr>
                        <a:t>, </a:t>
                      </a:r>
                      <a:r>
                        <a:rPr lang="en-GB" sz="1200" b="0" dirty="0">
                          <a:solidFill>
                            <a:schemeClr val="tx1"/>
                          </a:solidFill>
                          <a:effectLst/>
                          <a:latin typeface="Gill Sans MT" panose="020B0502020104020203" pitchFamily="34" charset="0"/>
                          <a:ea typeface="Roboto Mono"/>
                          <a:cs typeface="Roboto Mono"/>
                        </a:rPr>
                        <a:t>14</a:t>
                      </a:r>
                      <a:r>
                        <a:rPr lang="en-GB" sz="1200" b="0" dirty="0">
                          <a:solidFill>
                            <a:schemeClr val="tx1"/>
                          </a:solidFill>
                          <a:effectLst/>
                          <a:latin typeface="Gill Sans MT" panose="020B0502020104020203" pitchFamily="34" charset="0"/>
                          <a:ea typeface="Quicksand"/>
                          <a:cs typeface="Quicksand"/>
                        </a:rPr>
                        <a:t>, and </a:t>
                      </a:r>
                      <a:r>
                        <a:rPr lang="en-GB" sz="1200" b="0" dirty="0">
                          <a:solidFill>
                            <a:schemeClr val="tx1"/>
                          </a:solidFill>
                          <a:effectLst/>
                          <a:latin typeface="Gill Sans MT" panose="020B0502020104020203" pitchFamily="34" charset="0"/>
                          <a:ea typeface="Roboto Mono"/>
                          <a:cs typeface="Roboto Mono"/>
                        </a:rPr>
                        <a:t>15</a:t>
                      </a:r>
                      <a:r>
                        <a:rPr lang="en-GB" sz="1200" b="0" dirty="0">
                          <a:solidFill>
                            <a:schemeClr val="tx1"/>
                          </a:solidFill>
                          <a:effectLst/>
                          <a:latin typeface="Gill Sans MT" panose="020B0502020104020203" pitchFamily="34" charset="0"/>
                          <a:ea typeface="Quicksand"/>
                          <a:cs typeface="Quicksand"/>
                        </a:rPr>
                        <a:t>. </a:t>
                      </a:r>
                    </a:p>
                  </a:txBody>
                  <a:tcPr marL="63500" marR="63500" marT="127000" marB="127000" anchor="ctr"/>
                </a:tc>
                <a:extLst>
                  <a:ext uri="{0D108BD9-81ED-4DB2-BD59-A6C34878D82A}">
                    <a16:rowId xmlns:a16="http://schemas.microsoft.com/office/drawing/2014/main" val="3476946932"/>
                  </a:ext>
                </a:extLst>
              </a:tr>
              <a:tr h="389400">
                <a:tc>
                  <a:txBody>
                    <a:bodyPr/>
                    <a:lstStyle/>
                    <a:p>
                      <a:pPr algn="l">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Base 2</a:t>
                      </a:r>
                    </a:p>
                  </a:txBody>
                  <a:tcPr marL="63500" marR="63500" marT="127000" marB="127000" anchor="ctr"/>
                </a:tc>
                <a:tc>
                  <a:txBody>
                    <a:bodyPr/>
                    <a:lstStyle/>
                    <a:p>
                      <a:pPr algn="l">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A number system that has 2 digits: </a:t>
                      </a:r>
                      <a:r>
                        <a:rPr lang="en-GB" sz="1200" b="0" dirty="0">
                          <a:solidFill>
                            <a:schemeClr val="tx1"/>
                          </a:solidFill>
                          <a:effectLst/>
                          <a:latin typeface="Gill Sans MT" panose="020B0502020104020203" pitchFamily="34" charset="0"/>
                          <a:ea typeface="Roboto Mono"/>
                          <a:cs typeface="Roboto Mono"/>
                        </a:rPr>
                        <a:t>1</a:t>
                      </a:r>
                      <a:r>
                        <a:rPr lang="en-GB" sz="1200" b="0" dirty="0">
                          <a:solidFill>
                            <a:schemeClr val="tx1"/>
                          </a:solidFill>
                          <a:effectLst/>
                          <a:latin typeface="Gill Sans MT" panose="020B0502020104020203" pitchFamily="34" charset="0"/>
                          <a:ea typeface="Quicksand"/>
                          <a:cs typeface="Quicksand"/>
                        </a:rPr>
                        <a:t> and </a:t>
                      </a:r>
                      <a:r>
                        <a:rPr lang="en-GB" sz="1200" b="0" dirty="0">
                          <a:solidFill>
                            <a:schemeClr val="tx1"/>
                          </a:solidFill>
                          <a:effectLst/>
                          <a:latin typeface="Gill Sans MT" panose="020B0502020104020203" pitchFamily="34" charset="0"/>
                          <a:ea typeface="Roboto Mono"/>
                          <a:cs typeface="Roboto Mono"/>
                        </a:rPr>
                        <a:t>0</a:t>
                      </a:r>
                      <a:r>
                        <a:rPr lang="en-GB" sz="1200" b="0" dirty="0">
                          <a:solidFill>
                            <a:schemeClr val="tx1"/>
                          </a:solidFill>
                          <a:effectLst/>
                          <a:latin typeface="Gill Sans MT" panose="020B0502020104020203" pitchFamily="34" charset="0"/>
                          <a:ea typeface="Quicksand"/>
                          <a:cs typeface="Quicksand"/>
                        </a:rPr>
                        <a:t>.</a:t>
                      </a:r>
                    </a:p>
                  </a:txBody>
                  <a:tcPr marL="63500" marR="63500" marT="127000" marB="127000" anchor="ctr"/>
                </a:tc>
                <a:extLst>
                  <a:ext uri="{0D108BD9-81ED-4DB2-BD59-A6C34878D82A}">
                    <a16:rowId xmlns:a16="http://schemas.microsoft.com/office/drawing/2014/main" val="1292936313"/>
                  </a:ext>
                </a:extLst>
              </a:tr>
              <a:tr h="389400">
                <a:tc>
                  <a:txBody>
                    <a:bodyPr/>
                    <a:lstStyle/>
                    <a:p>
                      <a:pPr algn="l">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Base 10</a:t>
                      </a:r>
                    </a:p>
                  </a:txBody>
                  <a:tcPr marL="63500" marR="63500" marT="127000" marB="127000" anchor="ctr"/>
                </a:tc>
                <a:tc>
                  <a:txBody>
                    <a:bodyPr/>
                    <a:lstStyle/>
                    <a:p>
                      <a:pPr algn="l">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A number system that has 10 digits: </a:t>
                      </a:r>
                      <a:r>
                        <a:rPr lang="en-GB" sz="1200" b="0" dirty="0">
                          <a:solidFill>
                            <a:schemeClr val="tx1"/>
                          </a:solidFill>
                          <a:effectLst/>
                          <a:latin typeface="Gill Sans MT" panose="020B0502020104020203" pitchFamily="34" charset="0"/>
                          <a:ea typeface="Roboto Mono"/>
                          <a:cs typeface="Roboto Mono"/>
                        </a:rPr>
                        <a:t>1, 2, 3, 4, 5, 6, 7, 8, 9, 0</a:t>
                      </a:r>
                      <a:r>
                        <a:rPr lang="en-GB" sz="1200" b="0" dirty="0">
                          <a:solidFill>
                            <a:schemeClr val="tx1"/>
                          </a:solidFill>
                          <a:effectLst/>
                          <a:latin typeface="Gill Sans MT" panose="020B0502020104020203" pitchFamily="34" charset="0"/>
                          <a:ea typeface="Quicksand"/>
                          <a:cs typeface="Quicksand"/>
                        </a:rPr>
                        <a:t>.</a:t>
                      </a:r>
                    </a:p>
                  </a:txBody>
                  <a:tcPr marL="63500" marR="63500" marT="127000" marB="127000" anchor="ctr"/>
                </a:tc>
                <a:extLst>
                  <a:ext uri="{0D108BD9-81ED-4DB2-BD59-A6C34878D82A}">
                    <a16:rowId xmlns:a16="http://schemas.microsoft.com/office/drawing/2014/main" val="10002"/>
                  </a:ext>
                </a:extLst>
              </a:tr>
              <a:tr h="565780">
                <a:tc>
                  <a:txBody>
                    <a:bodyPr/>
                    <a:lstStyle/>
                    <a:p>
                      <a:pPr algn="l">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Decimal</a:t>
                      </a:r>
                    </a:p>
                  </a:txBody>
                  <a:tcPr marL="63500" marR="63500" marT="127000" marB="127000" anchor="ctr"/>
                </a:tc>
                <a:tc>
                  <a:txBody>
                    <a:bodyPr/>
                    <a:lstStyle/>
                    <a:p>
                      <a:pPr algn="l">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A number from the base-10 number system. Also known as denary.</a:t>
                      </a:r>
                    </a:p>
                  </a:txBody>
                  <a:tcPr marL="63500" marR="63500" marT="127000" marB="127000" anchor="ctr"/>
                </a:tc>
                <a:extLst>
                  <a:ext uri="{0D108BD9-81ED-4DB2-BD59-A6C34878D82A}">
                    <a16:rowId xmlns:a16="http://schemas.microsoft.com/office/drawing/2014/main" val="10003"/>
                  </a:ext>
                </a:extLst>
              </a:tr>
              <a:tr h="56578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200" b="0" dirty="0">
                          <a:solidFill>
                            <a:schemeClr val="tx1"/>
                          </a:solidFill>
                          <a:effectLst/>
                          <a:latin typeface="Gill Sans MT" panose="020B0502020104020203" pitchFamily="34" charset="0"/>
                          <a:ea typeface="Quicksand"/>
                          <a:cs typeface="Quicksand"/>
                        </a:rPr>
                        <a:t>Overflow/</a:t>
                      </a:r>
                    </a:p>
                    <a:p>
                      <a:pPr marL="0" marR="0" indent="0" algn="l" defTabSz="914400" rtl="0" eaLnBrk="1" fontAlgn="auto" latinLnBrk="0" hangingPunct="1">
                        <a:lnSpc>
                          <a:spcPct val="115000"/>
                        </a:lnSpc>
                        <a:spcBef>
                          <a:spcPts val="0"/>
                        </a:spcBef>
                        <a:spcAft>
                          <a:spcPts val="0"/>
                        </a:spcAft>
                        <a:buClrTx/>
                        <a:buSzTx/>
                        <a:buFontTx/>
                        <a:buNone/>
                        <a:tabLst/>
                        <a:defRPr/>
                      </a:pPr>
                      <a:r>
                        <a:rPr lang="en-GB" sz="1200" b="0" dirty="0">
                          <a:solidFill>
                            <a:schemeClr val="tx1"/>
                          </a:solidFill>
                          <a:effectLst/>
                          <a:latin typeface="Gill Sans MT" panose="020B0502020104020203" pitchFamily="34" charset="0"/>
                          <a:ea typeface="Quicksand"/>
                          <a:cs typeface="Quicksand"/>
                        </a:rPr>
                        <a:t>Underflow</a:t>
                      </a:r>
                    </a:p>
                  </a:txBody>
                  <a:tcPr marL="63500" marR="63500" marT="127000" marB="127000" anchor="ctr"/>
                </a:tc>
                <a:tc>
                  <a:txBody>
                    <a:bodyPr/>
                    <a:lstStyle/>
                    <a:p>
                      <a:pPr algn="l">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When the result of a calculation is too large/ small to be stored in the allocated number of bits. </a:t>
                      </a:r>
                    </a:p>
                  </a:txBody>
                  <a:tcPr marL="63500" marR="63500" marT="127000" marB="127000" anchor="ctr"/>
                </a:tc>
                <a:extLst>
                  <a:ext uri="{0D108BD9-81ED-4DB2-BD59-A6C34878D82A}">
                    <a16:rowId xmlns:a16="http://schemas.microsoft.com/office/drawing/2014/main" val="10005"/>
                  </a:ext>
                </a:extLst>
              </a:tr>
              <a:tr h="389400">
                <a:tc>
                  <a:txBody>
                    <a:bodyPr/>
                    <a:lstStyle/>
                    <a:p>
                      <a:pPr algn="l">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Integer</a:t>
                      </a:r>
                    </a:p>
                  </a:txBody>
                  <a:tcPr marL="63500" marR="63500" marT="127000" marB="127000" anchor="ctr"/>
                </a:tc>
                <a:tc>
                  <a:txBody>
                    <a:bodyPr/>
                    <a:lstStyle/>
                    <a:p>
                      <a:pPr algn="l">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A whole number, </a:t>
                      </a:r>
                      <a:r>
                        <a:rPr lang="en-GB" sz="1200" b="0" dirty="0" err="1">
                          <a:solidFill>
                            <a:schemeClr val="tx1"/>
                          </a:solidFill>
                          <a:effectLst/>
                          <a:latin typeface="Gill Sans MT" panose="020B0502020104020203" pitchFamily="34" charset="0"/>
                          <a:ea typeface="Quicksand"/>
                          <a:cs typeface="Quicksand"/>
                        </a:rPr>
                        <a:t>eg</a:t>
                      </a:r>
                      <a:r>
                        <a:rPr lang="en-GB" sz="1200" b="0" dirty="0">
                          <a:solidFill>
                            <a:schemeClr val="tx1"/>
                          </a:solidFill>
                          <a:effectLst/>
                          <a:latin typeface="Gill Sans MT" panose="020B0502020104020203" pitchFamily="34" charset="0"/>
                          <a:ea typeface="Quicksand"/>
                          <a:cs typeface="Quicksand"/>
                        </a:rPr>
                        <a:t> </a:t>
                      </a:r>
                      <a:r>
                        <a:rPr lang="en-GB" sz="1200" b="0" dirty="0">
                          <a:solidFill>
                            <a:schemeClr val="tx1"/>
                          </a:solidFill>
                          <a:effectLst/>
                          <a:latin typeface="Gill Sans MT" panose="020B0502020104020203" pitchFamily="34" charset="0"/>
                          <a:ea typeface="Roboto Mono"/>
                          <a:cs typeface="Roboto Mono"/>
                        </a:rPr>
                        <a:t>1</a:t>
                      </a:r>
                      <a:r>
                        <a:rPr lang="en-GB" sz="1200" b="0" dirty="0">
                          <a:solidFill>
                            <a:schemeClr val="tx1"/>
                          </a:solidFill>
                          <a:effectLst/>
                          <a:latin typeface="Gill Sans MT" panose="020B0502020104020203" pitchFamily="34" charset="0"/>
                          <a:ea typeface="Quicksand"/>
                          <a:cs typeface="Quicksand"/>
                        </a:rPr>
                        <a:t>, </a:t>
                      </a:r>
                      <a:r>
                        <a:rPr lang="en-GB" sz="1200" b="0" dirty="0">
                          <a:solidFill>
                            <a:schemeClr val="tx1"/>
                          </a:solidFill>
                          <a:effectLst/>
                          <a:latin typeface="Gill Sans MT" panose="020B0502020104020203" pitchFamily="34" charset="0"/>
                          <a:ea typeface="Roboto Mono"/>
                          <a:cs typeface="Roboto Mono"/>
                        </a:rPr>
                        <a:t>2</a:t>
                      </a:r>
                      <a:r>
                        <a:rPr lang="en-GB" sz="1200" b="0" dirty="0">
                          <a:solidFill>
                            <a:schemeClr val="tx1"/>
                          </a:solidFill>
                          <a:effectLst/>
                          <a:latin typeface="Gill Sans MT" panose="020B0502020104020203" pitchFamily="34" charset="0"/>
                          <a:ea typeface="Quicksand"/>
                          <a:cs typeface="Quicksand"/>
                        </a:rPr>
                        <a:t>, or </a:t>
                      </a:r>
                      <a:r>
                        <a:rPr lang="en-GB" sz="1200" b="0" dirty="0">
                          <a:solidFill>
                            <a:schemeClr val="tx1"/>
                          </a:solidFill>
                          <a:effectLst/>
                          <a:latin typeface="Gill Sans MT" panose="020B0502020104020203" pitchFamily="34" charset="0"/>
                          <a:ea typeface="Roboto Mono"/>
                          <a:cs typeface="Roboto Mono"/>
                        </a:rPr>
                        <a:t>3</a:t>
                      </a:r>
                      <a:r>
                        <a:rPr lang="en-GB" sz="1200" b="0" dirty="0">
                          <a:solidFill>
                            <a:schemeClr val="tx1"/>
                          </a:solidFill>
                          <a:effectLst/>
                          <a:latin typeface="Gill Sans MT" panose="020B0502020104020203" pitchFamily="34" charset="0"/>
                          <a:ea typeface="Quicksand"/>
                          <a:cs typeface="Quicksand"/>
                        </a:rPr>
                        <a:t>.</a:t>
                      </a:r>
                    </a:p>
                  </a:txBody>
                  <a:tcPr marL="63500" marR="63500" marT="127000" marB="127000" anchor="ctr"/>
                </a:tc>
                <a:extLst>
                  <a:ext uri="{0D108BD9-81ED-4DB2-BD59-A6C34878D82A}">
                    <a16:rowId xmlns:a16="http://schemas.microsoft.com/office/drawing/2014/main" val="535829074"/>
                  </a:ext>
                </a:extLst>
              </a:tr>
              <a:tr h="565780">
                <a:tc>
                  <a:txBody>
                    <a:bodyPr/>
                    <a:lstStyle/>
                    <a:p>
                      <a:pPr algn="l">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Real (floating-point)</a:t>
                      </a:r>
                    </a:p>
                  </a:txBody>
                  <a:tcPr marL="63500" marR="63500" marT="127000" marB="127000" anchor="ctr"/>
                </a:tc>
                <a:tc>
                  <a:txBody>
                    <a:bodyPr/>
                    <a:lstStyle/>
                    <a:p>
                      <a:pPr algn="l">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A number with a decimal point, </a:t>
                      </a:r>
                      <a:r>
                        <a:rPr lang="en-GB" sz="1200" b="0" dirty="0" err="1">
                          <a:solidFill>
                            <a:schemeClr val="tx1"/>
                          </a:solidFill>
                          <a:effectLst/>
                          <a:latin typeface="Gill Sans MT" panose="020B0502020104020203" pitchFamily="34" charset="0"/>
                          <a:ea typeface="Quicksand"/>
                          <a:cs typeface="Quicksand"/>
                        </a:rPr>
                        <a:t>eg</a:t>
                      </a:r>
                      <a:r>
                        <a:rPr lang="en-GB" sz="1200" b="0" dirty="0">
                          <a:solidFill>
                            <a:schemeClr val="tx1"/>
                          </a:solidFill>
                          <a:effectLst/>
                          <a:latin typeface="Gill Sans MT" panose="020B0502020104020203" pitchFamily="34" charset="0"/>
                          <a:ea typeface="Quicksand"/>
                          <a:cs typeface="Quicksand"/>
                        </a:rPr>
                        <a:t> </a:t>
                      </a:r>
                      <a:r>
                        <a:rPr lang="en-GB" sz="1200" b="0" dirty="0">
                          <a:solidFill>
                            <a:schemeClr val="tx1"/>
                          </a:solidFill>
                          <a:effectLst/>
                          <a:latin typeface="Gill Sans MT" panose="020B0502020104020203" pitchFamily="34" charset="0"/>
                          <a:ea typeface="Roboto Mono"/>
                          <a:cs typeface="Roboto Mono"/>
                        </a:rPr>
                        <a:t>1.1</a:t>
                      </a:r>
                      <a:r>
                        <a:rPr lang="en-GB" sz="1200" b="0" dirty="0">
                          <a:solidFill>
                            <a:schemeClr val="tx1"/>
                          </a:solidFill>
                          <a:effectLst/>
                          <a:latin typeface="Gill Sans MT" panose="020B0502020104020203" pitchFamily="34" charset="0"/>
                          <a:ea typeface="Quicksand"/>
                          <a:cs typeface="Quicksand"/>
                        </a:rPr>
                        <a:t>, </a:t>
                      </a:r>
                      <a:r>
                        <a:rPr lang="en-GB" sz="1200" b="0" dirty="0">
                          <a:solidFill>
                            <a:schemeClr val="tx1"/>
                          </a:solidFill>
                          <a:effectLst/>
                          <a:latin typeface="Gill Sans MT" panose="020B0502020104020203" pitchFamily="34" charset="0"/>
                          <a:ea typeface="Roboto Mono"/>
                          <a:cs typeface="Roboto Mono"/>
                        </a:rPr>
                        <a:t>2.3</a:t>
                      </a:r>
                      <a:r>
                        <a:rPr lang="en-GB" sz="1200" b="0" dirty="0">
                          <a:solidFill>
                            <a:schemeClr val="tx1"/>
                          </a:solidFill>
                          <a:effectLst/>
                          <a:latin typeface="Gill Sans MT" panose="020B0502020104020203" pitchFamily="34" charset="0"/>
                          <a:ea typeface="Quicksand"/>
                          <a:cs typeface="Quicksand"/>
                        </a:rPr>
                        <a:t>, or </a:t>
                      </a:r>
                      <a:r>
                        <a:rPr lang="en-GB" sz="1200" b="0" dirty="0">
                          <a:solidFill>
                            <a:schemeClr val="tx1"/>
                          </a:solidFill>
                          <a:effectLst/>
                          <a:latin typeface="Gill Sans MT" panose="020B0502020104020203" pitchFamily="34" charset="0"/>
                          <a:ea typeface="Roboto Mono"/>
                          <a:cs typeface="Roboto Mono"/>
                        </a:rPr>
                        <a:t>3.514</a:t>
                      </a:r>
                      <a:r>
                        <a:rPr lang="en-GB" sz="1200" b="0" dirty="0">
                          <a:solidFill>
                            <a:schemeClr val="tx1"/>
                          </a:solidFill>
                          <a:effectLst/>
                          <a:latin typeface="Gill Sans MT" panose="020B0502020104020203" pitchFamily="34" charset="0"/>
                          <a:ea typeface="Quicksand"/>
                          <a:cs typeface="Quicksand"/>
                        </a:rPr>
                        <a:t>.</a:t>
                      </a:r>
                    </a:p>
                  </a:txBody>
                  <a:tcPr marL="63500" marR="63500" marT="127000" marB="127000" anchor="ctr"/>
                </a:tc>
                <a:extLst>
                  <a:ext uri="{0D108BD9-81ED-4DB2-BD59-A6C34878D82A}">
                    <a16:rowId xmlns:a16="http://schemas.microsoft.com/office/drawing/2014/main" val="2432269375"/>
                  </a:ext>
                </a:extLst>
              </a:tr>
            </a:tbl>
          </a:graphicData>
        </a:graphic>
      </p:graphicFrame>
    </p:spTree>
    <p:extLst>
      <p:ext uri="{BB962C8B-B14F-4D97-AF65-F5344CB8AC3E}">
        <p14:creationId xmlns:p14="http://schemas.microsoft.com/office/powerpoint/2010/main" val="3994906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65" y="8965"/>
            <a:ext cx="156508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Art</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7" name="TextBox 6"/>
          <p:cNvSpPr txBox="1"/>
          <p:nvPr/>
        </p:nvSpPr>
        <p:spPr>
          <a:xfrm>
            <a:off x="11713029" y="6489391"/>
            <a:ext cx="478971"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15</a:t>
            </a:r>
          </a:p>
        </p:txBody>
      </p:sp>
      <p:graphicFrame>
        <p:nvGraphicFramePr>
          <p:cNvPr id="5" name="Table 4"/>
          <p:cNvGraphicFramePr>
            <a:graphicFrameLocks noGrp="1"/>
          </p:cNvGraphicFramePr>
          <p:nvPr>
            <p:extLst>
              <p:ext uri="{D42A27DB-BD31-4B8C-83A1-F6EECF244321}">
                <p14:modId xmlns:p14="http://schemas.microsoft.com/office/powerpoint/2010/main" val="449000696"/>
              </p:ext>
            </p:extLst>
          </p:nvPr>
        </p:nvGraphicFramePr>
        <p:xfrm>
          <a:off x="297801" y="852792"/>
          <a:ext cx="11277600" cy="2236606"/>
        </p:xfrm>
        <a:graphic>
          <a:graphicData uri="http://schemas.openxmlformats.org/drawingml/2006/table">
            <a:tbl>
              <a:tblPr firstRow="1" bandRow="1">
                <a:tableStyleId>{5940675A-B579-460E-94D1-54222C63F5DA}</a:tableStyleId>
              </a:tblPr>
              <a:tblGrid>
                <a:gridCol w="2179818">
                  <a:extLst>
                    <a:ext uri="{9D8B030D-6E8A-4147-A177-3AD203B41FA5}">
                      <a16:colId xmlns:a16="http://schemas.microsoft.com/office/drawing/2014/main" val="20000"/>
                    </a:ext>
                  </a:extLst>
                </a:gridCol>
                <a:gridCol w="9097782">
                  <a:extLst>
                    <a:ext uri="{9D8B030D-6E8A-4147-A177-3AD203B41FA5}">
                      <a16:colId xmlns:a16="http://schemas.microsoft.com/office/drawing/2014/main" val="20001"/>
                    </a:ext>
                  </a:extLst>
                </a:gridCol>
              </a:tblGrid>
              <a:tr h="297048">
                <a:tc>
                  <a:txBody>
                    <a:bodyPr/>
                    <a:lstStyle/>
                    <a:p>
                      <a:pPr algn="l"/>
                      <a:r>
                        <a:rPr lang="en-GB" sz="1200" b="0" dirty="0">
                          <a:latin typeface="Gill Sans MT" panose="020B0502020104020203" pitchFamily="34" charset="0"/>
                        </a:rPr>
                        <a:t>Key Word</a:t>
                      </a:r>
                    </a:p>
                  </a:txBody>
                  <a:tcPr anchor="ctr">
                    <a:solidFill>
                      <a:schemeClr val="accent1">
                        <a:lumMod val="20000"/>
                        <a:lumOff val="80000"/>
                      </a:schemeClr>
                    </a:solidFill>
                  </a:tcPr>
                </a:tc>
                <a:tc>
                  <a:txBody>
                    <a:bodyPr/>
                    <a:lstStyle/>
                    <a:p>
                      <a:pPr algn="l"/>
                      <a:r>
                        <a:rPr lang="en-GB" sz="1200" b="0" dirty="0">
                          <a:latin typeface="Gill Sans MT" panose="020B0502020104020203" pitchFamily="34" charset="0"/>
                        </a:rPr>
                        <a:t>Definition</a:t>
                      </a:r>
                    </a:p>
                  </a:txBody>
                  <a:tcPr anchor="ctr">
                    <a:solidFill>
                      <a:schemeClr val="accent1">
                        <a:lumMod val="20000"/>
                        <a:lumOff val="80000"/>
                      </a:schemeClr>
                    </a:solidFill>
                  </a:tcPr>
                </a:tc>
                <a:extLst>
                  <a:ext uri="{0D108BD9-81ED-4DB2-BD59-A6C34878D82A}">
                    <a16:rowId xmlns:a16="http://schemas.microsoft.com/office/drawing/2014/main" val="10000"/>
                  </a:ext>
                </a:extLst>
              </a:tr>
              <a:tr h="386516">
                <a:tc>
                  <a:txBody>
                    <a:bodyPr/>
                    <a:lstStyle/>
                    <a:p>
                      <a:r>
                        <a:rPr lang="en-GB" sz="1200" b="0" kern="1200" dirty="0">
                          <a:solidFill>
                            <a:schemeClr val="tx1"/>
                          </a:solidFill>
                          <a:effectLst/>
                          <a:latin typeface="Gill Sans MT" panose="020B0502020104020203" pitchFamily="34" charset="0"/>
                          <a:ea typeface="+mn-ea"/>
                          <a:cs typeface="+mn-cs"/>
                        </a:rPr>
                        <a:t>Experimentation</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r>
                        <a:rPr lang="en-GB" sz="1200" b="0" kern="1200" dirty="0">
                          <a:solidFill>
                            <a:schemeClr val="tx1"/>
                          </a:solidFill>
                          <a:effectLst/>
                          <a:latin typeface="Gill Sans MT" panose="020B0502020104020203" pitchFamily="34" charset="0"/>
                          <a:ea typeface="+mn-ea"/>
                          <a:cs typeface="+mn-cs"/>
                        </a:rPr>
                        <a:t>The action or process of trying out new ideas, methods, or activities. </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314858">
                <a:tc>
                  <a:txBody>
                    <a:bodyPr/>
                    <a:lstStyle/>
                    <a:p>
                      <a:r>
                        <a:rPr lang="en-GB" sz="1200" b="0" kern="1200" dirty="0">
                          <a:solidFill>
                            <a:schemeClr val="tx1"/>
                          </a:solidFill>
                          <a:effectLst/>
                          <a:latin typeface="Gill Sans MT" panose="020B0502020104020203" pitchFamily="34" charset="0"/>
                          <a:ea typeface="+mn-ea"/>
                          <a:cs typeface="+mn-cs"/>
                        </a:rPr>
                        <a:t>Photomontage</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r>
                        <a:rPr lang="en-GB" sz="1200" b="0" kern="1200" dirty="0">
                          <a:solidFill>
                            <a:schemeClr val="tx1"/>
                          </a:solidFill>
                          <a:effectLst/>
                          <a:latin typeface="Gill Sans MT" panose="020B0502020104020203" pitchFamily="34" charset="0"/>
                          <a:ea typeface="+mn-ea"/>
                          <a:cs typeface="+mn-cs"/>
                        </a:rPr>
                        <a:t>The action or process of trying out new ideas, methods, or activities. </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314858">
                <a:tc>
                  <a:txBody>
                    <a:bodyPr/>
                    <a:lstStyle/>
                    <a:p>
                      <a:r>
                        <a:rPr lang="en-GB" sz="1200" b="0" kern="1200" dirty="0">
                          <a:solidFill>
                            <a:schemeClr val="tx1"/>
                          </a:solidFill>
                          <a:effectLst/>
                          <a:latin typeface="Gill Sans MT" panose="020B0502020104020203" pitchFamily="34" charset="0"/>
                          <a:ea typeface="+mn-ea"/>
                          <a:cs typeface="+mn-cs"/>
                        </a:rPr>
                        <a:t>Reflective </a:t>
                      </a:r>
                      <a:r>
                        <a:rPr lang="en-GB" sz="1200" b="0" kern="1200" dirty="0" err="1">
                          <a:solidFill>
                            <a:schemeClr val="tx1"/>
                          </a:solidFill>
                          <a:effectLst/>
                          <a:latin typeface="Gill Sans MT" panose="020B0502020104020203" pitchFamily="34" charset="0"/>
                          <a:ea typeface="+mn-ea"/>
                          <a:cs typeface="+mn-cs"/>
                        </a:rPr>
                        <a:t>practioner</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r>
                        <a:rPr lang="en-GB" sz="1200" b="0" kern="1200" dirty="0">
                          <a:solidFill>
                            <a:schemeClr val="tx1"/>
                          </a:solidFill>
                          <a:effectLst/>
                          <a:latin typeface="Gill Sans MT" panose="020B0502020104020203" pitchFamily="34" charset="0"/>
                          <a:ea typeface="+mn-ea"/>
                          <a:cs typeface="+mn-cs"/>
                        </a:rPr>
                        <a:t>A image or montage constructed from a collection of photographic images. </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4"/>
                  </a:ext>
                </a:extLst>
              </a:tr>
              <a:tr h="293610">
                <a:tc>
                  <a:txBody>
                    <a:bodyPr/>
                    <a:lstStyle/>
                    <a:p>
                      <a:r>
                        <a:rPr lang="en-GB" sz="1200" b="0" kern="1200" dirty="0">
                          <a:solidFill>
                            <a:schemeClr val="tx1"/>
                          </a:solidFill>
                          <a:effectLst/>
                          <a:latin typeface="Gill Sans MT" panose="020B0502020104020203" pitchFamily="34" charset="0"/>
                          <a:ea typeface="+mn-ea"/>
                          <a:cs typeface="+mn-cs"/>
                        </a:rPr>
                        <a:t>Mixed media</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r>
                        <a:rPr lang="en-GB" sz="1200" b="0" kern="1200" dirty="0">
                          <a:solidFill>
                            <a:schemeClr val="tx1"/>
                          </a:solidFill>
                          <a:effectLst/>
                          <a:latin typeface="Gill Sans MT" panose="020B0502020104020203" pitchFamily="34" charset="0"/>
                          <a:ea typeface="+mn-ea"/>
                          <a:cs typeface="+mn-cs"/>
                        </a:rPr>
                        <a:t>A variety of mediums used in one piece of work.</a:t>
                      </a:r>
                    </a:p>
                  </a:txBody>
                  <a:tcPr marL="36576" marR="36576" marT="36576" marB="36576" anchor="ctr"/>
                </a:tc>
                <a:extLst>
                  <a:ext uri="{0D108BD9-81ED-4DB2-BD59-A6C34878D82A}">
                    <a16:rowId xmlns:a16="http://schemas.microsoft.com/office/drawing/2014/main" val="3925240874"/>
                  </a:ext>
                </a:extLst>
              </a:tr>
              <a:tr h="314858">
                <a:tc>
                  <a:txBody>
                    <a:bodyPr/>
                    <a:lstStyle/>
                    <a:p>
                      <a:r>
                        <a:rPr lang="en-GB" sz="1200" b="0" kern="1200" dirty="0">
                          <a:solidFill>
                            <a:schemeClr val="tx1"/>
                          </a:solidFill>
                          <a:effectLst/>
                          <a:latin typeface="Gill Sans MT" panose="020B0502020104020203" pitchFamily="34" charset="0"/>
                          <a:ea typeface="+mn-ea"/>
                          <a:cs typeface="+mn-cs"/>
                        </a:rPr>
                        <a:t>Assemblage</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r>
                        <a:rPr lang="en-GB" sz="1200" b="0" kern="1200" dirty="0">
                          <a:solidFill>
                            <a:schemeClr val="tx1"/>
                          </a:solidFill>
                          <a:effectLst/>
                          <a:latin typeface="Gill Sans MT" panose="020B0502020104020203" pitchFamily="34" charset="0"/>
                          <a:ea typeface="+mn-ea"/>
                          <a:cs typeface="+mn-cs"/>
                        </a:rPr>
                        <a:t>A collection or gathering of things or people. </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041935017"/>
                  </a:ext>
                </a:extLst>
              </a:tr>
              <a:tr h="314858">
                <a:tc>
                  <a:txBody>
                    <a:bodyPr/>
                    <a:lstStyle/>
                    <a:p>
                      <a:r>
                        <a:rPr lang="en-GB" sz="1200" b="0" kern="1200" dirty="0">
                          <a:solidFill>
                            <a:schemeClr val="tx1"/>
                          </a:solidFill>
                          <a:effectLst/>
                          <a:latin typeface="Gill Sans MT" panose="020B0502020104020203" pitchFamily="34" charset="0"/>
                          <a:ea typeface="+mn-ea"/>
                          <a:cs typeface="+mn-cs"/>
                        </a:rPr>
                        <a:t>Artist response</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r>
                        <a:rPr lang="en-GB" sz="1200" b="0" kern="1200" dirty="0">
                          <a:solidFill>
                            <a:schemeClr val="tx1"/>
                          </a:solidFill>
                          <a:effectLst/>
                          <a:latin typeface="Gill Sans MT" panose="020B0502020104020203" pitchFamily="34" charset="0"/>
                          <a:ea typeface="+mn-ea"/>
                          <a:cs typeface="+mn-cs"/>
                        </a:rPr>
                        <a:t>Responding to the work of other artists. Understanding of the ideas and aesthetic of an artist, that can later be used for inspiration.</a:t>
                      </a:r>
                    </a:p>
                  </a:txBody>
                  <a:tcPr marL="36576" marR="36576" marT="36576" marB="36576" anchor="ctr"/>
                </a:tc>
                <a:extLst>
                  <a:ext uri="{0D108BD9-81ED-4DB2-BD59-A6C34878D82A}">
                    <a16:rowId xmlns:a16="http://schemas.microsoft.com/office/drawing/2014/main" val="4149408354"/>
                  </a:ext>
                </a:extLst>
              </a:tr>
            </a:tbl>
          </a:graphicData>
        </a:graphic>
      </p:graphicFrame>
    </p:spTree>
    <p:extLst>
      <p:ext uri="{BB962C8B-B14F-4D97-AF65-F5344CB8AC3E}">
        <p14:creationId xmlns:p14="http://schemas.microsoft.com/office/powerpoint/2010/main" val="158310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nvGraphicFramePr>
        <p:xfrm>
          <a:off x="6208296" y="764892"/>
          <a:ext cx="5342020" cy="5605913"/>
        </p:xfrm>
        <a:graphic>
          <a:graphicData uri="http://schemas.openxmlformats.org/drawingml/2006/table">
            <a:tbl>
              <a:tblPr firstRow="1" bandRow="1">
                <a:tableStyleId>{5940675A-B579-460E-94D1-54222C63F5DA}</a:tableStyleId>
              </a:tblPr>
              <a:tblGrid>
                <a:gridCol w="1557478">
                  <a:extLst>
                    <a:ext uri="{9D8B030D-6E8A-4147-A177-3AD203B41FA5}">
                      <a16:colId xmlns:a16="http://schemas.microsoft.com/office/drawing/2014/main" val="20000"/>
                    </a:ext>
                  </a:extLst>
                </a:gridCol>
                <a:gridCol w="3784542">
                  <a:extLst>
                    <a:ext uri="{9D8B030D-6E8A-4147-A177-3AD203B41FA5}">
                      <a16:colId xmlns:a16="http://schemas.microsoft.com/office/drawing/2014/main" val="20001"/>
                    </a:ext>
                  </a:extLst>
                </a:gridCol>
              </a:tblGrid>
              <a:tr h="486626">
                <a:tc gridSpan="2">
                  <a:txBody>
                    <a:bodyPr/>
                    <a:lstStyle/>
                    <a:p>
                      <a:pPr algn="ctr"/>
                      <a:r>
                        <a:rPr lang="en-US" sz="1200" b="1" dirty="0">
                          <a:latin typeface="Gill Sans MT" panose="020B0502020104020203" pitchFamily="34" charset="0"/>
                        </a:rPr>
                        <a:t>Developing Ideas</a:t>
                      </a:r>
                    </a:p>
                  </a:txBody>
                  <a:tcPr anchor="ctr">
                    <a:solidFill>
                      <a:schemeClr val="accent1">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602424">
                <a:tc>
                  <a:txBody>
                    <a:bodyPr/>
                    <a:lstStyle/>
                    <a:p>
                      <a:pPr marL="0" marR="0" indent="0" algn="ctr" defTabSz="914411" rtl="0" eaLnBrk="1" fontAlgn="auto" latinLnBrk="0" hangingPunct="1">
                        <a:lnSpc>
                          <a:spcPct val="100000"/>
                        </a:lnSpc>
                        <a:spcBef>
                          <a:spcPts val="0"/>
                        </a:spcBef>
                        <a:spcAft>
                          <a:spcPts val="0"/>
                        </a:spcAft>
                        <a:buClrTx/>
                        <a:buSzTx/>
                        <a:buFontTx/>
                        <a:buNone/>
                        <a:tabLst/>
                        <a:defRPr/>
                      </a:pPr>
                      <a:r>
                        <a:rPr lang="en-GB" sz="1200" b="1" dirty="0">
                          <a:latin typeface="Gill Sans MT" panose="020B0502020104020203" pitchFamily="34" charset="0"/>
                        </a:rPr>
                        <a:t>Soundscape</a:t>
                      </a:r>
                      <a:endParaRPr lang="en-US" sz="12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latin typeface="Gill Sans MT" panose="020B0502020104020203" pitchFamily="34" charset="0"/>
                        </a:rPr>
                        <a:t>The actors used their bodies to create sound effects for the performance</a:t>
                      </a:r>
                    </a:p>
                  </a:txBody>
                  <a:tcPr anchor="ctr"/>
                </a:tc>
                <a:extLst>
                  <a:ext uri="{0D108BD9-81ED-4DB2-BD59-A6C34878D82A}">
                    <a16:rowId xmlns:a16="http://schemas.microsoft.com/office/drawing/2014/main" val="10001"/>
                  </a:ext>
                </a:extLst>
              </a:tr>
              <a:tr h="423591">
                <a:tc>
                  <a:txBody>
                    <a:bodyPr/>
                    <a:lstStyle/>
                    <a:p>
                      <a:pPr algn="ctr"/>
                      <a:r>
                        <a:rPr lang="en-GB" sz="1200" b="1" dirty="0">
                          <a:latin typeface="Gill Sans MT" panose="020B0502020104020203" pitchFamily="34" charset="0"/>
                        </a:rPr>
                        <a:t>Transitions</a:t>
                      </a:r>
                      <a:endParaRPr lang="en-US" sz="12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The fluid and focused movement between scenes/images </a:t>
                      </a:r>
                      <a:endParaRPr lang="en-GB" sz="120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10002"/>
                  </a:ext>
                </a:extLst>
              </a:tr>
              <a:tr h="602424">
                <a:tc>
                  <a:txBody>
                    <a:bodyPr/>
                    <a:lstStyle/>
                    <a:p>
                      <a:pPr algn="ctr"/>
                      <a:r>
                        <a:rPr lang="en-GB" sz="1200" b="1" dirty="0">
                          <a:latin typeface="Gill Sans MT" panose="020B0502020104020203" pitchFamily="34" charset="0"/>
                          <a:cs typeface="Calibri Light" panose="020F0302020204030204" pitchFamily="34" charset="0"/>
                        </a:rPr>
                        <a:t>Proxemics</a:t>
                      </a:r>
                      <a:endParaRPr lang="en-GB" sz="1200" b="1" dirty="0">
                        <a:latin typeface="Gill Sans MT" panose="020B0502020104020203" pitchFamily="34" charset="0"/>
                      </a:endParaRPr>
                    </a:p>
                  </a:txBody>
                  <a:tcPr anchor="ctr"/>
                </a:tc>
                <a:tc>
                  <a:txBody>
                    <a:bodyPr/>
                    <a:lstStyle/>
                    <a:p>
                      <a:pPr algn="l"/>
                      <a:r>
                        <a:rPr lang="en-GB" sz="1200" dirty="0">
                          <a:latin typeface="Gill Sans MT" panose="020B0502020104020203" pitchFamily="34" charset="0"/>
                          <a:cs typeface="Calibri Light" panose="020F0302020204030204" pitchFamily="34" charset="0"/>
                        </a:rPr>
                        <a:t>Proxemics is how close or near you are to others on stage. This can help to communicate meaning e.g. if your character is scared of another character you might stand far away.</a:t>
                      </a:r>
                      <a:endParaRPr lang="en-GB" sz="1200" baseline="0" dirty="0">
                        <a:latin typeface="Gill Sans MT" panose="020B0502020104020203" pitchFamily="34" charset="0"/>
                        <a:cs typeface="Calibri Light" panose="020F0302020204030204" pitchFamily="34" charset="0"/>
                      </a:endParaRPr>
                    </a:p>
                  </a:txBody>
                  <a:tcPr anchor="ctr"/>
                </a:tc>
                <a:extLst>
                  <a:ext uri="{0D108BD9-81ED-4DB2-BD59-A6C34878D82A}">
                    <a16:rowId xmlns:a16="http://schemas.microsoft.com/office/drawing/2014/main" val="10003"/>
                  </a:ext>
                </a:extLst>
              </a:tr>
              <a:tr h="602424">
                <a:tc>
                  <a:txBody>
                    <a:bodyPr/>
                    <a:lstStyle/>
                    <a:p>
                      <a:pPr algn="ctr"/>
                      <a:r>
                        <a:rPr lang="en-GB" sz="1200" b="1" dirty="0">
                          <a:latin typeface="Gill Sans MT" panose="020B0502020104020203" pitchFamily="34" charset="0"/>
                        </a:rPr>
                        <a:t>Storyboarding</a:t>
                      </a:r>
                    </a:p>
                  </a:txBody>
                  <a:tcPr anchor="ctr"/>
                </a:tc>
                <a:tc>
                  <a:txBody>
                    <a:bodyPr/>
                    <a:lstStyle/>
                    <a:p>
                      <a:pPr algn="l"/>
                      <a:r>
                        <a:rPr lang="en-GB" sz="1200" dirty="0">
                          <a:latin typeface="Gill Sans MT" panose="020B0502020104020203" pitchFamily="34" charset="0"/>
                        </a:rPr>
                        <a:t>Involves</a:t>
                      </a:r>
                      <a:r>
                        <a:rPr lang="en-GB" sz="1200" baseline="0" dirty="0">
                          <a:latin typeface="Gill Sans MT" panose="020B0502020104020203" pitchFamily="34" charset="0"/>
                        </a:rPr>
                        <a:t> creating a </a:t>
                      </a:r>
                      <a:r>
                        <a:rPr lang="en-GB" sz="1200" dirty="0">
                          <a:latin typeface="Gill Sans MT" panose="020B0502020104020203" pitchFamily="34" charset="0"/>
                        </a:rPr>
                        <a:t>series of images and/or text showing the sequence of the action planned for a</a:t>
                      </a:r>
                      <a:r>
                        <a:rPr lang="en-GB" sz="1200" baseline="0" dirty="0">
                          <a:latin typeface="Gill Sans MT" panose="020B0502020104020203" pitchFamily="34" charset="0"/>
                        </a:rPr>
                        <a:t> devised drama.</a:t>
                      </a:r>
                      <a:endParaRPr lang="en-GB" sz="1200" dirty="0">
                        <a:latin typeface="Gill Sans MT" panose="020B0502020104020203" pitchFamily="34" charset="0"/>
                      </a:endParaRPr>
                    </a:p>
                  </a:txBody>
                  <a:tcPr anchor="ctr"/>
                </a:tc>
                <a:extLst>
                  <a:ext uri="{0D108BD9-81ED-4DB2-BD59-A6C34878D82A}">
                    <a16:rowId xmlns:a16="http://schemas.microsoft.com/office/drawing/2014/main" val="1225530206"/>
                  </a:ext>
                </a:extLst>
              </a:tr>
              <a:tr h="602424">
                <a:tc>
                  <a:txBody>
                    <a:bodyPr/>
                    <a:lstStyle/>
                    <a:p>
                      <a:pPr algn="ctr"/>
                      <a:r>
                        <a:rPr lang="en-GB" sz="1200" b="1" dirty="0">
                          <a:latin typeface="Gill Sans MT" panose="020B0502020104020203" pitchFamily="34" charset="0"/>
                        </a:rPr>
                        <a:t>Cue to Cue Rehearsal</a:t>
                      </a:r>
                    </a:p>
                  </a:txBody>
                  <a:tcPr anchor="ctr"/>
                </a:tc>
                <a:tc>
                  <a:txBody>
                    <a:bodyPr/>
                    <a:lstStyle/>
                    <a:p>
                      <a:pPr algn="l"/>
                      <a:r>
                        <a:rPr lang="en-GB" sz="1200" dirty="0">
                          <a:latin typeface="Gill Sans MT" panose="020B0502020104020203" pitchFamily="34" charset="0"/>
                        </a:rPr>
                        <a:t>This involves a rehearsal where</a:t>
                      </a:r>
                      <a:r>
                        <a:rPr lang="en-GB" sz="1200" baseline="0" dirty="0">
                          <a:latin typeface="Gill Sans MT" panose="020B0502020104020203" pitchFamily="34" charset="0"/>
                        </a:rPr>
                        <a:t> the actors remove all of the </a:t>
                      </a:r>
                      <a:r>
                        <a:rPr lang="en-GB" sz="1200" dirty="0">
                          <a:latin typeface="Gill Sans MT" panose="020B0502020104020203" pitchFamily="34" charset="0"/>
                        </a:rPr>
                        <a:t>action and dialogue between cues during a technical rehearsal.</a:t>
                      </a:r>
                    </a:p>
                  </a:txBody>
                  <a:tcPr anchor="ctr"/>
                </a:tc>
                <a:extLst>
                  <a:ext uri="{0D108BD9-81ED-4DB2-BD59-A6C34878D82A}">
                    <a16:rowId xmlns:a16="http://schemas.microsoft.com/office/drawing/2014/main" val="3160735499"/>
                  </a:ext>
                </a:extLst>
              </a:tr>
              <a:tr h="602424">
                <a:tc>
                  <a:txBody>
                    <a:bodyPr/>
                    <a:lstStyle/>
                    <a:p>
                      <a:pPr algn="ctr"/>
                      <a:r>
                        <a:rPr lang="en-GB" sz="1200" b="1" dirty="0">
                          <a:latin typeface="Gill Sans MT" panose="020B0502020104020203" pitchFamily="34" charset="0"/>
                        </a:rPr>
                        <a:t>Narrative</a:t>
                      </a:r>
                    </a:p>
                  </a:txBody>
                  <a:tcPr anchor="ctr"/>
                </a:tc>
                <a:tc>
                  <a:txBody>
                    <a:bodyPr/>
                    <a:lstStyle/>
                    <a:p>
                      <a:pPr algn="l"/>
                      <a:r>
                        <a:rPr lang="en-GB" sz="1200" kern="1200" dirty="0">
                          <a:solidFill>
                            <a:schemeClr val="tx1"/>
                          </a:solidFill>
                          <a:latin typeface="Gill Sans MT" panose="020B0502020104020203" pitchFamily="34" charset="0"/>
                          <a:ea typeface="+mn-ea"/>
                          <a:cs typeface="+mn-cs"/>
                        </a:rPr>
                        <a:t>The narrative is the storyline or plot of a piece of drama. A narrative should be clear for the audience so that the</a:t>
                      </a:r>
                    </a:p>
                    <a:p>
                      <a:pPr algn="l"/>
                      <a:r>
                        <a:rPr lang="en-GB" sz="1200" kern="1200" dirty="0">
                          <a:solidFill>
                            <a:schemeClr val="tx1"/>
                          </a:solidFill>
                          <a:latin typeface="Gill Sans MT" panose="020B0502020104020203" pitchFamily="34" charset="0"/>
                          <a:ea typeface="+mn-ea"/>
                          <a:cs typeface="+mn-cs"/>
                        </a:rPr>
                        <a:t>storytelling makes sense - although there are different ways to structure a narrative which will explore in lessons</a:t>
                      </a:r>
                    </a:p>
                  </a:txBody>
                  <a:tcPr anchor="ctr"/>
                </a:tc>
                <a:extLst>
                  <a:ext uri="{0D108BD9-81ED-4DB2-BD59-A6C34878D82A}">
                    <a16:rowId xmlns:a16="http://schemas.microsoft.com/office/drawing/2014/main" val="1966114263"/>
                  </a:ext>
                </a:extLst>
              </a:tr>
              <a:tr h="602424">
                <a:tc>
                  <a:txBody>
                    <a:bodyPr/>
                    <a:lstStyle/>
                    <a:p>
                      <a:pPr algn="ctr"/>
                      <a:r>
                        <a:rPr lang="en-GB" sz="1200" b="1" dirty="0">
                          <a:latin typeface="Gill Sans MT" panose="020B0502020104020203" pitchFamily="34" charset="0"/>
                        </a:rPr>
                        <a:t>Semiotics</a:t>
                      </a:r>
                    </a:p>
                  </a:txBody>
                  <a:tcPr anchor="ctr"/>
                </a:tc>
                <a:tc>
                  <a:txBody>
                    <a:bodyPr/>
                    <a:lstStyle/>
                    <a:p>
                      <a:pPr algn="l"/>
                      <a:r>
                        <a:rPr lang="en-GB" sz="1200" dirty="0">
                          <a:latin typeface="Gill Sans MT" panose="020B0502020104020203" pitchFamily="34" charset="0"/>
                        </a:rPr>
                        <a:t>This refers to how meaning is created and communicated through the systems of signs and</a:t>
                      </a:r>
                      <a:r>
                        <a:rPr lang="en-GB" sz="1200" baseline="0" dirty="0">
                          <a:latin typeface="Gill Sans MT" panose="020B0502020104020203" pitchFamily="34" charset="0"/>
                        </a:rPr>
                        <a:t> </a:t>
                      </a:r>
                      <a:r>
                        <a:rPr lang="en-GB" sz="1200" dirty="0">
                          <a:latin typeface="Gill Sans MT" panose="020B0502020104020203" pitchFamily="34" charset="0"/>
                        </a:rPr>
                        <a:t>symbols of drama. </a:t>
                      </a:r>
                    </a:p>
                  </a:txBody>
                  <a:tcPr anchor="ctr"/>
                </a:tc>
                <a:extLst>
                  <a:ext uri="{0D108BD9-81ED-4DB2-BD59-A6C34878D82A}">
                    <a16:rowId xmlns:a16="http://schemas.microsoft.com/office/drawing/2014/main" val="4085609080"/>
                  </a:ext>
                </a:extLst>
              </a:tr>
              <a:tr h="602424">
                <a:tc>
                  <a:txBody>
                    <a:bodyPr/>
                    <a:lstStyle/>
                    <a:p>
                      <a:pPr algn="ctr"/>
                      <a:r>
                        <a:rPr lang="en-GB" sz="1200" b="1" dirty="0">
                          <a:latin typeface="Gill Sans MT" panose="020B0502020104020203" pitchFamily="34" charset="0"/>
                        </a:rPr>
                        <a:t>Movement in unison</a:t>
                      </a:r>
                    </a:p>
                  </a:txBody>
                  <a:tcPr anchor="ctr"/>
                </a:tc>
                <a:tc>
                  <a:txBody>
                    <a:bodyPr/>
                    <a:lstStyle/>
                    <a:p>
                      <a:pPr algn="l"/>
                      <a:r>
                        <a:rPr lang="en-GB" sz="1200" dirty="0">
                          <a:latin typeface="Gill Sans MT" panose="020B0502020104020203" pitchFamily="34" charset="0"/>
                        </a:rPr>
                        <a:t>All actors moves in the same way, at the same time.</a:t>
                      </a:r>
                    </a:p>
                  </a:txBody>
                  <a:tcPr anchor="ctr"/>
                </a:tc>
                <a:extLst>
                  <a:ext uri="{0D108BD9-81ED-4DB2-BD59-A6C34878D82A}">
                    <a16:rowId xmlns:a16="http://schemas.microsoft.com/office/drawing/2014/main" val="679198043"/>
                  </a:ext>
                </a:extLst>
              </a:tr>
            </a:tbl>
          </a:graphicData>
        </a:graphic>
      </p:graphicFrame>
      <p:graphicFrame>
        <p:nvGraphicFramePr>
          <p:cNvPr id="11" name="Content Placeholder 3"/>
          <p:cNvGraphicFramePr>
            <a:graphicFrameLocks/>
          </p:cNvGraphicFramePr>
          <p:nvPr/>
        </p:nvGraphicFramePr>
        <p:xfrm>
          <a:off x="406256" y="764892"/>
          <a:ext cx="5676492" cy="5582216"/>
        </p:xfrm>
        <a:graphic>
          <a:graphicData uri="http://schemas.openxmlformats.org/drawingml/2006/table">
            <a:tbl>
              <a:tblPr firstRow="1" bandRow="1">
                <a:tableStyleId>{5940675A-B579-460E-94D1-54222C63F5DA}</a:tableStyleId>
              </a:tblPr>
              <a:tblGrid>
                <a:gridCol w="1250266">
                  <a:extLst>
                    <a:ext uri="{9D8B030D-6E8A-4147-A177-3AD203B41FA5}">
                      <a16:colId xmlns:a16="http://schemas.microsoft.com/office/drawing/2014/main" val="20000"/>
                    </a:ext>
                  </a:extLst>
                </a:gridCol>
                <a:gridCol w="4426226">
                  <a:extLst>
                    <a:ext uri="{9D8B030D-6E8A-4147-A177-3AD203B41FA5}">
                      <a16:colId xmlns:a16="http://schemas.microsoft.com/office/drawing/2014/main" val="1348711743"/>
                    </a:ext>
                  </a:extLst>
                </a:gridCol>
              </a:tblGrid>
              <a:tr h="602424">
                <a:tc gridSpan="2">
                  <a:txBody>
                    <a:bodyPr/>
                    <a:lstStyle/>
                    <a:p>
                      <a:pPr algn="ctr"/>
                      <a:r>
                        <a:rPr lang="en-US" sz="1200" b="1" dirty="0">
                          <a:latin typeface="Gill Sans MT" panose="020B0502020104020203" pitchFamily="34" charset="0"/>
                        </a:rPr>
                        <a:t>Devising</a:t>
                      </a:r>
                      <a:r>
                        <a:rPr lang="en-US" sz="1200" b="1" baseline="0" dirty="0">
                          <a:latin typeface="Gill Sans MT" panose="020B0502020104020203" pitchFamily="34" charset="0"/>
                        </a:rPr>
                        <a:t> Drama – Key Words</a:t>
                      </a:r>
                      <a:endParaRPr lang="en-US" sz="1200" b="1" dirty="0">
                        <a:latin typeface="Gill Sans MT" panose="020B0502020104020203" pitchFamily="34" charset="0"/>
                      </a:endParaRPr>
                    </a:p>
                  </a:txBody>
                  <a:tcPr anchor="ctr">
                    <a:solidFill>
                      <a:srgbClr val="E2F0D9"/>
                    </a:solidFill>
                  </a:tcPr>
                </a:tc>
                <a:tc hMerge="1">
                  <a:txBody>
                    <a:bodyPr/>
                    <a:lstStyle/>
                    <a:p>
                      <a:endParaRPr lang="en-GB"/>
                    </a:p>
                  </a:txBody>
                  <a:tcPr/>
                </a:tc>
                <a:extLst>
                  <a:ext uri="{0D108BD9-81ED-4DB2-BD59-A6C34878D82A}">
                    <a16:rowId xmlns:a16="http://schemas.microsoft.com/office/drawing/2014/main" val="10004"/>
                  </a:ext>
                </a:extLst>
              </a:tr>
              <a:tr h="602424">
                <a:tc>
                  <a:txBody>
                    <a:bodyPr/>
                    <a:lstStyle/>
                    <a:p>
                      <a:pPr algn="ctr"/>
                      <a:r>
                        <a:rPr lang="en-GB" sz="1200" b="1" dirty="0">
                          <a:solidFill>
                            <a:schemeClr val="tx1"/>
                          </a:solidFill>
                          <a:latin typeface="Gill Sans MT" panose="020B0502020104020203" pitchFamily="34" charset="0"/>
                        </a:rPr>
                        <a:t>Stimulus</a:t>
                      </a:r>
                      <a:endParaRPr lang="en-US" sz="12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Gill Sans MT" panose="020B0502020104020203" pitchFamily="34" charset="0"/>
                        </a:rPr>
                        <a:t>A resourced used as</a:t>
                      </a:r>
                      <a:r>
                        <a:rPr lang="en-GB" sz="1200" b="0" baseline="0" dirty="0">
                          <a:solidFill>
                            <a:schemeClr val="tx1"/>
                          </a:solidFill>
                          <a:latin typeface="Gill Sans MT" panose="020B0502020104020203" pitchFamily="34" charset="0"/>
                        </a:rPr>
                        <a:t> a starting point to generate ideas for a piece of drama. This may be a poem, story, piece of music, historical event, a painting, a piece of artwork, a quote and more. </a:t>
                      </a:r>
                      <a:endParaRPr lang="en-GB" sz="1200" b="0" dirty="0">
                        <a:solidFill>
                          <a:schemeClr val="tx1"/>
                        </a:solidFill>
                        <a:latin typeface="Gill Sans MT" panose="020B0502020104020203" pitchFamily="34" charset="0"/>
                      </a:endParaRPr>
                    </a:p>
                  </a:txBody>
                  <a:tcPr anchor="ctr"/>
                </a:tc>
                <a:extLst>
                  <a:ext uri="{0D108BD9-81ED-4DB2-BD59-A6C34878D82A}">
                    <a16:rowId xmlns:a16="http://schemas.microsoft.com/office/drawing/2014/main" val="10005"/>
                  </a:ext>
                </a:extLst>
              </a:tr>
              <a:tr h="431004">
                <a:tc>
                  <a:txBody>
                    <a:bodyPr/>
                    <a:lstStyle/>
                    <a:p>
                      <a:pPr algn="ctr"/>
                      <a:r>
                        <a:rPr lang="en-GB" sz="1200" b="1" dirty="0">
                          <a:latin typeface="Gill Sans MT" panose="020B0502020104020203" pitchFamily="34" charset="0"/>
                        </a:rPr>
                        <a:t>Direct Address</a:t>
                      </a:r>
                      <a:endParaRPr lang="en-US" sz="12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When an actor speaks directly to the</a:t>
                      </a:r>
                      <a:r>
                        <a:rPr lang="en-GB" sz="1200" baseline="0" dirty="0">
                          <a:latin typeface="Gill Sans MT" panose="020B0502020104020203" pitchFamily="34" charset="0"/>
                        </a:rPr>
                        <a:t> </a:t>
                      </a:r>
                      <a:r>
                        <a:rPr lang="en-GB" sz="1200" dirty="0">
                          <a:latin typeface="Gill Sans MT" panose="020B0502020104020203" pitchFamily="34" charset="0"/>
                        </a:rPr>
                        <a:t>audience, e.g. in pantomime.</a:t>
                      </a:r>
                    </a:p>
                  </a:txBody>
                  <a:tcPr anchor="ctr"/>
                </a:tc>
                <a:extLst>
                  <a:ext uri="{0D108BD9-81ED-4DB2-BD59-A6C34878D82A}">
                    <a16:rowId xmlns:a16="http://schemas.microsoft.com/office/drawing/2014/main" val="10006"/>
                  </a:ext>
                </a:extLst>
              </a:tr>
              <a:tr h="455113">
                <a:tc>
                  <a:txBody>
                    <a:bodyPr/>
                    <a:lstStyle/>
                    <a:p>
                      <a:pPr algn="ctr"/>
                      <a:r>
                        <a:rPr lang="en-US" sz="1200" b="1" dirty="0">
                          <a:latin typeface="Gill Sans MT" panose="020B0502020104020203" pitchFamily="34" charset="0"/>
                        </a:rPr>
                        <a:t>Tableaux</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Gill Sans MT" panose="020B0502020104020203" pitchFamily="34" charset="0"/>
                        </a:rPr>
                        <a:t>A ‘frozen picture’ that tells a story. Costume</a:t>
                      </a:r>
                      <a:r>
                        <a:rPr lang="en-GB" sz="1200" b="0" baseline="0" dirty="0">
                          <a:solidFill>
                            <a:schemeClr val="tx1"/>
                          </a:solidFill>
                          <a:latin typeface="Gill Sans MT" panose="020B0502020104020203" pitchFamily="34" charset="0"/>
                        </a:rPr>
                        <a:t> </a:t>
                      </a:r>
                      <a:r>
                        <a:rPr lang="en-GB" sz="1200" b="0" dirty="0">
                          <a:solidFill>
                            <a:schemeClr val="tx1"/>
                          </a:solidFill>
                          <a:latin typeface="Gill Sans MT" panose="020B0502020104020203" pitchFamily="34" charset="0"/>
                        </a:rPr>
                        <a:t>and props are needed, and physicality used</a:t>
                      </a:r>
                      <a:r>
                        <a:rPr lang="en-GB" sz="1200" b="0" baseline="0" dirty="0">
                          <a:solidFill>
                            <a:schemeClr val="tx1"/>
                          </a:solidFill>
                          <a:latin typeface="Gill Sans MT" panose="020B0502020104020203" pitchFamily="34" charset="0"/>
                        </a:rPr>
                        <a:t> </a:t>
                      </a:r>
                      <a:r>
                        <a:rPr lang="en-GB" sz="1200" b="0" dirty="0">
                          <a:solidFill>
                            <a:schemeClr val="tx1"/>
                          </a:solidFill>
                          <a:latin typeface="Gill Sans MT" panose="020B0502020104020203" pitchFamily="34" charset="0"/>
                        </a:rPr>
                        <a:t>to show emotion.</a:t>
                      </a:r>
                    </a:p>
                  </a:txBody>
                  <a:tcPr anchor="ctr"/>
                </a:tc>
                <a:extLst>
                  <a:ext uri="{0D108BD9-81ED-4DB2-BD59-A6C34878D82A}">
                    <a16:rowId xmlns:a16="http://schemas.microsoft.com/office/drawing/2014/main" val="535829074"/>
                  </a:ext>
                </a:extLst>
              </a:tr>
              <a:tr h="546956">
                <a:tc>
                  <a:txBody>
                    <a:bodyPr/>
                    <a:lstStyle/>
                    <a:p>
                      <a:pPr algn="ctr"/>
                      <a:r>
                        <a:rPr lang="en-GB" sz="1200" b="1" dirty="0">
                          <a:latin typeface="Gill Sans MT" panose="020B0502020104020203" pitchFamily="34" charset="0"/>
                        </a:rPr>
                        <a:t>Blocking</a:t>
                      </a:r>
                      <a:endParaRPr lang="en-US" sz="12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The staging</a:t>
                      </a:r>
                      <a:r>
                        <a:rPr lang="en-GB" sz="1200" baseline="0" dirty="0">
                          <a:latin typeface="Gill Sans MT" panose="020B0502020104020203" pitchFamily="34" charset="0"/>
                        </a:rPr>
                        <a:t> and use of the space in drama, This may refer to the location of actors on the stage and the movements they make. </a:t>
                      </a:r>
                      <a:endParaRPr lang="en-US" sz="1200" dirty="0">
                        <a:latin typeface="Gill Sans MT" panose="020B0502020104020203" pitchFamily="34" charset="0"/>
                      </a:endParaRPr>
                    </a:p>
                  </a:txBody>
                  <a:tcPr anchor="ctr"/>
                </a:tc>
                <a:extLst>
                  <a:ext uri="{0D108BD9-81ED-4DB2-BD59-A6C34878D82A}">
                    <a16:rowId xmlns:a16="http://schemas.microsoft.com/office/drawing/2014/main" val="2432269375"/>
                  </a:ext>
                </a:extLst>
              </a:tr>
              <a:tr h="602424">
                <a:tc>
                  <a:txBody>
                    <a:bodyPr/>
                    <a:lstStyle/>
                    <a:p>
                      <a:pPr algn="ctr"/>
                      <a:r>
                        <a:rPr lang="en-US" sz="1200" b="1" dirty="0">
                          <a:latin typeface="Gill Sans MT" panose="020B0502020104020203" pitchFamily="34" charset="0"/>
                        </a:rPr>
                        <a:t>Multi-role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Gill Sans MT" panose="020B0502020104020203" pitchFamily="34" charset="0"/>
                          <a:ea typeface="+mn-ea"/>
                          <a:cs typeface="+mn-cs"/>
                        </a:rPr>
                        <a:t>When an actor plays more than one role.</a:t>
                      </a:r>
                    </a:p>
                  </a:txBody>
                  <a:tcPr anchor="ctr"/>
                </a:tc>
                <a:extLst>
                  <a:ext uri="{0D108BD9-81ED-4DB2-BD59-A6C34878D82A}">
                    <a16:rowId xmlns:a16="http://schemas.microsoft.com/office/drawing/2014/main" val="3604064273"/>
                  </a:ext>
                </a:extLst>
              </a:tr>
              <a:tr h="373123">
                <a:tc>
                  <a:txBody>
                    <a:bodyPr/>
                    <a:lstStyle/>
                    <a:p>
                      <a:pPr algn="ctr"/>
                      <a:r>
                        <a:rPr lang="en-US" sz="1200" b="1" dirty="0">
                          <a:latin typeface="Gill Sans MT" panose="020B0502020104020203" pitchFamily="34" charset="0"/>
                        </a:rPr>
                        <a:t>Exits and Entrances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Where a character enters and exits their</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scene.</a:t>
                      </a:r>
                    </a:p>
                  </a:txBody>
                  <a:tcPr anchor="ctr"/>
                </a:tc>
                <a:extLst>
                  <a:ext uri="{0D108BD9-81ED-4DB2-BD59-A6C34878D82A}">
                    <a16:rowId xmlns:a16="http://schemas.microsoft.com/office/drawing/2014/main" val="1056763582"/>
                  </a:ext>
                </a:extLst>
              </a:tr>
              <a:tr h="245533">
                <a:tc>
                  <a:txBody>
                    <a:bodyPr/>
                    <a:lstStyle/>
                    <a:p>
                      <a:pPr algn="ctr"/>
                      <a:r>
                        <a:rPr lang="en-US" sz="1200" b="1" dirty="0">
                          <a:latin typeface="Gill Sans MT" panose="020B0502020104020203" pitchFamily="34" charset="0"/>
                        </a:rPr>
                        <a:t>Thought Tracking</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An exercise that allows the inner thoughts</a:t>
                      </a:r>
                      <a:r>
                        <a:rPr lang="en-GB" sz="1200" baseline="0" dirty="0">
                          <a:latin typeface="Gill Sans MT" panose="020B0502020104020203" pitchFamily="34" charset="0"/>
                        </a:rPr>
                        <a:t> </a:t>
                      </a:r>
                      <a:r>
                        <a:rPr lang="en-GB" sz="1200" dirty="0">
                          <a:latin typeface="Gill Sans MT" panose="020B0502020104020203" pitchFamily="34" charset="0"/>
                        </a:rPr>
                        <a:t>of a character or role to be heard out loud.</a:t>
                      </a:r>
                      <a:r>
                        <a:rPr lang="en-GB" sz="1200" baseline="0" dirty="0">
                          <a:latin typeface="Gill Sans MT" panose="020B0502020104020203" pitchFamily="34" charset="0"/>
                        </a:rPr>
                        <a:t> </a:t>
                      </a:r>
                      <a:r>
                        <a:rPr lang="en-GB" sz="1200" dirty="0">
                          <a:latin typeface="Gill Sans MT" panose="020B0502020104020203" pitchFamily="34" charset="0"/>
                        </a:rPr>
                        <a:t>The participant is asked to say their</a:t>
                      </a:r>
                      <a:r>
                        <a:rPr lang="en-GB" sz="1200" baseline="0" dirty="0">
                          <a:latin typeface="Gill Sans MT" panose="020B0502020104020203" pitchFamily="34" charset="0"/>
                        </a:rPr>
                        <a:t> </a:t>
                      </a:r>
                      <a:r>
                        <a:rPr lang="en-GB" sz="1200" dirty="0">
                          <a:latin typeface="Gill Sans MT" panose="020B0502020104020203" pitchFamily="34" charset="0"/>
                        </a:rPr>
                        <a:t>characters thoughts and feelings at specific</a:t>
                      </a:r>
                      <a:r>
                        <a:rPr lang="en-GB" sz="1200" baseline="0" dirty="0">
                          <a:latin typeface="Gill Sans MT" panose="020B0502020104020203" pitchFamily="34" charset="0"/>
                        </a:rPr>
                        <a:t> </a:t>
                      </a:r>
                      <a:r>
                        <a:rPr lang="en-GB" sz="1200" dirty="0">
                          <a:latin typeface="Gill Sans MT" panose="020B0502020104020203" pitchFamily="34" charset="0"/>
                        </a:rPr>
                        <a:t>points during their acting.</a:t>
                      </a:r>
                      <a:endParaRPr lang="en-GB" sz="120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3055672749"/>
                  </a:ext>
                </a:extLst>
              </a:tr>
              <a:tr h="602424">
                <a:tc>
                  <a:txBody>
                    <a:bodyPr/>
                    <a:lstStyle/>
                    <a:p>
                      <a:pPr algn="ctr"/>
                      <a:r>
                        <a:rPr lang="en-US" sz="1200" b="1" dirty="0">
                          <a:latin typeface="Gill Sans MT" panose="020B0502020104020203" pitchFamily="34" charset="0"/>
                        </a:rPr>
                        <a:t>Technical Rehearsal</a:t>
                      </a:r>
                    </a:p>
                  </a:txBody>
                  <a:tcPr anchor="ctr"/>
                </a:tc>
                <a:tc>
                  <a:txBody>
                    <a:bodyPr/>
                    <a:lstStyle/>
                    <a:p>
                      <a:pPr algn="l"/>
                      <a:r>
                        <a:rPr lang="en-GB" sz="1200" dirty="0">
                          <a:latin typeface="Gill Sans MT" panose="020B0502020104020203" pitchFamily="34" charset="0"/>
                        </a:rPr>
                        <a:t>Technical equipment and systems for example sound, lighting and computer generated effects. </a:t>
                      </a:r>
                      <a:endParaRPr lang="en-US" sz="1200" b="1" dirty="0">
                        <a:latin typeface="Gill Sans MT" panose="020B0502020104020203" pitchFamily="34" charset="0"/>
                      </a:endParaRPr>
                    </a:p>
                  </a:txBody>
                  <a:tcPr anchor="ctr"/>
                </a:tc>
                <a:extLst>
                  <a:ext uri="{0D108BD9-81ED-4DB2-BD59-A6C34878D82A}">
                    <a16:rowId xmlns:a16="http://schemas.microsoft.com/office/drawing/2014/main" val="4248493502"/>
                  </a:ext>
                </a:extLst>
              </a:tr>
              <a:tr h="602424">
                <a:tc>
                  <a:txBody>
                    <a:bodyPr/>
                    <a:lstStyle/>
                    <a:p>
                      <a:pPr algn="ctr"/>
                      <a:r>
                        <a:rPr lang="en-US" sz="1200" b="1" dirty="0">
                          <a:latin typeface="Gill Sans MT" panose="020B0502020104020203" pitchFamily="34" charset="0"/>
                        </a:rPr>
                        <a:t>Rehearsal</a:t>
                      </a:r>
                    </a:p>
                  </a:txBody>
                  <a:tcPr anchor="ctr"/>
                </a:tc>
                <a:tc>
                  <a:txBody>
                    <a:bodyPr/>
                    <a:lstStyle/>
                    <a:p>
                      <a:pPr algn="l"/>
                      <a:r>
                        <a:rPr lang="en-GB" sz="1200" b="0" dirty="0">
                          <a:latin typeface="Gill Sans MT" panose="020B0502020104020203" pitchFamily="34" charset="0"/>
                        </a:rPr>
                        <a:t>A practice or trial performance of a play.</a:t>
                      </a:r>
                      <a:endParaRPr lang="en-US" sz="1200" b="0" dirty="0">
                        <a:latin typeface="Gill Sans MT" panose="020B0502020104020203" pitchFamily="34" charset="0"/>
                      </a:endParaRPr>
                    </a:p>
                  </a:txBody>
                  <a:tcPr anchor="ctr"/>
                </a:tc>
                <a:extLst>
                  <a:ext uri="{0D108BD9-81ED-4DB2-BD59-A6C34878D82A}">
                    <a16:rowId xmlns:a16="http://schemas.microsoft.com/office/drawing/2014/main" val="2292877978"/>
                  </a:ext>
                </a:extLst>
              </a:tr>
            </a:tbl>
          </a:graphicData>
        </a:graphic>
      </p:graphicFrame>
      <p:sp>
        <p:nvSpPr>
          <p:cNvPr id="5" name="TextBox 4"/>
          <p:cNvSpPr txBox="1"/>
          <p:nvPr/>
        </p:nvSpPr>
        <p:spPr>
          <a:xfrm>
            <a:off x="406256" y="218915"/>
            <a:ext cx="2617313"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Performing Arts</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9" name="TextBox 8"/>
          <p:cNvSpPr txBox="1"/>
          <p:nvPr/>
        </p:nvSpPr>
        <p:spPr>
          <a:xfrm>
            <a:off x="11713029" y="6489391"/>
            <a:ext cx="478971"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16</a:t>
            </a:r>
          </a:p>
        </p:txBody>
      </p:sp>
    </p:spTree>
    <p:extLst>
      <p:ext uri="{BB962C8B-B14F-4D97-AF65-F5344CB8AC3E}">
        <p14:creationId xmlns:p14="http://schemas.microsoft.com/office/powerpoint/2010/main" val="2875680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6922" y="227183"/>
            <a:ext cx="359297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Gill Sans MT" panose="020B0502020104020203" pitchFamily="34" charset="0"/>
              </a:rPr>
              <a:t>Food and Cookery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7" name="TextBox 6"/>
          <p:cNvSpPr txBox="1"/>
          <p:nvPr/>
        </p:nvSpPr>
        <p:spPr>
          <a:xfrm>
            <a:off x="11713029" y="6489391"/>
            <a:ext cx="478971"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17</a:t>
            </a:r>
          </a:p>
        </p:txBody>
      </p:sp>
      <p:graphicFrame>
        <p:nvGraphicFramePr>
          <p:cNvPr id="6" name="Table 5"/>
          <p:cNvGraphicFramePr>
            <a:graphicFrameLocks noGrp="1"/>
          </p:cNvGraphicFramePr>
          <p:nvPr>
            <p:extLst>
              <p:ext uri="{D42A27DB-BD31-4B8C-83A1-F6EECF244321}">
                <p14:modId xmlns:p14="http://schemas.microsoft.com/office/powerpoint/2010/main" val="2956140645"/>
              </p:ext>
            </p:extLst>
          </p:nvPr>
        </p:nvGraphicFramePr>
        <p:xfrm>
          <a:off x="176922" y="868056"/>
          <a:ext cx="11646110" cy="5360030"/>
        </p:xfrm>
        <a:graphic>
          <a:graphicData uri="http://schemas.openxmlformats.org/drawingml/2006/table">
            <a:tbl>
              <a:tblPr firstRow="1" bandRow="1">
                <a:tableStyleId>{5940675A-B579-460E-94D1-54222C63F5DA}</a:tableStyleId>
              </a:tblPr>
              <a:tblGrid>
                <a:gridCol w="1703927">
                  <a:extLst>
                    <a:ext uri="{9D8B030D-6E8A-4147-A177-3AD203B41FA5}">
                      <a16:colId xmlns:a16="http://schemas.microsoft.com/office/drawing/2014/main" val="20000"/>
                    </a:ext>
                  </a:extLst>
                </a:gridCol>
                <a:gridCol w="9942183">
                  <a:extLst>
                    <a:ext uri="{9D8B030D-6E8A-4147-A177-3AD203B41FA5}">
                      <a16:colId xmlns:a16="http://schemas.microsoft.com/office/drawing/2014/main" val="20001"/>
                    </a:ext>
                  </a:extLst>
                </a:gridCol>
              </a:tblGrid>
              <a:tr h="491650">
                <a:tc>
                  <a:txBody>
                    <a:bodyPr/>
                    <a:lstStyle/>
                    <a:p>
                      <a:pPr algn="l"/>
                      <a:r>
                        <a:rPr lang="en-GB" sz="1200" b="0" dirty="0">
                          <a:latin typeface="Gill Sans MT" panose="020B0502020104020203" pitchFamily="34" charset="0"/>
                        </a:rPr>
                        <a:t>Key Word</a:t>
                      </a:r>
                    </a:p>
                  </a:txBody>
                  <a:tcPr anchor="ctr">
                    <a:solidFill>
                      <a:schemeClr val="accent4">
                        <a:lumMod val="20000"/>
                        <a:lumOff val="80000"/>
                      </a:schemeClr>
                    </a:solidFill>
                  </a:tcPr>
                </a:tc>
                <a:tc>
                  <a:txBody>
                    <a:bodyPr/>
                    <a:lstStyle/>
                    <a:p>
                      <a:pPr algn="l"/>
                      <a:r>
                        <a:rPr lang="en-GB" sz="1200" b="0" dirty="0">
                          <a:latin typeface="Gill Sans MT" panose="020B0502020104020203" pitchFamily="34" charset="0"/>
                        </a:rPr>
                        <a:t>Definition</a:t>
                      </a:r>
                    </a:p>
                  </a:txBody>
                  <a:tcPr anchor="ctr">
                    <a:solidFill>
                      <a:schemeClr val="accent4">
                        <a:lumMod val="20000"/>
                        <a:lumOff val="80000"/>
                      </a:schemeClr>
                    </a:solidFill>
                  </a:tcPr>
                </a:tc>
                <a:extLst>
                  <a:ext uri="{0D108BD9-81ED-4DB2-BD59-A6C34878D82A}">
                    <a16:rowId xmlns:a16="http://schemas.microsoft.com/office/drawing/2014/main" val="10000"/>
                  </a:ext>
                </a:extLst>
              </a:tr>
              <a:tr h="350756">
                <a:tc>
                  <a:txBody>
                    <a:bodyPr/>
                    <a:lstStyle/>
                    <a:p>
                      <a:pPr>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Nutrition</a:t>
                      </a:r>
                    </a:p>
                  </a:txBody>
                  <a:tcPr marL="68580" marR="68580" marT="0" marB="0" anchor="ct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200" b="0" kern="1400" dirty="0">
                          <a:ln>
                            <a:noFill/>
                          </a:ln>
                          <a:solidFill>
                            <a:srgbClr val="000000"/>
                          </a:solidFill>
                          <a:effectLst/>
                          <a:latin typeface="Gill Sans MT" panose="020B0502020104020203" pitchFamily="34" charset="0"/>
                        </a:rPr>
                        <a:t>A study of what people eat and how all the nutrients in foods work together in the body</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50756">
                <a:tc>
                  <a:txBody>
                    <a:bodyPr/>
                    <a:lstStyle/>
                    <a:p>
                      <a:pPr>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Balanced Diet</a:t>
                      </a:r>
                    </a:p>
                  </a:txBody>
                  <a:tcPr marL="68580" marR="68580" marT="0" marB="0" anchor="ct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200" b="0" kern="1400" dirty="0">
                          <a:ln>
                            <a:noFill/>
                          </a:ln>
                          <a:solidFill>
                            <a:srgbClr val="000000"/>
                          </a:solidFill>
                          <a:effectLst/>
                          <a:latin typeface="Gill Sans MT" panose="020B0502020104020203" pitchFamily="34" charset="0"/>
                        </a:rPr>
                        <a:t>A balanced diet is one that contains the correct nutrients in the correct proportions, plus the correct amount of water and dietary fibre to meet the body’s needs</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50756">
                <a:tc>
                  <a:txBody>
                    <a:bodyPr/>
                    <a:lstStyle/>
                    <a:p>
                      <a:pPr>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Dovetailing</a:t>
                      </a:r>
                    </a:p>
                  </a:txBody>
                  <a:tcPr marL="68580" marR="68580" marT="0" marB="0" anchor="ctr"/>
                </a:tc>
                <a:tc>
                  <a:txBody>
                    <a:bodyPr/>
                    <a:lstStyle/>
                    <a:p>
                      <a:pPr>
                        <a:lnSpc>
                          <a:spcPct val="107000"/>
                        </a:lnSpc>
                        <a:spcAft>
                          <a:spcPts val="0"/>
                        </a:spcAft>
                      </a:pPr>
                      <a:r>
                        <a:rPr lang="en-GB" sz="1200" b="0" baseline="0" dirty="0">
                          <a:effectLst/>
                          <a:latin typeface="Gill Sans MT" panose="020B0502020104020203" pitchFamily="34" charset="0"/>
                          <a:ea typeface="Calibri" panose="020F0502020204030204" pitchFamily="34" charset="0"/>
                          <a:cs typeface="Times New Roman" panose="02020603050405020304" pitchFamily="18" charset="0"/>
                        </a:rPr>
                        <a:t> Carrying out cooking tasks at the same time , so while one dish is cooking, cooling or </a:t>
                      </a:r>
                      <a:r>
                        <a:rPr lang="en-GB" sz="1200" b="0" baseline="0" err="1">
                          <a:effectLst/>
                          <a:latin typeface="Gill Sans MT" panose="020B0502020104020203" pitchFamily="34" charset="0"/>
                          <a:ea typeface="Calibri" panose="020F0502020204030204" pitchFamily="34" charset="0"/>
                          <a:cs typeface="Times New Roman" panose="02020603050405020304" pitchFamily="18" charset="0"/>
                        </a:rPr>
                        <a:t>resting</a:t>
                      </a:r>
                      <a:r>
                        <a:rPr lang="en-GB" sz="1200" b="0" baseline="0">
                          <a:effectLst/>
                          <a:latin typeface="Gill Sans MT" panose="020B0502020104020203" pitchFamily="34" charset="0"/>
                          <a:ea typeface="Calibri" panose="020F0502020204030204" pitchFamily="34" charset="0"/>
                          <a:cs typeface="Times New Roman" panose="02020603050405020304" pitchFamily="18" charset="0"/>
                        </a:rPr>
                        <a:t>, you </a:t>
                      </a:r>
                      <a:r>
                        <a:rPr lang="en-GB" sz="1200" b="0" baseline="0" dirty="0">
                          <a:effectLst/>
                          <a:latin typeface="Gill Sans MT" panose="020B0502020104020203" pitchFamily="34" charset="0"/>
                          <a:ea typeface="Calibri" panose="020F0502020204030204" pitchFamily="34" charset="0"/>
                          <a:cs typeface="Times New Roman" panose="02020603050405020304" pitchFamily="18" charset="0"/>
                        </a:rPr>
                        <a:t>are beginning the next task or dish.</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50756">
                <a:tc>
                  <a:txBody>
                    <a:bodyPr/>
                    <a:lstStyle/>
                    <a:p>
                      <a:pPr>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Coeliac Disease</a:t>
                      </a:r>
                    </a:p>
                  </a:txBody>
                  <a:tcPr marL="68580" marR="68580" marT="0" marB="0" anchor="ctr"/>
                </a:tc>
                <a:tc>
                  <a:txBody>
                    <a:bodyPr/>
                    <a:lstStyle/>
                    <a:p>
                      <a:pPr>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A disease which develops from an intolerance to gluten</a:t>
                      </a:r>
                    </a:p>
                  </a:txBody>
                  <a:tcPr marL="68580" marR="68580" marT="0" marB="0" anchor="ctr"/>
                </a:tc>
                <a:extLst>
                  <a:ext uri="{0D108BD9-81ED-4DB2-BD59-A6C34878D82A}">
                    <a16:rowId xmlns:a16="http://schemas.microsoft.com/office/drawing/2014/main" val="1235971345"/>
                  </a:ext>
                </a:extLst>
              </a:tr>
              <a:tr h="350756">
                <a:tc>
                  <a:txBody>
                    <a:bodyPr/>
                    <a:lstStyle/>
                    <a:p>
                      <a:pPr>
                        <a:lnSpc>
                          <a:spcPct val="107000"/>
                        </a:lnSpc>
                        <a:spcAft>
                          <a:spcPts val="0"/>
                        </a:spcAft>
                      </a:pPr>
                      <a:r>
                        <a:rPr lang="en-GB" sz="1200" b="0" dirty="0" err="1">
                          <a:effectLst/>
                          <a:latin typeface="Gill Sans MT" panose="020B0502020104020203" pitchFamily="34" charset="0"/>
                          <a:ea typeface="Calibri" panose="020F0502020204030204" pitchFamily="34" charset="0"/>
                          <a:cs typeface="Times New Roman" panose="02020603050405020304" pitchFamily="18" charset="0"/>
                        </a:rPr>
                        <a:t>Eatwell</a:t>
                      </a: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 Guide</a:t>
                      </a:r>
                    </a:p>
                  </a:txBody>
                  <a:tcPr marL="68580" marR="68580" marT="0" marB="0" anchor="ctr"/>
                </a:tc>
                <a:tc>
                  <a:txBody>
                    <a:bodyPr/>
                    <a:lstStyle/>
                    <a:p>
                      <a:pPr>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 A pictorial food guide showing the amounts  and types of foods that are needed to make up a healthy balanced diet</a:t>
                      </a:r>
                    </a:p>
                  </a:txBody>
                  <a:tcPr marL="68580" marR="68580" marT="0" marB="0" anchor="ctr"/>
                </a:tc>
                <a:extLst>
                  <a:ext uri="{0D108BD9-81ED-4DB2-BD59-A6C34878D82A}">
                    <a16:rowId xmlns:a16="http://schemas.microsoft.com/office/drawing/2014/main" val="3748769057"/>
                  </a:ext>
                </a:extLst>
              </a:tr>
              <a:tr h="350756">
                <a:tc>
                  <a:txBody>
                    <a:bodyPr/>
                    <a:lstStyle/>
                    <a:p>
                      <a:pPr>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Allergen</a:t>
                      </a:r>
                    </a:p>
                  </a:txBody>
                  <a:tcPr marL="68580" marR="68580" marT="0" marB="0" anchor="ctr"/>
                </a:tc>
                <a:tc>
                  <a:txBody>
                    <a:bodyPr/>
                    <a:lstStyle/>
                    <a:p>
                      <a:pPr>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A substance that causes an allergic reaction</a:t>
                      </a:r>
                    </a:p>
                  </a:txBody>
                  <a:tcPr marL="68580" marR="68580" marT="0" marB="0" anchor="ctr"/>
                </a:tc>
                <a:extLst>
                  <a:ext uri="{0D108BD9-81ED-4DB2-BD59-A6C34878D82A}">
                    <a16:rowId xmlns:a16="http://schemas.microsoft.com/office/drawing/2014/main" val="1543258229"/>
                  </a:ext>
                </a:extLst>
              </a:tr>
              <a:tr h="350756">
                <a:tc>
                  <a:txBody>
                    <a:bodyPr/>
                    <a:lstStyle/>
                    <a:p>
                      <a:pPr>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Sensory</a:t>
                      </a:r>
                      <a:r>
                        <a:rPr lang="en-GB" sz="1200" b="0" baseline="0" dirty="0">
                          <a:effectLst/>
                          <a:latin typeface="Gill Sans MT" panose="020B0502020104020203" pitchFamily="34" charset="0"/>
                          <a:ea typeface="Calibri" panose="020F0502020204030204" pitchFamily="34" charset="0"/>
                          <a:cs typeface="Times New Roman" panose="02020603050405020304" pitchFamily="18" charset="0"/>
                        </a:rPr>
                        <a:t> Attributes</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The</a:t>
                      </a:r>
                      <a:r>
                        <a:rPr lang="en-GB" sz="1200" b="0" baseline="0" dirty="0">
                          <a:effectLst/>
                          <a:latin typeface="Gill Sans MT" panose="020B0502020104020203" pitchFamily="34" charset="0"/>
                          <a:ea typeface="Calibri" panose="020F0502020204030204" pitchFamily="34" charset="0"/>
                          <a:cs typeface="Times New Roman" panose="02020603050405020304" pitchFamily="18" charset="0"/>
                        </a:rPr>
                        <a:t> taste, smell, appearance and texture of food.</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46237369"/>
                  </a:ext>
                </a:extLst>
              </a:tr>
              <a:tr h="350756">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Reference Intake (RI)</a:t>
                      </a:r>
                    </a:p>
                  </a:txBody>
                  <a:tcPr marL="68580" marR="68580" marT="0" marB="0" anchor="ct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The recommended quantity of a nutrient that an adult should eat every day</a:t>
                      </a:r>
                    </a:p>
                  </a:txBody>
                  <a:tcPr marL="68580" marR="68580" marT="0" marB="0" anchor="ctr"/>
                </a:tc>
                <a:extLst>
                  <a:ext uri="{0D108BD9-81ED-4DB2-BD59-A6C34878D82A}">
                    <a16:rowId xmlns:a16="http://schemas.microsoft.com/office/drawing/2014/main" val="589747007"/>
                  </a:ext>
                </a:extLst>
              </a:tr>
              <a:tr h="350756">
                <a:tc>
                  <a:txBody>
                    <a:bodyPr/>
                    <a:lstStyle/>
                    <a:p>
                      <a:pPr>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Recipe Amendment </a:t>
                      </a:r>
                    </a:p>
                  </a:txBody>
                  <a:tcPr marL="68580" marR="68580" marT="0" marB="0" anchor="ctr"/>
                </a:tc>
                <a:tc>
                  <a:txBody>
                    <a:bodyPr/>
                    <a:lstStyle/>
                    <a:p>
                      <a:pPr>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Changing</a:t>
                      </a:r>
                      <a:r>
                        <a:rPr lang="en-GB" sz="1200" b="0" baseline="0" dirty="0">
                          <a:effectLst/>
                          <a:latin typeface="Gill Sans MT" panose="020B0502020104020203" pitchFamily="34" charset="0"/>
                          <a:ea typeface="Calibri" panose="020F0502020204030204" pitchFamily="34" charset="0"/>
                          <a:cs typeface="Times New Roman" panose="02020603050405020304" pitchFamily="18" charset="0"/>
                        </a:rPr>
                        <a:t> or altering a recipe </a:t>
                      </a:r>
                      <a:r>
                        <a:rPr lang="en-GB" sz="1200" b="0" baseline="0" dirty="0" err="1">
                          <a:effectLst/>
                          <a:latin typeface="Gill Sans MT" panose="020B0502020104020203" pitchFamily="34" charset="0"/>
                          <a:ea typeface="Calibri" panose="020F0502020204030204" pitchFamily="34" charset="0"/>
                          <a:cs typeface="Times New Roman" panose="02020603050405020304" pitchFamily="18" charset="0"/>
                        </a:rPr>
                        <a:t>eg</a:t>
                      </a:r>
                      <a:r>
                        <a:rPr lang="en-GB" sz="1200" b="0" baseline="0" dirty="0">
                          <a:effectLst/>
                          <a:latin typeface="Gill Sans MT" panose="020B0502020104020203" pitchFamily="34" charset="0"/>
                          <a:ea typeface="Calibri" panose="020F0502020204030204" pitchFamily="34" charset="0"/>
                          <a:cs typeface="Times New Roman" panose="02020603050405020304" pitchFamily="18" charset="0"/>
                        </a:rPr>
                        <a:t> changing some ingredients and/ or cooking methods</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63195746"/>
                  </a:ext>
                </a:extLst>
              </a:tr>
              <a:tr h="350756">
                <a:tc>
                  <a:txBody>
                    <a:bodyPr/>
                    <a:lstStyle/>
                    <a:p>
                      <a:pPr>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Food Poisoning</a:t>
                      </a:r>
                    </a:p>
                  </a:txBody>
                  <a:tcPr marL="68580" marR="68580" marT="0" marB="0" anchor="ctr"/>
                </a:tc>
                <a:tc>
                  <a:txBody>
                    <a:bodyPr/>
                    <a:lstStyle/>
                    <a:p>
                      <a:pPr>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Illness caused by bacteria or other toxins in food</a:t>
                      </a:r>
                    </a:p>
                  </a:txBody>
                  <a:tcPr marL="68580" marR="68580" marT="0" marB="0" anchor="ctr"/>
                </a:tc>
                <a:extLst>
                  <a:ext uri="{0D108BD9-81ED-4DB2-BD59-A6C34878D82A}">
                    <a16:rowId xmlns:a16="http://schemas.microsoft.com/office/drawing/2014/main" val="655360269"/>
                  </a:ext>
                </a:extLst>
              </a:tr>
              <a:tr h="280467">
                <a:tc>
                  <a:txBody>
                    <a:bodyPr/>
                    <a:lstStyle/>
                    <a:p>
                      <a:pPr>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Bacteria</a:t>
                      </a:r>
                    </a:p>
                  </a:txBody>
                  <a:tcPr marL="68580" marR="68580" marT="0" marB="0" anchor="ctr"/>
                </a:tc>
                <a:tc>
                  <a:txBody>
                    <a:bodyPr/>
                    <a:lstStyle/>
                    <a:p>
                      <a:pPr>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Extremely small single celled organisms that can only be seen under a microscope.</a:t>
                      </a:r>
                    </a:p>
                  </a:txBody>
                  <a:tcPr marL="68580" marR="68580" marT="0" marB="0" anchor="ctr"/>
                </a:tc>
                <a:extLst>
                  <a:ext uri="{0D108BD9-81ED-4DB2-BD59-A6C34878D82A}">
                    <a16:rowId xmlns:a16="http://schemas.microsoft.com/office/drawing/2014/main" val="3445137837"/>
                  </a:ext>
                </a:extLst>
              </a:tr>
              <a:tr h="350756">
                <a:tc>
                  <a:txBody>
                    <a:bodyPr/>
                    <a:lstStyle/>
                    <a:p>
                      <a:pPr>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Salmonella</a:t>
                      </a:r>
                    </a:p>
                  </a:txBody>
                  <a:tcPr marL="68580" marR="68580" marT="0" marB="0" anchor="ctr"/>
                </a:tc>
                <a:tc>
                  <a:txBody>
                    <a:bodyPr/>
                    <a:lstStyle/>
                    <a:p>
                      <a:pPr>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Food poisoning bacteria found in chicken, some dairy foods and raw eggs</a:t>
                      </a:r>
                    </a:p>
                  </a:txBody>
                  <a:tcPr marL="68580" marR="68580" marT="0" marB="0" anchor="ctr"/>
                </a:tc>
                <a:extLst>
                  <a:ext uri="{0D108BD9-81ED-4DB2-BD59-A6C34878D82A}">
                    <a16:rowId xmlns:a16="http://schemas.microsoft.com/office/drawing/2014/main" val="539429037"/>
                  </a:ext>
                </a:extLst>
              </a:tr>
              <a:tr h="350756">
                <a:tc>
                  <a:txBody>
                    <a:bodyPr/>
                    <a:lstStyle/>
                    <a:p>
                      <a:pPr>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Staphylococcus</a:t>
                      </a:r>
                    </a:p>
                  </a:txBody>
                  <a:tcPr marL="68580" marR="68580" marT="0" marB="0" anchor="ctr"/>
                </a:tc>
                <a:tc>
                  <a:txBody>
                    <a:bodyPr/>
                    <a:lstStyle/>
                    <a:p>
                      <a:pPr>
                        <a:lnSpc>
                          <a:spcPct val="107000"/>
                        </a:lnSpc>
                        <a:spcAft>
                          <a:spcPts val="0"/>
                        </a:spcAft>
                      </a:pPr>
                      <a:r>
                        <a:rPr lang="en-GB" sz="1200" b="0" baseline="0" dirty="0">
                          <a:effectLst/>
                          <a:latin typeface="Gill Sans MT" panose="020B0502020104020203" pitchFamily="34" charset="0"/>
                          <a:ea typeface="Calibri" panose="020F0502020204030204" pitchFamily="34" charset="0"/>
                          <a:cs typeface="Times New Roman" panose="02020603050405020304" pitchFamily="18" charset="0"/>
                        </a:rPr>
                        <a:t>Food poisoning bacteria found in egg products , chicken, salad, tuna and eggs</a:t>
                      </a:r>
                    </a:p>
                  </a:txBody>
                  <a:tcPr marL="68580" marR="68580" marT="0" marB="0" anchor="ctr"/>
                </a:tc>
                <a:extLst>
                  <a:ext uri="{0D108BD9-81ED-4DB2-BD59-A6C34878D82A}">
                    <a16:rowId xmlns:a16="http://schemas.microsoft.com/office/drawing/2014/main" val="3921007674"/>
                  </a:ext>
                </a:extLst>
              </a:tr>
              <a:tr h="350756">
                <a:tc>
                  <a:txBody>
                    <a:bodyPr/>
                    <a:lstStyle/>
                    <a:p>
                      <a:pPr>
                        <a:lnSpc>
                          <a:spcPct val="107000"/>
                        </a:lnSpc>
                        <a:spcAft>
                          <a:spcPts val="0"/>
                        </a:spcAft>
                      </a:pPr>
                      <a:r>
                        <a:rPr lang="en-GB" sz="1200" b="0">
                          <a:effectLst/>
                          <a:latin typeface="Gill Sans MT" panose="020B0502020104020203" pitchFamily="34" charset="0"/>
                          <a:ea typeface="Calibri" panose="020F0502020204030204" pitchFamily="34" charset="0"/>
                          <a:cs typeface="Times New Roman" panose="02020603050405020304" pitchFamily="18" charset="0"/>
                        </a:rPr>
                        <a:t>Temperature probe</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200" b="0" baseline="0" dirty="0">
                          <a:effectLst/>
                          <a:latin typeface="Gill Sans MT" panose="020B0502020104020203" pitchFamily="34" charset="0"/>
                          <a:ea typeface="Calibri" panose="020F0502020204030204" pitchFamily="34" charset="0"/>
                          <a:cs typeface="Times New Roman" panose="02020603050405020304" pitchFamily="18" charset="0"/>
                        </a:rPr>
                        <a:t>Device used to check the temperature in the centre of cooked food.</a:t>
                      </a:r>
                    </a:p>
                  </a:txBody>
                  <a:tcPr marL="68580" marR="68580" marT="0" marB="0" anchor="ctr"/>
                </a:tc>
                <a:extLst>
                  <a:ext uri="{0D108BD9-81ED-4DB2-BD59-A6C34878D82A}">
                    <a16:rowId xmlns:a16="http://schemas.microsoft.com/office/drawing/2014/main" val="461162625"/>
                  </a:ext>
                </a:extLst>
              </a:tr>
            </a:tbl>
          </a:graphicData>
        </a:graphic>
      </p:graphicFrame>
    </p:spTree>
    <p:extLst>
      <p:ext uri="{BB962C8B-B14F-4D97-AF65-F5344CB8AC3E}">
        <p14:creationId xmlns:p14="http://schemas.microsoft.com/office/powerpoint/2010/main" val="1427653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53" y="285008"/>
            <a:ext cx="10515600" cy="517097"/>
          </a:xfrm>
        </p:spPr>
        <p:txBody>
          <a:bodyPr>
            <a:normAutofit/>
          </a:bodyPr>
          <a:lstStyle/>
          <a:p>
            <a:pPr algn="ctr"/>
            <a:r>
              <a:rPr lang="en-GB" sz="2400" u="sng" dirty="0">
                <a:latin typeface="Gill Sans MT" panose="020B0502020104020203" pitchFamily="34" charset="0"/>
              </a:rPr>
              <a:t>Contents Page</a:t>
            </a:r>
          </a:p>
        </p:txBody>
      </p:sp>
      <p:graphicFrame>
        <p:nvGraphicFramePr>
          <p:cNvPr id="3" name="Table 2"/>
          <p:cNvGraphicFramePr>
            <a:graphicFrameLocks noGrp="1"/>
          </p:cNvGraphicFramePr>
          <p:nvPr>
            <p:extLst>
              <p:ext uri="{D42A27DB-BD31-4B8C-83A1-F6EECF244321}">
                <p14:modId xmlns:p14="http://schemas.microsoft.com/office/powerpoint/2010/main" val="1696337130"/>
              </p:ext>
            </p:extLst>
          </p:nvPr>
        </p:nvGraphicFramePr>
        <p:xfrm>
          <a:off x="4158719" y="802105"/>
          <a:ext cx="3645593" cy="4876800"/>
        </p:xfrm>
        <a:graphic>
          <a:graphicData uri="http://schemas.openxmlformats.org/drawingml/2006/table">
            <a:tbl>
              <a:tblPr firstRow="1" bandRow="1">
                <a:tableStyleId>{5940675A-B579-460E-94D1-54222C63F5DA}</a:tableStyleId>
              </a:tblPr>
              <a:tblGrid>
                <a:gridCol w="2674592">
                  <a:extLst>
                    <a:ext uri="{9D8B030D-6E8A-4147-A177-3AD203B41FA5}">
                      <a16:colId xmlns:a16="http://schemas.microsoft.com/office/drawing/2014/main" val="90344715"/>
                    </a:ext>
                  </a:extLst>
                </a:gridCol>
                <a:gridCol w="971001">
                  <a:extLst>
                    <a:ext uri="{9D8B030D-6E8A-4147-A177-3AD203B41FA5}">
                      <a16:colId xmlns:a16="http://schemas.microsoft.com/office/drawing/2014/main" val="3044920856"/>
                    </a:ext>
                  </a:extLst>
                </a:gridCol>
              </a:tblGrid>
              <a:tr h="284688">
                <a:tc>
                  <a:txBody>
                    <a:bodyPr/>
                    <a:lstStyle/>
                    <a:p>
                      <a:pPr algn="ctr"/>
                      <a:r>
                        <a:rPr lang="en-GB" sz="1400" b="1" dirty="0">
                          <a:latin typeface="Gill Sans MT" panose="020B0502020104020203" pitchFamily="34" charset="0"/>
                        </a:rPr>
                        <a:t>Subject</a:t>
                      </a:r>
                    </a:p>
                  </a:txBody>
                  <a:tcPr/>
                </a:tc>
                <a:tc>
                  <a:txBody>
                    <a:bodyPr/>
                    <a:lstStyle/>
                    <a:p>
                      <a:pPr algn="ctr"/>
                      <a:r>
                        <a:rPr lang="en-GB" sz="1400" b="1" dirty="0">
                          <a:latin typeface="Gill Sans MT" panose="020B0502020104020203" pitchFamily="34" charset="0"/>
                        </a:rPr>
                        <a:t>Page</a:t>
                      </a:r>
                    </a:p>
                  </a:txBody>
                  <a:tcPr/>
                </a:tc>
                <a:extLst>
                  <a:ext uri="{0D108BD9-81ED-4DB2-BD59-A6C34878D82A}">
                    <a16:rowId xmlns:a16="http://schemas.microsoft.com/office/drawing/2014/main" val="680685889"/>
                  </a:ext>
                </a:extLst>
              </a:tr>
              <a:tr h="284688">
                <a:tc>
                  <a:txBody>
                    <a:bodyPr/>
                    <a:lstStyle/>
                    <a:p>
                      <a:r>
                        <a:rPr lang="en-GB" sz="1400" dirty="0">
                          <a:latin typeface="Gill Sans MT" panose="020B0502020104020203" pitchFamily="34" charset="0"/>
                        </a:rPr>
                        <a:t>English</a:t>
                      </a:r>
                    </a:p>
                  </a:txBody>
                  <a:tcPr/>
                </a:tc>
                <a:tc>
                  <a:txBody>
                    <a:bodyPr/>
                    <a:lstStyle/>
                    <a:p>
                      <a:pPr algn="ctr"/>
                      <a:r>
                        <a:rPr lang="en-GB" sz="1400" dirty="0">
                          <a:latin typeface="Gill Sans MT" panose="020B0502020104020203" pitchFamily="34" charset="0"/>
                        </a:rPr>
                        <a:t>1</a:t>
                      </a:r>
                    </a:p>
                  </a:txBody>
                  <a:tcPr/>
                </a:tc>
                <a:extLst>
                  <a:ext uri="{0D108BD9-81ED-4DB2-BD59-A6C34878D82A}">
                    <a16:rowId xmlns:a16="http://schemas.microsoft.com/office/drawing/2014/main" val="1173644405"/>
                  </a:ext>
                </a:extLst>
              </a:tr>
              <a:tr h="284688">
                <a:tc>
                  <a:txBody>
                    <a:bodyPr/>
                    <a:lstStyle/>
                    <a:p>
                      <a:r>
                        <a:rPr lang="en-GB" sz="1400" dirty="0">
                          <a:latin typeface="Gill Sans MT" panose="020B0502020104020203" pitchFamily="34" charset="0"/>
                        </a:rPr>
                        <a:t>Maths</a:t>
                      </a:r>
                    </a:p>
                  </a:txBody>
                  <a:tcPr/>
                </a:tc>
                <a:tc>
                  <a:txBody>
                    <a:bodyPr/>
                    <a:lstStyle/>
                    <a:p>
                      <a:pPr algn="ctr"/>
                      <a:r>
                        <a:rPr lang="en-GB" sz="1400" dirty="0">
                          <a:latin typeface="Gill Sans MT" panose="020B0502020104020203" pitchFamily="34" charset="0"/>
                        </a:rPr>
                        <a:t>2</a:t>
                      </a:r>
                    </a:p>
                  </a:txBody>
                  <a:tcPr/>
                </a:tc>
                <a:extLst>
                  <a:ext uri="{0D108BD9-81ED-4DB2-BD59-A6C34878D82A}">
                    <a16:rowId xmlns:a16="http://schemas.microsoft.com/office/drawing/2014/main" val="3458786320"/>
                  </a:ext>
                </a:extLst>
              </a:tr>
              <a:tr h="284688">
                <a:tc>
                  <a:txBody>
                    <a:bodyPr/>
                    <a:lstStyle/>
                    <a:p>
                      <a:r>
                        <a:rPr lang="en-GB" sz="1400" dirty="0">
                          <a:latin typeface="Gill Sans MT" panose="020B0502020104020203" pitchFamily="34" charset="0"/>
                        </a:rPr>
                        <a:t>Science</a:t>
                      </a:r>
                    </a:p>
                  </a:txBody>
                  <a:tcPr/>
                </a:tc>
                <a:tc>
                  <a:txBody>
                    <a:bodyPr/>
                    <a:lstStyle/>
                    <a:p>
                      <a:pPr algn="ctr"/>
                      <a:r>
                        <a:rPr lang="en-GB" sz="1400" dirty="0">
                          <a:latin typeface="Gill Sans MT" panose="020B0502020104020203" pitchFamily="34" charset="0"/>
                        </a:rPr>
                        <a:t>3</a:t>
                      </a:r>
                    </a:p>
                  </a:txBody>
                  <a:tcPr/>
                </a:tc>
                <a:extLst>
                  <a:ext uri="{0D108BD9-81ED-4DB2-BD59-A6C34878D82A}">
                    <a16:rowId xmlns:a16="http://schemas.microsoft.com/office/drawing/2014/main" val="3468103291"/>
                  </a:ext>
                </a:extLst>
              </a:tr>
              <a:tr h="284688">
                <a:tc>
                  <a:txBody>
                    <a:bodyPr/>
                    <a:lstStyle/>
                    <a:p>
                      <a:r>
                        <a:rPr lang="en-GB" sz="1400" dirty="0">
                          <a:latin typeface="Gill Sans MT" panose="020B0502020104020203" pitchFamily="34" charset="0"/>
                        </a:rPr>
                        <a:t>Spanish</a:t>
                      </a:r>
                    </a:p>
                  </a:txBody>
                  <a:tcPr/>
                </a:tc>
                <a:tc>
                  <a:txBody>
                    <a:bodyPr/>
                    <a:lstStyle/>
                    <a:p>
                      <a:pPr algn="ctr"/>
                      <a:r>
                        <a:rPr lang="en-GB" sz="1400" dirty="0">
                          <a:latin typeface="Gill Sans MT" panose="020B0502020104020203" pitchFamily="34" charset="0"/>
                        </a:rPr>
                        <a:t>7</a:t>
                      </a:r>
                    </a:p>
                  </a:txBody>
                  <a:tcPr/>
                </a:tc>
                <a:extLst>
                  <a:ext uri="{0D108BD9-81ED-4DB2-BD59-A6C34878D82A}">
                    <a16:rowId xmlns:a16="http://schemas.microsoft.com/office/drawing/2014/main" val="4052777851"/>
                  </a:ext>
                </a:extLst>
              </a:tr>
              <a:tr h="284688">
                <a:tc>
                  <a:txBody>
                    <a:bodyPr/>
                    <a:lstStyle/>
                    <a:p>
                      <a:r>
                        <a:rPr lang="en-GB" sz="1400" dirty="0">
                          <a:latin typeface="Gill Sans MT" panose="020B0502020104020203" pitchFamily="34" charset="0"/>
                        </a:rPr>
                        <a:t>History</a:t>
                      </a:r>
                    </a:p>
                  </a:txBody>
                  <a:tcPr/>
                </a:tc>
                <a:tc>
                  <a:txBody>
                    <a:bodyPr/>
                    <a:lstStyle/>
                    <a:p>
                      <a:pPr algn="ctr"/>
                      <a:r>
                        <a:rPr lang="en-GB" sz="1400" dirty="0">
                          <a:latin typeface="Gill Sans MT" panose="020B0502020104020203" pitchFamily="34" charset="0"/>
                        </a:rPr>
                        <a:t>8</a:t>
                      </a:r>
                    </a:p>
                  </a:txBody>
                  <a:tcPr/>
                </a:tc>
                <a:extLst>
                  <a:ext uri="{0D108BD9-81ED-4DB2-BD59-A6C34878D82A}">
                    <a16:rowId xmlns:a16="http://schemas.microsoft.com/office/drawing/2014/main" val="3672402999"/>
                  </a:ext>
                </a:extLst>
              </a:tr>
              <a:tr h="284688">
                <a:tc>
                  <a:txBody>
                    <a:bodyPr/>
                    <a:lstStyle/>
                    <a:p>
                      <a:r>
                        <a:rPr lang="en-GB" sz="1400" dirty="0">
                          <a:latin typeface="Gill Sans MT" panose="020B0502020104020203" pitchFamily="34" charset="0"/>
                        </a:rPr>
                        <a:t>Geography</a:t>
                      </a:r>
                    </a:p>
                  </a:txBody>
                  <a:tcPr/>
                </a:tc>
                <a:tc>
                  <a:txBody>
                    <a:bodyPr/>
                    <a:lstStyle/>
                    <a:p>
                      <a:pPr algn="ctr"/>
                      <a:r>
                        <a:rPr lang="en-GB" sz="1400" dirty="0">
                          <a:latin typeface="Gill Sans MT" panose="020B0502020104020203" pitchFamily="34" charset="0"/>
                        </a:rPr>
                        <a:t>9</a:t>
                      </a:r>
                    </a:p>
                  </a:txBody>
                  <a:tcPr/>
                </a:tc>
                <a:extLst>
                  <a:ext uri="{0D108BD9-81ED-4DB2-BD59-A6C34878D82A}">
                    <a16:rowId xmlns:a16="http://schemas.microsoft.com/office/drawing/2014/main" val="3919237099"/>
                  </a:ext>
                </a:extLst>
              </a:tr>
              <a:tr h="284688">
                <a:tc>
                  <a:txBody>
                    <a:bodyPr/>
                    <a:lstStyle/>
                    <a:p>
                      <a:r>
                        <a:rPr lang="en-GB" sz="1400" dirty="0">
                          <a:latin typeface="Gill Sans MT" panose="020B0502020104020203" pitchFamily="34" charset="0"/>
                        </a:rPr>
                        <a:t>PE</a:t>
                      </a:r>
                    </a:p>
                  </a:txBody>
                  <a:tcPr/>
                </a:tc>
                <a:tc>
                  <a:txBody>
                    <a:bodyPr/>
                    <a:lstStyle/>
                    <a:p>
                      <a:pPr algn="ctr"/>
                      <a:r>
                        <a:rPr lang="en-GB" sz="1400" dirty="0">
                          <a:latin typeface="Gill Sans MT" panose="020B0502020104020203" pitchFamily="34" charset="0"/>
                        </a:rPr>
                        <a:t>10</a:t>
                      </a:r>
                    </a:p>
                  </a:txBody>
                  <a:tcPr/>
                </a:tc>
                <a:extLst>
                  <a:ext uri="{0D108BD9-81ED-4DB2-BD59-A6C34878D82A}">
                    <a16:rowId xmlns:a16="http://schemas.microsoft.com/office/drawing/2014/main" val="725833876"/>
                  </a:ext>
                </a:extLst>
              </a:tr>
              <a:tr h="284688">
                <a:tc>
                  <a:txBody>
                    <a:bodyPr/>
                    <a:lstStyle/>
                    <a:p>
                      <a:r>
                        <a:rPr lang="en-GB" sz="1400" dirty="0">
                          <a:latin typeface="Gill Sans MT" panose="020B0502020104020203" pitchFamily="34" charset="0"/>
                        </a:rPr>
                        <a:t>Computing</a:t>
                      </a:r>
                    </a:p>
                  </a:txBody>
                  <a:tcPr/>
                </a:tc>
                <a:tc>
                  <a:txBody>
                    <a:bodyPr/>
                    <a:lstStyle/>
                    <a:p>
                      <a:pPr algn="ctr"/>
                      <a:r>
                        <a:rPr lang="en-GB" sz="1400" dirty="0">
                          <a:latin typeface="Gill Sans MT" panose="020B0502020104020203" pitchFamily="34" charset="0"/>
                        </a:rPr>
                        <a:t>14</a:t>
                      </a:r>
                    </a:p>
                  </a:txBody>
                  <a:tcPr/>
                </a:tc>
                <a:extLst>
                  <a:ext uri="{0D108BD9-81ED-4DB2-BD59-A6C34878D82A}">
                    <a16:rowId xmlns:a16="http://schemas.microsoft.com/office/drawing/2014/main" val="3951020737"/>
                  </a:ext>
                </a:extLst>
              </a:tr>
              <a:tr h="284688">
                <a:tc>
                  <a:txBody>
                    <a:bodyPr/>
                    <a:lstStyle/>
                    <a:p>
                      <a:r>
                        <a:rPr lang="en-GB" sz="1400" dirty="0">
                          <a:latin typeface="Gill Sans MT" panose="020B0502020104020203" pitchFamily="34" charset="0"/>
                        </a:rPr>
                        <a:t>Art</a:t>
                      </a:r>
                    </a:p>
                  </a:txBody>
                  <a:tcPr/>
                </a:tc>
                <a:tc>
                  <a:txBody>
                    <a:bodyPr/>
                    <a:lstStyle/>
                    <a:p>
                      <a:pPr algn="ctr"/>
                      <a:r>
                        <a:rPr lang="en-GB" sz="1400" dirty="0">
                          <a:latin typeface="Gill Sans MT" panose="020B0502020104020203" pitchFamily="34" charset="0"/>
                        </a:rPr>
                        <a:t>15</a:t>
                      </a:r>
                    </a:p>
                  </a:txBody>
                  <a:tcPr/>
                </a:tc>
                <a:extLst>
                  <a:ext uri="{0D108BD9-81ED-4DB2-BD59-A6C34878D82A}">
                    <a16:rowId xmlns:a16="http://schemas.microsoft.com/office/drawing/2014/main" val="229236678"/>
                  </a:ext>
                </a:extLst>
              </a:tr>
              <a:tr h="284688">
                <a:tc>
                  <a:txBody>
                    <a:bodyPr/>
                    <a:lstStyle/>
                    <a:p>
                      <a:r>
                        <a:rPr lang="en-GB" sz="1400" dirty="0">
                          <a:latin typeface="Gill Sans MT" panose="020B0502020104020203" pitchFamily="34" charset="0"/>
                        </a:rPr>
                        <a:t>Performing Arts</a:t>
                      </a:r>
                    </a:p>
                  </a:txBody>
                  <a:tcPr/>
                </a:tc>
                <a:tc>
                  <a:txBody>
                    <a:bodyPr/>
                    <a:lstStyle/>
                    <a:p>
                      <a:pPr algn="ctr"/>
                      <a:r>
                        <a:rPr lang="en-GB" sz="1400" dirty="0">
                          <a:latin typeface="Gill Sans MT" panose="020B0502020104020203" pitchFamily="34" charset="0"/>
                        </a:rPr>
                        <a:t>16</a:t>
                      </a:r>
                    </a:p>
                  </a:txBody>
                  <a:tcPr/>
                </a:tc>
                <a:extLst>
                  <a:ext uri="{0D108BD9-81ED-4DB2-BD59-A6C34878D82A}">
                    <a16:rowId xmlns:a16="http://schemas.microsoft.com/office/drawing/2014/main" val="2806501863"/>
                  </a:ext>
                </a:extLst>
              </a:tr>
              <a:tr h="2846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latin typeface="Gill Sans MT" panose="020B0502020104020203" pitchFamily="34" charset="0"/>
                        </a:rPr>
                        <a:t>Cooking and Nutrition</a:t>
                      </a:r>
                    </a:p>
                  </a:txBody>
                  <a:tcPr/>
                </a:tc>
                <a:tc>
                  <a:txBody>
                    <a:bodyPr/>
                    <a:lstStyle/>
                    <a:p>
                      <a:pPr algn="ctr"/>
                      <a:r>
                        <a:rPr lang="en-GB" sz="1400" dirty="0">
                          <a:latin typeface="Gill Sans MT" panose="020B0502020104020203" pitchFamily="34" charset="0"/>
                        </a:rPr>
                        <a:t>17</a:t>
                      </a:r>
                    </a:p>
                  </a:txBody>
                  <a:tcPr/>
                </a:tc>
                <a:extLst>
                  <a:ext uri="{0D108BD9-81ED-4DB2-BD59-A6C34878D82A}">
                    <a16:rowId xmlns:a16="http://schemas.microsoft.com/office/drawing/2014/main" val="300327889"/>
                  </a:ext>
                </a:extLst>
              </a:tr>
              <a:tr h="284688">
                <a:tc>
                  <a:txBody>
                    <a:bodyPr/>
                    <a:lstStyle/>
                    <a:p>
                      <a:r>
                        <a:rPr lang="en-GB" sz="1400" dirty="0">
                          <a:latin typeface="Gill Sans MT" panose="020B0502020104020203" pitchFamily="34" charset="0"/>
                        </a:rPr>
                        <a:t>Psychology</a:t>
                      </a:r>
                    </a:p>
                  </a:txBody>
                  <a:tcPr/>
                </a:tc>
                <a:tc>
                  <a:txBody>
                    <a:bodyPr/>
                    <a:lstStyle/>
                    <a:p>
                      <a:pPr algn="ctr"/>
                      <a:r>
                        <a:rPr lang="en-GB" sz="1400" dirty="0">
                          <a:latin typeface="Gill Sans MT" panose="020B0502020104020203" pitchFamily="34" charset="0"/>
                        </a:rPr>
                        <a:t>18</a:t>
                      </a:r>
                    </a:p>
                  </a:txBody>
                  <a:tcPr/>
                </a:tc>
                <a:extLst>
                  <a:ext uri="{0D108BD9-81ED-4DB2-BD59-A6C34878D82A}">
                    <a16:rowId xmlns:a16="http://schemas.microsoft.com/office/drawing/2014/main" val="2693708339"/>
                  </a:ext>
                </a:extLst>
              </a:tr>
              <a:tr h="284688">
                <a:tc>
                  <a:txBody>
                    <a:bodyPr/>
                    <a:lstStyle/>
                    <a:p>
                      <a:r>
                        <a:rPr lang="en-GB" sz="1400" dirty="0">
                          <a:latin typeface="Gill Sans MT" panose="020B0502020104020203" pitchFamily="34" charset="0"/>
                        </a:rPr>
                        <a:t>‘Resilience’ reflection log</a:t>
                      </a:r>
                    </a:p>
                  </a:txBody>
                  <a:tcPr>
                    <a:solidFill>
                      <a:schemeClr val="bg1"/>
                    </a:solidFill>
                  </a:tcPr>
                </a:tc>
                <a:tc>
                  <a:txBody>
                    <a:bodyPr/>
                    <a:lstStyle/>
                    <a:p>
                      <a:pPr algn="ctr"/>
                      <a:r>
                        <a:rPr lang="en-GB" sz="1400" dirty="0">
                          <a:latin typeface="Gill Sans MT" panose="020B0502020104020203" pitchFamily="34" charset="0"/>
                        </a:rPr>
                        <a:t>20</a:t>
                      </a:r>
                    </a:p>
                  </a:txBody>
                  <a:tcPr>
                    <a:solidFill>
                      <a:schemeClr val="bg1"/>
                    </a:solidFill>
                  </a:tcPr>
                </a:tc>
                <a:extLst>
                  <a:ext uri="{0D108BD9-81ED-4DB2-BD59-A6C34878D82A}">
                    <a16:rowId xmlns:a16="http://schemas.microsoft.com/office/drawing/2014/main" val="891523883"/>
                  </a:ext>
                </a:extLst>
              </a:tr>
              <a:tr h="284688">
                <a:tc>
                  <a:txBody>
                    <a:bodyPr/>
                    <a:lstStyle/>
                    <a:p>
                      <a:r>
                        <a:rPr lang="en-GB" sz="1400" dirty="0">
                          <a:latin typeface="Gill Sans MT" panose="020B0502020104020203" pitchFamily="34" charset="0"/>
                        </a:rPr>
                        <a:t>Reading log</a:t>
                      </a:r>
                    </a:p>
                  </a:txBody>
                  <a:tcPr>
                    <a:solidFill>
                      <a:schemeClr val="bg1"/>
                    </a:solidFill>
                  </a:tcPr>
                </a:tc>
                <a:tc>
                  <a:txBody>
                    <a:bodyPr/>
                    <a:lstStyle/>
                    <a:p>
                      <a:pPr algn="ctr"/>
                      <a:r>
                        <a:rPr lang="en-GB" sz="1400" dirty="0">
                          <a:latin typeface="Gill Sans MT" panose="020B0502020104020203" pitchFamily="34" charset="0"/>
                        </a:rPr>
                        <a:t>27</a:t>
                      </a:r>
                    </a:p>
                  </a:txBody>
                  <a:tcPr>
                    <a:solidFill>
                      <a:schemeClr val="bg1"/>
                    </a:solidFill>
                  </a:tcPr>
                </a:tc>
                <a:extLst>
                  <a:ext uri="{0D108BD9-81ED-4DB2-BD59-A6C34878D82A}">
                    <a16:rowId xmlns:a16="http://schemas.microsoft.com/office/drawing/2014/main" val="1275164291"/>
                  </a:ext>
                </a:extLst>
              </a:tr>
              <a:tr h="284688">
                <a:tc>
                  <a:txBody>
                    <a:bodyPr/>
                    <a:lstStyle/>
                    <a:p>
                      <a:r>
                        <a:rPr lang="en-GB" sz="1400" dirty="0">
                          <a:latin typeface="Gill Sans MT" panose="020B0502020104020203" pitchFamily="34" charset="0"/>
                        </a:rPr>
                        <a:t>Cursive Handwriting Practice</a:t>
                      </a:r>
                    </a:p>
                  </a:txBody>
                  <a:tcPr>
                    <a:solidFill>
                      <a:schemeClr val="bg1"/>
                    </a:solidFill>
                  </a:tcPr>
                </a:tc>
                <a:tc>
                  <a:txBody>
                    <a:bodyPr/>
                    <a:lstStyle/>
                    <a:p>
                      <a:pPr algn="ctr"/>
                      <a:r>
                        <a:rPr lang="en-GB" sz="1400" dirty="0">
                          <a:latin typeface="Gill Sans MT" panose="020B0502020104020203" pitchFamily="34" charset="0"/>
                        </a:rPr>
                        <a:t>38</a:t>
                      </a:r>
                    </a:p>
                  </a:txBody>
                  <a:tcPr>
                    <a:solidFill>
                      <a:schemeClr val="bg1"/>
                    </a:solidFill>
                  </a:tcPr>
                </a:tc>
                <a:extLst>
                  <a:ext uri="{0D108BD9-81ED-4DB2-BD59-A6C34878D82A}">
                    <a16:rowId xmlns:a16="http://schemas.microsoft.com/office/drawing/2014/main" val="14736245"/>
                  </a:ext>
                </a:extLst>
              </a:tr>
            </a:tbl>
          </a:graphicData>
        </a:graphic>
      </p:graphicFrame>
      <p:sp>
        <p:nvSpPr>
          <p:cNvPr id="5" name="Rounded Rectangle 4"/>
          <p:cNvSpPr/>
          <p:nvPr/>
        </p:nvSpPr>
        <p:spPr>
          <a:xfrm>
            <a:off x="296883" y="285008"/>
            <a:ext cx="11625943" cy="6246421"/>
          </a:xfrm>
          <a:prstGeom prst="roundRect">
            <a:avLst/>
          </a:prstGeom>
          <a:noFill/>
          <a:ln w="571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87096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449" y="113690"/>
            <a:ext cx="1741836"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Psychology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9" name="TextBox 8"/>
          <p:cNvSpPr txBox="1"/>
          <p:nvPr/>
        </p:nvSpPr>
        <p:spPr>
          <a:xfrm>
            <a:off x="11716284" y="6489391"/>
            <a:ext cx="475716"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18</a:t>
            </a:r>
          </a:p>
        </p:txBody>
      </p:sp>
      <p:graphicFrame>
        <p:nvGraphicFramePr>
          <p:cNvPr id="12" name="Table 11"/>
          <p:cNvGraphicFramePr>
            <a:graphicFrameLocks noGrp="1"/>
          </p:cNvGraphicFramePr>
          <p:nvPr/>
        </p:nvGraphicFramePr>
        <p:xfrm>
          <a:off x="71449" y="3948985"/>
          <a:ext cx="5561806" cy="2778260"/>
        </p:xfrm>
        <a:graphic>
          <a:graphicData uri="http://schemas.openxmlformats.org/drawingml/2006/table">
            <a:tbl>
              <a:tblPr firstRow="1" bandRow="1">
                <a:tableStyleId>{5940675A-B579-460E-94D1-54222C63F5DA}</a:tableStyleId>
              </a:tblPr>
              <a:tblGrid>
                <a:gridCol w="1869296">
                  <a:extLst>
                    <a:ext uri="{9D8B030D-6E8A-4147-A177-3AD203B41FA5}">
                      <a16:colId xmlns:a16="http://schemas.microsoft.com/office/drawing/2014/main" val="20000"/>
                    </a:ext>
                  </a:extLst>
                </a:gridCol>
                <a:gridCol w="3692510">
                  <a:extLst>
                    <a:ext uri="{9D8B030D-6E8A-4147-A177-3AD203B41FA5}">
                      <a16:colId xmlns:a16="http://schemas.microsoft.com/office/drawing/2014/main" val="20001"/>
                    </a:ext>
                  </a:extLst>
                </a:gridCol>
              </a:tblGrid>
              <a:tr h="309380">
                <a:tc gridSpan="2">
                  <a:txBody>
                    <a:bodyPr/>
                    <a:lstStyle/>
                    <a:p>
                      <a:pPr algn="ctr"/>
                      <a:r>
                        <a:rPr lang="en-US" sz="1200" b="1" dirty="0">
                          <a:latin typeface="+mj-lt"/>
                          <a:cs typeface="Gill Sans"/>
                        </a:rPr>
                        <a:t>Week 2</a:t>
                      </a:r>
                      <a:r>
                        <a:rPr lang="en-US" sz="1200" b="1" baseline="0" dirty="0">
                          <a:latin typeface="+mj-lt"/>
                          <a:cs typeface="Gill Sans"/>
                        </a:rPr>
                        <a:t> – Extraneous Variables (EV’s)</a:t>
                      </a:r>
                      <a:endParaRPr lang="en-US" sz="1200" b="1" dirty="0">
                        <a:latin typeface="+mj-lt"/>
                        <a:cs typeface="Gill Sans"/>
                      </a:endParaRPr>
                    </a:p>
                  </a:txBody>
                  <a:tcPr anchor="ctr">
                    <a:solidFill>
                      <a:schemeClr val="accent2">
                        <a:lumMod val="20000"/>
                        <a:lumOff val="80000"/>
                      </a:schemeClr>
                    </a:solidFill>
                  </a:tcPr>
                </a:tc>
                <a:tc hMerge="1">
                  <a:txBody>
                    <a:bodyPr/>
                    <a:lstStyle/>
                    <a:p>
                      <a:endParaRPr lang="en-US" dirty="0"/>
                    </a:p>
                  </a:txBody>
                  <a:tcPr/>
                </a:tc>
                <a:extLst>
                  <a:ext uri="{0D108BD9-81ED-4DB2-BD59-A6C34878D82A}">
                    <a16:rowId xmlns:a16="http://schemas.microsoft.com/office/drawing/2014/main" val="10000"/>
                  </a:ext>
                </a:extLst>
              </a:tr>
              <a:tr h="0">
                <a:tc>
                  <a:txBody>
                    <a:bodyPr/>
                    <a:lstStyle/>
                    <a:p>
                      <a:r>
                        <a:rPr lang="en-US" sz="1200" b="1" i="0" dirty="0">
                          <a:latin typeface="+mj-lt"/>
                          <a:cs typeface="Gill Sans"/>
                        </a:rPr>
                        <a:t>Extraneous variables</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latin typeface="+mj-lt"/>
                          <a:cs typeface="Gill Sans"/>
                        </a:rPr>
                        <a:t>Extra variables that may interfere with the relationship between the IV and DV. </a:t>
                      </a:r>
                    </a:p>
                  </a:txBody>
                  <a:tcPr anchor="ctr"/>
                </a:tc>
                <a:extLst>
                  <a:ext uri="{0D108BD9-81ED-4DB2-BD59-A6C34878D82A}">
                    <a16:rowId xmlns:a16="http://schemas.microsoft.com/office/drawing/2014/main" val="10001"/>
                  </a:ext>
                </a:extLst>
              </a:tr>
              <a:tr h="0">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1" i="0" dirty="0">
                          <a:latin typeface="+mj-lt"/>
                        </a:rPr>
                        <a:t>Situational variables</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latin typeface="+mj-lt"/>
                        </a:rPr>
                        <a:t>Lighting, noise, environment, time of day. </a:t>
                      </a:r>
                    </a:p>
                  </a:txBody>
                  <a:tcPr anchor="ctr"/>
                </a:tc>
                <a:extLst>
                  <a:ext uri="{0D108BD9-81ED-4DB2-BD59-A6C34878D82A}">
                    <a16:rowId xmlns:a16="http://schemas.microsoft.com/office/drawing/2014/main" val="10002"/>
                  </a:ext>
                </a:extLst>
              </a:tr>
              <a:tr h="0">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1" i="0" dirty="0">
                          <a:latin typeface="+mj-lt"/>
                        </a:rPr>
                        <a:t>Participant variables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j-lt"/>
                          <a:cs typeface="Gill Sans"/>
                        </a:rPr>
                        <a:t>Age, IQ, eyesight, personality</a:t>
                      </a:r>
                    </a:p>
                  </a:txBody>
                  <a:tcPr anchor="ctr"/>
                </a:tc>
                <a:extLst>
                  <a:ext uri="{0D108BD9-81ED-4DB2-BD59-A6C34878D82A}">
                    <a16:rowId xmlns:a16="http://schemas.microsoft.com/office/drawing/2014/main" val="10003"/>
                  </a:ext>
                </a:extLst>
              </a:tr>
              <a:tr h="0">
                <a:tc>
                  <a:txBody>
                    <a:bodyPr/>
                    <a:lstStyle/>
                    <a:p>
                      <a:r>
                        <a:rPr lang="en-US" sz="1200" b="1" i="0" dirty="0">
                          <a:latin typeface="+mj-lt"/>
                          <a:cs typeface="Gill Sans"/>
                        </a:rPr>
                        <a:t>Investigator effects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j-lt"/>
                          <a:cs typeface="Gill Sans"/>
                        </a:rPr>
                        <a:t>The investigators bias towards one group</a:t>
                      </a:r>
                    </a:p>
                  </a:txBody>
                  <a:tcPr anchor="ctr"/>
                </a:tc>
                <a:extLst>
                  <a:ext uri="{0D108BD9-81ED-4DB2-BD59-A6C34878D82A}">
                    <a16:rowId xmlns:a16="http://schemas.microsoft.com/office/drawing/2014/main" val="10004"/>
                  </a:ext>
                </a:extLst>
              </a:tr>
              <a:tr h="0">
                <a:tc>
                  <a:txBody>
                    <a:bodyPr/>
                    <a:lstStyle/>
                    <a:p>
                      <a:r>
                        <a:rPr lang="en-GB" sz="1200" b="1" i="0" dirty="0">
                          <a:latin typeface="+mj-lt"/>
                        </a:rPr>
                        <a:t>Order effects </a:t>
                      </a:r>
                    </a:p>
                  </a:txBody>
                  <a:tcPr anchor="ctr"/>
                </a:tc>
                <a:tc>
                  <a:txBody>
                    <a:bodyPr/>
                    <a:lstStyle/>
                    <a:p>
                      <a:r>
                        <a:rPr lang="en-GB" sz="1200" b="0" dirty="0">
                          <a:latin typeface="+mj-lt"/>
                        </a:rPr>
                        <a:t>Practice or boredom</a:t>
                      </a:r>
                    </a:p>
                  </a:txBody>
                  <a:tcPr anchor="ctr"/>
                </a:tc>
                <a:extLst>
                  <a:ext uri="{0D108BD9-81ED-4DB2-BD59-A6C34878D82A}">
                    <a16:rowId xmlns:a16="http://schemas.microsoft.com/office/drawing/2014/main" val="3822655058"/>
                  </a:ext>
                </a:extLst>
              </a:tr>
              <a:tr h="0">
                <a:tc>
                  <a:txBody>
                    <a:bodyPr/>
                    <a:lstStyle/>
                    <a:p>
                      <a:r>
                        <a:rPr lang="en-GB" sz="1200" b="1" i="0" dirty="0">
                          <a:latin typeface="+mj-lt"/>
                        </a:rPr>
                        <a:t>Demand characteristics</a:t>
                      </a:r>
                    </a:p>
                  </a:txBody>
                  <a:tcPr anchor="ctr"/>
                </a:tc>
                <a:tc>
                  <a:txBody>
                    <a:bodyPr/>
                    <a:lstStyle/>
                    <a:p>
                      <a:r>
                        <a:rPr lang="en-GB" sz="1200" b="0" dirty="0">
                          <a:latin typeface="+mj-lt"/>
                        </a:rPr>
                        <a:t>Participants guessing the aim of the experiments and changing their behaviour accordingly</a:t>
                      </a:r>
                    </a:p>
                  </a:txBody>
                  <a:tcPr anchor="ctr"/>
                </a:tc>
                <a:extLst>
                  <a:ext uri="{0D108BD9-81ED-4DB2-BD59-A6C34878D82A}">
                    <a16:rowId xmlns:a16="http://schemas.microsoft.com/office/drawing/2014/main" val="3129126791"/>
                  </a:ext>
                </a:extLst>
              </a:tr>
              <a:tr h="0">
                <a:tc>
                  <a:txBody>
                    <a:bodyPr/>
                    <a:lstStyle/>
                    <a:p>
                      <a:r>
                        <a:rPr lang="en-GB" sz="1200" b="1" i="0" dirty="0">
                          <a:latin typeface="+mj-lt"/>
                        </a:rPr>
                        <a:t>Social Desirability bias</a:t>
                      </a:r>
                    </a:p>
                  </a:txBody>
                  <a:tcPr anchor="ctr"/>
                </a:tc>
                <a:tc>
                  <a:txBody>
                    <a:bodyPr/>
                    <a:lstStyle/>
                    <a:p>
                      <a:r>
                        <a:rPr lang="en-GB" sz="1200" b="0" dirty="0">
                          <a:latin typeface="+mj-lt"/>
                        </a:rPr>
                        <a:t>Participants changing their behaviour to be more socially favourable </a:t>
                      </a:r>
                    </a:p>
                  </a:txBody>
                  <a:tcPr anchor="ctr"/>
                </a:tc>
                <a:extLst>
                  <a:ext uri="{0D108BD9-81ED-4DB2-BD59-A6C34878D82A}">
                    <a16:rowId xmlns:a16="http://schemas.microsoft.com/office/drawing/2014/main" val="3643106658"/>
                  </a:ext>
                </a:extLst>
              </a:tr>
            </a:tbl>
          </a:graphicData>
        </a:graphic>
      </p:graphicFrame>
      <p:graphicFrame>
        <p:nvGraphicFramePr>
          <p:cNvPr id="14" name="Table 13"/>
          <p:cNvGraphicFramePr>
            <a:graphicFrameLocks noGrp="1"/>
          </p:cNvGraphicFramePr>
          <p:nvPr/>
        </p:nvGraphicFramePr>
        <p:xfrm>
          <a:off x="104056" y="616250"/>
          <a:ext cx="5496592" cy="3029717"/>
        </p:xfrm>
        <a:graphic>
          <a:graphicData uri="http://schemas.openxmlformats.org/drawingml/2006/table">
            <a:tbl>
              <a:tblPr firstRow="1" bandRow="1">
                <a:tableStyleId>{5940675A-B579-460E-94D1-54222C63F5DA}</a:tableStyleId>
              </a:tblPr>
              <a:tblGrid>
                <a:gridCol w="1662251">
                  <a:extLst>
                    <a:ext uri="{9D8B030D-6E8A-4147-A177-3AD203B41FA5}">
                      <a16:colId xmlns:a16="http://schemas.microsoft.com/office/drawing/2014/main" val="20000"/>
                    </a:ext>
                  </a:extLst>
                </a:gridCol>
                <a:gridCol w="3834341">
                  <a:extLst>
                    <a:ext uri="{9D8B030D-6E8A-4147-A177-3AD203B41FA5}">
                      <a16:colId xmlns:a16="http://schemas.microsoft.com/office/drawing/2014/main" val="20001"/>
                    </a:ext>
                  </a:extLst>
                </a:gridCol>
              </a:tblGrid>
              <a:tr h="226774">
                <a:tc gridSpan="2">
                  <a:txBody>
                    <a:bodyPr/>
                    <a:lstStyle/>
                    <a:p>
                      <a:pPr algn="ctr"/>
                      <a:r>
                        <a:rPr lang="en-GB" sz="1200" b="1" dirty="0">
                          <a:latin typeface="+mj-lt"/>
                        </a:rPr>
                        <a:t>Week 1</a:t>
                      </a:r>
                      <a:r>
                        <a:rPr lang="en-GB" sz="1200" b="1" baseline="0" dirty="0">
                          <a:latin typeface="+mj-lt"/>
                        </a:rPr>
                        <a:t> – Aims &amp; Hypotheses</a:t>
                      </a:r>
                      <a:endParaRPr lang="en-GB" sz="1200" b="1" dirty="0">
                        <a:latin typeface="+mj-lt"/>
                      </a:endParaRPr>
                    </a:p>
                  </a:txBody>
                  <a:tcPr anchor="ctr">
                    <a:solidFill>
                      <a:srgbClr val="FCE4F7"/>
                    </a:solidFill>
                  </a:tcPr>
                </a:tc>
                <a:tc hMerge="1">
                  <a:txBody>
                    <a:bodyPr/>
                    <a:lstStyle/>
                    <a:p>
                      <a:endParaRPr lang="en-GB" dirty="0"/>
                    </a:p>
                  </a:txBody>
                  <a:tcPr/>
                </a:tc>
                <a:extLst>
                  <a:ext uri="{0D108BD9-81ED-4DB2-BD59-A6C34878D82A}">
                    <a16:rowId xmlns:a16="http://schemas.microsoft.com/office/drawing/2014/main" val="10000"/>
                  </a:ext>
                </a:extLst>
              </a:tr>
              <a:tr h="226774">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b="1" dirty="0">
                          <a:latin typeface="+mj-lt"/>
                        </a:rPr>
                        <a:t>Aim</a:t>
                      </a:r>
                    </a:p>
                  </a:txBody>
                  <a:tcPr anchor="ctr"/>
                </a:tc>
                <a:tc>
                  <a:txBody>
                    <a:bodyPr/>
                    <a:lstStyle/>
                    <a:p>
                      <a:r>
                        <a:rPr lang="en-GB" sz="1200" dirty="0">
                          <a:latin typeface="+mj-lt"/>
                        </a:rPr>
                        <a:t>General purpose of the study/investigation</a:t>
                      </a:r>
                    </a:p>
                  </a:txBody>
                  <a:tcPr anchor="ctr"/>
                </a:tc>
                <a:extLst>
                  <a:ext uri="{0D108BD9-81ED-4DB2-BD59-A6C34878D82A}">
                    <a16:rowId xmlns:a16="http://schemas.microsoft.com/office/drawing/2014/main" val="10001"/>
                  </a:ext>
                </a:extLst>
              </a:tr>
              <a:tr h="377957">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b="1" dirty="0">
                          <a:latin typeface="+mj-lt"/>
                        </a:rPr>
                        <a:t>Hypothesis</a:t>
                      </a:r>
                    </a:p>
                  </a:txBody>
                  <a:tcPr anchor="ctr"/>
                </a:tc>
                <a:tc>
                  <a:txBody>
                    <a:bodyPr/>
                    <a:lstStyle/>
                    <a:p>
                      <a:r>
                        <a:rPr lang="en-GB" sz="1200" dirty="0">
                          <a:latin typeface="+mj-lt"/>
                        </a:rPr>
                        <a:t>A hypothesis is a precise, testable statement of what the researcher predicts will be the outcome of the study.</a:t>
                      </a:r>
                    </a:p>
                  </a:txBody>
                  <a:tcPr anchor="ctr"/>
                </a:tc>
                <a:extLst>
                  <a:ext uri="{0D108BD9-81ED-4DB2-BD59-A6C34878D82A}">
                    <a16:rowId xmlns:a16="http://schemas.microsoft.com/office/drawing/2014/main" val="1833764157"/>
                  </a:ext>
                </a:extLst>
              </a:tr>
              <a:tr h="226774">
                <a:tc>
                  <a:txBody>
                    <a:bodyPr/>
                    <a:lstStyle/>
                    <a:p>
                      <a:r>
                        <a:rPr lang="en-GB" sz="1200" b="1" dirty="0">
                          <a:latin typeface="+mj-lt"/>
                        </a:rPr>
                        <a:t>Independent Variable (IV)</a:t>
                      </a:r>
                    </a:p>
                  </a:txBody>
                  <a:tcPr anchor="ctr"/>
                </a:tc>
                <a:tc>
                  <a:txBody>
                    <a:bodyPr/>
                    <a:lstStyle/>
                    <a:p>
                      <a:r>
                        <a:rPr lang="en-GB" sz="1200" dirty="0">
                          <a:latin typeface="+mj-lt"/>
                        </a:rPr>
                        <a:t>The variable that the </a:t>
                      </a:r>
                      <a:r>
                        <a:rPr lang="en-GB" sz="1200" kern="1200" dirty="0">
                          <a:solidFill>
                            <a:schemeClr val="tx1"/>
                          </a:solidFill>
                          <a:latin typeface="+mn-lt"/>
                          <a:ea typeface="+mn-ea"/>
                          <a:cs typeface="+mn-cs"/>
                        </a:rPr>
                        <a:t>experimenter </a:t>
                      </a:r>
                      <a:r>
                        <a:rPr lang="en-GB" sz="1200" dirty="0">
                          <a:latin typeface="+mj-lt"/>
                        </a:rPr>
                        <a:t>manipulates (changes)</a:t>
                      </a:r>
                    </a:p>
                  </a:txBody>
                  <a:tcPr anchor="ctr"/>
                </a:tc>
                <a:extLst>
                  <a:ext uri="{0D108BD9-81ED-4DB2-BD59-A6C34878D82A}">
                    <a16:rowId xmlns:a16="http://schemas.microsoft.com/office/drawing/2014/main" val="10002"/>
                  </a:ext>
                </a:extLst>
              </a:tr>
              <a:tr h="377957">
                <a:tc>
                  <a:txBody>
                    <a:bodyPr/>
                    <a:lstStyle/>
                    <a:p>
                      <a:r>
                        <a:rPr lang="en-GB" sz="1200" b="1" dirty="0">
                          <a:latin typeface="+mj-lt"/>
                        </a:rPr>
                        <a:t>Dependent Variable (DV)</a:t>
                      </a:r>
                    </a:p>
                  </a:txBody>
                  <a:tcPr anchor="ctr"/>
                </a:tc>
                <a:tc>
                  <a:txBody>
                    <a:bodyPr/>
                    <a:lstStyle/>
                    <a:p>
                      <a:r>
                        <a:rPr lang="en-GB" sz="1200" dirty="0">
                          <a:latin typeface="+mj-lt"/>
                        </a:rPr>
                        <a:t>The variable which is measured by the experimenter after they have manipulated the IV. </a:t>
                      </a:r>
                    </a:p>
                  </a:txBody>
                  <a:tcPr anchor="ctr"/>
                </a:tc>
                <a:extLst>
                  <a:ext uri="{0D108BD9-81ED-4DB2-BD59-A6C34878D82A}">
                    <a16:rowId xmlns:a16="http://schemas.microsoft.com/office/drawing/2014/main" val="10003"/>
                  </a:ext>
                </a:extLst>
              </a:tr>
              <a:tr h="377957">
                <a:tc>
                  <a:txBody>
                    <a:bodyPr/>
                    <a:lstStyle/>
                    <a:p>
                      <a:r>
                        <a:rPr lang="en-GB" sz="1200" b="1" dirty="0">
                          <a:latin typeface="+mj-lt"/>
                        </a:rPr>
                        <a:t>Operationalise</a:t>
                      </a:r>
                    </a:p>
                  </a:txBody>
                  <a:tcPr anchor="ct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dirty="0">
                          <a:latin typeface="+mj-lt"/>
                        </a:rPr>
                        <a:t>Clearly defining the variables so they are measurable (</a:t>
                      </a:r>
                      <a:r>
                        <a:rPr lang="en-GB" sz="1200" dirty="0" err="1">
                          <a:latin typeface="+mj-lt"/>
                        </a:rPr>
                        <a:t>e.g</a:t>
                      </a:r>
                      <a:r>
                        <a:rPr lang="en-GB" sz="1200" dirty="0">
                          <a:latin typeface="+mj-lt"/>
                        </a:rPr>
                        <a:t> intelligence would be operationalised to ‘scores on IQ test’)</a:t>
                      </a:r>
                    </a:p>
                  </a:txBody>
                  <a:tcPr anchor="ctr"/>
                </a:tc>
                <a:extLst>
                  <a:ext uri="{0D108BD9-81ED-4DB2-BD59-A6C34878D82A}">
                    <a16:rowId xmlns:a16="http://schemas.microsoft.com/office/drawing/2014/main" val="1961259067"/>
                  </a:ext>
                </a:extLst>
              </a:tr>
              <a:tr h="377957">
                <a:tc>
                  <a:txBody>
                    <a:bodyPr/>
                    <a:lstStyle/>
                    <a:p>
                      <a:r>
                        <a:rPr lang="en-GB" sz="1200" b="1" dirty="0">
                          <a:latin typeface="+mj-lt"/>
                        </a:rPr>
                        <a:t>Alternative Hypothesis</a:t>
                      </a:r>
                    </a:p>
                  </a:txBody>
                  <a:tcPr anchor="ctr"/>
                </a:tc>
                <a:tc>
                  <a:txBody>
                    <a:bodyPr/>
                    <a:lstStyle/>
                    <a:p>
                      <a:r>
                        <a:rPr lang="en-GB" sz="1200" dirty="0">
                          <a:latin typeface="+mj-lt"/>
                        </a:rPr>
                        <a:t>Predicts a difference or correlation in the findings. </a:t>
                      </a:r>
                    </a:p>
                  </a:txBody>
                  <a:tcPr anchor="ctr"/>
                </a:tc>
                <a:extLst>
                  <a:ext uri="{0D108BD9-81ED-4DB2-BD59-A6C34878D82A}">
                    <a16:rowId xmlns:a16="http://schemas.microsoft.com/office/drawing/2014/main" val="2917133035"/>
                  </a:ext>
                </a:extLst>
              </a:tr>
              <a:tr h="273895">
                <a:tc>
                  <a:txBody>
                    <a:bodyPr/>
                    <a:lstStyle/>
                    <a:p>
                      <a:r>
                        <a:rPr lang="en-GB" sz="1200" b="1" dirty="0">
                          <a:latin typeface="+mj-lt"/>
                        </a:rPr>
                        <a:t>Null Hypothesis</a:t>
                      </a:r>
                    </a:p>
                  </a:txBody>
                  <a:tcPr anchor="ctr"/>
                </a:tc>
                <a:tc>
                  <a:txBody>
                    <a:bodyPr/>
                    <a:lstStyle/>
                    <a:p>
                      <a:r>
                        <a:rPr lang="en-GB" sz="1200" dirty="0">
                          <a:latin typeface="+mj-lt"/>
                        </a:rPr>
                        <a:t>Predicts no difference or correlation in the findings</a:t>
                      </a:r>
                    </a:p>
                  </a:txBody>
                  <a:tcPr anchor="ctr"/>
                </a:tc>
                <a:extLst>
                  <a:ext uri="{0D108BD9-81ED-4DB2-BD59-A6C34878D82A}">
                    <a16:rowId xmlns:a16="http://schemas.microsoft.com/office/drawing/2014/main" val="4198617121"/>
                  </a:ext>
                </a:extLst>
              </a:tr>
            </a:tbl>
          </a:graphicData>
        </a:graphic>
      </p:graphicFrame>
      <p:graphicFrame>
        <p:nvGraphicFramePr>
          <p:cNvPr id="15" name="Table 14"/>
          <p:cNvGraphicFramePr>
            <a:graphicFrameLocks noGrp="1"/>
          </p:cNvGraphicFramePr>
          <p:nvPr/>
        </p:nvGraphicFramePr>
        <p:xfrm>
          <a:off x="5734230" y="130755"/>
          <a:ext cx="6310985" cy="1779132"/>
        </p:xfrm>
        <a:graphic>
          <a:graphicData uri="http://schemas.openxmlformats.org/drawingml/2006/table">
            <a:tbl>
              <a:tblPr firstRow="1" bandRow="1">
                <a:tableStyleId>{5940675A-B579-460E-94D1-54222C63F5DA}</a:tableStyleId>
              </a:tblPr>
              <a:tblGrid>
                <a:gridCol w="2202749">
                  <a:extLst>
                    <a:ext uri="{9D8B030D-6E8A-4147-A177-3AD203B41FA5}">
                      <a16:colId xmlns:a16="http://schemas.microsoft.com/office/drawing/2014/main" val="20000"/>
                    </a:ext>
                  </a:extLst>
                </a:gridCol>
                <a:gridCol w="4108236">
                  <a:extLst>
                    <a:ext uri="{9D8B030D-6E8A-4147-A177-3AD203B41FA5}">
                      <a16:colId xmlns:a16="http://schemas.microsoft.com/office/drawing/2014/main" val="3314334507"/>
                    </a:ext>
                  </a:extLst>
                </a:gridCol>
              </a:tblGrid>
              <a:tr h="244036">
                <a:tc gridSpan="2">
                  <a:txBody>
                    <a:bodyPr/>
                    <a:lstStyle/>
                    <a:p>
                      <a:pPr algn="ctr"/>
                      <a:r>
                        <a:rPr lang="en-US" sz="1200" b="1" dirty="0">
                          <a:latin typeface="+mj-lt"/>
                          <a:cs typeface="Gill Sans"/>
                        </a:rPr>
                        <a:t>Week 3 – Overcoming Extraneous Variables</a:t>
                      </a:r>
                    </a:p>
                  </a:txBody>
                  <a:tcPr anchor="ctr">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10000"/>
                  </a:ext>
                </a:extLst>
              </a:tr>
              <a:tr h="421722">
                <a:tc>
                  <a:txBody>
                    <a:bodyPr/>
                    <a:lstStyle/>
                    <a:p>
                      <a:r>
                        <a:rPr lang="en-US" sz="1200" dirty="0">
                          <a:latin typeface="+mj-lt"/>
                          <a:cs typeface="Gill Sans"/>
                        </a:rPr>
                        <a:t>Standardised instructions</a:t>
                      </a:r>
                    </a:p>
                  </a:txBody>
                  <a:tcPr anchor="ctr"/>
                </a:tc>
                <a:tc>
                  <a:txBody>
                    <a:bodyPr/>
                    <a:lstStyle/>
                    <a:p>
                      <a:r>
                        <a:rPr lang="en-US" sz="1200" dirty="0">
                          <a:latin typeface="+mj-lt"/>
                          <a:cs typeface="Gill Sans"/>
                        </a:rPr>
                        <a:t>Instructions should be either be written down or read aloud to participants by the same experimenter, each time. </a:t>
                      </a:r>
                    </a:p>
                  </a:txBody>
                  <a:tcPr anchor="ctr"/>
                </a:tc>
                <a:extLst>
                  <a:ext uri="{0D108BD9-81ED-4DB2-BD59-A6C34878D82A}">
                    <a16:rowId xmlns:a16="http://schemas.microsoft.com/office/drawing/2014/main" val="10001"/>
                  </a:ext>
                </a:extLst>
              </a:tr>
              <a:tr h="424783">
                <a:tc>
                  <a:txBody>
                    <a:bodyPr/>
                    <a:lstStyle/>
                    <a:p>
                      <a:r>
                        <a:rPr lang="en-US" sz="1200" dirty="0">
                          <a:latin typeface="+mj-lt"/>
                          <a:cs typeface="Gill Sans"/>
                        </a:rPr>
                        <a:t>Standardised procedures</a:t>
                      </a:r>
                    </a:p>
                  </a:txBody>
                  <a:tcPr anchor="ctr"/>
                </a:tc>
                <a:tc>
                  <a:txBody>
                    <a:bodyPr/>
                    <a:lstStyle/>
                    <a:p>
                      <a:r>
                        <a:rPr lang="en-US" sz="1200" dirty="0">
                          <a:latin typeface="+mj-lt"/>
                          <a:cs typeface="Gill Sans"/>
                        </a:rPr>
                        <a:t>All participants should receive the same information throughout the experiment. Only the IV should change. </a:t>
                      </a:r>
                    </a:p>
                  </a:txBody>
                  <a:tcPr anchor="ctr"/>
                </a:tc>
                <a:extLst>
                  <a:ext uri="{0D108BD9-81ED-4DB2-BD59-A6C34878D82A}">
                    <a16:rowId xmlns:a16="http://schemas.microsoft.com/office/drawing/2014/main" val="10002"/>
                  </a:ext>
                </a:extLst>
              </a:tr>
              <a:tr h="590412">
                <a:tc>
                  <a:txBody>
                    <a:bodyPr/>
                    <a:lstStyle/>
                    <a:p>
                      <a:r>
                        <a:rPr lang="en-US" sz="1200" dirty="0">
                          <a:latin typeface="+mj-lt"/>
                          <a:cs typeface="Gill Sans"/>
                        </a:rPr>
                        <a:t>Randomisation</a:t>
                      </a:r>
                    </a:p>
                  </a:txBody>
                  <a:tcPr anchor="ctr"/>
                </a:tc>
                <a:tc>
                  <a:txBody>
                    <a:bodyPr/>
                    <a:lstStyle/>
                    <a:p>
                      <a:r>
                        <a:rPr lang="en-US" sz="1200" dirty="0">
                          <a:latin typeface="+mj-lt"/>
                          <a:cs typeface="Gill Sans"/>
                        </a:rPr>
                        <a:t>Randomly allocate participants to the experimental group or control group to reduce bias. </a:t>
                      </a:r>
                    </a:p>
                  </a:txBody>
                  <a:tcPr anchor="ctr"/>
                </a:tc>
                <a:extLst>
                  <a:ext uri="{0D108BD9-81ED-4DB2-BD59-A6C34878D82A}">
                    <a16:rowId xmlns:a16="http://schemas.microsoft.com/office/drawing/2014/main" val="10003"/>
                  </a:ext>
                </a:extLst>
              </a:tr>
            </a:tbl>
          </a:graphicData>
        </a:graphic>
      </p:graphicFrame>
      <p:graphicFrame>
        <p:nvGraphicFramePr>
          <p:cNvPr id="10" name="Table 9"/>
          <p:cNvGraphicFramePr>
            <a:graphicFrameLocks noGrp="1"/>
          </p:cNvGraphicFramePr>
          <p:nvPr/>
        </p:nvGraphicFramePr>
        <p:xfrm>
          <a:off x="5699224" y="2049281"/>
          <a:ext cx="6310985" cy="4023360"/>
        </p:xfrm>
        <a:graphic>
          <a:graphicData uri="http://schemas.openxmlformats.org/drawingml/2006/table">
            <a:tbl>
              <a:tblPr firstRow="1" bandRow="1">
                <a:tableStyleId>{5940675A-B579-460E-94D1-54222C63F5DA}</a:tableStyleId>
              </a:tblPr>
              <a:tblGrid>
                <a:gridCol w="965674">
                  <a:extLst>
                    <a:ext uri="{9D8B030D-6E8A-4147-A177-3AD203B41FA5}">
                      <a16:colId xmlns:a16="http://schemas.microsoft.com/office/drawing/2014/main" val="20000"/>
                    </a:ext>
                  </a:extLst>
                </a:gridCol>
                <a:gridCol w="1846713">
                  <a:extLst>
                    <a:ext uri="{9D8B030D-6E8A-4147-A177-3AD203B41FA5}">
                      <a16:colId xmlns:a16="http://schemas.microsoft.com/office/drawing/2014/main" val="20001"/>
                    </a:ext>
                  </a:extLst>
                </a:gridCol>
                <a:gridCol w="1663006">
                  <a:extLst>
                    <a:ext uri="{9D8B030D-6E8A-4147-A177-3AD203B41FA5}">
                      <a16:colId xmlns:a16="http://schemas.microsoft.com/office/drawing/2014/main" val="1123158730"/>
                    </a:ext>
                  </a:extLst>
                </a:gridCol>
                <a:gridCol w="1835592">
                  <a:extLst>
                    <a:ext uri="{9D8B030D-6E8A-4147-A177-3AD203B41FA5}">
                      <a16:colId xmlns:a16="http://schemas.microsoft.com/office/drawing/2014/main" val="2800783990"/>
                    </a:ext>
                  </a:extLst>
                </a:gridCol>
              </a:tblGrid>
              <a:tr h="219818">
                <a:tc gridSpan="4">
                  <a:txBody>
                    <a:bodyPr/>
                    <a:lstStyle/>
                    <a:p>
                      <a:pPr algn="ctr"/>
                      <a:r>
                        <a:rPr lang="en-GB" sz="1200" b="1" dirty="0">
                          <a:latin typeface="+mj-lt"/>
                        </a:rPr>
                        <a:t>Week 4 – Types of Experiment</a:t>
                      </a:r>
                    </a:p>
                  </a:txBody>
                  <a:tcPr anchor="ctr">
                    <a:solidFill>
                      <a:schemeClr val="accent4">
                        <a:lumMod val="20000"/>
                        <a:lumOff val="80000"/>
                      </a:schemeClr>
                    </a:solidFill>
                  </a:tcPr>
                </a:tc>
                <a:tc hMerge="1">
                  <a:txBody>
                    <a:bodyPr/>
                    <a:lstStyle/>
                    <a:p>
                      <a:endParaRPr lang="en-GB" sz="1200" dirty="0">
                        <a:latin typeface="Gill Sans"/>
                      </a:endParaRP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0">
                <a:tc>
                  <a:txBody>
                    <a:bodyPr/>
                    <a:lstStyle/>
                    <a:p>
                      <a:r>
                        <a:rPr lang="en-GB" sz="1050" b="1" dirty="0">
                          <a:latin typeface="+mj-lt"/>
                        </a:rPr>
                        <a:t>Type</a:t>
                      </a:r>
                    </a:p>
                  </a:txBody>
                  <a:tcPr anchor="ctr"/>
                </a:tc>
                <a:tc>
                  <a:txBody>
                    <a:bodyPr/>
                    <a:lstStyle/>
                    <a:p>
                      <a:r>
                        <a:rPr lang="en-GB" sz="1200" b="0" dirty="0">
                          <a:latin typeface="+mj-lt"/>
                        </a:rPr>
                        <a:t>Lab</a:t>
                      </a:r>
                    </a:p>
                  </a:txBody>
                  <a:tcPr/>
                </a:tc>
                <a:tc>
                  <a:txBody>
                    <a:bodyPr/>
                    <a:lstStyle/>
                    <a:p>
                      <a:r>
                        <a:rPr lang="en-GB" sz="1200" b="0" dirty="0">
                          <a:latin typeface="+mj-lt"/>
                        </a:rPr>
                        <a:t>Field</a:t>
                      </a:r>
                    </a:p>
                  </a:txBody>
                  <a:tcPr/>
                </a:tc>
                <a:tc>
                  <a:txBody>
                    <a:bodyPr/>
                    <a:lstStyle/>
                    <a:p>
                      <a:r>
                        <a:rPr lang="en-GB" sz="1200" b="0" dirty="0">
                          <a:latin typeface="+mj-lt"/>
                        </a:rPr>
                        <a:t>Natural</a:t>
                      </a:r>
                    </a:p>
                  </a:txBody>
                  <a:tcPr/>
                </a:tc>
                <a:extLst>
                  <a:ext uri="{0D108BD9-81ED-4DB2-BD59-A6C34878D82A}">
                    <a16:rowId xmlns:a16="http://schemas.microsoft.com/office/drawing/2014/main" val="10001"/>
                  </a:ext>
                </a:extLst>
              </a:tr>
              <a:tr h="0">
                <a:tc>
                  <a:txBody>
                    <a:bodyPr/>
                    <a:lstStyle/>
                    <a:p>
                      <a:r>
                        <a:rPr lang="en-GB" sz="1050" b="1" dirty="0">
                          <a:latin typeface="+mj-lt"/>
                        </a:rPr>
                        <a:t>Setting</a:t>
                      </a:r>
                    </a:p>
                  </a:txBody>
                  <a:tcPr anchor="ctr"/>
                </a:tc>
                <a:tc>
                  <a:txBody>
                    <a:bodyPr/>
                    <a:lstStyle/>
                    <a:p>
                      <a:r>
                        <a:rPr lang="en-GB" sz="1200" dirty="0">
                          <a:latin typeface="+mj-lt"/>
                        </a:rPr>
                        <a:t>Controlled environment</a:t>
                      </a:r>
                    </a:p>
                  </a:txBody>
                  <a:tcPr/>
                </a:tc>
                <a:tc>
                  <a:txBody>
                    <a:bodyPr/>
                    <a:lstStyle/>
                    <a:p>
                      <a:r>
                        <a:rPr lang="en-GB" sz="1200" dirty="0">
                          <a:latin typeface="+mj-lt"/>
                        </a:rPr>
                        <a:t>Natural setting</a:t>
                      </a:r>
                    </a:p>
                  </a:txBody>
                  <a:tcPr/>
                </a:tc>
                <a:tc>
                  <a:txBody>
                    <a:bodyPr/>
                    <a:lstStyle/>
                    <a:p>
                      <a:r>
                        <a:rPr lang="en-GB" sz="1200" dirty="0">
                          <a:latin typeface="+mj-lt"/>
                        </a:rPr>
                        <a:t>Natural setting</a:t>
                      </a:r>
                    </a:p>
                  </a:txBody>
                  <a:tcPr/>
                </a:tc>
                <a:extLst>
                  <a:ext uri="{0D108BD9-81ED-4DB2-BD59-A6C34878D82A}">
                    <a16:rowId xmlns:a16="http://schemas.microsoft.com/office/drawing/2014/main" val="10002"/>
                  </a:ext>
                </a:extLst>
              </a:tr>
              <a:tr h="0">
                <a:tc>
                  <a:txBody>
                    <a:bodyPr/>
                    <a:lstStyle/>
                    <a:p>
                      <a:r>
                        <a:rPr lang="en-GB" sz="1050" b="1" dirty="0">
                          <a:latin typeface="+mj-lt"/>
                        </a:rPr>
                        <a:t>IV</a:t>
                      </a:r>
                    </a:p>
                  </a:txBody>
                  <a:tcPr anchor="ctr"/>
                </a:tc>
                <a:tc>
                  <a:txBody>
                    <a:bodyPr/>
                    <a:lstStyle/>
                    <a:p>
                      <a:r>
                        <a:rPr lang="en-GB" sz="1200" dirty="0">
                          <a:latin typeface="+mj-lt"/>
                        </a:rPr>
                        <a:t>Manipulated by researcher</a:t>
                      </a:r>
                    </a:p>
                  </a:txBody>
                  <a:tcPr/>
                </a:tc>
                <a:tc>
                  <a:txBody>
                    <a:bodyPr/>
                    <a:lstStyle/>
                    <a:p>
                      <a:r>
                        <a:rPr lang="en-GB" sz="1200" dirty="0">
                          <a:latin typeface="+mj-lt"/>
                        </a:rPr>
                        <a:t>Manipulated by researcher</a:t>
                      </a:r>
                    </a:p>
                  </a:txBody>
                  <a:tcPr/>
                </a:tc>
                <a:tc>
                  <a:txBody>
                    <a:bodyPr/>
                    <a:lstStyle/>
                    <a:p>
                      <a:r>
                        <a:rPr lang="en-GB" sz="1200" dirty="0">
                          <a:latin typeface="+mj-lt"/>
                        </a:rPr>
                        <a:t>Varies naturally </a:t>
                      </a:r>
                      <a:r>
                        <a:rPr lang="en-GB" sz="1200" dirty="0" err="1">
                          <a:latin typeface="+mj-lt"/>
                        </a:rPr>
                        <a:t>e.g</a:t>
                      </a:r>
                      <a:r>
                        <a:rPr lang="en-GB" sz="1200" dirty="0">
                          <a:latin typeface="+mj-lt"/>
                        </a:rPr>
                        <a:t> sex or age</a:t>
                      </a:r>
                    </a:p>
                  </a:txBody>
                  <a:tcPr/>
                </a:tc>
                <a:extLst>
                  <a:ext uri="{0D108BD9-81ED-4DB2-BD59-A6C34878D82A}">
                    <a16:rowId xmlns:a16="http://schemas.microsoft.com/office/drawing/2014/main" val="10003"/>
                  </a:ext>
                </a:extLst>
              </a:tr>
              <a:tr h="0">
                <a:tc>
                  <a:txBody>
                    <a:bodyPr/>
                    <a:lstStyle/>
                    <a:p>
                      <a:r>
                        <a:rPr lang="en-GB" sz="1050" b="1" dirty="0">
                          <a:latin typeface="+mj-lt"/>
                        </a:rPr>
                        <a:t>Strengths</a:t>
                      </a:r>
                    </a:p>
                  </a:txBody>
                  <a:tcPr anchor="ctr"/>
                </a:tc>
                <a:tc>
                  <a:txBody>
                    <a:bodyPr/>
                    <a:lstStyle/>
                    <a:p>
                      <a:pPr marL="171450" indent="-171450">
                        <a:buFont typeface="Arial" panose="020B0604020202020204" pitchFamily="34" charset="0"/>
                        <a:buChar char="•"/>
                      </a:pPr>
                      <a:r>
                        <a:rPr lang="en-GB" sz="1200" dirty="0">
                          <a:latin typeface="+mj-lt"/>
                        </a:rPr>
                        <a:t>Easier to control </a:t>
                      </a:r>
                      <a:r>
                        <a:rPr lang="en-GB" sz="1200" dirty="0" err="1">
                          <a:latin typeface="+mj-lt"/>
                        </a:rPr>
                        <a:t>Evs</a:t>
                      </a:r>
                      <a:r>
                        <a:rPr lang="en-GB" sz="1200" dirty="0">
                          <a:latin typeface="+mj-lt"/>
                        </a:rPr>
                        <a:t>, easier to identify cause and effect .</a:t>
                      </a:r>
                    </a:p>
                    <a:p>
                      <a:pPr marL="171450" indent="-171450">
                        <a:buFont typeface="Arial" panose="020B0604020202020204" pitchFamily="34" charset="0"/>
                        <a:buChar char="•"/>
                      </a:pPr>
                      <a:r>
                        <a:rPr lang="en-GB" sz="1200" dirty="0">
                          <a:latin typeface="+mj-lt"/>
                        </a:rPr>
                        <a:t>Controlled and standardised so easy to replicate by other researchers</a:t>
                      </a:r>
                    </a:p>
                  </a:txBody>
                  <a:tcPr/>
                </a:tc>
                <a:tc>
                  <a:txBody>
                    <a:bodyPr/>
                    <a:lstStyle/>
                    <a:p>
                      <a:pPr marL="171450" indent="-171450">
                        <a:buFont typeface="Arial" panose="020B0604020202020204" pitchFamily="34" charset="0"/>
                        <a:buChar char="•"/>
                      </a:pPr>
                      <a:r>
                        <a:rPr lang="en-GB" sz="1200" dirty="0">
                          <a:latin typeface="+mj-lt"/>
                        </a:rPr>
                        <a:t>Participants act more naturally so higher validity</a:t>
                      </a:r>
                    </a:p>
                    <a:p>
                      <a:pPr marL="171450" indent="-171450">
                        <a:buFont typeface="Arial" panose="020B0604020202020204" pitchFamily="34" charset="0"/>
                        <a:buChar char="•"/>
                      </a:pPr>
                      <a:r>
                        <a:rPr lang="en-GB" sz="1200" dirty="0">
                          <a:latin typeface="+mj-lt"/>
                        </a:rPr>
                        <a:t>May not know they are being observed</a:t>
                      </a:r>
                    </a:p>
                  </a:txBody>
                  <a:tcPr/>
                </a:tc>
                <a:tc>
                  <a:txBody>
                    <a:bodyPr/>
                    <a:lstStyle/>
                    <a:p>
                      <a:pPr marL="171450" indent="-171450">
                        <a:buFont typeface="Arial" panose="020B0604020202020204" pitchFamily="34" charset="0"/>
                        <a:buChar char="•"/>
                      </a:pPr>
                      <a:r>
                        <a:rPr lang="en-GB" sz="1200" dirty="0">
                          <a:latin typeface="+mj-lt"/>
                        </a:rPr>
                        <a:t>High validity involving real life changes </a:t>
                      </a:r>
                    </a:p>
                    <a:p>
                      <a:pPr marL="171450" indent="-171450">
                        <a:buFont typeface="Arial" panose="020B0604020202020204" pitchFamily="34" charset="0"/>
                        <a:buChar char="•"/>
                      </a:pPr>
                      <a:r>
                        <a:rPr lang="en-GB" sz="1200" dirty="0">
                          <a:latin typeface="+mj-lt"/>
                        </a:rPr>
                        <a:t>Participants are likely to act naturally </a:t>
                      </a:r>
                    </a:p>
                  </a:txBody>
                  <a:tcPr/>
                </a:tc>
                <a:extLst>
                  <a:ext uri="{0D108BD9-81ED-4DB2-BD59-A6C34878D82A}">
                    <a16:rowId xmlns:a16="http://schemas.microsoft.com/office/drawing/2014/main" val="10004"/>
                  </a:ext>
                </a:extLst>
              </a:tr>
              <a:tr h="0">
                <a:tc>
                  <a:txBody>
                    <a:bodyPr/>
                    <a:lstStyle/>
                    <a:p>
                      <a:r>
                        <a:rPr lang="en-GB" sz="1050" b="1" dirty="0">
                          <a:latin typeface="+mj-lt"/>
                        </a:rPr>
                        <a:t>Weaknesses</a:t>
                      </a:r>
                    </a:p>
                  </a:txBody>
                  <a:tcPr anchor="ctr"/>
                </a:tc>
                <a:tc>
                  <a:txBody>
                    <a:bodyPr/>
                    <a:lstStyle/>
                    <a:p>
                      <a:pPr marL="171450" indent="-171450">
                        <a:buFont typeface="Arial" panose="020B0604020202020204" pitchFamily="34" charset="0"/>
                        <a:buChar char="•"/>
                      </a:pPr>
                      <a:r>
                        <a:rPr lang="en-GB" sz="1200" dirty="0">
                          <a:latin typeface="+mj-lt"/>
                        </a:rPr>
                        <a:t>May not represent every day life – decreasing validity</a:t>
                      </a:r>
                    </a:p>
                    <a:p>
                      <a:pPr marL="171450" indent="-171450">
                        <a:buFont typeface="Arial" panose="020B0604020202020204" pitchFamily="34" charset="0"/>
                        <a:buChar char="•"/>
                      </a:pPr>
                      <a:r>
                        <a:rPr lang="en-GB" sz="1200" dirty="0">
                          <a:latin typeface="+mj-lt"/>
                        </a:rPr>
                        <a:t>Demand characteristics are more likely </a:t>
                      </a:r>
                    </a:p>
                  </a:txBody>
                  <a:tcPr/>
                </a:tc>
                <a:tc>
                  <a:txBody>
                    <a:bodyPr/>
                    <a:lstStyle/>
                    <a:p>
                      <a:pPr marL="171450" indent="-171450">
                        <a:buFont typeface="Arial" panose="020B0604020202020204" pitchFamily="34" charset="0"/>
                        <a:buChar char="•"/>
                      </a:pPr>
                      <a:r>
                        <a:rPr lang="en-GB" sz="1200" dirty="0">
                          <a:latin typeface="+mj-lt"/>
                        </a:rPr>
                        <a:t>Less control over EV’s, decreasing the validity</a:t>
                      </a:r>
                    </a:p>
                    <a:p>
                      <a:pPr marL="171450" indent="-171450">
                        <a:buFont typeface="Arial" panose="020B0604020202020204" pitchFamily="34" charset="0"/>
                        <a:buChar char="•"/>
                      </a:pPr>
                      <a:r>
                        <a:rPr lang="en-GB" sz="1200" dirty="0">
                          <a:latin typeface="+mj-lt"/>
                        </a:rPr>
                        <a:t>Ethical issues regarding consent</a:t>
                      </a:r>
                    </a:p>
                  </a:txBody>
                  <a:tcPr/>
                </a:tc>
                <a:tc>
                  <a:txBody>
                    <a:bodyPr/>
                    <a:lstStyle/>
                    <a:p>
                      <a:pPr marL="171450" indent="-171450">
                        <a:buFont typeface="Arial" panose="020B0604020202020204" pitchFamily="34" charset="0"/>
                        <a:buChar char="•"/>
                      </a:pPr>
                      <a:r>
                        <a:rPr lang="en-GB" sz="1200" dirty="0">
                          <a:latin typeface="+mj-lt"/>
                        </a:rPr>
                        <a:t>Less control over EV’s – decreasing validity</a:t>
                      </a:r>
                    </a:p>
                    <a:p>
                      <a:pPr marL="171450" indent="-171450">
                        <a:buFont typeface="Arial" panose="020B0604020202020204" pitchFamily="34" charset="0"/>
                        <a:buChar char="•"/>
                      </a:pPr>
                      <a:r>
                        <a:rPr lang="en-GB" sz="1200" dirty="0">
                          <a:latin typeface="+mj-lt"/>
                        </a:rPr>
                        <a:t>Research carried out in a natural setting is very difficult to replicate, due to the changing nature of the setting.</a:t>
                      </a:r>
                    </a:p>
                  </a:txBody>
                  <a:tcPr/>
                </a:tc>
                <a:extLst>
                  <a:ext uri="{0D108BD9-81ED-4DB2-BD59-A6C34878D82A}">
                    <a16:rowId xmlns:a16="http://schemas.microsoft.com/office/drawing/2014/main" val="1378537252"/>
                  </a:ext>
                </a:extLst>
              </a:tr>
            </a:tbl>
          </a:graphicData>
        </a:graphic>
      </p:graphicFrame>
    </p:spTree>
    <p:extLst>
      <p:ext uri="{BB962C8B-B14F-4D97-AF65-F5344CB8AC3E}">
        <p14:creationId xmlns:p14="http://schemas.microsoft.com/office/powerpoint/2010/main" val="2692502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449" y="113690"/>
            <a:ext cx="1741836"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Psychology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9" name="TextBox 8"/>
          <p:cNvSpPr txBox="1"/>
          <p:nvPr/>
        </p:nvSpPr>
        <p:spPr>
          <a:xfrm>
            <a:off x="11724830" y="6489391"/>
            <a:ext cx="467170"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19</a:t>
            </a:r>
          </a:p>
        </p:txBody>
      </p:sp>
      <p:graphicFrame>
        <p:nvGraphicFramePr>
          <p:cNvPr id="14" name="Table 13"/>
          <p:cNvGraphicFramePr>
            <a:graphicFrameLocks noGrp="1"/>
          </p:cNvGraphicFramePr>
          <p:nvPr/>
        </p:nvGraphicFramePr>
        <p:xfrm>
          <a:off x="104056" y="616250"/>
          <a:ext cx="5496592" cy="3931920"/>
        </p:xfrm>
        <a:graphic>
          <a:graphicData uri="http://schemas.openxmlformats.org/drawingml/2006/table">
            <a:tbl>
              <a:tblPr firstRow="1" bandRow="1">
                <a:tableStyleId>{5940675A-B579-460E-94D1-54222C63F5DA}</a:tableStyleId>
              </a:tblPr>
              <a:tblGrid>
                <a:gridCol w="1662251">
                  <a:extLst>
                    <a:ext uri="{9D8B030D-6E8A-4147-A177-3AD203B41FA5}">
                      <a16:colId xmlns:a16="http://schemas.microsoft.com/office/drawing/2014/main" val="20000"/>
                    </a:ext>
                  </a:extLst>
                </a:gridCol>
                <a:gridCol w="3834341">
                  <a:extLst>
                    <a:ext uri="{9D8B030D-6E8A-4147-A177-3AD203B41FA5}">
                      <a16:colId xmlns:a16="http://schemas.microsoft.com/office/drawing/2014/main" val="20001"/>
                    </a:ext>
                  </a:extLst>
                </a:gridCol>
              </a:tblGrid>
              <a:tr h="226774">
                <a:tc gridSpan="2">
                  <a:txBody>
                    <a:bodyPr/>
                    <a:lstStyle/>
                    <a:p>
                      <a:pPr algn="ctr"/>
                      <a:r>
                        <a:rPr lang="en-GB" sz="1200" b="1" dirty="0">
                          <a:latin typeface="+mj-lt"/>
                        </a:rPr>
                        <a:t>Week 5 – Experimental Design</a:t>
                      </a:r>
                    </a:p>
                  </a:txBody>
                  <a:tcPr anchor="ctr">
                    <a:solidFill>
                      <a:schemeClr val="accent5">
                        <a:lumMod val="20000"/>
                        <a:lumOff val="80000"/>
                      </a:schemeClr>
                    </a:solidFill>
                  </a:tcPr>
                </a:tc>
                <a:tc hMerge="1">
                  <a:txBody>
                    <a:bodyPr/>
                    <a:lstStyle/>
                    <a:p>
                      <a:endParaRPr lang="en-GB" dirty="0"/>
                    </a:p>
                  </a:txBody>
                  <a:tcPr/>
                </a:tc>
                <a:extLst>
                  <a:ext uri="{0D108BD9-81ED-4DB2-BD59-A6C34878D82A}">
                    <a16:rowId xmlns:a16="http://schemas.microsoft.com/office/drawing/2014/main" val="10000"/>
                  </a:ext>
                </a:extLst>
              </a:tr>
              <a:tr h="226774">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b="1" dirty="0">
                          <a:latin typeface="+mj-lt"/>
                        </a:rPr>
                        <a:t>Experimental Design</a:t>
                      </a:r>
                    </a:p>
                  </a:txBody>
                  <a:tcPr anchor="ctr"/>
                </a:tc>
                <a:tc>
                  <a:txBody>
                    <a:bodyPr/>
                    <a:lstStyle/>
                    <a:p>
                      <a:r>
                        <a:rPr lang="en-GB" sz="1200" dirty="0">
                          <a:latin typeface="+mj-lt"/>
                        </a:rPr>
                        <a:t>Experiments design refers to which conditions the participants will take part in</a:t>
                      </a:r>
                    </a:p>
                  </a:txBody>
                  <a:tcPr/>
                </a:tc>
                <a:extLst>
                  <a:ext uri="{0D108BD9-81ED-4DB2-BD59-A6C34878D82A}">
                    <a16:rowId xmlns:a16="http://schemas.microsoft.com/office/drawing/2014/main" val="10001"/>
                  </a:ext>
                </a:extLst>
              </a:tr>
              <a:tr h="377957">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b="1" dirty="0">
                          <a:latin typeface="+mj-lt"/>
                        </a:rPr>
                        <a:t>Independent groups</a:t>
                      </a:r>
                    </a:p>
                  </a:txBody>
                  <a:tcPr anchor="ctr"/>
                </a:tc>
                <a:tc>
                  <a:txBody>
                    <a:bodyPr/>
                    <a:lstStyle/>
                    <a:p>
                      <a:r>
                        <a:rPr lang="en-GB" sz="1200" dirty="0">
                          <a:latin typeface="+mj-lt"/>
                        </a:rPr>
                        <a:t>Each participant is only assigned to one condition of the IV. </a:t>
                      </a:r>
                    </a:p>
                    <a:p>
                      <a:endParaRPr lang="en-GB" sz="1200" dirty="0">
                        <a:latin typeface="+mj-lt"/>
                      </a:endParaRPr>
                    </a:p>
                    <a:p>
                      <a:endParaRPr lang="en-GB" sz="1200" dirty="0">
                        <a:latin typeface="+mj-lt"/>
                      </a:endParaRPr>
                    </a:p>
                    <a:p>
                      <a:endParaRPr lang="en-GB" sz="1200" dirty="0">
                        <a:latin typeface="+mj-lt"/>
                      </a:endParaRPr>
                    </a:p>
                  </a:txBody>
                  <a:tcPr/>
                </a:tc>
                <a:extLst>
                  <a:ext uri="{0D108BD9-81ED-4DB2-BD59-A6C34878D82A}">
                    <a16:rowId xmlns:a16="http://schemas.microsoft.com/office/drawing/2014/main" val="1833764157"/>
                  </a:ext>
                </a:extLst>
              </a:tr>
              <a:tr h="226774">
                <a:tc>
                  <a:txBody>
                    <a:bodyPr/>
                    <a:lstStyle/>
                    <a:p>
                      <a:r>
                        <a:rPr lang="en-GB" sz="1200" b="1" dirty="0">
                          <a:latin typeface="+mj-lt"/>
                        </a:rPr>
                        <a:t>Repeated Measures</a:t>
                      </a:r>
                    </a:p>
                  </a:txBody>
                  <a:tcPr anchor="ctr"/>
                </a:tc>
                <a:tc>
                  <a:txBody>
                    <a:bodyPr/>
                    <a:lstStyle/>
                    <a:p>
                      <a:r>
                        <a:rPr lang="en-GB" sz="1200" dirty="0">
                          <a:latin typeface="+mj-lt"/>
                        </a:rPr>
                        <a:t>Each participant takes part in both conditions of the experiment. </a:t>
                      </a:r>
                    </a:p>
                    <a:p>
                      <a:endParaRPr lang="en-GB" sz="1200" dirty="0">
                        <a:latin typeface="+mj-lt"/>
                      </a:endParaRPr>
                    </a:p>
                    <a:p>
                      <a:endParaRPr lang="en-GB" sz="1200" dirty="0">
                        <a:latin typeface="+mj-lt"/>
                      </a:endParaRPr>
                    </a:p>
                    <a:p>
                      <a:endParaRPr lang="en-GB" sz="1200" dirty="0">
                        <a:latin typeface="+mj-lt"/>
                      </a:endParaRPr>
                    </a:p>
                  </a:txBody>
                  <a:tcPr/>
                </a:tc>
                <a:extLst>
                  <a:ext uri="{0D108BD9-81ED-4DB2-BD59-A6C34878D82A}">
                    <a16:rowId xmlns:a16="http://schemas.microsoft.com/office/drawing/2014/main" val="10002"/>
                  </a:ext>
                </a:extLst>
              </a:tr>
              <a:tr h="377957">
                <a:tc>
                  <a:txBody>
                    <a:bodyPr/>
                    <a:lstStyle/>
                    <a:p>
                      <a:r>
                        <a:rPr lang="en-GB" sz="1200" b="1" dirty="0">
                          <a:latin typeface="+mj-lt"/>
                        </a:rPr>
                        <a:t>Matches pairs </a:t>
                      </a:r>
                    </a:p>
                  </a:txBody>
                  <a:tcPr anchor="ctr"/>
                </a:tc>
                <a:tc>
                  <a:txBody>
                    <a:bodyPr/>
                    <a:lstStyle/>
                    <a:p>
                      <a:r>
                        <a:rPr lang="en-GB" sz="1200" dirty="0">
                          <a:latin typeface="+mj-lt"/>
                        </a:rPr>
                        <a:t>You have different participants in two different conditions, but you match them according to certain variables, such as age, personality, gender, IQ etc.</a:t>
                      </a:r>
                    </a:p>
                    <a:p>
                      <a:endParaRPr lang="en-GB" sz="1200" dirty="0">
                        <a:latin typeface="+mj-lt"/>
                      </a:endParaRPr>
                    </a:p>
                    <a:p>
                      <a:endParaRPr lang="en-GB" sz="1200" dirty="0">
                        <a:latin typeface="+mj-lt"/>
                      </a:endParaRPr>
                    </a:p>
                    <a:p>
                      <a:endParaRPr lang="en-GB" sz="1200" dirty="0">
                        <a:latin typeface="+mj-lt"/>
                      </a:endParaRPr>
                    </a:p>
                    <a:p>
                      <a:endParaRPr lang="en-GB" sz="1200" dirty="0">
                        <a:latin typeface="+mj-lt"/>
                      </a:endParaRPr>
                    </a:p>
                  </a:txBody>
                  <a:tcPr/>
                </a:tc>
                <a:extLst>
                  <a:ext uri="{0D108BD9-81ED-4DB2-BD59-A6C34878D82A}">
                    <a16:rowId xmlns:a16="http://schemas.microsoft.com/office/drawing/2014/main" val="10003"/>
                  </a:ext>
                </a:extLst>
              </a:tr>
            </a:tbl>
          </a:graphicData>
        </a:graphic>
      </p:graphicFrame>
      <p:graphicFrame>
        <p:nvGraphicFramePr>
          <p:cNvPr id="15" name="Table 14"/>
          <p:cNvGraphicFramePr>
            <a:graphicFrameLocks noGrp="1"/>
          </p:cNvGraphicFramePr>
          <p:nvPr/>
        </p:nvGraphicFramePr>
        <p:xfrm>
          <a:off x="5734230" y="130755"/>
          <a:ext cx="6310985" cy="2554681"/>
        </p:xfrm>
        <a:graphic>
          <a:graphicData uri="http://schemas.openxmlformats.org/drawingml/2006/table">
            <a:tbl>
              <a:tblPr firstRow="1" bandRow="1">
                <a:tableStyleId>{5940675A-B579-460E-94D1-54222C63F5DA}</a:tableStyleId>
              </a:tblPr>
              <a:tblGrid>
                <a:gridCol w="1692065">
                  <a:extLst>
                    <a:ext uri="{9D8B030D-6E8A-4147-A177-3AD203B41FA5}">
                      <a16:colId xmlns:a16="http://schemas.microsoft.com/office/drawing/2014/main" val="20000"/>
                    </a:ext>
                  </a:extLst>
                </a:gridCol>
                <a:gridCol w="4618920">
                  <a:extLst>
                    <a:ext uri="{9D8B030D-6E8A-4147-A177-3AD203B41FA5}">
                      <a16:colId xmlns:a16="http://schemas.microsoft.com/office/drawing/2014/main" val="3314334507"/>
                    </a:ext>
                  </a:extLst>
                </a:gridCol>
              </a:tblGrid>
              <a:tr h="244036">
                <a:tc gridSpan="2">
                  <a:txBody>
                    <a:bodyPr/>
                    <a:lstStyle/>
                    <a:p>
                      <a:pPr algn="ctr"/>
                      <a:r>
                        <a:rPr lang="en-US" sz="1200" b="1" dirty="0">
                          <a:latin typeface="+mj-lt"/>
                          <a:cs typeface="Gill Sans"/>
                        </a:rPr>
                        <a:t>Week 6 – Sampling Methods</a:t>
                      </a:r>
                    </a:p>
                  </a:txBody>
                  <a:tcPr anchor="ctr">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10000"/>
                  </a:ext>
                </a:extLst>
              </a:tr>
              <a:tr h="421722">
                <a:tc>
                  <a:txBody>
                    <a:bodyPr/>
                    <a:lstStyle/>
                    <a:p>
                      <a:pPr>
                        <a:lnSpc>
                          <a:spcPct val="107000"/>
                        </a:lnSpc>
                        <a:spcAft>
                          <a:spcPts val="800"/>
                        </a:spcAft>
                      </a:pPr>
                      <a:r>
                        <a:rPr lang="en-GB" sz="1200" dirty="0">
                          <a:solidFill>
                            <a:srgbClr val="000000"/>
                          </a:solidFill>
                          <a:effectLst/>
                          <a:latin typeface="+mj-lt"/>
                          <a:ea typeface="Calibri" panose="020F0502020204030204" pitchFamily="34" charset="0"/>
                          <a:cs typeface="Times New Roman" panose="02020603050405020304" pitchFamily="18" charset="0"/>
                        </a:rPr>
                        <a:t>1.Target population</a:t>
                      </a:r>
                      <a:endParaRPr lang="en-GB" sz="12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200">
                          <a:solidFill>
                            <a:srgbClr val="000000"/>
                          </a:solidFill>
                          <a:effectLst/>
                          <a:latin typeface="+mj-lt"/>
                          <a:ea typeface="Calibri" panose="020F0502020204030204" pitchFamily="34" charset="0"/>
                          <a:cs typeface="Times New Roman" panose="02020603050405020304" pitchFamily="18" charset="0"/>
                        </a:rPr>
                        <a:t>The large group of people the researcher wishes to study</a:t>
                      </a:r>
                      <a:endParaRPr lang="en-GB" sz="120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21722">
                <a:tc>
                  <a:txBody>
                    <a:bodyPr/>
                    <a:lstStyle/>
                    <a:p>
                      <a:pPr>
                        <a:lnSpc>
                          <a:spcPct val="107000"/>
                        </a:lnSpc>
                        <a:spcAft>
                          <a:spcPts val="800"/>
                        </a:spcAft>
                      </a:pPr>
                      <a:r>
                        <a:rPr lang="en-GB" sz="1200">
                          <a:effectLst/>
                          <a:latin typeface="+mj-lt"/>
                          <a:ea typeface="Calibri" panose="020F0502020204030204" pitchFamily="34" charset="0"/>
                          <a:cs typeface="Times New Roman" panose="02020603050405020304" pitchFamily="18" charset="0"/>
                        </a:rPr>
                        <a:t>2. Random sample</a:t>
                      </a:r>
                    </a:p>
                  </a:txBody>
                  <a:tcPr marL="68580" marR="68580" marT="0" marB="0" anchor="ctr"/>
                </a:tc>
                <a:tc>
                  <a:txBody>
                    <a:bodyPr/>
                    <a:lstStyle/>
                    <a:p>
                      <a:pPr>
                        <a:lnSpc>
                          <a:spcPct val="107000"/>
                        </a:lnSpc>
                        <a:spcAft>
                          <a:spcPts val="800"/>
                        </a:spcAft>
                      </a:pPr>
                      <a:r>
                        <a:rPr lang="en-GB" sz="1200">
                          <a:effectLst/>
                          <a:latin typeface="+mj-lt"/>
                          <a:ea typeface="Calibri" panose="020F0502020204030204" pitchFamily="34" charset="0"/>
                          <a:cs typeface="Times New Roman" panose="02020603050405020304" pitchFamily="18" charset="0"/>
                        </a:rPr>
                        <a:t>Every member of the target population has an equal chance of being selected for the sample.</a:t>
                      </a:r>
                    </a:p>
                  </a:txBody>
                  <a:tcPr marL="68580" marR="68580" marT="0" marB="0" anchor="ctr"/>
                </a:tc>
                <a:extLst>
                  <a:ext uri="{0D108BD9-81ED-4DB2-BD59-A6C34878D82A}">
                    <a16:rowId xmlns:a16="http://schemas.microsoft.com/office/drawing/2014/main" val="1850829453"/>
                  </a:ext>
                </a:extLst>
              </a:tr>
              <a:tr h="421722">
                <a:tc>
                  <a:txBody>
                    <a:bodyPr/>
                    <a:lstStyle/>
                    <a:p>
                      <a:pPr>
                        <a:lnSpc>
                          <a:spcPct val="107000"/>
                        </a:lnSpc>
                        <a:spcAft>
                          <a:spcPts val="800"/>
                        </a:spcAft>
                      </a:pPr>
                      <a:r>
                        <a:rPr lang="en-GB" sz="1200">
                          <a:effectLst/>
                          <a:latin typeface="+mj-lt"/>
                          <a:ea typeface="Calibri" panose="020F0502020204030204" pitchFamily="34" charset="0"/>
                          <a:cs typeface="Times New Roman" panose="02020603050405020304" pitchFamily="18" charset="0"/>
                        </a:rPr>
                        <a:t>3. Opportunity sample</a:t>
                      </a:r>
                    </a:p>
                  </a:txBody>
                  <a:tcPr marL="68580" marR="68580" marT="0" marB="0" anchor="ctr"/>
                </a:tc>
                <a:tc>
                  <a:txBody>
                    <a:bodyPr/>
                    <a:lstStyle/>
                    <a:p>
                      <a:pPr>
                        <a:lnSpc>
                          <a:spcPct val="107000"/>
                        </a:lnSpc>
                        <a:spcAft>
                          <a:spcPts val="800"/>
                        </a:spcAft>
                      </a:pPr>
                      <a:r>
                        <a:rPr lang="en-GB" sz="1200">
                          <a:effectLst/>
                          <a:latin typeface="+mj-lt"/>
                          <a:ea typeface="Calibri" panose="020F0502020204030204" pitchFamily="34" charset="0"/>
                          <a:cs typeface="Times New Roman" panose="02020603050405020304" pitchFamily="18" charset="0"/>
                        </a:rPr>
                        <a:t>People who are members of the target population and are available and willing to take part in research.</a:t>
                      </a:r>
                    </a:p>
                  </a:txBody>
                  <a:tcPr marL="68580" marR="68580" marT="0" marB="0" anchor="ctr"/>
                </a:tc>
                <a:extLst>
                  <a:ext uri="{0D108BD9-81ED-4DB2-BD59-A6C34878D82A}">
                    <a16:rowId xmlns:a16="http://schemas.microsoft.com/office/drawing/2014/main" val="1138950816"/>
                  </a:ext>
                </a:extLst>
              </a:tr>
              <a:tr h="424783">
                <a:tc>
                  <a:txBody>
                    <a:bodyPr/>
                    <a:lstStyle/>
                    <a:p>
                      <a:pPr>
                        <a:lnSpc>
                          <a:spcPct val="107000"/>
                        </a:lnSpc>
                        <a:spcAft>
                          <a:spcPts val="800"/>
                        </a:spcAft>
                      </a:pPr>
                      <a:r>
                        <a:rPr lang="en-GB" sz="1200">
                          <a:effectLst/>
                          <a:latin typeface="+mj-lt"/>
                          <a:ea typeface="Calibri" panose="020F0502020204030204" pitchFamily="34" charset="0"/>
                          <a:cs typeface="Times New Roman" panose="02020603050405020304" pitchFamily="18" charset="0"/>
                        </a:rPr>
                        <a:t>5. Systematic sample</a:t>
                      </a:r>
                    </a:p>
                  </a:txBody>
                  <a:tcPr marL="68580" marR="68580" marT="0" marB="0" anchor="ctr"/>
                </a:tc>
                <a:tc>
                  <a:txBody>
                    <a:bodyPr/>
                    <a:lstStyle/>
                    <a:p>
                      <a:pPr>
                        <a:lnSpc>
                          <a:spcPct val="107000"/>
                        </a:lnSpc>
                        <a:spcAft>
                          <a:spcPts val="800"/>
                        </a:spcAft>
                      </a:pPr>
                      <a:r>
                        <a:rPr lang="en-GB" sz="1200">
                          <a:effectLst/>
                          <a:latin typeface="+mj-lt"/>
                          <a:ea typeface="Calibri" panose="020F0502020204030204" pitchFamily="34" charset="0"/>
                          <a:cs typeface="Times New Roman" panose="02020603050405020304" pitchFamily="18" charset="0"/>
                        </a:rPr>
                        <a:t>Every ‘nth’ member of the target population is selected for the sample.</a:t>
                      </a:r>
                    </a:p>
                  </a:txBody>
                  <a:tcPr marL="68580" marR="68580" marT="0" marB="0" anchor="ctr"/>
                </a:tc>
                <a:extLst>
                  <a:ext uri="{0D108BD9-81ED-4DB2-BD59-A6C34878D82A}">
                    <a16:rowId xmlns:a16="http://schemas.microsoft.com/office/drawing/2014/main" val="10002"/>
                  </a:ext>
                </a:extLst>
              </a:tr>
              <a:tr h="590412">
                <a:tc>
                  <a:txBody>
                    <a:bodyPr/>
                    <a:lstStyle/>
                    <a:p>
                      <a:pPr>
                        <a:lnSpc>
                          <a:spcPct val="107000"/>
                        </a:lnSpc>
                        <a:spcAft>
                          <a:spcPts val="800"/>
                        </a:spcAft>
                      </a:pPr>
                      <a:r>
                        <a:rPr lang="en-GB" sz="1200">
                          <a:effectLst/>
                          <a:latin typeface="+mj-lt"/>
                          <a:ea typeface="Calibri" panose="020F0502020204030204" pitchFamily="34" charset="0"/>
                          <a:cs typeface="Times New Roman" panose="02020603050405020304" pitchFamily="18" charset="0"/>
                        </a:rPr>
                        <a:t>5.  Stratified sample</a:t>
                      </a:r>
                    </a:p>
                  </a:txBody>
                  <a:tcPr marL="68580" marR="68580" marT="0" marB="0" anchor="ctr"/>
                </a:tc>
                <a:tc>
                  <a:txBody>
                    <a:bodyPr/>
                    <a:lstStyle/>
                    <a:p>
                      <a:pPr>
                        <a:lnSpc>
                          <a:spcPct val="107000"/>
                        </a:lnSpc>
                        <a:spcAft>
                          <a:spcPts val="800"/>
                        </a:spcAft>
                      </a:pPr>
                      <a:r>
                        <a:rPr lang="en-GB" sz="1200" dirty="0">
                          <a:effectLst/>
                          <a:latin typeface="+mj-lt"/>
                          <a:ea typeface="Calibri" panose="020F0502020204030204" pitchFamily="34" charset="0"/>
                          <a:cs typeface="Times New Roman" panose="02020603050405020304" pitchFamily="18" charset="0"/>
                        </a:rPr>
                        <a:t>The different subgroups in the target population are identified; then people are selected randomly from these subgroups in proportion to their numbers in the target population.</a:t>
                      </a:r>
                    </a:p>
                  </a:txBody>
                  <a:tcPr marL="68580" marR="68580" marT="0" marB="0" anchor="ctr"/>
                </a:tc>
                <a:extLst>
                  <a:ext uri="{0D108BD9-81ED-4DB2-BD59-A6C34878D82A}">
                    <a16:rowId xmlns:a16="http://schemas.microsoft.com/office/drawing/2014/main" val="10003"/>
                  </a:ext>
                </a:extLst>
              </a:tr>
            </a:tbl>
          </a:graphicData>
        </a:graphic>
      </p:graphicFrame>
      <p:pic>
        <p:nvPicPr>
          <p:cNvPr id="3" name="Picture 2">
            <a:extLst>
              <a:ext uri="{FF2B5EF4-FFF2-40B4-BE49-F238E27FC236}">
                <a16:creationId xmlns:a16="http://schemas.microsoft.com/office/drawing/2014/main" id="{75142214-DC1E-32BC-D3B7-EB29095973C1}"/>
              </a:ext>
            </a:extLst>
          </p:cNvPr>
          <p:cNvPicPr>
            <a:picLocks noChangeAspect="1"/>
          </p:cNvPicPr>
          <p:nvPr/>
        </p:nvPicPr>
        <p:blipFill>
          <a:blip r:embed="rId2"/>
          <a:stretch>
            <a:fillRect/>
          </a:stretch>
        </p:blipFill>
        <p:spPr>
          <a:xfrm>
            <a:off x="4262527" y="1574090"/>
            <a:ext cx="1277755" cy="516016"/>
          </a:xfrm>
          <a:prstGeom prst="rect">
            <a:avLst/>
          </a:prstGeom>
        </p:spPr>
      </p:pic>
      <p:pic>
        <p:nvPicPr>
          <p:cNvPr id="6" name="Picture 5">
            <a:extLst>
              <a:ext uri="{FF2B5EF4-FFF2-40B4-BE49-F238E27FC236}">
                <a16:creationId xmlns:a16="http://schemas.microsoft.com/office/drawing/2014/main" id="{2DC911EB-BCE2-7DE1-C1D8-69DFB0F5955B}"/>
              </a:ext>
            </a:extLst>
          </p:cNvPr>
          <p:cNvPicPr>
            <a:picLocks noChangeAspect="1"/>
          </p:cNvPicPr>
          <p:nvPr/>
        </p:nvPicPr>
        <p:blipFill>
          <a:blip r:embed="rId3"/>
          <a:stretch>
            <a:fillRect/>
          </a:stretch>
        </p:blipFill>
        <p:spPr>
          <a:xfrm>
            <a:off x="4178335" y="2447488"/>
            <a:ext cx="1361947" cy="516017"/>
          </a:xfrm>
          <a:prstGeom prst="rect">
            <a:avLst/>
          </a:prstGeom>
        </p:spPr>
      </p:pic>
      <p:pic>
        <p:nvPicPr>
          <p:cNvPr id="8" name="Picture 7">
            <a:extLst>
              <a:ext uri="{FF2B5EF4-FFF2-40B4-BE49-F238E27FC236}">
                <a16:creationId xmlns:a16="http://schemas.microsoft.com/office/drawing/2014/main" id="{248EB457-5308-3A8E-E918-7224743AA56A}"/>
              </a:ext>
            </a:extLst>
          </p:cNvPr>
          <p:cNvPicPr>
            <a:picLocks noChangeAspect="1"/>
          </p:cNvPicPr>
          <p:nvPr/>
        </p:nvPicPr>
        <p:blipFill>
          <a:blip r:embed="rId4"/>
          <a:stretch>
            <a:fillRect/>
          </a:stretch>
        </p:blipFill>
        <p:spPr>
          <a:xfrm>
            <a:off x="3873407" y="3879282"/>
            <a:ext cx="1666875" cy="561975"/>
          </a:xfrm>
          <a:prstGeom prst="rect">
            <a:avLst/>
          </a:prstGeom>
        </p:spPr>
      </p:pic>
    </p:spTree>
    <p:extLst>
      <p:ext uri="{BB962C8B-B14F-4D97-AF65-F5344CB8AC3E}">
        <p14:creationId xmlns:p14="http://schemas.microsoft.com/office/powerpoint/2010/main" val="2247649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mj-lt"/>
                          <a:cs typeface="Calibri"/>
                        </a:rPr>
                        <a:t>W/c</a:t>
                      </a:r>
                      <a:r>
                        <a:rPr lang="en-GB" sz="1800" b="1" spc="-10" baseline="0" dirty="0">
                          <a:latin typeface="+mj-lt"/>
                          <a:cs typeface="Calibri"/>
                        </a:rPr>
                        <a:t> 1</a:t>
                      </a:r>
                      <a:r>
                        <a:rPr lang="en-GB" sz="1800" b="1" spc="-10" baseline="30000" dirty="0">
                          <a:latin typeface="+mj-lt"/>
                          <a:cs typeface="Calibri"/>
                        </a:rPr>
                        <a:t>st</a:t>
                      </a:r>
                      <a:r>
                        <a:rPr lang="en-GB" sz="1800" b="1" spc="-10" baseline="0" dirty="0">
                          <a:latin typeface="+mj-lt"/>
                          <a:cs typeface="Calibri"/>
                        </a:rPr>
                        <a:t> June </a:t>
                      </a:r>
                      <a:endParaRPr lang="en-GB" sz="1800" b="1" spc="-10" dirty="0">
                        <a:latin typeface="+mj-lt"/>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mj-lt"/>
                          <a:cs typeface="Calibri"/>
                        </a:rPr>
                        <a:t>Thinking</a:t>
                      </a:r>
                      <a:r>
                        <a:rPr lang="en-GB" sz="1800" b="1" spc="-35" dirty="0">
                          <a:latin typeface="+mj-lt"/>
                          <a:cs typeface="Calibri"/>
                        </a:rPr>
                        <a:t> </a:t>
                      </a:r>
                      <a:r>
                        <a:rPr lang="en-GB" sz="1800" b="1" spc="-10" dirty="0">
                          <a:latin typeface="+mj-lt"/>
                          <a:cs typeface="Calibri"/>
                        </a:rPr>
                        <a:t>definition:</a:t>
                      </a:r>
                      <a:r>
                        <a:rPr lang="en-GB" sz="1800" b="1" spc="-15" dirty="0">
                          <a:latin typeface="+mj-lt"/>
                          <a:cs typeface="Calibri"/>
                        </a:rPr>
                        <a:t> </a:t>
                      </a:r>
                      <a:r>
                        <a:rPr lang="en-GB" sz="1800" i="1" dirty="0">
                          <a:latin typeface="+mj-lt"/>
                        </a:rPr>
                        <a:t>Thinking is making connections, reasoning and asking questions to make the learning stick</a:t>
                      </a:r>
                      <a:endParaRPr lang="en-GB" sz="1800" dirty="0">
                        <a:latin typeface="+mj-lt"/>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mj-lt"/>
                          <a:cs typeface="Calibri"/>
                        </a:rPr>
                        <a:t>Reflecting</a:t>
                      </a:r>
                      <a:r>
                        <a:rPr lang="en-GB" sz="1600" baseline="0" dirty="0">
                          <a:solidFill>
                            <a:srgbClr val="FF0000"/>
                          </a:solidFill>
                          <a:latin typeface="+mj-lt"/>
                          <a:cs typeface="Calibri"/>
                        </a:rPr>
                        <a:t> on learning behaviours for resilience…..</a:t>
                      </a:r>
                      <a:endParaRPr sz="1600" dirty="0">
                        <a:solidFill>
                          <a:srgbClr val="FF0000"/>
                        </a:solidFill>
                        <a:latin typeface="+mj-lt"/>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mj-lt"/>
                          <a:cs typeface="Calibri"/>
                        </a:rPr>
                        <a:t>Experience</a:t>
                      </a:r>
                      <a:r>
                        <a:rPr sz="1200" b="1" spc="-35" dirty="0">
                          <a:latin typeface="+mj-lt"/>
                          <a:cs typeface="Calibri"/>
                        </a:rPr>
                        <a:t> </a:t>
                      </a:r>
                      <a:r>
                        <a:rPr sz="1200" b="1" dirty="0">
                          <a:latin typeface="+mj-lt"/>
                          <a:cs typeface="Calibri"/>
                        </a:rPr>
                        <a:t>log</a:t>
                      </a:r>
                      <a:endParaRPr sz="1200" dirty="0">
                        <a:latin typeface="+mj-lt"/>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mj-lt"/>
                          <a:cs typeface="Calibri"/>
                        </a:rPr>
                        <a:t>Successful</a:t>
                      </a:r>
                      <a:r>
                        <a:rPr sz="1200" spc="-30" dirty="0">
                          <a:latin typeface="+mj-lt"/>
                          <a:cs typeface="Calibri"/>
                        </a:rPr>
                        <a:t> </a:t>
                      </a:r>
                      <a:r>
                        <a:rPr sz="1200" dirty="0">
                          <a:latin typeface="+mj-lt"/>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mj-lt"/>
                          <a:cs typeface="Calibri"/>
                        </a:rPr>
                        <a:t>In</a:t>
                      </a:r>
                      <a:r>
                        <a:rPr sz="1200" spc="-40" dirty="0">
                          <a:latin typeface="+mj-lt"/>
                          <a:cs typeface="Calibri"/>
                        </a:rPr>
                        <a:t> </a:t>
                      </a:r>
                      <a:r>
                        <a:rPr sz="1200" spc="-5" dirty="0">
                          <a:latin typeface="+mj-lt"/>
                          <a:cs typeface="Calibri"/>
                        </a:rPr>
                        <a:t>hindsight…</a:t>
                      </a:r>
                      <a:endParaRPr lang="en-GB" sz="1200" spc="-5" dirty="0">
                        <a:latin typeface="+mj-lt"/>
                        <a:cs typeface="Calibri"/>
                      </a:endParaRPr>
                    </a:p>
                    <a:p>
                      <a:pPr marL="48895">
                        <a:lnSpc>
                          <a:spcPts val="1395"/>
                        </a:lnSpc>
                      </a:pPr>
                      <a:r>
                        <a:rPr lang="en-GB" sz="1050" i="1" spc="-5" dirty="0">
                          <a:latin typeface="+mj-lt"/>
                          <a:cs typeface="Calibri"/>
                        </a:rPr>
                        <a:t>Where you could have done better on reflection?</a:t>
                      </a:r>
                      <a:endParaRPr sz="1050" i="1" dirty="0">
                        <a:latin typeface="+mj-lt"/>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mj-lt"/>
                          <a:cs typeface="Calibri"/>
                        </a:rPr>
                        <a:t>At</a:t>
                      </a:r>
                      <a:r>
                        <a:rPr sz="1200" spc="-30" dirty="0">
                          <a:latin typeface="+mj-lt"/>
                          <a:cs typeface="Calibri"/>
                        </a:rPr>
                        <a:t> </a:t>
                      </a:r>
                      <a:r>
                        <a:rPr sz="1200" spc="-5" dirty="0">
                          <a:latin typeface="+mj-lt"/>
                          <a:cs typeface="Calibri"/>
                        </a:rPr>
                        <a:t>home…</a:t>
                      </a:r>
                      <a:endParaRPr sz="1200">
                        <a:latin typeface="+mj-lt"/>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mj-lt"/>
                          <a:cs typeface="Calibri"/>
                        </a:rPr>
                        <a:t>I </a:t>
                      </a:r>
                      <a:r>
                        <a:rPr lang="en-GB" sz="1200" b="0" spc="-5" dirty="0">
                          <a:latin typeface="+mj-lt"/>
                          <a:cs typeface="Calibri"/>
                        </a:rPr>
                        <a:t>gave an idea and reasoned/justified.</a:t>
                      </a:r>
                      <a:endParaRPr sz="1200" b="0" dirty="0">
                        <a:latin typeface="+mj-lt"/>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mj-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mj-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mj-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mj-lt"/>
                          <a:cs typeface="Calibri"/>
                        </a:rPr>
                        <a:t>I reflected on</a:t>
                      </a:r>
                      <a:r>
                        <a:rPr lang="en-GB" sz="1200" baseline="0" dirty="0">
                          <a:latin typeface="+mj-lt"/>
                          <a:cs typeface="Calibri"/>
                        </a:rPr>
                        <a:t> my idea and made it better after discussing with others</a:t>
                      </a:r>
                      <a:endParaRPr sz="1200" dirty="0">
                        <a:latin typeface="+mj-lt"/>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mj-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mj-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mj-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mj-lt"/>
                          <a:cs typeface="Calibri"/>
                        </a:rPr>
                        <a:t>I</a:t>
                      </a:r>
                      <a:r>
                        <a:rPr lang="en-GB" sz="1200" spc="-5" dirty="0">
                          <a:latin typeface="+mj-lt"/>
                          <a:cs typeface="Calibri"/>
                        </a:rPr>
                        <a:t> </a:t>
                      </a:r>
                      <a:r>
                        <a:rPr lang="en-GB" sz="1200" spc="-10" dirty="0">
                          <a:latin typeface="+mj-lt"/>
                          <a:cs typeface="Calibri"/>
                        </a:rPr>
                        <a:t>used a revision strategy to help make</a:t>
                      </a:r>
                      <a:r>
                        <a:rPr lang="en-GB" sz="1200" spc="-10" baseline="0" dirty="0">
                          <a:latin typeface="+mj-lt"/>
                          <a:cs typeface="Calibri"/>
                        </a:rPr>
                        <a:t> the learning stick.</a:t>
                      </a:r>
                      <a:endParaRPr lang="en-GB" sz="1200" dirty="0">
                        <a:latin typeface="+mj-lt"/>
                        <a:cs typeface="Calibri"/>
                      </a:endParaRPr>
                    </a:p>
                    <a:p>
                      <a:pPr marL="48260">
                        <a:lnSpc>
                          <a:spcPts val="1400"/>
                        </a:lnSpc>
                      </a:pPr>
                      <a:endParaRPr sz="1200" dirty="0">
                        <a:latin typeface="+mj-lt"/>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mj-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mj-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mj-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mj-lt"/>
                          <a:cs typeface="Calibri"/>
                        </a:rPr>
                        <a:t>I</a:t>
                      </a:r>
                      <a:r>
                        <a:rPr sz="1200" spc="-5" dirty="0">
                          <a:latin typeface="+mj-lt"/>
                          <a:cs typeface="Calibri"/>
                        </a:rPr>
                        <a:t> </a:t>
                      </a:r>
                      <a:r>
                        <a:rPr lang="en-GB" sz="1200" spc="-5" dirty="0">
                          <a:latin typeface="+mj-lt"/>
                          <a:cs typeface="Calibri"/>
                        </a:rPr>
                        <a:t>made connections between</a:t>
                      </a:r>
                      <a:r>
                        <a:rPr lang="en-GB" sz="1200" spc="-5" baseline="0" dirty="0">
                          <a:latin typeface="+mj-lt"/>
                          <a:cs typeface="Calibri"/>
                        </a:rPr>
                        <a:t> what I am learning and the outside world. </a:t>
                      </a:r>
                      <a:endParaRPr sz="1200" dirty="0">
                        <a:latin typeface="+mj-lt"/>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mj-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mj-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mj-lt"/>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mj-lt"/>
                          <a:cs typeface="Calibri"/>
                        </a:rPr>
                        <a:t>I asked questions to deepen my understanding.</a:t>
                      </a:r>
                      <a:endParaRPr sz="1200" dirty="0">
                        <a:latin typeface="+mj-lt"/>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mj-lt"/>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mj-lt"/>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mj-lt"/>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20</a:t>
            </a:r>
          </a:p>
        </p:txBody>
      </p:sp>
    </p:spTree>
    <p:extLst>
      <p:ext uri="{BB962C8B-B14F-4D97-AF65-F5344CB8AC3E}">
        <p14:creationId xmlns:p14="http://schemas.microsoft.com/office/powerpoint/2010/main" val="234433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8</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June</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kern="1200" dirty="0">
                          <a:solidFill>
                            <a:srgbClr val="FF0000"/>
                          </a:solidFill>
                          <a:latin typeface="+mn-lt"/>
                          <a:ea typeface="+mn-ea"/>
                          <a:cs typeface="Calibri"/>
                        </a:rPr>
                        <a:t>Reflecting</a:t>
                      </a:r>
                      <a:r>
                        <a:rPr lang="en-GB" sz="1600" kern="1200" baseline="0" dirty="0">
                          <a:solidFill>
                            <a:srgbClr val="FF0000"/>
                          </a:solidFill>
                          <a:latin typeface="+mn-lt"/>
                          <a:ea typeface="+mn-ea"/>
                          <a:cs typeface="Calibri"/>
                        </a:rPr>
                        <a:t> on learning behaviours for resilience…..</a:t>
                      </a:r>
                      <a:endParaRPr lang="en-GB" sz="1600" kern="1200" dirty="0">
                        <a:solidFill>
                          <a:srgbClr val="FF0000"/>
                        </a:solidFill>
                        <a:latin typeface="+mn-lt"/>
                        <a:ea typeface="+mn-ea"/>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21</a:t>
            </a:r>
          </a:p>
        </p:txBody>
      </p:sp>
    </p:spTree>
    <p:extLst>
      <p:ext uri="{BB962C8B-B14F-4D97-AF65-F5344CB8AC3E}">
        <p14:creationId xmlns:p14="http://schemas.microsoft.com/office/powerpoint/2010/main" val="3702262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15</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June</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kern="1200" dirty="0">
                          <a:solidFill>
                            <a:srgbClr val="FF0000"/>
                          </a:solidFill>
                          <a:latin typeface="+mn-lt"/>
                          <a:ea typeface="+mn-ea"/>
                          <a:cs typeface="Calibri"/>
                        </a:rPr>
                        <a:t>Reflecting</a:t>
                      </a:r>
                      <a:r>
                        <a:rPr lang="en-GB" sz="1600" kern="1200" baseline="0" dirty="0">
                          <a:solidFill>
                            <a:srgbClr val="FF0000"/>
                          </a:solidFill>
                          <a:latin typeface="+mn-lt"/>
                          <a:ea typeface="+mn-ea"/>
                          <a:cs typeface="Calibri"/>
                        </a:rPr>
                        <a:t> on learning behaviours for resilience…..</a:t>
                      </a:r>
                      <a:endParaRPr lang="en-GB" sz="1600" kern="1200" dirty="0">
                        <a:solidFill>
                          <a:srgbClr val="FF0000"/>
                        </a:solidFill>
                        <a:latin typeface="+mn-lt"/>
                        <a:ea typeface="+mn-ea"/>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22</a:t>
            </a:r>
          </a:p>
        </p:txBody>
      </p:sp>
    </p:spTree>
    <p:extLst>
      <p:ext uri="{BB962C8B-B14F-4D97-AF65-F5344CB8AC3E}">
        <p14:creationId xmlns:p14="http://schemas.microsoft.com/office/powerpoint/2010/main" val="752464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22</a:t>
                      </a:r>
                      <a:r>
                        <a:rPr lang="en-GB" sz="1800" b="1" spc="-10" baseline="30000" dirty="0">
                          <a:latin typeface="Gill Sans MT" panose="020B0502020104020203" pitchFamily="34" charset="0"/>
                          <a:cs typeface="Calibri"/>
                        </a:rPr>
                        <a:t>nd</a:t>
                      </a:r>
                      <a:r>
                        <a:rPr lang="en-GB" sz="1800" b="1" spc="-10" baseline="0" dirty="0">
                          <a:latin typeface="Gill Sans MT" panose="020B0502020104020203" pitchFamily="34" charset="0"/>
                          <a:cs typeface="Calibri"/>
                        </a:rPr>
                        <a:t>  June</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kern="1200" dirty="0">
                          <a:solidFill>
                            <a:srgbClr val="FF0000"/>
                          </a:solidFill>
                          <a:latin typeface="+mn-lt"/>
                          <a:ea typeface="+mn-ea"/>
                          <a:cs typeface="Calibri"/>
                        </a:rPr>
                        <a:t>Reflecting</a:t>
                      </a:r>
                      <a:r>
                        <a:rPr lang="en-GB" sz="1600" kern="1200" baseline="0" dirty="0">
                          <a:solidFill>
                            <a:srgbClr val="FF0000"/>
                          </a:solidFill>
                          <a:latin typeface="+mn-lt"/>
                          <a:ea typeface="+mn-ea"/>
                          <a:cs typeface="Calibri"/>
                        </a:rPr>
                        <a:t> on learning behaviours for resilience…..</a:t>
                      </a:r>
                      <a:endParaRPr lang="en-GB" sz="1600" kern="1200" dirty="0">
                        <a:solidFill>
                          <a:srgbClr val="FF0000"/>
                        </a:solidFill>
                        <a:latin typeface="+mn-lt"/>
                        <a:ea typeface="+mn-ea"/>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23</a:t>
            </a:r>
          </a:p>
        </p:txBody>
      </p:sp>
    </p:spTree>
    <p:extLst>
      <p:ext uri="{BB962C8B-B14F-4D97-AF65-F5344CB8AC3E}">
        <p14:creationId xmlns:p14="http://schemas.microsoft.com/office/powerpoint/2010/main" val="3359197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29</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June</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kern="1200" dirty="0">
                          <a:solidFill>
                            <a:srgbClr val="FF0000"/>
                          </a:solidFill>
                          <a:latin typeface="+mn-lt"/>
                          <a:ea typeface="+mn-ea"/>
                          <a:cs typeface="Calibri"/>
                        </a:rPr>
                        <a:t>Reflecting</a:t>
                      </a:r>
                      <a:r>
                        <a:rPr lang="en-GB" sz="1600" kern="1200" baseline="0" dirty="0">
                          <a:solidFill>
                            <a:srgbClr val="FF0000"/>
                          </a:solidFill>
                          <a:latin typeface="+mn-lt"/>
                          <a:ea typeface="+mn-ea"/>
                          <a:cs typeface="Calibri"/>
                        </a:rPr>
                        <a:t> on learning behaviours for resilience…..</a:t>
                      </a:r>
                      <a:endParaRPr lang="en-GB" sz="1600" kern="1200" dirty="0">
                        <a:solidFill>
                          <a:srgbClr val="FF0000"/>
                        </a:solidFill>
                        <a:latin typeface="+mn-lt"/>
                        <a:ea typeface="+mn-ea"/>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24</a:t>
            </a:r>
          </a:p>
        </p:txBody>
      </p:sp>
    </p:spTree>
    <p:extLst>
      <p:ext uri="{BB962C8B-B14F-4D97-AF65-F5344CB8AC3E}">
        <p14:creationId xmlns:p14="http://schemas.microsoft.com/office/powerpoint/2010/main" val="2201362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6</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July</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kern="1200" dirty="0">
                          <a:solidFill>
                            <a:srgbClr val="FF0000"/>
                          </a:solidFill>
                          <a:latin typeface="+mn-lt"/>
                          <a:ea typeface="+mn-ea"/>
                          <a:cs typeface="Calibri"/>
                        </a:rPr>
                        <a:t>Reflecting</a:t>
                      </a:r>
                      <a:r>
                        <a:rPr lang="en-GB" sz="1600" kern="1200" baseline="0" dirty="0">
                          <a:solidFill>
                            <a:srgbClr val="FF0000"/>
                          </a:solidFill>
                          <a:latin typeface="+mn-lt"/>
                          <a:ea typeface="+mn-ea"/>
                          <a:cs typeface="Calibri"/>
                        </a:rPr>
                        <a:t> on learning behaviours for resilience…..</a:t>
                      </a:r>
                      <a:endParaRPr lang="en-GB" sz="1600" kern="1200" dirty="0">
                        <a:solidFill>
                          <a:srgbClr val="FF0000"/>
                        </a:solidFill>
                        <a:latin typeface="+mn-lt"/>
                        <a:ea typeface="+mn-ea"/>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25</a:t>
            </a:r>
          </a:p>
        </p:txBody>
      </p:sp>
    </p:spTree>
    <p:extLst>
      <p:ext uri="{BB962C8B-B14F-4D97-AF65-F5344CB8AC3E}">
        <p14:creationId xmlns:p14="http://schemas.microsoft.com/office/powerpoint/2010/main" val="1245220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13</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July</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kern="1200" dirty="0">
                          <a:solidFill>
                            <a:srgbClr val="FF0000"/>
                          </a:solidFill>
                          <a:latin typeface="+mn-lt"/>
                          <a:ea typeface="+mn-ea"/>
                          <a:cs typeface="Calibri"/>
                        </a:rPr>
                        <a:t>Reflecting</a:t>
                      </a:r>
                      <a:r>
                        <a:rPr lang="en-GB" sz="1600" kern="1200" baseline="0" dirty="0">
                          <a:solidFill>
                            <a:srgbClr val="FF0000"/>
                          </a:solidFill>
                          <a:latin typeface="+mn-lt"/>
                          <a:ea typeface="+mn-ea"/>
                          <a:cs typeface="Calibri"/>
                        </a:rPr>
                        <a:t> on learning behaviours for resilience…..</a:t>
                      </a:r>
                      <a:endParaRPr lang="en-GB" sz="1600" kern="1200" dirty="0">
                        <a:solidFill>
                          <a:srgbClr val="FF0000"/>
                        </a:solidFill>
                        <a:latin typeface="+mn-lt"/>
                        <a:ea typeface="+mn-ea"/>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26</a:t>
            </a:r>
          </a:p>
        </p:txBody>
      </p:sp>
    </p:spTree>
    <p:extLst>
      <p:ext uri="{BB962C8B-B14F-4D97-AF65-F5344CB8AC3E}">
        <p14:creationId xmlns:p14="http://schemas.microsoft.com/office/powerpoint/2010/main" val="3361854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1st June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dirty="0">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3"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4"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27</a:t>
            </a:r>
          </a:p>
        </p:txBody>
      </p:sp>
    </p:spTree>
    <p:extLst>
      <p:ext uri="{BB962C8B-B14F-4D97-AF65-F5344CB8AC3E}">
        <p14:creationId xmlns:p14="http://schemas.microsoft.com/office/powerpoint/2010/main" val="3846392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9779" y="95627"/>
            <a:ext cx="1881501" cy="58477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English</a:t>
            </a:r>
            <a:endParaRPr kumimoji="0" lang="en-US" sz="2800" b="1"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8" name="TextBox 7"/>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1</a:t>
            </a:r>
          </a:p>
        </p:txBody>
      </p:sp>
      <p:graphicFrame>
        <p:nvGraphicFramePr>
          <p:cNvPr id="12" name="Content Placeholder 3"/>
          <p:cNvGraphicFramePr>
            <a:graphicFrameLocks/>
          </p:cNvGraphicFramePr>
          <p:nvPr/>
        </p:nvGraphicFramePr>
        <p:xfrm>
          <a:off x="4067798" y="95627"/>
          <a:ext cx="3148641" cy="3940458"/>
        </p:xfrm>
        <a:graphic>
          <a:graphicData uri="http://schemas.openxmlformats.org/drawingml/2006/table">
            <a:tbl>
              <a:tblPr firstRow="1" bandRow="1">
                <a:tableStyleId>{5940675A-B579-460E-94D1-54222C63F5DA}</a:tableStyleId>
              </a:tblPr>
              <a:tblGrid>
                <a:gridCol w="1006856">
                  <a:extLst>
                    <a:ext uri="{9D8B030D-6E8A-4147-A177-3AD203B41FA5}">
                      <a16:colId xmlns:a16="http://schemas.microsoft.com/office/drawing/2014/main" val="20000"/>
                    </a:ext>
                  </a:extLst>
                </a:gridCol>
                <a:gridCol w="2141785">
                  <a:extLst>
                    <a:ext uri="{9D8B030D-6E8A-4147-A177-3AD203B41FA5}">
                      <a16:colId xmlns:a16="http://schemas.microsoft.com/office/drawing/2014/main" val="20001"/>
                    </a:ext>
                  </a:extLst>
                </a:gridCol>
              </a:tblGrid>
              <a:tr h="318322">
                <a:tc gridSpan="2">
                  <a:txBody>
                    <a:bodyPr/>
                    <a:lstStyle/>
                    <a:p>
                      <a:pPr algn="ctr"/>
                      <a:r>
                        <a:rPr lang="en-US" sz="1200" b="1" dirty="0">
                          <a:latin typeface="Gill Sans MT" panose="020B0502020104020203" pitchFamily="34" charset="0"/>
                        </a:rPr>
                        <a:t>Week</a:t>
                      </a:r>
                      <a:r>
                        <a:rPr lang="en-US" sz="1200" b="1" baseline="0" dirty="0">
                          <a:latin typeface="Gill Sans MT" panose="020B0502020104020203" pitchFamily="34" charset="0"/>
                        </a:rPr>
                        <a:t> 3 – DAPFORREST </a:t>
                      </a:r>
                      <a:endParaRPr lang="en-US" sz="1200" b="1" dirty="0">
                        <a:latin typeface="Gill Sans MT" panose="020B0502020104020203" pitchFamily="34" charset="0"/>
                      </a:endParaRPr>
                    </a:p>
                  </a:txBody>
                  <a:tcPr anchor="ctr">
                    <a:solidFill>
                      <a:schemeClr val="accent1">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305369">
                <a:tc>
                  <a:txBody>
                    <a:bodyPr/>
                    <a:lstStyle/>
                    <a:p>
                      <a:r>
                        <a:rPr lang="en-US" sz="1200" b="1" dirty="0">
                          <a:latin typeface="Gill Sans MT" panose="020B0502020104020203" pitchFamily="34" charset="0"/>
                        </a:rPr>
                        <a:t>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rPr>
                        <a:t>Direct address </a:t>
                      </a:r>
                    </a:p>
                  </a:txBody>
                  <a:tcPr anchor="ctr"/>
                </a:tc>
                <a:extLst>
                  <a:ext uri="{0D108BD9-81ED-4DB2-BD59-A6C34878D82A}">
                    <a16:rowId xmlns:a16="http://schemas.microsoft.com/office/drawing/2014/main" val="10002"/>
                  </a:ext>
                </a:extLst>
              </a:tr>
              <a:tr h="323518">
                <a:tc>
                  <a:txBody>
                    <a:bodyPr/>
                    <a:lstStyle/>
                    <a:p>
                      <a:r>
                        <a:rPr lang="en-US" sz="1200" b="1" dirty="0">
                          <a:latin typeface="Gill Sans MT" panose="020B0502020104020203" pitchFamily="34" charset="0"/>
                        </a:rPr>
                        <a:t> A</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rPr>
                        <a:t>Anecdotes </a:t>
                      </a:r>
                    </a:p>
                  </a:txBody>
                  <a:tcPr anchor="ctr"/>
                </a:tc>
                <a:extLst>
                  <a:ext uri="{0D108BD9-81ED-4DB2-BD59-A6C34878D82A}">
                    <a16:rowId xmlns:a16="http://schemas.microsoft.com/office/drawing/2014/main" val="10003"/>
                  </a:ext>
                </a:extLst>
              </a:tr>
              <a:tr h="462500">
                <a:tc>
                  <a:txBody>
                    <a:bodyPr/>
                    <a:lstStyle/>
                    <a:p>
                      <a:r>
                        <a:rPr lang="en-US" sz="1200" b="1" dirty="0">
                          <a:latin typeface="Gill Sans MT" panose="020B0502020104020203" pitchFamily="34" charset="0"/>
                        </a:rPr>
                        <a:t>P</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rPr>
                        <a:t>Personal pronouns </a:t>
                      </a:r>
                    </a:p>
                  </a:txBody>
                  <a:tcPr anchor="ctr"/>
                </a:tc>
                <a:extLst>
                  <a:ext uri="{0D108BD9-81ED-4DB2-BD59-A6C34878D82A}">
                    <a16:rowId xmlns:a16="http://schemas.microsoft.com/office/drawing/2014/main" val="10004"/>
                  </a:ext>
                </a:extLst>
              </a:tr>
              <a:tr h="346874">
                <a:tc>
                  <a:txBody>
                    <a:bodyPr/>
                    <a:lstStyle/>
                    <a:p>
                      <a:r>
                        <a:rPr lang="en-US" sz="1200" b="1" dirty="0">
                          <a:latin typeface="Gill Sans MT" panose="020B0502020104020203" pitchFamily="34" charset="0"/>
                        </a:rPr>
                        <a:t>F</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rPr>
                        <a:t>Facts </a:t>
                      </a:r>
                    </a:p>
                  </a:txBody>
                  <a:tcPr anchor="ctr"/>
                </a:tc>
                <a:extLst>
                  <a:ext uri="{0D108BD9-81ED-4DB2-BD59-A6C34878D82A}">
                    <a16:rowId xmlns:a16="http://schemas.microsoft.com/office/drawing/2014/main" val="10005"/>
                  </a:ext>
                </a:extLst>
              </a:tr>
              <a:tr h="339167">
                <a:tc>
                  <a:txBody>
                    <a:bodyPr/>
                    <a:lstStyle/>
                    <a:p>
                      <a:r>
                        <a:rPr lang="en-US" sz="1200" b="1" dirty="0">
                          <a:latin typeface="Gill Sans MT" panose="020B0502020104020203" pitchFamily="34" charset="0"/>
                        </a:rPr>
                        <a:t>O</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rPr>
                        <a:t>Opinions </a:t>
                      </a:r>
                    </a:p>
                  </a:txBody>
                  <a:tcPr anchor="ctr"/>
                </a:tc>
                <a:extLst>
                  <a:ext uri="{0D108BD9-81ED-4DB2-BD59-A6C34878D82A}">
                    <a16:rowId xmlns:a16="http://schemas.microsoft.com/office/drawing/2014/main" val="10006"/>
                  </a:ext>
                </a:extLst>
              </a:tr>
              <a:tr h="631006">
                <a:tc>
                  <a:txBody>
                    <a:bodyPr/>
                    <a:lstStyle/>
                    <a:p>
                      <a:r>
                        <a:rPr lang="en-US" sz="1200" b="1" dirty="0">
                          <a:latin typeface="Gill Sans MT" panose="020B0502020104020203" pitchFamily="34" charset="0"/>
                        </a:rPr>
                        <a:t>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rPr>
                        <a:t>Rhetorical questions/ repetition</a:t>
                      </a:r>
                    </a:p>
                  </a:txBody>
                  <a:tcPr anchor="ctr"/>
                </a:tc>
                <a:extLst>
                  <a:ext uri="{0D108BD9-81ED-4DB2-BD59-A6C34878D82A}">
                    <a16:rowId xmlns:a16="http://schemas.microsoft.com/office/drawing/2014/main" val="2410388826"/>
                  </a:ext>
                </a:extLst>
              </a:tr>
              <a:tr h="450718">
                <a:tc>
                  <a:txBody>
                    <a:bodyPr/>
                    <a:lstStyle/>
                    <a:p>
                      <a:r>
                        <a:rPr lang="en-US" sz="1200" b="1" dirty="0">
                          <a:latin typeface="Gill Sans MT" panose="020B0502020104020203" pitchFamily="34" charset="0"/>
                        </a:rPr>
                        <a:t>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rPr>
                        <a:t>Emotive language</a:t>
                      </a:r>
                    </a:p>
                  </a:txBody>
                  <a:tcPr anchor="ctr"/>
                </a:tc>
                <a:extLst>
                  <a:ext uri="{0D108BD9-81ED-4DB2-BD59-A6C34878D82A}">
                    <a16:rowId xmlns:a16="http://schemas.microsoft.com/office/drawing/2014/main" val="3017334470"/>
                  </a:ext>
                </a:extLst>
              </a:tr>
              <a:tr h="312266">
                <a:tc>
                  <a:txBody>
                    <a:bodyPr/>
                    <a:lstStyle/>
                    <a:p>
                      <a:r>
                        <a:rPr lang="en-US" sz="1200" b="1" dirty="0">
                          <a:latin typeface="Gill Sans MT" panose="020B0502020104020203" pitchFamily="34" charset="0"/>
                        </a:rPr>
                        <a:t>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rPr>
                        <a:t>Statistics </a:t>
                      </a:r>
                    </a:p>
                  </a:txBody>
                  <a:tcPr anchor="ctr"/>
                </a:tc>
                <a:extLst>
                  <a:ext uri="{0D108BD9-81ED-4DB2-BD59-A6C34878D82A}">
                    <a16:rowId xmlns:a16="http://schemas.microsoft.com/office/drawing/2014/main" val="2627232031"/>
                  </a:ext>
                </a:extLst>
              </a:tr>
              <a:tr h="450718">
                <a:tc>
                  <a:txBody>
                    <a:bodyPr/>
                    <a:lstStyle/>
                    <a:p>
                      <a:r>
                        <a:rPr lang="en-US" sz="1200" b="1" dirty="0">
                          <a:latin typeface="Gill Sans MT" panose="020B0502020104020203" pitchFamily="34" charset="0"/>
                        </a:rPr>
                        <a:t>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rPr>
                        <a:t>Triples/rule of three </a:t>
                      </a:r>
                    </a:p>
                  </a:txBody>
                  <a:tcPr anchor="ctr"/>
                </a:tc>
                <a:extLst>
                  <a:ext uri="{0D108BD9-81ED-4DB2-BD59-A6C34878D82A}">
                    <a16:rowId xmlns:a16="http://schemas.microsoft.com/office/drawing/2014/main" val="2252735306"/>
                  </a:ext>
                </a:extLst>
              </a:tr>
            </a:tbl>
          </a:graphicData>
        </a:graphic>
      </p:graphicFrame>
      <p:graphicFrame>
        <p:nvGraphicFramePr>
          <p:cNvPr id="13" name="Table 12"/>
          <p:cNvGraphicFramePr>
            <a:graphicFrameLocks noGrp="1"/>
          </p:cNvGraphicFramePr>
          <p:nvPr/>
        </p:nvGraphicFramePr>
        <p:xfrm>
          <a:off x="149779" y="4361388"/>
          <a:ext cx="3656107" cy="2310883"/>
        </p:xfrm>
        <a:graphic>
          <a:graphicData uri="http://schemas.openxmlformats.org/drawingml/2006/table">
            <a:tbl>
              <a:tblPr firstRow="1" bandRow="1">
                <a:tableStyleId>{5940675A-B579-460E-94D1-54222C63F5DA}</a:tableStyleId>
              </a:tblPr>
              <a:tblGrid>
                <a:gridCol w="3656107">
                  <a:extLst>
                    <a:ext uri="{9D8B030D-6E8A-4147-A177-3AD203B41FA5}">
                      <a16:colId xmlns:a16="http://schemas.microsoft.com/office/drawing/2014/main" val="20001"/>
                    </a:ext>
                  </a:extLst>
                </a:gridCol>
              </a:tblGrid>
              <a:tr h="266524">
                <a:tc>
                  <a:txBody>
                    <a:bodyPr/>
                    <a:lstStyle/>
                    <a:p>
                      <a:pPr algn="ctr"/>
                      <a:r>
                        <a:rPr lang="en-US" sz="1200" b="1" dirty="0">
                          <a:latin typeface="Gill Sans MT" panose="020B0502020104020203" pitchFamily="34" charset="0"/>
                          <a:cs typeface="Gill Sans"/>
                        </a:rPr>
                        <a:t>Week 2</a:t>
                      </a:r>
                      <a:r>
                        <a:rPr lang="en-US" sz="1200" b="1" baseline="0" dirty="0">
                          <a:latin typeface="Gill Sans MT" panose="020B0502020104020203" pitchFamily="34" charset="0"/>
                          <a:cs typeface="Gill Sans"/>
                        </a:rPr>
                        <a:t> – Purposes</a:t>
                      </a:r>
                      <a:endParaRPr lang="en-US" sz="1200" b="1" dirty="0">
                        <a:latin typeface="Gill Sans MT" panose="020B0502020104020203" pitchFamily="34" charset="0"/>
                        <a:cs typeface="Gill Sans"/>
                      </a:endParaRPr>
                    </a:p>
                  </a:txBody>
                  <a:tcPr>
                    <a:solidFill>
                      <a:schemeClr val="accent2">
                        <a:lumMod val="20000"/>
                        <a:lumOff val="80000"/>
                      </a:schemeClr>
                    </a:solidFill>
                  </a:tcPr>
                </a:tc>
                <a:extLst>
                  <a:ext uri="{0D108BD9-81ED-4DB2-BD59-A6C34878D82A}">
                    <a16:rowId xmlns:a16="http://schemas.microsoft.com/office/drawing/2014/main" val="10000"/>
                  </a:ext>
                </a:extLst>
              </a:tr>
              <a:tr h="47992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cs typeface="Gill Sans"/>
                        </a:rPr>
                        <a:t>Persuade – The author tries to convince the reader to believe a specific point of view. </a:t>
                      </a:r>
                    </a:p>
                  </a:txBody>
                  <a:tcPr/>
                </a:tc>
                <a:extLst>
                  <a:ext uri="{0D108BD9-81ED-4DB2-BD59-A6C34878D82A}">
                    <a16:rowId xmlns:a16="http://schemas.microsoft.com/office/drawing/2014/main" val="10001"/>
                  </a:ext>
                </a:extLst>
              </a:tr>
              <a:tr h="42346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rPr>
                        <a:t>Inform – The author tries to teach the reader to believe a point of view on a topic. </a:t>
                      </a:r>
                    </a:p>
                  </a:txBody>
                  <a:tcPr/>
                </a:tc>
                <a:extLst>
                  <a:ext uri="{0D108BD9-81ED-4DB2-BD59-A6C34878D82A}">
                    <a16:rowId xmlns:a16="http://schemas.microsoft.com/office/drawing/2014/main" val="10002"/>
                  </a:ext>
                </a:extLst>
              </a:tr>
              <a:tr h="2540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cs typeface="Gill Sans"/>
                        </a:rPr>
                        <a:t>Argue – The author tries to argue both sides to come to a conclusion</a:t>
                      </a:r>
                    </a:p>
                  </a:txBody>
                  <a:tcPr/>
                </a:tc>
                <a:extLst>
                  <a:ext uri="{0D108BD9-81ED-4DB2-BD59-A6C34878D82A}">
                    <a16:rowId xmlns:a16="http://schemas.microsoft.com/office/drawing/2014/main" val="10003"/>
                  </a:ext>
                </a:extLst>
              </a:tr>
              <a:tr h="642240">
                <a:tc>
                  <a:txBody>
                    <a:bodyPr/>
                    <a:lstStyle/>
                    <a:p>
                      <a:r>
                        <a:rPr lang="en-GB" sz="1200" dirty="0">
                          <a:latin typeface="Gill Sans MT" panose="020B0502020104020203" pitchFamily="34" charset="0"/>
                        </a:rPr>
                        <a:t>Entertain – The author tries to entertain the reader to make them enjoy the story. </a:t>
                      </a:r>
                    </a:p>
                  </a:txBody>
                  <a:tcPr/>
                </a:tc>
                <a:extLst>
                  <a:ext uri="{0D108BD9-81ED-4DB2-BD59-A6C34878D82A}">
                    <a16:rowId xmlns:a16="http://schemas.microsoft.com/office/drawing/2014/main" val="3822655058"/>
                  </a:ext>
                </a:extLst>
              </a:tr>
            </a:tbl>
          </a:graphicData>
        </a:graphic>
      </p:graphicFrame>
      <p:graphicFrame>
        <p:nvGraphicFramePr>
          <p:cNvPr id="14" name="Table 13"/>
          <p:cNvGraphicFramePr>
            <a:graphicFrameLocks noGrp="1"/>
          </p:cNvGraphicFramePr>
          <p:nvPr/>
        </p:nvGraphicFramePr>
        <p:xfrm>
          <a:off x="7390732" y="163348"/>
          <a:ext cx="4496467" cy="1752727"/>
        </p:xfrm>
        <a:graphic>
          <a:graphicData uri="http://schemas.openxmlformats.org/drawingml/2006/table">
            <a:tbl>
              <a:tblPr firstRow="1" bandRow="1">
                <a:tableStyleId>{5940675A-B579-460E-94D1-54222C63F5DA}</a:tableStyleId>
              </a:tblPr>
              <a:tblGrid>
                <a:gridCol w="1349714">
                  <a:extLst>
                    <a:ext uri="{9D8B030D-6E8A-4147-A177-3AD203B41FA5}">
                      <a16:colId xmlns:a16="http://schemas.microsoft.com/office/drawing/2014/main" val="20000"/>
                    </a:ext>
                  </a:extLst>
                </a:gridCol>
                <a:gridCol w="3146753">
                  <a:extLst>
                    <a:ext uri="{9D8B030D-6E8A-4147-A177-3AD203B41FA5}">
                      <a16:colId xmlns:a16="http://schemas.microsoft.com/office/drawing/2014/main" val="20001"/>
                    </a:ext>
                  </a:extLst>
                </a:gridCol>
              </a:tblGrid>
              <a:tr h="296622">
                <a:tc gridSpan="2">
                  <a:txBody>
                    <a:bodyPr/>
                    <a:lstStyle/>
                    <a:p>
                      <a:pPr algn="ctr"/>
                      <a:r>
                        <a:rPr lang="en-GB" sz="1200" b="1" dirty="0">
                          <a:latin typeface="Gill Sans MT" panose="020B0502020104020203" pitchFamily="34" charset="0"/>
                        </a:rPr>
                        <a:t>Week 5 </a:t>
                      </a:r>
                      <a:r>
                        <a:rPr lang="en-GB" sz="1200" b="0" dirty="0">
                          <a:latin typeface="Gill Sans MT" panose="020B0502020104020203" pitchFamily="34" charset="0"/>
                        </a:rPr>
                        <a:t>–  </a:t>
                      </a:r>
                      <a:r>
                        <a:rPr lang="en-GB" sz="1200" b="1" dirty="0">
                          <a:latin typeface="Gill Sans MT" panose="020B0502020104020203" pitchFamily="34" charset="0"/>
                        </a:rPr>
                        <a:t>TAP</a:t>
                      </a:r>
                    </a:p>
                  </a:txBody>
                  <a:tcPr anchor="ctr">
                    <a:solidFill>
                      <a:schemeClr val="accent4">
                        <a:lumMod val="20000"/>
                        <a:lumOff val="80000"/>
                      </a:schemeClr>
                    </a:solidFill>
                  </a:tcPr>
                </a:tc>
                <a:tc hMerge="1">
                  <a:txBody>
                    <a:bodyPr/>
                    <a:lstStyle/>
                    <a:p>
                      <a:endParaRPr lang="en-GB" sz="1200" dirty="0">
                        <a:latin typeface="Gill Sans"/>
                      </a:endParaRPr>
                    </a:p>
                  </a:txBody>
                  <a:tcPr/>
                </a:tc>
                <a:extLst>
                  <a:ext uri="{0D108BD9-81ED-4DB2-BD59-A6C34878D82A}">
                    <a16:rowId xmlns:a16="http://schemas.microsoft.com/office/drawing/2014/main" val="10000"/>
                  </a:ext>
                </a:extLst>
              </a:tr>
              <a:tr h="500861">
                <a:tc>
                  <a:txBody>
                    <a:bodyPr/>
                    <a:lstStyle/>
                    <a:p>
                      <a:r>
                        <a:rPr lang="en-GB" sz="1200" b="0" dirty="0">
                          <a:latin typeface="Gill Sans MT" panose="020B0502020104020203" pitchFamily="34" charset="0"/>
                        </a:rPr>
                        <a:t>Topic </a:t>
                      </a:r>
                    </a:p>
                  </a:txBody>
                  <a:tcPr anchor="ctr"/>
                </a:tc>
                <a:tc>
                  <a:txBody>
                    <a:bodyPr/>
                    <a:lstStyle/>
                    <a:p>
                      <a:r>
                        <a:rPr lang="en-GB" sz="1200" b="0" dirty="0">
                          <a:latin typeface="Gill Sans MT" panose="020B0502020104020203" pitchFamily="34" charset="0"/>
                        </a:rPr>
                        <a:t>What is the topic of your writing? Will it engage an audience? </a:t>
                      </a:r>
                    </a:p>
                  </a:txBody>
                  <a:tcPr anchor="ctr"/>
                </a:tc>
                <a:extLst>
                  <a:ext uri="{0D108BD9-81ED-4DB2-BD59-A6C34878D82A}">
                    <a16:rowId xmlns:a16="http://schemas.microsoft.com/office/drawing/2014/main" val="10001"/>
                  </a:ext>
                </a:extLst>
              </a:tr>
              <a:tr h="427883">
                <a:tc>
                  <a:txBody>
                    <a:bodyPr/>
                    <a:lstStyle/>
                    <a:p>
                      <a:r>
                        <a:rPr lang="en-GB" sz="1200" b="0" dirty="0">
                          <a:latin typeface="Gill Sans MT" panose="020B0502020104020203" pitchFamily="34" charset="0"/>
                        </a:rPr>
                        <a:t>Audience </a:t>
                      </a:r>
                    </a:p>
                  </a:txBody>
                  <a:tcPr anchor="ctr"/>
                </a:tc>
                <a:tc>
                  <a:txBody>
                    <a:bodyPr/>
                    <a:lstStyle/>
                    <a:p>
                      <a:r>
                        <a:rPr lang="en-GB" sz="1200" b="0" dirty="0">
                          <a:latin typeface="Gill Sans MT" panose="020B0502020104020203" pitchFamily="34" charset="0"/>
                        </a:rPr>
                        <a:t>Who will read/listen to your writing? </a:t>
                      </a:r>
                    </a:p>
                    <a:p>
                      <a:r>
                        <a:rPr lang="en-GB" sz="1200" b="0" dirty="0">
                          <a:latin typeface="Gill Sans MT" panose="020B0502020104020203" pitchFamily="34" charset="0"/>
                        </a:rPr>
                        <a:t>How will you engage your audience? </a:t>
                      </a:r>
                    </a:p>
                  </a:txBody>
                  <a:tcPr anchor="ctr"/>
                </a:tc>
                <a:extLst>
                  <a:ext uri="{0D108BD9-81ED-4DB2-BD59-A6C34878D82A}">
                    <a16:rowId xmlns:a16="http://schemas.microsoft.com/office/drawing/2014/main" val="10002"/>
                  </a:ext>
                </a:extLst>
              </a:tr>
              <a:tr h="498044">
                <a:tc>
                  <a:txBody>
                    <a:bodyPr/>
                    <a:lstStyle/>
                    <a:p>
                      <a:r>
                        <a:rPr lang="en-GB" sz="1200" b="0" dirty="0">
                          <a:latin typeface="Gill Sans MT" panose="020B0502020104020203" pitchFamily="34" charset="0"/>
                        </a:rPr>
                        <a:t>Purpose </a:t>
                      </a:r>
                    </a:p>
                  </a:txBody>
                  <a:tcPr anchor="ctr"/>
                </a:tc>
                <a:tc>
                  <a:txBody>
                    <a:bodyPr/>
                    <a:lstStyle/>
                    <a:p>
                      <a:r>
                        <a:rPr lang="en-GB" sz="1200" b="0" dirty="0">
                          <a:latin typeface="Gill Sans MT" panose="020B0502020104020203" pitchFamily="34" charset="0"/>
                        </a:rPr>
                        <a:t>What is the purpose/ To argue? To advise? To inform? To entertain? </a:t>
                      </a:r>
                    </a:p>
                  </a:txBody>
                  <a:tcPr anchor="ctr"/>
                </a:tc>
                <a:extLst>
                  <a:ext uri="{0D108BD9-81ED-4DB2-BD59-A6C34878D82A}">
                    <a16:rowId xmlns:a16="http://schemas.microsoft.com/office/drawing/2014/main" val="10003"/>
                  </a:ext>
                </a:extLst>
              </a:tr>
            </a:tbl>
          </a:graphicData>
        </a:graphic>
      </p:graphicFrame>
      <p:graphicFrame>
        <p:nvGraphicFramePr>
          <p:cNvPr id="15" name="Table 14"/>
          <p:cNvGraphicFramePr>
            <a:graphicFrameLocks noGrp="1"/>
          </p:cNvGraphicFramePr>
          <p:nvPr/>
        </p:nvGraphicFramePr>
        <p:xfrm>
          <a:off x="103461" y="789811"/>
          <a:ext cx="3656107" cy="3470536"/>
        </p:xfrm>
        <a:graphic>
          <a:graphicData uri="http://schemas.openxmlformats.org/drawingml/2006/table">
            <a:tbl>
              <a:tblPr firstRow="1" bandRow="1">
                <a:tableStyleId>{5940675A-B579-460E-94D1-54222C63F5DA}</a:tableStyleId>
              </a:tblPr>
              <a:tblGrid>
                <a:gridCol w="1227904">
                  <a:extLst>
                    <a:ext uri="{9D8B030D-6E8A-4147-A177-3AD203B41FA5}">
                      <a16:colId xmlns:a16="http://schemas.microsoft.com/office/drawing/2014/main" val="20000"/>
                    </a:ext>
                  </a:extLst>
                </a:gridCol>
                <a:gridCol w="2428203">
                  <a:extLst>
                    <a:ext uri="{9D8B030D-6E8A-4147-A177-3AD203B41FA5}">
                      <a16:colId xmlns:a16="http://schemas.microsoft.com/office/drawing/2014/main" val="20001"/>
                    </a:ext>
                  </a:extLst>
                </a:gridCol>
              </a:tblGrid>
              <a:tr h="272527">
                <a:tc gridSpan="2">
                  <a:txBody>
                    <a:bodyPr/>
                    <a:lstStyle/>
                    <a:p>
                      <a:pPr algn="ctr"/>
                      <a:r>
                        <a:rPr lang="en-GB" sz="1200" b="1" dirty="0">
                          <a:latin typeface="Gill Sans MT" panose="020B0502020104020203" pitchFamily="34" charset="0"/>
                        </a:rPr>
                        <a:t>Week 1</a:t>
                      </a:r>
                      <a:r>
                        <a:rPr lang="en-GB" sz="1200" b="1" baseline="0" dirty="0">
                          <a:latin typeface="Gill Sans MT" panose="020B0502020104020203" pitchFamily="34" charset="0"/>
                        </a:rPr>
                        <a:t> – Features of a speech </a:t>
                      </a:r>
                      <a:endParaRPr lang="en-GB" sz="1200" b="1" dirty="0">
                        <a:latin typeface="Gill Sans MT" panose="020B0502020104020203" pitchFamily="34" charset="0"/>
                      </a:endParaRPr>
                    </a:p>
                  </a:txBody>
                  <a:tcPr>
                    <a:solidFill>
                      <a:srgbClr val="FCE4F7"/>
                    </a:solidFill>
                  </a:tcPr>
                </a:tc>
                <a:tc hMerge="1">
                  <a:txBody>
                    <a:bodyPr/>
                    <a:lstStyle/>
                    <a:p>
                      <a:endParaRPr lang="en-GB" dirty="0"/>
                    </a:p>
                  </a:txBody>
                  <a:tcPr/>
                </a:tc>
                <a:extLst>
                  <a:ext uri="{0D108BD9-81ED-4DB2-BD59-A6C34878D82A}">
                    <a16:rowId xmlns:a16="http://schemas.microsoft.com/office/drawing/2014/main" val="10000"/>
                  </a:ext>
                </a:extLst>
              </a:tr>
              <a:tr h="454212">
                <a:tc>
                  <a:txBody>
                    <a:bodyPr/>
                    <a:lstStyle/>
                    <a:p>
                      <a:r>
                        <a:rPr lang="en-GB" sz="1200" b="0" dirty="0">
                          <a:latin typeface="Gill Sans MT" panose="020B0502020104020203" pitchFamily="34" charset="0"/>
                        </a:rPr>
                        <a:t>Engaging opening </a:t>
                      </a:r>
                    </a:p>
                  </a:txBody>
                  <a:tcPr anchor="ctr"/>
                </a:tc>
                <a:tc>
                  <a:txBody>
                    <a:bodyPr/>
                    <a:lstStyle/>
                    <a:p>
                      <a:r>
                        <a:rPr lang="en-GB" sz="1200" b="0" dirty="0">
                          <a:latin typeface="Gill Sans MT" panose="020B0502020104020203" pitchFamily="34" charset="0"/>
                        </a:rPr>
                        <a:t>The opening of the speech should be highly engaging and set the tone for the rest of the speech. </a:t>
                      </a:r>
                    </a:p>
                  </a:txBody>
                  <a:tcPr/>
                </a:tc>
                <a:extLst>
                  <a:ext uri="{0D108BD9-81ED-4DB2-BD59-A6C34878D82A}">
                    <a16:rowId xmlns:a16="http://schemas.microsoft.com/office/drawing/2014/main" val="10002"/>
                  </a:ext>
                </a:extLst>
              </a:tr>
              <a:tr h="454212">
                <a:tc>
                  <a:txBody>
                    <a:bodyPr/>
                    <a:lstStyle/>
                    <a:p>
                      <a:r>
                        <a:rPr lang="en-GB" sz="1200" b="0" dirty="0">
                          <a:latin typeface="Gill Sans MT" panose="020B0502020104020203" pitchFamily="34" charset="0"/>
                        </a:rPr>
                        <a:t>Well structured argument </a:t>
                      </a:r>
                    </a:p>
                  </a:txBody>
                  <a:tcPr anchor="ctr"/>
                </a:tc>
                <a:tc>
                  <a:txBody>
                    <a:bodyPr/>
                    <a:lstStyle/>
                    <a:p>
                      <a:r>
                        <a:rPr lang="en-GB" sz="1200" b="0" dirty="0">
                          <a:latin typeface="Gill Sans MT" panose="020B0502020104020203" pitchFamily="34" charset="0"/>
                        </a:rPr>
                        <a:t>The body of the speech should present a well-structured argument with several main points. </a:t>
                      </a:r>
                    </a:p>
                  </a:txBody>
                  <a:tcPr/>
                </a:tc>
                <a:extLst>
                  <a:ext uri="{0D108BD9-81ED-4DB2-BD59-A6C34878D82A}">
                    <a16:rowId xmlns:a16="http://schemas.microsoft.com/office/drawing/2014/main" val="10003"/>
                  </a:ext>
                </a:extLst>
              </a:tr>
              <a:tr h="635896">
                <a:tc>
                  <a:txBody>
                    <a:bodyPr/>
                    <a:lstStyle/>
                    <a:p>
                      <a:r>
                        <a:rPr lang="en-GB" sz="1200" b="0" dirty="0">
                          <a:latin typeface="Gill Sans MT" panose="020B0502020104020203" pitchFamily="34" charset="0"/>
                        </a:rPr>
                        <a:t>Clear message </a:t>
                      </a:r>
                    </a:p>
                  </a:txBody>
                  <a:tcPr anchor="ct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b="0" dirty="0">
                          <a:latin typeface="Gill Sans MT" panose="020B0502020104020203" pitchFamily="34" charset="0"/>
                        </a:rPr>
                        <a:t>The message should be specific and relevant. </a:t>
                      </a:r>
                    </a:p>
                  </a:txBody>
                  <a:tcPr/>
                </a:tc>
                <a:extLst>
                  <a:ext uri="{0D108BD9-81ED-4DB2-BD59-A6C34878D82A}">
                    <a16:rowId xmlns:a16="http://schemas.microsoft.com/office/drawing/2014/main" val="1961259067"/>
                  </a:ext>
                </a:extLst>
              </a:tr>
              <a:tr h="635896">
                <a:tc>
                  <a:txBody>
                    <a:bodyPr/>
                    <a:lstStyle/>
                    <a:p>
                      <a:r>
                        <a:rPr lang="en-GB" sz="1200" b="0" dirty="0">
                          <a:latin typeface="Gill Sans MT" panose="020B0502020104020203" pitchFamily="34" charset="0"/>
                        </a:rPr>
                        <a:t>Persuasive techniques </a:t>
                      </a:r>
                    </a:p>
                  </a:txBody>
                  <a:tcPr anchor="ct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b="0" dirty="0">
                          <a:latin typeface="Gill Sans MT" panose="020B0502020104020203" pitchFamily="34" charset="0"/>
                        </a:rPr>
                        <a:t>Persuasive techniques should be used in the speech to engage the audience. </a:t>
                      </a:r>
                    </a:p>
                  </a:txBody>
                  <a:tcPr/>
                </a:tc>
                <a:extLst>
                  <a:ext uri="{0D108BD9-81ED-4DB2-BD59-A6C34878D82A}">
                    <a16:rowId xmlns:a16="http://schemas.microsoft.com/office/drawing/2014/main" val="1480337858"/>
                  </a:ext>
                </a:extLst>
              </a:tr>
              <a:tr h="635896">
                <a:tc>
                  <a:txBody>
                    <a:bodyPr/>
                    <a:lstStyle/>
                    <a:p>
                      <a:r>
                        <a:rPr lang="en-GB" sz="1200" b="0" dirty="0">
                          <a:latin typeface="Gill Sans MT" panose="020B0502020104020203" pitchFamily="34" charset="0"/>
                        </a:rPr>
                        <a:t>Conclusion </a:t>
                      </a:r>
                    </a:p>
                  </a:txBody>
                  <a:tcPr anchor="ctr"/>
                </a:tc>
                <a:tc>
                  <a:txBody>
                    <a:bodyPr/>
                    <a:lstStyle/>
                    <a:p>
                      <a:r>
                        <a:rPr lang="en-GB" sz="1200" b="0" dirty="0">
                          <a:latin typeface="Gill Sans MT" panose="020B0502020104020203" pitchFamily="34" charset="0"/>
                        </a:rPr>
                        <a:t>The conclusion is your final chance to leave a lasting impression on your audience. </a:t>
                      </a:r>
                    </a:p>
                  </a:txBody>
                  <a:tcPr/>
                </a:tc>
                <a:extLst>
                  <a:ext uri="{0D108BD9-81ED-4DB2-BD59-A6C34878D82A}">
                    <a16:rowId xmlns:a16="http://schemas.microsoft.com/office/drawing/2014/main" val="2917133035"/>
                  </a:ext>
                </a:extLst>
              </a:tr>
            </a:tbl>
          </a:graphicData>
        </a:graphic>
      </p:graphicFrame>
      <p:graphicFrame>
        <p:nvGraphicFramePr>
          <p:cNvPr id="16" name="Table 15"/>
          <p:cNvGraphicFramePr>
            <a:graphicFrameLocks noGrp="1"/>
          </p:cNvGraphicFramePr>
          <p:nvPr/>
        </p:nvGraphicFramePr>
        <p:xfrm>
          <a:off x="3934159" y="4220517"/>
          <a:ext cx="3282280" cy="2648156"/>
        </p:xfrm>
        <a:graphic>
          <a:graphicData uri="http://schemas.openxmlformats.org/drawingml/2006/table">
            <a:tbl>
              <a:tblPr firstRow="1" bandRow="1">
                <a:tableStyleId>{5940675A-B579-460E-94D1-54222C63F5DA}</a:tableStyleId>
              </a:tblPr>
              <a:tblGrid>
                <a:gridCol w="3282280">
                  <a:extLst>
                    <a:ext uri="{9D8B030D-6E8A-4147-A177-3AD203B41FA5}">
                      <a16:colId xmlns:a16="http://schemas.microsoft.com/office/drawing/2014/main" val="20000"/>
                    </a:ext>
                  </a:extLst>
                </a:gridCol>
              </a:tblGrid>
              <a:tr h="326597">
                <a:tc>
                  <a:txBody>
                    <a:bodyPr/>
                    <a:lstStyle/>
                    <a:p>
                      <a:pPr algn="ctr"/>
                      <a:r>
                        <a:rPr lang="en-US" sz="1200" b="1" dirty="0">
                          <a:latin typeface="Gill Sans MT" panose="020B0502020104020203" pitchFamily="34" charset="0"/>
                          <a:cs typeface="Gill Sans"/>
                        </a:rPr>
                        <a:t>Week 4</a:t>
                      </a:r>
                      <a:r>
                        <a:rPr lang="en-US" sz="1200" b="1" baseline="0" dirty="0">
                          <a:latin typeface="Gill Sans MT" panose="020B0502020104020203" pitchFamily="34" charset="0"/>
                          <a:cs typeface="Gill Sans"/>
                        </a:rPr>
                        <a:t> –  Effective speech writing</a:t>
                      </a:r>
                      <a:endParaRPr lang="en-US" sz="1200" b="1" dirty="0">
                        <a:latin typeface="Gill Sans MT" panose="020B0502020104020203" pitchFamily="34" charset="0"/>
                        <a:cs typeface="Gill Sans"/>
                      </a:endParaRPr>
                    </a:p>
                  </a:txBody>
                  <a:tcPr anchor="ctr">
                    <a:solidFill>
                      <a:schemeClr val="accent6">
                        <a:lumMod val="20000"/>
                        <a:lumOff val="80000"/>
                      </a:schemeClr>
                    </a:solidFill>
                  </a:tcPr>
                </a:tc>
                <a:extLst>
                  <a:ext uri="{0D108BD9-81ED-4DB2-BD59-A6C34878D82A}">
                    <a16:rowId xmlns:a16="http://schemas.microsoft.com/office/drawing/2014/main" val="10000"/>
                  </a:ext>
                </a:extLst>
              </a:tr>
              <a:tr h="735647">
                <a:tc>
                  <a:txBody>
                    <a:bodyPr/>
                    <a:lstStyle/>
                    <a:p>
                      <a:pPr marL="228600" indent="-228600">
                        <a:buFont typeface="+mj-lt"/>
                        <a:buAutoNum type="arabicPeriod"/>
                      </a:pPr>
                      <a:r>
                        <a:rPr lang="en-US" sz="1200" dirty="0">
                          <a:latin typeface="Gill Sans MT" panose="020B0502020104020203" pitchFamily="34" charset="0"/>
                          <a:cs typeface="Gill Sans"/>
                        </a:rPr>
                        <a:t>Start with a strong opening </a:t>
                      </a:r>
                    </a:p>
                    <a:p>
                      <a:pPr marL="0" indent="0">
                        <a:buFont typeface="+mj-lt"/>
                        <a:buNone/>
                      </a:pPr>
                      <a:r>
                        <a:rPr lang="en-US" sz="1200" dirty="0">
                          <a:latin typeface="Gill Sans MT" panose="020B0502020104020203" pitchFamily="34" charset="0"/>
                          <a:cs typeface="Gill Sans"/>
                        </a:rPr>
                        <a:t>Grab your audience's attention immediately. </a:t>
                      </a:r>
                    </a:p>
                  </a:txBody>
                  <a:tcPr anchor="ctr"/>
                </a:tc>
                <a:extLst>
                  <a:ext uri="{0D108BD9-81ED-4DB2-BD59-A6C34878D82A}">
                    <a16:rowId xmlns:a16="http://schemas.microsoft.com/office/drawing/2014/main" val="10001"/>
                  </a:ext>
                </a:extLst>
              </a:tr>
              <a:tr h="945832">
                <a:tc>
                  <a:txBody>
                    <a:bodyPr/>
                    <a:lstStyle/>
                    <a:p>
                      <a:pPr marL="0" indent="0">
                        <a:buFont typeface="+mj-lt"/>
                        <a:buNone/>
                      </a:pPr>
                      <a:r>
                        <a:rPr lang="en-US" sz="1200" dirty="0">
                          <a:latin typeface="Gill Sans MT" panose="020B0502020104020203" pitchFamily="34" charset="0"/>
                          <a:cs typeface="Gill Sans"/>
                        </a:rPr>
                        <a:t>2. Engage with the audience. </a:t>
                      </a:r>
                    </a:p>
                    <a:p>
                      <a:pPr marL="0" indent="0">
                        <a:buFont typeface="+mj-lt"/>
                        <a:buNone/>
                      </a:pPr>
                      <a:r>
                        <a:rPr lang="en-US" sz="1200" dirty="0">
                          <a:latin typeface="Gill Sans MT" panose="020B0502020104020203" pitchFamily="34" charset="0"/>
                          <a:cs typeface="Gill Sans"/>
                        </a:rPr>
                        <a:t>Make your speech relatable. </a:t>
                      </a:r>
                    </a:p>
                  </a:txBody>
                  <a:tcPr anchor="ctr"/>
                </a:tc>
                <a:extLst>
                  <a:ext uri="{0D108BD9-81ED-4DB2-BD59-A6C34878D82A}">
                    <a16:rowId xmlns:a16="http://schemas.microsoft.com/office/drawing/2014/main" val="10003"/>
                  </a:ext>
                </a:extLst>
              </a:tr>
              <a:tr h="488649">
                <a:tc>
                  <a:txBody>
                    <a:bodyPr/>
                    <a:lstStyle/>
                    <a:p>
                      <a:r>
                        <a:rPr lang="en-US" sz="1200" dirty="0">
                          <a:latin typeface="Gill Sans MT" panose="020B0502020104020203" pitchFamily="34" charset="0"/>
                          <a:cs typeface="Gill Sans"/>
                        </a:rPr>
                        <a:t>3. Ensure your speech is structured and organised. </a:t>
                      </a:r>
                    </a:p>
                    <a:p>
                      <a:r>
                        <a:rPr lang="en-US" sz="1200" dirty="0">
                          <a:latin typeface="Gill Sans MT" panose="020B0502020104020203" pitchFamily="34" charset="0"/>
                          <a:cs typeface="Gill Sans"/>
                        </a:rPr>
                        <a:t>When you present your main arguments, organise it logically. </a:t>
                      </a:r>
                    </a:p>
                  </a:txBody>
                  <a:tcPr anchor="ctr"/>
                </a:tc>
                <a:extLst>
                  <a:ext uri="{0D108BD9-81ED-4DB2-BD59-A6C34878D82A}">
                    <a16:rowId xmlns:a16="http://schemas.microsoft.com/office/drawing/2014/main" val="10004"/>
                  </a:ext>
                </a:extLst>
              </a:tr>
            </a:tbl>
          </a:graphicData>
        </a:graphic>
      </p:graphicFrame>
      <p:graphicFrame>
        <p:nvGraphicFramePr>
          <p:cNvPr id="17" name="Table 16"/>
          <p:cNvGraphicFramePr>
            <a:graphicFrameLocks noGrp="1"/>
          </p:cNvGraphicFramePr>
          <p:nvPr/>
        </p:nvGraphicFramePr>
        <p:xfrm>
          <a:off x="7391030" y="2109425"/>
          <a:ext cx="4496170" cy="2328988"/>
        </p:xfrm>
        <a:graphic>
          <a:graphicData uri="http://schemas.openxmlformats.org/drawingml/2006/table">
            <a:tbl>
              <a:tblPr firstRow="1" bandRow="1">
                <a:tableStyleId>{5940675A-B579-460E-94D1-54222C63F5DA}</a:tableStyleId>
              </a:tblPr>
              <a:tblGrid>
                <a:gridCol w="4496170">
                  <a:extLst>
                    <a:ext uri="{9D8B030D-6E8A-4147-A177-3AD203B41FA5}">
                      <a16:colId xmlns:a16="http://schemas.microsoft.com/office/drawing/2014/main" val="20001"/>
                    </a:ext>
                  </a:extLst>
                </a:gridCol>
              </a:tblGrid>
              <a:tr h="282010">
                <a:tc>
                  <a:txBody>
                    <a:bodyPr/>
                    <a:lstStyle/>
                    <a:p>
                      <a:pPr algn="ctr"/>
                      <a:r>
                        <a:rPr lang="en-GB" sz="1200" b="1" dirty="0">
                          <a:latin typeface="Gill Sans MT" panose="020B0502020104020203" pitchFamily="34" charset="0"/>
                        </a:rPr>
                        <a:t>Week 6 – Public speaking skills </a:t>
                      </a:r>
                    </a:p>
                  </a:txBody>
                  <a:tcPr>
                    <a:solidFill>
                      <a:srgbClr val="FCE4F7"/>
                    </a:solidFill>
                  </a:tcPr>
                </a:tc>
                <a:extLst>
                  <a:ext uri="{0D108BD9-81ED-4DB2-BD59-A6C34878D82A}">
                    <a16:rowId xmlns:a16="http://schemas.microsoft.com/office/drawing/2014/main" val="10000"/>
                  </a:ext>
                </a:extLst>
              </a:tr>
              <a:tr h="476188">
                <a:tc>
                  <a:txBody>
                    <a:bodyPr/>
                    <a:lstStyle/>
                    <a:p>
                      <a:r>
                        <a:rPr lang="en-GB" sz="1200" b="1" i="0" kern="1200" dirty="0">
                          <a:solidFill>
                            <a:schemeClr val="tx1"/>
                          </a:solidFill>
                          <a:effectLst/>
                          <a:latin typeface="Gill Sans MT" panose="020B0502020104020203" pitchFamily="34" charset="0"/>
                          <a:ea typeface="+mn-ea"/>
                          <a:cs typeface="+mn-cs"/>
                        </a:rPr>
                        <a:t>Start strong:</a:t>
                      </a:r>
                      <a:r>
                        <a:rPr lang="en-GB" sz="1200" b="0" i="0" kern="1200" dirty="0">
                          <a:solidFill>
                            <a:schemeClr val="tx1"/>
                          </a:solidFill>
                          <a:effectLst/>
                          <a:latin typeface="Gill Sans MT" panose="020B0502020104020203" pitchFamily="34" charset="0"/>
                          <a:ea typeface="+mn-ea"/>
                          <a:cs typeface="+mn-cs"/>
                        </a:rPr>
                        <a:t> Grab the audience's attention with a compelling hook</a:t>
                      </a:r>
                      <a:endParaRPr lang="en-GB" sz="1000" b="0" dirty="0">
                        <a:latin typeface="Gill Sans MT" panose="020B0502020104020203" pitchFamily="34" charset="0"/>
                      </a:endParaRPr>
                    </a:p>
                  </a:txBody>
                  <a:tcPr/>
                </a:tc>
                <a:extLst>
                  <a:ext uri="{0D108BD9-81ED-4DB2-BD59-A6C34878D82A}">
                    <a16:rowId xmlns:a16="http://schemas.microsoft.com/office/drawing/2014/main" val="10001"/>
                  </a:ext>
                </a:extLst>
              </a:tr>
              <a:tr h="406805">
                <a:tc>
                  <a:txBody>
                    <a:bodyPr/>
                    <a:lstStyle/>
                    <a:p>
                      <a:r>
                        <a:rPr lang="en-GB" sz="1200" b="1" i="0" kern="1200" dirty="0">
                          <a:solidFill>
                            <a:schemeClr val="tx1"/>
                          </a:solidFill>
                          <a:effectLst/>
                          <a:latin typeface="Gill Sans MT" panose="020B0502020104020203" pitchFamily="34" charset="0"/>
                          <a:ea typeface="+mn-ea"/>
                          <a:cs typeface="+mn-cs"/>
                        </a:rPr>
                        <a:t>Speak clearly and concisely:</a:t>
                      </a:r>
                      <a:r>
                        <a:rPr lang="en-GB" sz="1200" b="0" i="0" kern="1200" dirty="0">
                          <a:solidFill>
                            <a:schemeClr val="tx1"/>
                          </a:solidFill>
                          <a:effectLst/>
                          <a:latin typeface="Gill Sans MT" panose="020B0502020104020203" pitchFamily="34" charset="0"/>
                          <a:ea typeface="+mn-ea"/>
                          <a:cs typeface="+mn-cs"/>
                        </a:rPr>
                        <a:t> Use a comfortable pace, vary your tone, and avoid filler words like "um" or "like,"</a:t>
                      </a:r>
                      <a:endParaRPr lang="en-GB" sz="1000" b="0" dirty="0">
                        <a:latin typeface="Gill Sans MT" panose="020B0502020104020203" pitchFamily="34" charset="0"/>
                      </a:endParaRPr>
                    </a:p>
                  </a:txBody>
                  <a:tcPr/>
                </a:tc>
                <a:extLst>
                  <a:ext uri="{0D108BD9-81ED-4DB2-BD59-A6C34878D82A}">
                    <a16:rowId xmlns:a16="http://schemas.microsoft.com/office/drawing/2014/main" val="10002"/>
                  </a:ext>
                </a:extLst>
              </a:tr>
              <a:tr h="473510">
                <a:tc>
                  <a:txBody>
                    <a:bodyPr/>
                    <a:lstStyle/>
                    <a:p>
                      <a:r>
                        <a:rPr lang="en-GB" sz="1200" b="1" i="0" kern="1200" dirty="0">
                          <a:solidFill>
                            <a:schemeClr val="tx1"/>
                          </a:solidFill>
                          <a:effectLst/>
                          <a:latin typeface="Gill Sans MT" panose="020B0502020104020203" pitchFamily="34" charset="0"/>
                          <a:ea typeface="+mn-ea"/>
                          <a:cs typeface="+mn-cs"/>
                        </a:rPr>
                        <a:t>Maintain confidence:</a:t>
                      </a:r>
                      <a:r>
                        <a:rPr lang="en-GB" sz="1200" b="0" i="0" kern="1200" dirty="0">
                          <a:solidFill>
                            <a:schemeClr val="tx1"/>
                          </a:solidFill>
                          <a:effectLst/>
                          <a:latin typeface="Gill Sans MT" panose="020B0502020104020203" pitchFamily="34" charset="0"/>
                          <a:ea typeface="+mn-ea"/>
                          <a:cs typeface="+mn-cs"/>
                        </a:rPr>
                        <a:t> Project confidence through your body language and voice.</a:t>
                      </a:r>
                      <a:endParaRPr lang="en-GB" sz="1000" b="0" dirty="0">
                        <a:latin typeface="Gill Sans MT" panose="020B0502020104020203" pitchFamily="34" charset="0"/>
                      </a:endParaRPr>
                    </a:p>
                  </a:txBody>
                  <a:tcPr/>
                </a:tc>
                <a:extLst>
                  <a:ext uri="{0D108BD9-81ED-4DB2-BD59-A6C34878D82A}">
                    <a16:rowId xmlns:a16="http://schemas.microsoft.com/office/drawing/2014/main" val="10003"/>
                  </a:ext>
                </a:extLst>
              </a:tr>
              <a:tr h="4700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Gill Sans MT" panose="020B0502020104020203" pitchFamily="34" charset="0"/>
                          <a:ea typeface="+mn-ea"/>
                          <a:cs typeface="+mn-cs"/>
                        </a:rPr>
                        <a:t>Engage the audience:</a:t>
                      </a:r>
                      <a:r>
                        <a:rPr lang="en-GB" sz="1200" b="0" i="0" kern="1200" dirty="0">
                          <a:solidFill>
                            <a:schemeClr val="tx1"/>
                          </a:solidFill>
                          <a:effectLst/>
                          <a:latin typeface="Gill Sans MT" panose="020B0502020104020203" pitchFamily="34" charset="0"/>
                          <a:ea typeface="+mn-ea"/>
                          <a:cs typeface="+mn-cs"/>
                        </a:rPr>
                        <a:t> Make eye contact, use gestures, and consider asking questions or incorporating interactive elements. </a:t>
                      </a:r>
                    </a:p>
                    <a:p>
                      <a:endParaRPr lang="en-GB" sz="1200" b="0" dirty="0">
                        <a:latin typeface="Gill Sans MT" panose="020B0502020104020203" pitchFamily="34" charset="0"/>
                      </a:endParaRPr>
                    </a:p>
                  </a:txBody>
                  <a:tcPr/>
                </a:tc>
                <a:extLst>
                  <a:ext uri="{0D108BD9-81ED-4DB2-BD59-A6C34878D82A}">
                    <a16:rowId xmlns:a16="http://schemas.microsoft.com/office/drawing/2014/main" val="10004"/>
                  </a:ext>
                </a:extLst>
              </a:tr>
            </a:tbl>
          </a:graphicData>
        </a:graphic>
      </p:graphicFrame>
      <p:graphicFrame>
        <p:nvGraphicFramePr>
          <p:cNvPr id="18" name="Table 17"/>
          <p:cNvGraphicFramePr>
            <a:graphicFrameLocks noGrp="1"/>
          </p:cNvGraphicFramePr>
          <p:nvPr/>
        </p:nvGraphicFramePr>
        <p:xfrm>
          <a:off x="7390732" y="4545189"/>
          <a:ext cx="4496467" cy="2172053"/>
        </p:xfrm>
        <a:graphic>
          <a:graphicData uri="http://schemas.openxmlformats.org/drawingml/2006/table">
            <a:tbl>
              <a:tblPr firstRow="1" bandRow="1">
                <a:tableStyleId>{5940675A-B579-460E-94D1-54222C63F5DA}</a:tableStyleId>
              </a:tblPr>
              <a:tblGrid>
                <a:gridCol w="2283106">
                  <a:extLst>
                    <a:ext uri="{9D8B030D-6E8A-4147-A177-3AD203B41FA5}">
                      <a16:colId xmlns:a16="http://schemas.microsoft.com/office/drawing/2014/main" val="20000"/>
                    </a:ext>
                  </a:extLst>
                </a:gridCol>
                <a:gridCol w="2213361">
                  <a:extLst>
                    <a:ext uri="{9D8B030D-6E8A-4147-A177-3AD203B41FA5}">
                      <a16:colId xmlns:a16="http://schemas.microsoft.com/office/drawing/2014/main" val="20001"/>
                    </a:ext>
                  </a:extLst>
                </a:gridCol>
              </a:tblGrid>
              <a:tr h="240495">
                <a:tc gridSpan="2">
                  <a:txBody>
                    <a:bodyPr/>
                    <a:lstStyle/>
                    <a:p>
                      <a:pPr algn="ctr"/>
                      <a:r>
                        <a:rPr lang="en-US" sz="1200" b="1" dirty="0">
                          <a:latin typeface="Gill Sans MT" panose="020B0502020104020203" pitchFamily="34" charset="0"/>
                          <a:cs typeface="Gill Sans"/>
                        </a:rPr>
                        <a:t>Week 7</a:t>
                      </a:r>
                      <a:r>
                        <a:rPr lang="en-US" sz="1200" b="1" baseline="0" dirty="0">
                          <a:latin typeface="Gill Sans MT" panose="020B0502020104020203" pitchFamily="34" charset="0"/>
                          <a:cs typeface="Gill Sans"/>
                        </a:rPr>
                        <a:t> – Connectives</a:t>
                      </a:r>
                      <a:endParaRPr lang="en-US" sz="1200" b="1" dirty="0">
                        <a:latin typeface="Gill Sans MT" panose="020B0502020104020203" pitchFamily="34" charset="0"/>
                        <a:cs typeface="Gill Sans"/>
                      </a:endParaRPr>
                    </a:p>
                  </a:txBody>
                  <a:tcPr anchor="ctr">
                    <a:solidFill>
                      <a:schemeClr val="accent2">
                        <a:lumMod val="20000"/>
                        <a:lumOff val="80000"/>
                      </a:schemeClr>
                    </a:solidFill>
                  </a:tcPr>
                </a:tc>
                <a:tc hMerge="1">
                  <a:txBody>
                    <a:bodyPr/>
                    <a:lstStyle/>
                    <a:p>
                      <a:endParaRPr lang="en-US" dirty="0"/>
                    </a:p>
                  </a:txBody>
                  <a:tcPr/>
                </a:tc>
                <a:extLst>
                  <a:ext uri="{0D108BD9-81ED-4DB2-BD59-A6C34878D82A}">
                    <a16:rowId xmlns:a16="http://schemas.microsoft.com/office/drawing/2014/main" val="10000"/>
                  </a:ext>
                </a:extLst>
              </a:tr>
              <a:tr h="531789">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0" i="0" dirty="0">
                          <a:latin typeface="Gill Sans MT" panose="020B0502020104020203" pitchFamily="34" charset="0"/>
                        </a:rPr>
                        <a:t>Meanwhile </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rPr>
                        <a:t>In particular </a:t>
                      </a:r>
                    </a:p>
                  </a:txBody>
                  <a:tcPr anchor="ctr"/>
                </a:tc>
                <a:extLst>
                  <a:ext uri="{0D108BD9-81ED-4DB2-BD59-A6C34878D82A}">
                    <a16:rowId xmlns:a16="http://schemas.microsoft.com/office/drawing/2014/main" val="2889530424"/>
                  </a:ext>
                </a:extLst>
              </a:tr>
              <a:tr h="478490">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0" i="0" dirty="0">
                          <a:latin typeface="Gill Sans MT" panose="020B0502020104020203" pitchFamily="34" charset="0"/>
                        </a:rPr>
                        <a:t>Subsequently </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rPr>
                        <a:t>Additionally</a:t>
                      </a:r>
                    </a:p>
                  </a:txBody>
                  <a:tcPr anchor="ctr"/>
                </a:tc>
                <a:extLst>
                  <a:ext uri="{0D108BD9-81ED-4DB2-BD59-A6C34878D82A}">
                    <a16:rowId xmlns:a16="http://schemas.microsoft.com/office/drawing/2014/main" val="10002"/>
                  </a:ext>
                </a:extLst>
              </a:tr>
              <a:tr h="478490">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0" i="0" dirty="0">
                          <a:latin typeface="Gill Sans MT" panose="020B0502020104020203" pitchFamily="34" charset="0"/>
                        </a:rPr>
                        <a:t>To summarise </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rPr>
                        <a:t>As well as </a:t>
                      </a:r>
                    </a:p>
                  </a:txBody>
                  <a:tcPr anchor="ctr"/>
                </a:tc>
                <a:extLst>
                  <a:ext uri="{0D108BD9-81ED-4DB2-BD59-A6C34878D82A}">
                    <a16:rowId xmlns:a16="http://schemas.microsoft.com/office/drawing/2014/main" val="3201554622"/>
                  </a:ext>
                </a:extLst>
              </a:tr>
              <a:tr h="408964">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0" i="0" dirty="0">
                          <a:latin typeface="Gill Sans MT" panose="020B0502020104020203" pitchFamily="34" charset="0"/>
                        </a:rPr>
                        <a:t>In conclusion</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cs typeface="Gill Sans"/>
                        </a:rPr>
                        <a:t>Importantly </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946339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dirty="0">
                          <a:latin typeface="Gill Sans MT" panose="020B0502020104020203" pitchFamily="34" charset="0"/>
                        </a:rPr>
                        <a:t>8</a:t>
                      </a:r>
                      <a:r>
                        <a:rPr lang="en-GB" sz="1600" spc="10" baseline="30000" dirty="0">
                          <a:latin typeface="Gill Sans MT" panose="020B0502020104020203" pitchFamily="34" charset="0"/>
                        </a:rPr>
                        <a:t>th</a:t>
                      </a:r>
                      <a:r>
                        <a:rPr lang="en-GB" sz="1600" spc="10" dirty="0">
                          <a:latin typeface="Gill Sans MT" panose="020B0502020104020203" pitchFamily="34" charset="0"/>
                        </a:rPr>
                        <a:t> June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28</a:t>
            </a:r>
          </a:p>
        </p:txBody>
      </p:sp>
    </p:spTree>
    <p:extLst>
      <p:ext uri="{BB962C8B-B14F-4D97-AF65-F5344CB8AC3E}">
        <p14:creationId xmlns:p14="http://schemas.microsoft.com/office/powerpoint/2010/main" val="2313262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15</a:t>
                      </a:r>
                      <a:r>
                        <a:rPr lang="en-GB" sz="1600" spc="10" baseline="30000" dirty="0">
                          <a:latin typeface="Gill Sans MT" panose="020B0502020104020203" pitchFamily="34" charset="0"/>
                        </a:rPr>
                        <a:t>th</a:t>
                      </a:r>
                      <a:r>
                        <a:rPr lang="en-GB" sz="1600" spc="10" dirty="0">
                          <a:latin typeface="Gill Sans MT" panose="020B0502020104020203" pitchFamily="34" charset="0"/>
                        </a:rPr>
                        <a:t> June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29</a:t>
            </a:r>
          </a:p>
        </p:txBody>
      </p:sp>
    </p:spTree>
    <p:extLst>
      <p:ext uri="{BB962C8B-B14F-4D97-AF65-F5344CB8AC3E}">
        <p14:creationId xmlns:p14="http://schemas.microsoft.com/office/powerpoint/2010/main" val="2161463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22</a:t>
                      </a:r>
                      <a:r>
                        <a:rPr lang="en-GB" sz="1600" spc="10" baseline="30000" dirty="0">
                          <a:latin typeface="Gill Sans MT" panose="020B0502020104020203" pitchFamily="34" charset="0"/>
                        </a:rPr>
                        <a:t>rd</a:t>
                      </a:r>
                      <a:r>
                        <a:rPr lang="en-GB" sz="1600" spc="10" dirty="0">
                          <a:latin typeface="Gill Sans MT" panose="020B0502020104020203" pitchFamily="34" charset="0"/>
                        </a:rPr>
                        <a:t> June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30</a:t>
            </a:r>
          </a:p>
        </p:txBody>
      </p:sp>
    </p:spTree>
    <p:extLst>
      <p:ext uri="{BB962C8B-B14F-4D97-AF65-F5344CB8AC3E}">
        <p14:creationId xmlns:p14="http://schemas.microsoft.com/office/powerpoint/2010/main" val="579875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dirty="0">
                          <a:latin typeface="Gill Sans MT" panose="020B0502020104020203" pitchFamily="34" charset="0"/>
                        </a:rPr>
                        <a:t>29</a:t>
                      </a:r>
                      <a:r>
                        <a:rPr lang="en-GB" sz="1600" baseline="30000" dirty="0">
                          <a:latin typeface="Gill Sans MT" panose="020B0502020104020203" pitchFamily="34" charset="0"/>
                        </a:rPr>
                        <a:t>th</a:t>
                      </a:r>
                      <a:r>
                        <a:rPr lang="en-GB" sz="1600" dirty="0">
                          <a:latin typeface="Gill Sans MT" panose="020B0502020104020203" pitchFamily="34" charset="0"/>
                        </a:rPr>
                        <a:t> </a:t>
                      </a:r>
                      <a:r>
                        <a:rPr lang="en-GB" sz="1600" spc="10" dirty="0">
                          <a:latin typeface="Gill Sans MT" panose="020B0502020104020203" pitchFamily="34" charset="0"/>
                        </a:rPr>
                        <a:t>June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31</a:t>
            </a:r>
          </a:p>
        </p:txBody>
      </p:sp>
    </p:spTree>
    <p:extLst>
      <p:ext uri="{BB962C8B-B14F-4D97-AF65-F5344CB8AC3E}">
        <p14:creationId xmlns:p14="http://schemas.microsoft.com/office/powerpoint/2010/main" val="42482528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dirty="0">
                          <a:latin typeface="Gill Sans MT" panose="020B0502020104020203" pitchFamily="34" charset="0"/>
                        </a:rPr>
                        <a:t>6</a:t>
                      </a:r>
                      <a:r>
                        <a:rPr lang="en-GB" sz="1600" spc="10" baseline="30000" dirty="0">
                          <a:latin typeface="Gill Sans MT" panose="020B0502020104020203" pitchFamily="34" charset="0"/>
                        </a:rPr>
                        <a:t>th</a:t>
                      </a:r>
                      <a:r>
                        <a:rPr lang="en-GB" sz="1600" spc="10" dirty="0">
                          <a:latin typeface="Gill Sans MT" panose="020B0502020104020203" pitchFamily="34" charset="0"/>
                        </a:rPr>
                        <a:t> July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32</a:t>
            </a:r>
          </a:p>
        </p:txBody>
      </p:sp>
    </p:spTree>
    <p:extLst>
      <p:ext uri="{BB962C8B-B14F-4D97-AF65-F5344CB8AC3E}">
        <p14:creationId xmlns:p14="http://schemas.microsoft.com/office/powerpoint/2010/main" val="448102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13</a:t>
                      </a:r>
                      <a:r>
                        <a:rPr lang="en-GB" sz="1600" spc="10" baseline="30000" dirty="0">
                          <a:latin typeface="Gill Sans MT" panose="020B0502020104020203" pitchFamily="34" charset="0"/>
                        </a:rPr>
                        <a:t>th</a:t>
                      </a:r>
                      <a:r>
                        <a:rPr lang="en-GB" sz="1600" spc="10" dirty="0">
                          <a:latin typeface="Gill Sans MT" panose="020B0502020104020203" pitchFamily="34" charset="0"/>
                        </a:rPr>
                        <a:t> July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33</a:t>
            </a:r>
          </a:p>
        </p:txBody>
      </p:sp>
    </p:spTree>
    <p:extLst>
      <p:ext uri="{BB962C8B-B14F-4D97-AF65-F5344CB8AC3E}">
        <p14:creationId xmlns:p14="http://schemas.microsoft.com/office/powerpoint/2010/main" val="3319484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0833" t="12469" r="30903" b="10617"/>
          <a:stretch/>
        </p:blipFill>
        <p:spPr>
          <a:xfrm rot="5400000">
            <a:off x="2707082" y="-448714"/>
            <a:ext cx="6867821" cy="7765249"/>
          </a:xfrm>
          <a:prstGeom prst="rect">
            <a:avLst/>
          </a:prstGeom>
        </p:spPr>
      </p:pic>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38</a:t>
            </a:r>
          </a:p>
        </p:txBody>
      </p:sp>
    </p:spTree>
    <p:extLst>
      <p:ext uri="{BB962C8B-B14F-4D97-AF65-F5344CB8AC3E}">
        <p14:creationId xmlns:p14="http://schemas.microsoft.com/office/powerpoint/2010/main" val="16083348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3542" t="13333" r="33542" b="9629"/>
          <a:stretch/>
        </p:blipFill>
        <p:spPr>
          <a:xfrm rot="5400000">
            <a:off x="2442674" y="-1083774"/>
            <a:ext cx="6849452" cy="9017000"/>
          </a:xfrm>
          <a:prstGeom prst="rect">
            <a:avLst/>
          </a:prstGeom>
        </p:spPr>
      </p:pic>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39</a:t>
            </a:r>
          </a:p>
        </p:txBody>
      </p:sp>
    </p:spTree>
    <p:extLst>
      <p:ext uri="{BB962C8B-B14F-4D97-AF65-F5344CB8AC3E}">
        <p14:creationId xmlns:p14="http://schemas.microsoft.com/office/powerpoint/2010/main" val="3790796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611" t="12963" r="33472" b="9753"/>
          <a:stretch/>
        </p:blipFill>
        <p:spPr>
          <a:xfrm rot="5400000">
            <a:off x="2501332" y="-1091632"/>
            <a:ext cx="6808339" cy="8991603"/>
          </a:xfrm>
          <a:prstGeom prst="rect">
            <a:avLst/>
          </a:prstGeom>
        </p:spPr>
      </p:pic>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40</a:t>
            </a:r>
          </a:p>
        </p:txBody>
      </p:sp>
    </p:spTree>
    <p:extLst>
      <p:ext uri="{BB962C8B-B14F-4D97-AF65-F5344CB8AC3E}">
        <p14:creationId xmlns:p14="http://schemas.microsoft.com/office/powerpoint/2010/main" val="13326151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403" t="11975" r="33472" b="11111"/>
          <a:stretch/>
        </p:blipFill>
        <p:spPr>
          <a:xfrm rot="5400000">
            <a:off x="2482738" y="-1035162"/>
            <a:ext cx="6845524" cy="8940800"/>
          </a:xfrm>
          <a:prstGeom prst="rect">
            <a:avLst/>
          </a:prstGeom>
        </p:spPr>
      </p:pic>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41</a:t>
            </a:r>
          </a:p>
        </p:txBody>
      </p:sp>
    </p:spTree>
    <p:extLst>
      <p:ext uri="{BB962C8B-B14F-4D97-AF65-F5344CB8AC3E}">
        <p14:creationId xmlns:p14="http://schemas.microsoft.com/office/powerpoint/2010/main" val="3694500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893888031"/>
              </p:ext>
            </p:extLst>
          </p:nvPr>
        </p:nvGraphicFramePr>
        <p:xfrm>
          <a:off x="289218" y="551066"/>
          <a:ext cx="11406271" cy="6268230"/>
        </p:xfrm>
        <a:graphic>
          <a:graphicData uri="http://schemas.openxmlformats.org/drawingml/2006/table">
            <a:tbl>
              <a:tblPr firstRow="1" bandRow="1">
                <a:tableStyleId>{5940675A-B579-460E-94D1-54222C63F5DA}</a:tableStyleId>
              </a:tblPr>
              <a:tblGrid>
                <a:gridCol w="2382588">
                  <a:extLst>
                    <a:ext uri="{9D8B030D-6E8A-4147-A177-3AD203B41FA5}">
                      <a16:colId xmlns:a16="http://schemas.microsoft.com/office/drawing/2014/main" val="20000"/>
                    </a:ext>
                  </a:extLst>
                </a:gridCol>
                <a:gridCol w="9023683">
                  <a:extLst>
                    <a:ext uri="{9D8B030D-6E8A-4147-A177-3AD203B41FA5}">
                      <a16:colId xmlns:a16="http://schemas.microsoft.com/office/drawing/2014/main" val="2845932517"/>
                    </a:ext>
                  </a:extLst>
                </a:gridCol>
              </a:tblGrid>
              <a:tr h="264516">
                <a:tc gridSpan="2">
                  <a:txBody>
                    <a:bodyPr/>
                    <a:lstStyle/>
                    <a:p>
                      <a:pPr algn="l" fontAlgn="ctr"/>
                      <a:r>
                        <a:rPr lang="en-GB" sz="1400" b="1" u="none" strike="noStrike" dirty="0">
                          <a:effectLst/>
                          <a:latin typeface="Gill Sans"/>
                        </a:rPr>
                        <a:t>Averages and</a:t>
                      </a:r>
                      <a:r>
                        <a:rPr lang="en-GB" sz="1400" b="1" u="none" strike="noStrike" baseline="0" dirty="0">
                          <a:effectLst/>
                          <a:latin typeface="Gill Sans"/>
                        </a:rPr>
                        <a:t> the Range</a:t>
                      </a:r>
                      <a:endParaRPr lang="en-GB" sz="1400" b="1" i="0" u="none" strike="noStrike" dirty="0">
                        <a:solidFill>
                          <a:srgbClr val="000000"/>
                        </a:solidFill>
                        <a:effectLst/>
                        <a:latin typeface="Gill Sans"/>
                      </a:endParaRPr>
                    </a:p>
                  </a:txBody>
                  <a:tcPr marL="8215" marR="8215" marT="8215" marB="0" anchor="ctr">
                    <a:solidFill>
                      <a:schemeClr val="accent1">
                        <a:lumMod val="20000"/>
                        <a:lumOff val="80000"/>
                      </a:schemeClr>
                    </a:solidFill>
                  </a:tcPr>
                </a:tc>
                <a:tc hMerge="1">
                  <a:txBody>
                    <a:bodyPr/>
                    <a:lstStyle/>
                    <a:p>
                      <a:endParaRPr lang="en-GB"/>
                    </a:p>
                  </a:txBody>
                  <a:tcPr/>
                </a:tc>
                <a:extLst>
                  <a:ext uri="{0D108BD9-81ED-4DB2-BD59-A6C34878D82A}">
                    <a16:rowId xmlns:a16="http://schemas.microsoft.com/office/drawing/2014/main" val="1184093998"/>
                  </a:ext>
                </a:extLst>
              </a:tr>
              <a:tr h="272380">
                <a:tc>
                  <a:txBody>
                    <a:bodyPr/>
                    <a:lstStyle/>
                    <a:p>
                      <a:pPr algn="l"/>
                      <a:r>
                        <a:rPr lang="en-GB" sz="1200" b="1" dirty="0">
                          <a:latin typeface="Gill Sans"/>
                        </a:rPr>
                        <a:t>Key Word</a:t>
                      </a:r>
                    </a:p>
                  </a:txBody>
                  <a:tcPr anchor="ctr">
                    <a:solidFill>
                      <a:schemeClr val="accent1">
                        <a:lumMod val="20000"/>
                        <a:lumOff val="80000"/>
                      </a:schemeClr>
                    </a:solidFill>
                  </a:tcPr>
                </a:tc>
                <a:tc>
                  <a:txBody>
                    <a:bodyPr/>
                    <a:lstStyle/>
                    <a:p>
                      <a:pPr algn="l"/>
                      <a:r>
                        <a:rPr lang="en-GB" sz="1200" b="1" dirty="0">
                          <a:latin typeface="Gill Sans"/>
                        </a:rPr>
                        <a:t>Definition</a:t>
                      </a:r>
                    </a:p>
                  </a:txBody>
                  <a:tcPr anchor="ctr">
                    <a:solidFill>
                      <a:schemeClr val="accent1">
                        <a:lumMod val="20000"/>
                        <a:lumOff val="80000"/>
                      </a:schemeClr>
                    </a:solidFill>
                  </a:tcPr>
                </a:tc>
                <a:extLst>
                  <a:ext uri="{0D108BD9-81ED-4DB2-BD59-A6C34878D82A}">
                    <a16:rowId xmlns:a16="http://schemas.microsoft.com/office/drawing/2014/main" val="1259921848"/>
                  </a:ext>
                </a:extLst>
              </a:tr>
              <a:tr h="264516">
                <a:tc>
                  <a:txBody>
                    <a:bodyPr/>
                    <a:lstStyle/>
                    <a:p>
                      <a:pPr algn="l" fontAlgn="ctr"/>
                      <a:r>
                        <a:rPr lang="en-GB" sz="1200" u="none" strike="noStrike" dirty="0">
                          <a:effectLst/>
                          <a:latin typeface="Gill Sans"/>
                        </a:rPr>
                        <a:t>Mode</a:t>
                      </a:r>
                      <a:endParaRPr lang="en-GB" sz="1200" b="0" i="0" u="none" strike="noStrike" dirty="0">
                        <a:solidFill>
                          <a:srgbClr val="000000"/>
                        </a:solidFill>
                        <a:effectLst/>
                        <a:latin typeface="Gill Sans"/>
                      </a:endParaRPr>
                    </a:p>
                  </a:txBody>
                  <a:tcPr marL="9525" marR="9525" marT="9525" marB="0" anchor="ctr"/>
                </a:tc>
                <a:tc>
                  <a:txBody>
                    <a:bodyPr/>
                    <a:lstStyle/>
                    <a:p>
                      <a:pPr algn="l" fontAlgn="ctr"/>
                      <a:r>
                        <a:rPr lang="en-GB" sz="1200" u="none" strike="noStrike" dirty="0">
                          <a:effectLst/>
                          <a:latin typeface="Gill Sans"/>
                        </a:rPr>
                        <a:t>Most common</a:t>
                      </a:r>
                      <a:endParaRPr lang="en-GB" sz="1200" b="0" i="0" u="none" strike="noStrike" dirty="0">
                        <a:solidFill>
                          <a:srgbClr val="000000"/>
                        </a:solidFill>
                        <a:effectLst/>
                        <a:latin typeface="Gill Sans"/>
                      </a:endParaRPr>
                    </a:p>
                  </a:txBody>
                  <a:tcPr marL="9525" marR="9525" marT="9525" marB="0" anchor="ctr"/>
                </a:tc>
                <a:extLst>
                  <a:ext uri="{0D108BD9-81ED-4DB2-BD59-A6C34878D82A}">
                    <a16:rowId xmlns:a16="http://schemas.microsoft.com/office/drawing/2014/main" val="1283080463"/>
                  </a:ext>
                </a:extLst>
              </a:tr>
              <a:tr h="264516">
                <a:tc>
                  <a:txBody>
                    <a:bodyPr/>
                    <a:lstStyle/>
                    <a:p>
                      <a:pPr algn="l" fontAlgn="ctr"/>
                      <a:r>
                        <a:rPr lang="en-GB" sz="1200" u="none" strike="noStrike" dirty="0">
                          <a:effectLst/>
                          <a:latin typeface="Gill Sans"/>
                        </a:rPr>
                        <a:t>Median</a:t>
                      </a:r>
                      <a:endParaRPr lang="en-GB" sz="1200" b="0" i="0" u="none" strike="noStrike" dirty="0">
                        <a:solidFill>
                          <a:srgbClr val="000000"/>
                        </a:solidFill>
                        <a:effectLst/>
                        <a:latin typeface="Gill Sans"/>
                      </a:endParaRPr>
                    </a:p>
                  </a:txBody>
                  <a:tcPr marL="9525" marR="9525" marT="9525" marB="0" anchor="ctr"/>
                </a:tc>
                <a:tc>
                  <a:txBody>
                    <a:bodyPr/>
                    <a:lstStyle/>
                    <a:p>
                      <a:pPr algn="l" fontAlgn="ctr"/>
                      <a:r>
                        <a:rPr lang="en-US" sz="1200" u="none" strike="noStrike" dirty="0">
                          <a:effectLst/>
                          <a:latin typeface="Gill Sans"/>
                        </a:rPr>
                        <a:t>Middle, when the data is in order</a:t>
                      </a:r>
                      <a:endParaRPr lang="en-US" sz="1200" b="0" i="0" u="none" strike="noStrike" dirty="0">
                        <a:solidFill>
                          <a:srgbClr val="000000"/>
                        </a:solidFill>
                        <a:effectLst/>
                        <a:latin typeface="Gill Sans"/>
                      </a:endParaRPr>
                    </a:p>
                  </a:txBody>
                  <a:tcPr marL="9525" marR="9525" marT="9525" marB="0" anchor="ctr"/>
                </a:tc>
                <a:extLst>
                  <a:ext uri="{0D108BD9-81ED-4DB2-BD59-A6C34878D82A}">
                    <a16:rowId xmlns:a16="http://schemas.microsoft.com/office/drawing/2014/main" val="3489290701"/>
                  </a:ext>
                </a:extLst>
              </a:tr>
              <a:tr h="264516">
                <a:tc>
                  <a:txBody>
                    <a:bodyPr/>
                    <a:lstStyle/>
                    <a:p>
                      <a:pPr algn="l" fontAlgn="ctr"/>
                      <a:r>
                        <a:rPr lang="en-GB" sz="1200" u="none" strike="noStrike" dirty="0">
                          <a:effectLst/>
                          <a:latin typeface="Gill Sans"/>
                        </a:rPr>
                        <a:t>Range</a:t>
                      </a:r>
                      <a:endParaRPr lang="en-GB" sz="1200" b="0" i="0" u="none" strike="noStrike" dirty="0">
                        <a:solidFill>
                          <a:srgbClr val="000000"/>
                        </a:solidFill>
                        <a:effectLst/>
                        <a:latin typeface="Gill Sans"/>
                      </a:endParaRPr>
                    </a:p>
                  </a:txBody>
                  <a:tcPr marL="9525" marR="9525" marT="9525" marB="0" anchor="ctr"/>
                </a:tc>
                <a:tc>
                  <a:txBody>
                    <a:bodyPr/>
                    <a:lstStyle/>
                    <a:p>
                      <a:pPr algn="l" fontAlgn="ctr"/>
                      <a:r>
                        <a:rPr lang="en-GB" sz="1200" u="none" strike="noStrike" dirty="0">
                          <a:effectLst/>
                          <a:latin typeface="Gill Sans"/>
                        </a:rPr>
                        <a:t>Largest value - smallest value</a:t>
                      </a:r>
                      <a:endParaRPr lang="en-GB" sz="1200" b="0" i="0" u="none" strike="noStrike" dirty="0">
                        <a:solidFill>
                          <a:srgbClr val="000000"/>
                        </a:solidFill>
                        <a:effectLst/>
                        <a:latin typeface="Gill Sans"/>
                      </a:endParaRPr>
                    </a:p>
                  </a:txBody>
                  <a:tcPr marL="9525" marR="9525" marT="9525" marB="0" anchor="ctr"/>
                </a:tc>
                <a:extLst>
                  <a:ext uri="{0D108BD9-81ED-4DB2-BD59-A6C34878D82A}">
                    <a16:rowId xmlns:a16="http://schemas.microsoft.com/office/drawing/2014/main" val="1897192422"/>
                  </a:ext>
                </a:extLst>
              </a:tr>
              <a:tr h="264516">
                <a:tc>
                  <a:txBody>
                    <a:bodyPr/>
                    <a:lstStyle/>
                    <a:p>
                      <a:pPr algn="l" fontAlgn="ctr"/>
                      <a:r>
                        <a:rPr lang="en-GB" sz="1200" b="0" i="0" u="none" strike="noStrike" dirty="0">
                          <a:solidFill>
                            <a:srgbClr val="000000"/>
                          </a:solidFill>
                          <a:effectLst/>
                          <a:latin typeface="Gill Sans"/>
                        </a:rPr>
                        <a:t>Mean</a:t>
                      </a:r>
                    </a:p>
                  </a:txBody>
                  <a:tcPr marL="171450" marR="0" marT="0" marB="0" anchor="ctr"/>
                </a:tc>
                <a:tc>
                  <a:txBody>
                    <a:bodyPr/>
                    <a:lstStyle/>
                    <a:p>
                      <a:pPr algn="l" fontAlgn="ctr"/>
                      <a:r>
                        <a:rPr lang="en-US" sz="1200" b="0" i="0" u="none" strike="noStrike" dirty="0">
                          <a:solidFill>
                            <a:srgbClr val="000000"/>
                          </a:solidFill>
                          <a:effectLst/>
                          <a:latin typeface="Gill Sans"/>
                        </a:rPr>
                        <a:t>sum of data ÷ number of pieces of data</a:t>
                      </a:r>
                    </a:p>
                  </a:txBody>
                  <a:tcPr marL="0" marR="0" marT="0" marB="0" anchor="ctr"/>
                </a:tc>
                <a:extLst>
                  <a:ext uri="{0D108BD9-81ED-4DB2-BD59-A6C34878D82A}">
                    <a16:rowId xmlns:a16="http://schemas.microsoft.com/office/drawing/2014/main" val="591994769"/>
                  </a:ext>
                </a:extLst>
              </a:tr>
              <a:tr h="379182">
                <a:tc>
                  <a:txBody>
                    <a:bodyPr/>
                    <a:lstStyle/>
                    <a:p>
                      <a:pPr algn="l" fontAlgn="ctr"/>
                      <a:r>
                        <a:rPr lang="en-US" sz="1200" b="0" i="0" u="none" strike="noStrike" dirty="0">
                          <a:solidFill>
                            <a:srgbClr val="000000"/>
                          </a:solidFill>
                          <a:effectLst/>
                          <a:latin typeface="Gill Sans"/>
                        </a:rPr>
                        <a:t>Estimated mean</a:t>
                      </a:r>
                      <a:endParaRPr lang="en-GB" sz="1200" b="0" i="0" u="none" strike="noStrike" dirty="0">
                        <a:solidFill>
                          <a:srgbClr val="000000"/>
                        </a:solidFill>
                        <a:effectLst/>
                        <a:latin typeface="Gill Sans"/>
                      </a:endParaRPr>
                    </a:p>
                  </a:txBody>
                  <a:tcPr marL="9525" marR="9525" marT="9525" marB="0" anchor="ctr"/>
                </a:tc>
                <a:tc>
                  <a:txBody>
                    <a:bodyPr/>
                    <a:lstStyle/>
                    <a:p>
                      <a:pPr algn="l" fontAlgn="ctr"/>
                      <a:r>
                        <a:rPr lang="en-US" sz="1200" b="0" i="0" u="none" strike="noStrike" dirty="0">
                          <a:solidFill>
                            <a:srgbClr val="000000"/>
                          </a:solidFill>
                          <a:effectLst/>
                          <a:latin typeface="Gill Sans"/>
                        </a:rPr>
                        <a:t> </a:t>
                      </a:r>
                      <a:endParaRPr lang="en-GB" sz="1200" b="0" i="0" u="none" strike="noStrike" dirty="0">
                        <a:solidFill>
                          <a:srgbClr val="000000"/>
                        </a:solidFill>
                        <a:effectLst/>
                        <a:latin typeface="Gill Sans"/>
                      </a:endParaRPr>
                    </a:p>
                  </a:txBody>
                  <a:tcPr marL="0" marR="0" marT="0" marB="0" anchor="ctr"/>
                </a:tc>
                <a:extLst>
                  <a:ext uri="{0D108BD9-81ED-4DB2-BD59-A6C34878D82A}">
                    <a16:rowId xmlns:a16="http://schemas.microsoft.com/office/drawing/2014/main" val="559765039"/>
                  </a:ext>
                </a:extLst>
              </a:tr>
              <a:tr h="264516">
                <a:tc gridSpan="2">
                  <a:txBody>
                    <a:bodyPr/>
                    <a:lstStyle/>
                    <a:p>
                      <a:pPr algn="l" fontAlgn="ctr"/>
                      <a:r>
                        <a:rPr lang="en-GB" sz="1400" b="1" u="none" strike="noStrike" dirty="0">
                          <a:effectLst/>
                          <a:latin typeface="Gill Sans"/>
                        </a:rPr>
                        <a:t>Cumulative Frequency and Boxplots</a:t>
                      </a:r>
                      <a:endParaRPr lang="en-GB" sz="1400" b="1" i="0" u="none" strike="noStrike" dirty="0">
                        <a:solidFill>
                          <a:srgbClr val="000000"/>
                        </a:solidFill>
                        <a:effectLst/>
                        <a:latin typeface="Gill Sans"/>
                      </a:endParaRPr>
                    </a:p>
                  </a:txBody>
                  <a:tcPr marL="9525" marR="9525" marT="9525" marB="0" anchor="ctr">
                    <a:solidFill>
                      <a:schemeClr val="accent4">
                        <a:lumMod val="20000"/>
                        <a:lumOff val="80000"/>
                      </a:schemeClr>
                    </a:solidFill>
                  </a:tcPr>
                </a:tc>
                <a:tc hMerge="1">
                  <a:txBody>
                    <a:bodyPr/>
                    <a:lstStyle/>
                    <a:p>
                      <a:endParaRPr lang="en-GB"/>
                    </a:p>
                  </a:txBody>
                  <a:tcPr/>
                </a:tc>
                <a:extLst>
                  <a:ext uri="{0D108BD9-81ED-4DB2-BD59-A6C34878D82A}">
                    <a16:rowId xmlns:a16="http://schemas.microsoft.com/office/drawing/2014/main" val="4241241184"/>
                  </a:ext>
                </a:extLst>
              </a:tr>
              <a:tr h="272380">
                <a:tc>
                  <a:txBody>
                    <a:bodyPr/>
                    <a:lstStyle/>
                    <a:p>
                      <a:pPr algn="l"/>
                      <a:r>
                        <a:rPr lang="en-GB" sz="1200" b="1" dirty="0">
                          <a:latin typeface="Gill Sans"/>
                        </a:rPr>
                        <a:t>Key Word</a:t>
                      </a:r>
                    </a:p>
                  </a:txBody>
                  <a:tcPr anchor="ctr">
                    <a:solidFill>
                      <a:schemeClr val="accent4">
                        <a:lumMod val="20000"/>
                        <a:lumOff val="80000"/>
                      </a:schemeClr>
                    </a:solidFill>
                  </a:tcPr>
                </a:tc>
                <a:tc>
                  <a:txBody>
                    <a:bodyPr/>
                    <a:lstStyle/>
                    <a:p>
                      <a:pPr algn="l"/>
                      <a:r>
                        <a:rPr lang="en-GB" sz="1200" b="1" dirty="0">
                          <a:latin typeface="Gill Sans"/>
                        </a:rPr>
                        <a:t>Definition</a:t>
                      </a:r>
                    </a:p>
                  </a:txBody>
                  <a:tcPr anchor="ctr">
                    <a:solidFill>
                      <a:schemeClr val="accent4">
                        <a:lumMod val="20000"/>
                        <a:lumOff val="80000"/>
                      </a:schemeClr>
                    </a:solidFill>
                  </a:tcPr>
                </a:tc>
                <a:extLst>
                  <a:ext uri="{0D108BD9-81ED-4DB2-BD59-A6C34878D82A}">
                    <a16:rowId xmlns:a16="http://schemas.microsoft.com/office/drawing/2014/main" val="1194557260"/>
                  </a:ext>
                </a:extLst>
              </a:tr>
              <a:tr h="264516">
                <a:tc>
                  <a:txBody>
                    <a:bodyPr/>
                    <a:lstStyle/>
                    <a:p>
                      <a:pPr algn="l" fontAlgn="ctr"/>
                      <a:r>
                        <a:rPr lang="en-GB" sz="1200" u="none" strike="noStrike" dirty="0">
                          <a:effectLst/>
                          <a:latin typeface="Gill Sans"/>
                        </a:rPr>
                        <a:t>Cumulative frequency</a:t>
                      </a:r>
                      <a:endParaRPr lang="en-GB" sz="1200" b="0" i="0" u="none" strike="noStrike" dirty="0">
                        <a:solidFill>
                          <a:srgbClr val="000000"/>
                        </a:solidFill>
                        <a:effectLst/>
                        <a:latin typeface="Gill Sans"/>
                      </a:endParaRPr>
                    </a:p>
                  </a:txBody>
                  <a:tcPr marL="9525" marR="9525" marT="9525" marB="0" anchor="ctr"/>
                </a:tc>
                <a:tc>
                  <a:txBody>
                    <a:bodyPr/>
                    <a:lstStyle/>
                    <a:p>
                      <a:pPr algn="l" fontAlgn="ctr"/>
                      <a:r>
                        <a:rPr lang="en-US" sz="1200" u="none" strike="noStrike" dirty="0">
                          <a:effectLst/>
                          <a:latin typeface="Gill Sans"/>
                        </a:rPr>
                        <a:t>The cumulative frequency is found by adding up the frequencies as you go along, to give a 'running total'</a:t>
                      </a:r>
                      <a:endParaRPr lang="en-US" sz="1200" b="0" i="0" u="none" strike="noStrike" dirty="0">
                        <a:solidFill>
                          <a:srgbClr val="000000"/>
                        </a:solidFill>
                        <a:effectLst/>
                        <a:latin typeface="Gill Sans"/>
                      </a:endParaRPr>
                    </a:p>
                  </a:txBody>
                  <a:tcPr marL="9525" marR="9525" marT="9525" marB="0" anchor="ctr"/>
                </a:tc>
                <a:extLst>
                  <a:ext uri="{0D108BD9-81ED-4DB2-BD59-A6C34878D82A}">
                    <a16:rowId xmlns:a16="http://schemas.microsoft.com/office/drawing/2014/main" val="2867658001"/>
                  </a:ext>
                </a:extLst>
              </a:tr>
              <a:tr h="264516">
                <a:tc>
                  <a:txBody>
                    <a:bodyPr/>
                    <a:lstStyle/>
                    <a:p>
                      <a:pPr algn="l" fontAlgn="ctr"/>
                      <a:r>
                        <a:rPr lang="en-GB" sz="1200" u="none" strike="noStrike" dirty="0">
                          <a:effectLst/>
                          <a:latin typeface="Gill Sans"/>
                        </a:rPr>
                        <a:t>Cumulative frequency graph</a:t>
                      </a:r>
                      <a:endParaRPr lang="en-GB" sz="1200" b="0" i="0" u="none" strike="noStrike" dirty="0">
                        <a:solidFill>
                          <a:srgbClr val="000000"/>
                        </a:solidFill>
                        <a:effectLst/>
                        <a:latin typeface="Gill Sans"/>
                      </a:endParaRPr>
                    </a:p>
                  </a:txBody>
                  <a:tcPr marL="9525" marR="9525" marT="9525" marB="0" anchor="ctr"/>
                </a:tc>
                <a:tc>
                  <a:txBody>
                    <a:bodyPr/>
                    <a:lstStyle/>
                    <a:p>
                      <a:pPr algn="l" fontAlgn="ctr"/>
                      <a:r>
                        <a:rPr lang="en-US" sz="1200" u="none" strike="noStrike" dirty="0">
                          <a:effectLst/>
                          <a:latin typeface="Gill Sans"/>
                        </a:rPr>
                        <a:t>Is drawn by plotting the upper class boundary with the cumulative frequency. </a:t>
                      </a:r>
                      <a:endParaRPr lang="en-US" sz="1200" b="0" i="0" u="none" strike="noStrike" dirty="0">
                        <a:solidFill>
                          <a:srgbClr val="000000"/>
                        </a:solidFill>
                        <a:effectLst/>
                        <a:latin typeface="Gill Sans"/>
                      </a:endParaRPr>
                    </a:p>
                  </a:txBody>
                  <a:tcPr marL="9525" marR="9525" marT="9525" marB="0" anchor="ctr"/>
                </a:tc>
                <a:extLst>
                  <a:ext uri="{0D108BD9-81ED-4DB2-BD59-A6C34878D82A}">
                    <a16:rowId xmlns:a16="http://schemas.microsoft.com/office/drawing/2014/main" val="3522153301"/>
                  </a:ext>
                </a:extLst>
              </a:tr>
              <a:tr h="264516">
                <a:tc>
                  <a:txBody>
                    <a:bodyPr/>
                    <a:lstStyle/>
                    <a:p>
                      <a:pPr algn="l" fontAlgn="ctr"/>
                      <a:r>
                        <a:rPr lang="en-GB" sz="1200" u="none" strike="noStrike">
                          <a:effectLst/>
                          <a:latin typeface="Gill Sans"/>
                        </a:rPr>
                        <a:t>Boxplot</a:t>
                      </a:r>
                      <a:endParaRPr lang="en-GB" sz="1200" b="0" i="0" u="none" strike="noStrike">
                        <a:solidFill>
                          <a:srgbClr val="000000"/>
                        </a:solidFill>
                        <a:effectLst/>
                        <a:latin typeface="Gill Sans"/>
                      </a:endParaRPr>
                    </a:p>
                  </a:txBody>
                  <a:tcPr marL="9525" marR="9525" marT="9525" marB="0" anchor="ctr"/>
                </a:tc>
                <a:tc>
                  <a:txBody>
                    <a:bodyPr/>
                    <a:lstStyle/>
                    <a:p>
                      <a:pPr algn="l" fontAlgn="ctr"/>
                      <a:r>
                        <a:rPr lang="en-US" sz="1200" u="none" strike="noStrike" dirty="0">
                          <a:effectLst/>
                          <a:latin typeface="Gill Sans"/>
                        </a:rPr>
                        <a:t>Is a diagram which shows the median, upper and lower quartiles, maximum and minimum values of the data</a:t>
                      </a:r>
                      <a:endParaRPr lang="en-US" sz="1200" b="0" i="0" u="none" strike="noStrike" dirty="0">
                        <a:solidFill>
                          <a:srgbClr val="000000"/>
                        </a:solidFill>
                        <a:effectLst/>
                        <a:latin typeface="Gill Sans"/>
                      </a:endParaRPr>
                    </a:p>
                  </a:txBody>
                  <a:tcPr marL="9525" marR="9525" marT="9525" marB="0" anchor="ctr"/>
                </a:tc>
                <a:extLst>
                  <a:ext uri="{0D108BD9-81ED-4DB2-BD59-A6C34878D82A}">
                    <a16:rowId xmlns:a16="http://schemas.microsoft.com/office/drawing/2014/main" val="1249699635"/>
                  </a:ext>
                </a:extLst>
              </a:tr>
              <a:tr h="264516">
                <a:tc>
                  <a:txBody>
                    <a:bodyPr/>
                    <a:lstStyle/>
                    <a:p>
                      <a:pPr algn="l" fontAlgn="ctr"/>
                      <a:r>
                        <a:rPr lang="en-GB" sz="1200" u="none" strike="noStrike" dirty="0">
                          <a:effectLst/>
                          <a:latin typeface="Gill Sans"/>
                        </a:rPr>
                        <a:t>Median</a:t>
                      </a:r>
                      <a:endParaRPr lang="en-GB" sz="1200" b="0" i="0" u="none" strike="noStrike" dirty="0">
                        <a:solidFill>
                          <a:srgbClr val="000000"/>
                        </a:solidFill>
                        <a:effectLst/>
                        <a:latin typeface="Gill Sans"/>
                      </a:endParaRPr>
                    </a:p>
                  </a:txBody>
                  <a:tcPr marL="9525" marR="9525" marT="9525" marB="0" anchor="ctr"/>
                </a:tc>
                <a:tc>
                  <a:txBody>
                    <a:bodyPr/>
                    <a:lstStyle/>
                    <a:p>
                      <a:pPr algn="l" fontAlgn="ctr"/>
                      <a:r>
                        <a:rPr lang="en-US" sz="1200" u="none" strike="noStrike" dirty="0">
                          <a:effectLst/>
                          <a:latin typeface="Gill Sans"/>
                        </a:rPr>
                        <a:t>Is the middle value, when in order</a:t>
                      </a:r>
                      <a:endParaRPr lang="en-US" sz="1200" b="0" i="0" u="none" strike="noStrike" dirty="0">
                        <a:solidFill>
                          <a:srgbClr val="000000"/>
                        </a:solidFill>
                        <a:effectLst/>
                        <a:latin typeface="Gill Sans"/>
                      </a:endParaRPr>
                    </a:p>
                  </a:txBody>
                  <a:tcPr marL="9525" marR="9525" marT="9525" marB="0" anchor="ctr"/>
                </a:tc>
                <a:extLst>
                  <a:ext uri="{0D108BD9-81ED-4DB2-BD59-A6C34878D82A}">
                    <a16:rowId xmlns:a16="http://schemas.microsoft.com/office/drawing/2014/main" val="2688518820"/>
                  </a:ext>
                </a:extLst>
              </a:tr>
              <a:tr h="264516">
                <a:tc>
                  <a:txBody>
                    <a:bodyPr/>
                    <a:lstStyle/>
                    <a:p>
                      <a:pPr algn="l" fontAlgn="ctr"/>
                      <a:r>
                        <a:rPr lang="en-GB" sz="1200" u="none" strike="noStrike" dirty="0">
                          <a:effectLst/>
                          <a:latin typeface="Gill Sans"/>
                        </a:rPr>
                        <a:t>Lower quartile</a:t>
                      </a:r>
                      <a:endParaRPr lang="en-GB" sz="1200" b="0" i="0" u="none" strike="noStrike" dirty="0">
                        <a:solidFill>
                          <a:srgbClr val="000000"/>
                        </a:solidFill>
                        <a:effectLst/>
                        <a:latin typeface="Gill Sans"/>
                      </a:endParaRPr>
                    </a:p>
                  </a:txBody>
                  <a:tcPr marL="9525" marR="9525" marT="9525" marB="0" anchor="ctr"/>
                </a:tc>
                <a:tc>
                  <a:txBody>
                    <a:bodyPr/>
                    <a:lstStyle/>
                    <a:p>
                      <a:pPr algn="l" fontAlgn="ctr"/>
                      <a:r>
                        <a:rPr lang="en-US" sz="1200" u="none" strike="noStrike" dirty="0">
                          <a:effectLst/>
                          <a:latin typeface="Gill Sans"/>
                        </a:rPr>
                        <a:t>Is the median of the lower half of the values</a:t>
                      </a:r>
                      <a:endParaRPr lang="en-US" sz="1200" b="0" i="0" u="none" strike="noStrike" dirty="0">
                        <a:solidFill>
                          <a:srgbClr val="000000"/>
                        </a:solidFill>
                        <a:effectLst/>
                        <a:latin typeface="Gill Sans"/>
                      </a:endParaRPr>
                    </a:p>
                  </a:txBody>
                  <a:tcPr marL="9525" marR="9525" marT="9525" marB="0" anchor="ctr"/>
                </a:tc>
                <a:extLst>
                  <a:ext uri="{0D108BD9-81ED-4DB2-BD59-A6C34878D82A}">
                    <a16:rowId xmlns:a16="http://schemas.microsoft.com/office/drawing/2014/main" val="3705549503"/>
                  </a:ext>
                </a:extLst>
              </a:tr>
              <a:tr h="264516">
                <a:tc>
                  <a:txBody>
                    <a:bodyPr/>
                    <a:lstStyle/>
                    <a:p>
                      <a:pPr algn="l" fontAlgn="ctr"/>
                      <a:r>
                        <a:rPr lang="en-GB" sz="1200" u="none" strike="noStrike">
                          <a:effectLst/>
                          <a:latin typeface="Gill Sans"/>
                        </a:rPr>
                        <a:t>Upper Quartile</a:t>
                      </a:r>
                      <a:endParaRPr lang="en-GB" sz="1200" b="0" i="0" u="none" strike="noStrike">
                        <a:solidFill>
                          <a:srgbClr val="000000"/>
                        </a:solidFill>
                        <a:effectLst/>
                        <a:latin typeface="Gill Sans"/>
                      </a:endParaRPr>
                    </a:p>
                  </a:txBody>
                  <a:tcPr marL="9525" marR="9525" marT="9525" marB="0" anchor="ctr"/>
                </a:tc>
                <a:tc>
                  <a:txBody>
                    <a:bodyPr/>
                    <a:lstStyle/>
                    <a:p>
                      <a:pPr algn="l" fontAlgn="ctr"/>
                      <a:r>
                        <a:rPr lang="en-US" sz="1200" u="none" strike="noStrike" dirty="0">
                          <a:effectLst/>
                          <a:latin typeface="Gill Sans"/>
                        </a:rPr>
                        <a:t>Is the median of the upper half of the values</a:t>
                      </a:r>
                      <a:endParaRPr lang="en-US" sz="1200" b="0" i="0" u="none" strike="noStrike" dirty="0">
                        <a:solidFill>
                          <a:srgbClr val="000000"/>
                        </a:solidFill>
                        <a:effectLst/>
                        <a:latin typeface="Gill Sans"/>
                      </a:endParaRPr>
                    </a:p>
                  </a:txBody>
                  <a:tcPr marL="9525" marR="9525" marT="9525" marB="0" anchor="ctr"/>
                </a:tc>
                <a:extLst>
                  <a:ext uri="{0D108BD9-81ED-4DB2-BD59-A6C34878D82A}">
                    <a16:rowId xmlns:a16="http://schemas.microsoft.com/office/drawing/2014/main" val="736995332"/>
                  </a:ext>
                </a:extLst>
              </a:tr>
              <a:tr h="264516">
                <a:tc>
                  <a:txBody>
                    <a:bodyPr/>
                    <a:lstStyle/>
                    <a:p>
                      <a:pPr algn="l" fontAlgn="ctr"/>
                      <a:r>
                        <a:rPr lang="en-GB" sz="1200" u="none" strike="noStrike">
                          <a:effectLst/>
                          <a:latin typeface="Gill Sans"/>
                        </a:rPr>
                        <a:t>Interquartile range</a:t>
                      </a:r>
                      <a:endParaRPr lang="en-GB" sz="1200" b="0" i="0" u="none" strike="noStrike">
                        <a:solidFill>
                          <a:srgbClr val="000000"/>
                        </a:solidFill>
                        <a:effectLst/>
                        <a:latin typeface="Gill Sans"/>
                      </a:endParaRPr>
                    </a:p>
                  </a:txBody>
                  <a:tcPr marL="9525" marR="9525" marT="9525" marB="0" anchor="ctr"/>
                </a:tc>
                <a:tc>
                  <a:txBody>
                    <a:bodyPr/>
                    <a:lstStyle/>
                    <a:p>
                      <a:pPr algn="l" fontAlgn="ctr"/>
                      <a:r>
                        <a:rPr lang="en-US" sz="1200" u="none" strike="noStrike" dirty="0">
                          <a:effectLst/>
                          <a:latin typeface="Gill Sans"/>
                        </a:rPr>
                        <a:t>Upper quartile - lower quartile .  This shows the spread of the data around the median</a:t>
                      </a:r>
                      <a:endParaRPr lang="en-US" sz="1200" b="0" i="0" u="none" strike="noStrike" dirty="0">
                        <a:solidFill>
                          <a:srgbClr val="000000"/>
                        </a:solidFill>
                        <a:effectLst/>
                        <a:latin typeface="Gill Sans"/>
                      </a:endParaRPr>
                    </a:p>
                  </a:txBody>
                  <a:tcPr marL="9525" marR="9525" marT="9525" marB="0" anchor="ctr"/>
                </a:tc>
                <a:extLst>
                  <a:ext uri="{0D108BD9-81ED-4DB2-BD59-A6C34878D82A}">
                    <a16:rowId xmlns:a16="http://schemas.microsoft.com/office/drawing/2014/main" val="161909413"/>
                  </a:ext>
                </a:extLst>
              </a:tr>
              <a:tr h="264516">
                <a:tc>
                  <a:txBody>
                    <a:bodyPr/>
                    <a:lstStyle/>
                    <a:p>
                      <a:pPr algn="l" fontAlgn="ctr"/>
                      <a:r>
                        <a:rPr lang="en-GB" sz="1200" u="none" strike="noStrike" dirty="0">
                          <a:effectLst/>
                          <a:latin typeface="Gill Sans"/>
                        </a:rPr>
                        <a:t>Range</a:t>
                      </a:r>
                      <a:endParaRPr lang="en-GB" sz="1200" b="0" i="0" u="none" strike="noStrike" dirty="0">
                        <a:solidFill>
                          <a:srgbClr val="000000"/>
                        </a:solidFill>
                        <a:effectLst/>
                        <a:latin typeface="Gill Sans"/>
                      </a:endParaRPr>
                    </a:p>
                  </a:txBody>
                  <a:tcPr marL="9525" marR="9525" marT="9525" marB="0" anchor="ctr"/>
                </a:tc>
                <a:tc>
                  <a:txBody>
                    <a:bodyPr/>
                    <a:lstStyle/>
                    <a:p>
                      <a:pPr algn="l" fontAlgn="ctr"/>
                      <a:r>
                        <a:rPr lang="en-US" sz="1200" u="none" strike="noStrike" dirty="0">
                          <a:effectLst/>
                          <a:latin typeface="Gill Sans"/>
                        </a:rPr>
                        <a:t>Maximum value - minimum value.  This shows the spread of the data</a:t>
                      </a:r>
                      <a:endParaRPr lang="en-US" sz="1200" b="0" i="0" u="none" strike="noStrike" dirty="0">
                        <a:solidFill>
                          <a:srgbClr val="000000"/>
                        </a:solidFill>
                        <a:effectLst/>
                        <a:latin typeface="Gill Sans"/>
                      </a:endParaRPr>
                    </a:p>
                  </a:txBody>
                  <a:tcPr marL="9525" marR="9525" marT="9525" marB="0" anchor="ctr"/>
                </a:tc>
                <a:extLst>
                  <a:ext uri="{0D108BD9-81ED-4DB2-BD59-A6C34878D82A}">
                    <a16:rowId xmlns:a16="http://schemas.microsoft.com/office/drawing/2014/main" val="3220873671"/>
                  </a:ext>
                </a:extLst>
              </a:tr>
              <a:tr h="302645">
                <a:tc gridSpan="2">
                  <a:txBody>
                    <a:bodyPr/>
                    <a:lstStyle/>
                    <a:p>
                      <a:pPr algn="l"/>
                      <a:r>
                        <a:rPr lang="en-GB" sz="1400" b="1" dirty="0">
                          <a:latin typeface="Gill Sans"/>
                        </a:rPr>
                        <a:t>Similar shapes</a:t>
                      </a:r>
                    </a:p>
                  </a:txBody>
                  <a:tcPr anchor="ctr">
                    <a:solidFill>
                      <a:srgbClr val="FFCCFF"/>
                    </a:solidFill>
                  </a:tcPr>
                </a:tc>
                <a:tc hMerge="1">
                  <a:txBody>
                    <a:bodyPr/>
                    <a:lstStyle/>
                    <a:p>
                      <a:endParaRPr lang="en-GB" sz="1200" dirty="0">
                        <a:latin typeface="Gill Sans MT" panose="020B0502020104020203" pitchFamily="34" charset="0"/>
                      </a:endParaRPr>
                    </a:p>
                  </a:txBody>
                  <a:tcPr anchor="ctr"/>
                </a:tc>
                <a:extLst>
                  <a:ext uri="{0D108BD9-81ED-4DB2-BD59-A6C34878D82A}">
                    <a16:rowId xmlns:a16="http://schemas.microsoft.com/office/drawing/2014/main" val="2874529109"/>
                  </a:ext>
                </a:extLst>
              </a:tr>
              <a:tr h="272380">
                <a:tc>
                  <a:txBody>
                    <a:bodyPr/>
                    <a:lstStyle/>
                    <a:p>
                      <a:pPr algn="l"/>
                      <a:r>
                        <a:rPr lang="en-GB" sz="1200" b="1" dirty="0">
                          <a:latin typeface="Gill Sans"/>
                        </a:rPr>
                        <a:t>Key Word</a:t>
                      </a:r>
                    </a:p>
                  </a:txBody>
                  <a:tcPr anchor="ctr">
                    <a:solidFill>
                      <a:srgbClr val="FFCCFF"/>
                    </a:solidFill>
                  </a:tcPr>
                </a:tc>
                <a:tc>
                  <a:txBody>
                    <a:bodyPr/>
                    <a:lstStyle/>
                    <a:p>
                      <a:pPr algn="l"/>
                      <a:r>
                        <a:rPr lang="en-GB" sz="1200" b="1" dirty="0">
                          <a:latin typeface="Gill Sans"/>
                        </a:rPr>
                        <a:t>Definition</a:t>
                      </a:r>
                    </a:p>
                  </a:txBody>
                  <a:tcPr anchor="ctr">
                    <a:solidFill>
                      <a:srgbClr val="FFCCFF"/>
                    </a:solidFill>
                  </a:tcPr>
                </a:tc>
                <a:extLst>
                  <a:ext uri="{0D108BD9-81ED-4DB2-BD59-A6C34878D82A}">
                    <a16:rowId xmlns:a16="http://schemas.microsoft.com/office/drawing/2014/main" val="1055205017"/>
                  </a:ext>
                </a:extLst>
              </a:tr>
              <a:tr h="264516">
                <a:tc>
                  <a:txBody>
                    <a:bodyPr/>
                    <a:lstStyle/>
                    <a:p>
                      <a:pPr algn="l" fontAlgn="ctr"/>
                      <a:r>
                        <a:rPr lang="en-GB" sz="1200" b="0" i="0" u="none" strike="noStrike" dirty="0">
                          <a:solidFill>
                            <a:srgbClr val="000000"/>
                          </a:solidFill>
                          <a:effectLst/>
                          <a:latin typeface="Gill Sans"/>
                        </a:rPr>
                        <a:t>Congruent</a:t>
                      </a:r>
                    </a:p>
                  </a:txBody>
                  <a:tcPr marL="9525" marR="9525" marT="9525" marB="0" anchor="ctr"/>
                </a:tc>
                <a:tc>
                  <a:txBody>
                    <a:bodyPr/>
                    <a:lstStyle/>
                    <a:p>
                      <a:pPr algn="l" fontAlgn="ctr"/>
                      <a:r>
                        <a:rPr lang="en-GB" sz="1200" b="0" i="0" u="none" strike="noStrike" dirty="0">
                          <a:solidFill>
                            <a:srgbClr val="000000"/>
                          </a:solidFill>
                          <a:effectLst/>
                          <a:latin typeface="Gill Sans"/>
                        </a:rPr>
                        <a:t>Exactly the same</a:t>
                      </a:r>
                    </a:p>
                  </a:txBody>
                  <a:tcPr marL="9525" marR="9525" marT="9525" marB="0" anchor="ctr"/>
                </a:tc>
                <a:extLst>
                  <a:ext uri="{0D108BD9-81ED-4DB2-BD59-A6C34878D82A}">
                    <a16:rowId xmlns:a16="http://schemas.microsoft.com/office/drawing/2014/main" val="1064787245"/>
                  </a:ext>
                </a:extLst>
              </a:tr>
              <a:tr h="264516">
                <a:tc>
                  <a:txBody>
                    <a:bodyPr/>
                    <a:lstStyle/>
                    <a:p>
                      <a:pPr algn="l" fontAlgn="ctr"/>
                      <a:r>
                        <a:rPr lang="en-GB" sz="1200" b="0" i="0" u="none" strike="noStrike">
                          <a:solidFill>
                            <a:srgbClr val="000000"/>
                          </a:solidFill>
                          <a:effectLst/>
                          <a:latin typeface="Gill Sans"/>
                        </a:rPr>
                        <a:t>Similar shapes </a:t>
                      </a:r>
                    </a:p>
                  </a:txBody>
                  <a:tcPr marL="9525" marR="9525" marT="9525" marB="0" anchor="ctr"/>
                </a:tc>
                <a:tc>
                  <a:txBody>
                    <a:bodyPr/>
                    <a:lstStyle/>
                    <a:p>
                      <a:pPr algn="l" fontAlgn="ctr"/>
                      <a:r>
                        <a:rPr lang="en-GB" sz="1200" b="0" i="0" u="none" strike="noStrike" dirty="0">
                          <a:solidFill>
                            <a:srgbClr val="000000"/>
                          </a:solidFill>
                          <a:effectLst/>
                          <a:latin typeface="Gill Sans"/>
                        </a:rPr>
                        <a:t>One shape is an enlargement of the other</a:t>
                      </a:r>
                    </a:p>
                  </a:txBody>
                  <a:tcPr marL="9525" marR="9525" marT="9525" marB="0" anchor="ctr"/>
                </a:tc>
                <a:extLst>
                  <a:ext uri="{0D108BD9-81ED-4DB2-BD59-A6C34878D82A}">
                    <a16:rowId xmlns:a16="http://schemas.microsoft.com/office/drawing/2014/main" val="3976425316"/>
                  </a:ext>
                </a:extLst>
              </a:tr>
              <a:tr h="264516">
                <a:tc rowSpan="2">
                  <a:txBody>
                    <a:bodyPr/>
                    <a:lstStyle/>
                    <a:p>
                      <a:pPr algn="l" fontAlgn="ctr"/>
                      <a:r>
                        <a:rPr lang="en-GB" sz="1200" b="0" i="0" u="none" strike="noStrike" dirty="0">
                          <a:solidFill>
                            <a:srgbClr val="000000"/>
                          </a:solidFill>
                          <a:effectLst/>
                          <a:latin typeface="Gill Sans"/>
                        </a:rPr>
                        <a:t>Proving Similarity</a:t>
                      </a:r>
                    </a:p>
                  </a:txBody>
                  <a:tcPr marL="9525" marR="9525" marT="9525" marB="0" anchor="ctr"/>
                </a:tc>
                <a:tc>
                  <a:txBody>
                    <a:bodyPr/>
                    <a:lstStyle/>
                    <a:p>
                      <a:pPr algn="l" fontAlgn="ctr"/>
                      <a:r>
                        <a:rPr lang="en-GB" sz="1200" b="0" i="0" u="none" strike="noStrike" dirty="0">
                          <a:solidFill>
                            <a:srgbClr val="000000"/>
                          </a:solidFill>
                          <a:effectLst/>
                          <a:latin typeface="Gill Sans"/>
                        </a:rPr>
                        <a:t>Either - The corresponding angles are equal</a:t>
                      </a:r>
                    </a:p>
                  </a:txBody>
                  <a:tcPr marL="9525" marR="9525" marT="9525" marB="0" anchor="ctr"/>
                </a:tc>
                <a:extLst>
                  <a:ext uri="{0D108BD9-81ED-4DB2-BD59-A6C34878D82A}">
                    <a16:rowId xmlns:a16="http://schemas.microsoft.com/office/drawing/2014/main" val="1325532294"/>
                  </a:ext>
                </a:extLst>
              </a:tr>
              <a:tr h="264516">
                <a:tc vMerge="1">
                  <a:txBody>
                    <a:bodyPr/>
                    <a:lstStyle/>
                    <a:p>
                      <a:endParaRPr lang="en-GB"/>
                    </a:p>
                  </a:txBody>
                  <a:tcPr/>
                </a:tc>
                <a:tc>
                  <a:txBody>
                    <a:bodyPr/>
                    <a:lstStyle/>
                    <a:p>
                      <a:pPr algn="l" fontAlgn="ctr"/>
                      <a:r>
                        <a:rPr lang="en-GB" sz="1200" b="0" i="0" u="none" strike="noStrike" dirty="0">
                          <a:solidFill>
                            <a:srgbClr val="000000"/>
                          </a:solidFill>
                          <a:effectLst/>
                          <a:latin typeface="Gill Sans"/>
                        </a:rPr>
                        <a:t>or - The corresponding sides are enlarged by the same scale factor</a:t>
                      </a:r>
                    </a:p>
                  </a:txBody>
                  <a:tcPr marL="9525" marR="9525" marT="9525" marB="0" anchor="ctr"/>
                </a:tc>
                <a:extLst>
                  <a:ext uri="{0D108BD9-81ED-4DB2-BD59-A6C34878D82A}">
                    <a16:rowId xmlns:a16="http://schemas.microsoft.com/office/drawing/2014/main" val="3511492805"/>
                  </a:ext>
                </a:extLst>
              </a:tr>
            </a:tbl>
          </a:graphicData>
        </a:graphic>
      </p:graphicFrame>
      <mc:AlternateContent xmlns:mc="http://schemas.openxmlformats.org/markup-compatibility/2006" xmlns:a14="http://schemas.microsoft.com/office/drawing/2010/main">
        <mc:Choice Requires="a14">
          <p:sp>
            <p:nvSpPr>
              <p:cNvPr id="6" name="TextBox 6"/>
              <p:cNvSpPr txBox="1"/>
              <p:nvPr/>
            </p:nvSpPr>
            <p:spPr>
              <a:xfrm>
                <a:off x="2715046" y="2193884"/>
                <a:ext cx="1233111" cy="335156"/>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GB" sz="1050" i="1">
                              <a:latin typeface="Cambria Math" panose="02040503050406030204" pitchFamily="18" charset="0"/>
                            </a:rPr>
                          </m:ctrlPr>
                        </m:fPr>
                        <m:num>
                          <m:r>
                            <a:rPr lang="en-GB" sz="1050" b="0" i="1">
                              <a:latin typeface="Cambria Math" panose="02040503050406030204" pitchFamily="18" charset="0"/>
                            </a:rPr>
                            <m:t>𝑚𝑖𝑑</m:t>
                          </m:r>
                          <m:r>
                            <a:rPr lang="en-GB" sz="1050" b="0" i="1">
                              <a:latin typeface="Cambria Math" panose="02040503050406030204" pitchFamily="18" charset="0"/>
                            </a:rPr>
                            <m:t> </m:t>
                          </m:r>
                          <m:r>
                            <a:rPr lang="en-GB" sz="1050" b="0" i="1">
                              <a:latin typeface="Cambria Math" panose="02040503050406030204" pitchFamily="18" charset="0"/>
                            </a:rPr>
                            <m:t>𝑝𝑜𝑖𝑛𝑡</m:t>
                          </m:r>
                          <m:r>
                            <a:rPr lang="en-GB" sz="1050" b="0" i="1">
                              <a:latin typeface="Cambria Math" panose="02040503050406030204" pitchFamily="18" charset="0"/>
                            </a:rPr>
                            <m:t> </m:t>
                          </m:r>
                          <m:r>
                            <m:rPr>
                              <m:sty m:val="p"/>
                            </m:rPr>
                            <a:rPr lang="en-GB" sz="1050" b="0" i="0">
                              <a:latin typeface="Cambria Math" panose="02040503050406030204" pitchFamily="18" charset="0"/>
                            </a:rPr>
                            <m:t>x</m:t>
                          </m:r>
                          <m:r>
                            <a:rPr lang="en-GB" sz="1050" b="0" i="0">
                              <a:latin typeface="Cambria Math" panose="02040503050406030204" pitchFamily="18" charset="0"/>
                            </a:rPr>
                            <m:t> </m:t>
                          </m:r>
                          <m:r>
                            <a:rPr lang="en-GB" sz="1050" b="0" i="1">
                              <a:latin typeface="Cambria Math" panose="02040503050406030204" pitchFamily="18" charset="0"/>
                            </a:rPr>
                            <m:t>𝐹𝑟𝑒𝑞𝑢𝑒𝑛𝑐𝑦</m:t>
                          </m:r>
                        </m:num>
                        <m:den>
                          <m:r>
                            <a:rPr lang="en-GB" sz="1050" b="0" i="1">
                              <a:latin typeface="Cambria Math" panose="02040503050406030204" pitchFamily="18" charset="0"/>
                            </a:rPr>
                            <m:t>𝑇𝑜𝑡𝑎𝑙</m:t>
                          </m:r>
                          <m:r>
                            <a:rPr lang="en-GB" sz="1050" b="0" i="1">
                              <a:latin typeface="Cambria Math" panose="02040503050406030204" pitchFamily="18" charset="0"/>
                            </a:rPr>
                            <m:t> </m:t>
                          </m:r>
                          <m:r>
                            <a:rPr lang="en-GB" sz="1050" b="0" i="1" smtClean="0">
                              <a:latin typeface="Cambria Math" panose="02040503050406030204" pitchFamily="18" charset="0"/>
                            </a:rPr>
                            <m:t>𝑓</m:t>
                          </m:r>
                          <m:r>
                            <a:rPr lang="en-GB" sz="1050" b="0" i="1">
                              <a:latin typeface="Cambria Math" panose="02040503050406030204" pitchFamily="18" charset="0"/>
                            </a:rPr>
                            <m:t>𝑟𝑒𝑞𝑢𝑒𝑛𝑐𝑦</m:t>
                          </m:r>
                        </m:den>
                      </m:f>
                    </m:oMath>
                  </m:oMathPara>
                </a14:m>
                <a:endParaRPr lang="en-GB" sz="1000" dirty="0"/>
              </a:p>
            </p:txBody>
          </p:sp>
        </mc:Choice>
        <mc:Fallback xmlns="">
          <p:sp>
            <p:nvSpPr>
              <p:cNvPr id="6" name="TextBox 6"/>
              <p:cNvSpPr txBox="1">
                <a:spLocks noRot="1" noChangeAspect="1" noMove="1" noResize="1" noEditPoints="1" noAdjustHandles="1" noChangeArrowheads="1" noChangeShapeType="1" noTextEdit="1"/>
              </p:cNvSpPr>
              <p:nvPr/>
            </p:nvSpPr>
            <p:spPr>
              <a:xfrm>
                <a:off x="2715046" y="2193884"/>
                <a:ext cx="1233111" cy="335156"/>
              </a:xfrm>
              <a:prstGeom prst="rect">
                <a:avLst/>
              </a:prstGeom>
              <a:blipFill>
                <a:blip r:embed="rId2"/>
                <a:stretch>
                  <a:fillRect l="-3941" t="-5455" r="-14286" b="-20000"/>
                </a:stretch>
              </a:blipFill>
            </p:spPr>
            <p:txBody>
              <a:bodyPr/>
              <a:lstStyle/>
              <a:p>
                <a:r>
                  <a:rPr lang="en-GB">
                    <a:noFill/>
                  </a:rPr>
                  <a:t> </a:t>
                </a:r>
              </a:p>
            </p:txBody>
          </p:sp>
        </mc:Fallback>
      </mc:AlternateContent>
      <p:sp>
        <p:nvSpPr>
          <p:cNvPr id="7" name="TextBox 6"/>
          <p:cNvSpPr txBox="1"/>
          <p:nvPr/>
        </p:nvSpPr>
        <p:spPr>
          <a:xfrm>
            <a:off x="289218" y="46671"/>
            <a:ext cx="998162"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Gill Sans MT" panose="020B0502020104020203" pitchFamily="34" charset="0"/>
                <a:ea typeface="+mn-ea"/>
                <a:cs typeface="+mn-cs"/>
              </a:rPr>
              <a:t>Maths</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2" name="TextBox 1">
            <a:extLst>
              <a:ext uri="{FF2B5EF4-FFF2-40B4-BE49-F238E27FC236}">
                <a16:creationId xmlns:a16="http://schemas.microsoft.com/office/drawing/2014/main" id="{3581AE06-1BAB-2B39-4D43-8F5C85524337}"/>
              </a:ext>
            </a:extLst>
          </p:cNvPr>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a:t>
            </a:r>
          </a:p>
        </p:txBody>
      </p:sp>
    </p:spTree>
    <p:extLst>
      <p:ext uri="{BB962C8B-B14F-4D97-AF65-F5344CB8AC3E}">
        <p14:creationId xmlns:p14="http://schemas.microsoft.com/office/powerpoint/2010/main" val="18509184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333" t="11358" r="33541" b="9876"/>
          <a:stretch/>
        </p:blipFill>
        <p:spPr>
          <a:xfrm rot="5400000">
            <a:off x="2491195" y="-1151346"/>
            <a:ext cx="6822259" cy="9124950"/>
          </a:xfrm>
          <a:prstGeom prst="rect">
            <a:avLst/>
          </a:prstGeom>
        </p:spPr>
      </p:pic>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42</a:t>
            </a:r>
          </a:p>
        </p:txBody>
      </p:sp>
    </p:spTree>
    <p:extLst>
      <p:ext uri="{BB962C8B-B14F-4D97-AF65-F5344CB8AC3E}">
        <p14:creationId xmlns:p14="http://schemas.microsoft.com/office/powerpoint/2010/main" val="15638542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3611" t="12098" r="33541" b="9630"/>
          <a:stretch/>
        </p:blipFill>
        <p:spPr>
          <a:xfrm rot="5400000">
            <a:off x="2507015" y="-1167165"/>
            <a:ext cx="6858000" cy="9192330"/>
          </a:xfrm>
          <a:prstGeom prst="rect">
            <a:avLst/>
          </a:prstGeom>
        </p:spPr>
      </p:pic>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43</a:t>
            </a:r>
          </a:p>
        </p:txBody>
      </p:sp>
    </p:spTree>
    <p:extLst>
      <p:ext uri="{BB962C8B-B14F-4D97-AF65-F5344CB8AC3E}">
        <p14:creationId xmlns:p14="http://schemas.microsoft.com/office/powerpoint/2010/main" val="13170537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1667" t="18148" r="31527" b="66297"/>
          <a:stretch/>
        </p:blipFill>
        <p:spPr>
          <a:xfrm rot="5400000">
            <a:off x="6934200" y="2628900"/>
            <a:ext cx="6731000" cy="1600200"/>
          </a:xfrm>
          <a:prstGeom prst="rect">
            <a:avLst/>
          </a:prstGeom>
        </p:spPr>
      </p:pic>
      <p:pic>
        <p:nvPicPr>
          <p:cNvPr id="3" name="Picture 2"/>
          <p:cNvPicPr>
            <a:picLocks noChangeAspect="1"/>
          </p:cNvPicPr>
          <p:nvPr/>
        </p:nvPicPr>
        <p:blipFill rotWithShape="1">
          <a:blip r:embed="rId3"/>
          <a:srcRect l="31667" t="11975" r="31806" b="10987"/>
          <a:stretch/>
        </p:blipFill>
        <p:spPr>
          <a:xfrm rot="5400000">
            <a:off x="2197100" y="-495300"/>
            <a:ext cx="6680200" cy="7924800"/>
          </a:xfrm>
          <a:prstGeom prst="rect">
            <a:avLst/>
          </a:prstGeom>
        </p:spPr>
      </p:pic>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44</a:t>
            </a:r>
          </a:p>
        </p:txBody>
      </p:sp>
    </p:spTree>
    <p:extLst>
      <p:ext uri="{BB962C8B-B14F-4D97-AF65-F5344CB8AC3E}">
        <p14:creationId xmlns:p14="http://schemas.microsoft.com/office/powerpoint/2010/main" val="5307140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1667" t="18148" r="31806" b="11729"/>
          <a:stretch/>
        </p:blipFill>
        <p:spPr>
          <a:xfrm rot="5400000">
            <a:off x="4470400" y="-266700"/>
            <a:ext cx="6680200" cy="7213600"/>
          </a:xfrm>
          <a:prstGeom prst="rect">
            <a:avLst/>
          </a:prstGeom>
        </p:spPr>
      </p:pic>
      <p:sp>
        <p:nvSpPr>
          <p:cNvPr id="3" name="TextBox 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45</a:t>
            </a:r>
          </a:p>
        </p:txBody>
      </p:sp>
    </p:spTree>
    <p:extLst>
      <p:ext uri="{BB962C8B-B14F-4D97-AF65-F5344CB8AC3E}">
        <p14:creationId xmlns:p14="http://schemas.microsoft.com/office/powerpoint/2010/main" val="34966596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3194" t="11728" r="33333" b="10988"/>
          <a:stretch/>
        </p:blipFill>
        <p:spPr>
          <a:xfrm rot="5400000">
            <a:off x="3144406" y="-1010807"/>
            <a:ext cx="6766790" cy="8788403"/>
          </a:xfrm>
          <a:prstGeom prst="rect">
            <a:avLst/>
          </a:prstGeom>
        </p:spPr>
      </p:pic>
      <p:sp>
        <p:nvSpPr>
          <p:cNvPr id="6" name="TextBox 5"/>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46</a:t>
            </a:r>
          </a:p>
        </p:txBody>
      </p:sp>
    </p:spTree>
    <p:extLst>
      <p:ext uri="{BB962C8B-B14F-4D97-AF65-F5344CB8AC3E}">
        <p14:creationId xmlns:p14="http://schemas.microsoft.com/office/powerpoint/2010/main" val="6438419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47</a:t>
            </a:r>
          </a:p>
        </p:txBody>
      </p:sp>
      <p:pic>
        <p:nvPicPr>
          <p:cNvPr id="5" name="Picture 4"/>
          <p:cNvPicPr>
            <a:picLocks noChangeAspect="1"/>
          </p:cNvPicPr>
          <p:nvPr/>
        </p:nvPicPr>
        <p:blipFill rotWithShape="1">
          <a:blip r:embed="rId2"/>
          <a:srcRect l="33471" t="21358" r="33334" b="21852"/>
          <a:stretch/>
        </p:blipFill>
        <p:spPr>
          <a:xfrm rot="5400000">
            <a:off x="4087936" y="128463"/>
            <a:ext cx="6822827" cy="6565900"/>
          </a:xfrm>
          <a:prstGeom prst="rect">
            <a:avLst/>
          </a:prstGeom>
        </p:spPr>
      </p:pic>
    </p:spTree>
    <p:extLst>
      <p:ext uri="{BB962C8B-B14F-4D97-AF65-F5344CB8AC3E}">
        <p14:creationId xmlns:p14="http://schemas.microsoft.com/office/powerpoint/2010/main" val="3082943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rol 1"/>
          <p:cNvSpPr>
            <a:spLocks noChangeArrowheads="1" noChangeShapeType="1"/>
          </p:cNvSpPr>
          <p:nvPr/>
        </p:nvSpPr>
        <p:spPr bwMode="auto">
          <a:xfrm>
            <a:off x="2113802" y="5903373"/>
            <a:ext cx="7239000" cy="14033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7" name="TextBox 6"/>
          <p:cNvSpPr txBox="1"/>
          <p:nvPr/>
        </p:nvSpPr>
        <p:spPr>
          <a:xfrm>
            <a:off x="103119" y="69555"/>
            <a:ext cx="1899120"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Science</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8" name="TextBox 7"/>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a:t>
            </a:r>
          </a:p>
        </p:txBody>
      </p:sp>
      <p:sp>
        <p:nvSpPr>
          <p:cNvPr id="12" name="Control 1"/>
          <p:cNvSpPr>
            <a:spLocks noChangeArrowheads="1" noChangeShapeType="1"/>
          </p:cNvSpPr>
          <p:nvPr/>
        </p:nvSpPr>
        <p:spPr bwMode="auto">
          <a:xfrm>
            <a:off x="2113802" y="5903373"/>
            <a:ext cx="7239000" cy="14033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graphicFrame>
        <p:nvGraphicFramePr>
          <p:cNvPr id="2" name="Table 1">
            <a:extLst>
              <a:ext uri="{FF2B5EF4-FFF2-40B4-BE49-F238E27FC236}">
                <a16:creationId xmlns:a16="http://schemas.microsoft.com/office/drawing/2014/main" id="{DFE1E886-2746-4171-4682-3EE34EA800A8}"/>
              </a:ext>
            </a:extLst>
          </p:cNvPr>
          <p:cNvGraphicFramePr>
            <a:graphicFrameLocks noGrp="1"/>
          </p:cNvGraphicFramePr>
          <p:nvPr>
            <p:extLst>
              <p:ext uri="{D42A27DB-BD31-4B8C-83A1-F6EECF244321}">
                <p14:modId xmlns:p14="http://schemas.microsoft.com/office/powerpoint/2010/main" val="185664089"/>
              </p:ext>
            </p:extLst>
          </p:nvPr>
        </p:nvGraphicFramePr>
        <p:xfrm>
          <a:off x="774872" y="911942"/>
          <a:ext cx="5321128" cy="5034115"/>
        </p:xfrm>
        <a:graphic>
          <a:graphicData uri="http://schemas.openxmlformats.org/drawingml/2006/table">
            <a:tbl>
              <a:tblPr firstRow="1" firstCol="1" bandRow="1"/>
              <a:tblGrid>
                <a:gridCol w="1232310">
                  <a:extLst>
                    <a:ext uri="{9D8B030D-6E8A-4147-A177-3AD203B41FA5}">
                      <a16:colId xmlns:a16="http://schemas.microsoft.com/office/drawing/2014/main" val="4102438915"/>
                    </a:ext>
                  </a:extLst>
                </a:gridCol>
                <a:gridCol w="4088818">
                  <a:extLst>
                    <a:ext uri="{9D8B030D-6E8A-4147-A177-3AD203B41FA5}">
                      <a16:colId xmlns:a16="http://schemas.microsoft.com/office/drawing/2014/main" val="271667000"/>
                    </a:ext>
                  </a:extLst>
                </a:gridCol>
              </a:tblGrid>
              <a:tr h="0">
                <a:tc gridSpan="2">
                  <a:txBody>
                    <a:bodyPr/>
                    <a:lstStyle/>
                    <a:p>
                      <a:pPr>
                        <a:lnSpc>
                          <a:spcPct val="107000"/>
                        </a:lnSpc>
                        <a:spcAft>
                          <a:spcPts val="800"/>
                        </a:spcAft>
                      </a:pPr>
                      <a:r>
                        <a:rPr lang="en-GB" sz="1200" dirty="0">
                          <a:solidFill>
                            <a:schemeClr val="bg1"/>
                          </a:solidFill>
                          <a:effectLst/>
                          <a:latin typeface="Gill Sans MT" panose="020B0502020104020203" pitchFamily="34" charset="0"/>
                          <a:ea typeface="Calibri" panose="020F0502020204030204" pitchFamily="34" charset="0"/>
                          <a:cs typeface="Times New Roman" panose="02020603050405020304" pitchFamily="18" charset="0"/>
                        </a:rPr>
                        <a:t>Section 1: Key terms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GB"/>
                    </a:p>
                  </a:txBody>
                  <a:tcPr/>
                </a:tc>
                <a:extLst>
                  <a:ext uri="{0D108BD9-81ED-4DB2-BD59-A6C34878D82A}">
                    <a16:rowId xmlns:a16="http://schemas.microsoft.com/office/drawing/2014/main" val="108715097"/>
                  </a:ext>
                </a:extLst>
              </a:tr>
              <a:tr h="419697">
                <a:tc>
                  <a:txBody>
                    <a:bodyPr/>
                    <a:lstStyle/>
                    <a:p>
                      <a:pPr marL="0">
                        <a:lnSpc>
                          <a:spcPct val="107000"/>
                        </a:lnSpc>
                        <a:spcBef>
                          <a:spcPts val="600"/>
                        </a:spcBef>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1 Scalar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nSpc>
                          <a:spcPct val="150000"/>
                        </a:lnSpc>
                        <a:spcBef>
                          <a:spcPts val="600"/>
                        </a:spcBef>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A value with magnitude (size) only, e.g. speed, distance.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7608124"/>
                  </a:ext>
                </a:extLst>
              </a:tr>
              <a:tr h="0">
                <a:tc>
                  <a:txBody>
                    <a:bodyPr/>
                    <a:lstStyle/>
                    <a:p>
                      <a:pPr marL="0">
                        <a:lnSpc>
                          <a:spcPct val="107000"/>
                        </a:lnSpc>
                        <a:spcBef>
                          <a:spcPts val="600"/>
                        </a:spcBef>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2 Vector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nSpc>
                          <a:spcPct val="150000"/>
                        </a:lnSpc>
                        <a:spcBef>
                          <a:spcPts val="600"/>
                        </a:spcBef>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A value with magnitude (size) and direction, e.g. all forces, displacement, velocity.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3585299"/>
                  </a:ext>
                </a:extLst>
              </a:tr>
              <a:tr h="0">
                <a:tc>
                  <a:txBody>
                    <a:bodyPr/>
                    <a:lstStyle/>
                    <a:p>
                      <a:pPr marL="0">
                        <a:lnSpc>
                          <a:spcPct val="107000"/>
                        </a:lnSpc>
                        <a:spcBef>
                          <a:spcPts val="600"/>
                        </a:spcBef>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3 Contact force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nSpc>
                          <a:spcPct val="150000"/>
                        </a:lnSpc>
                        <a:spcBef>
                          <a:spcPts val="600"/>
                        </a:spcBef>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Force between objects that are touching e.g. friction, air resistance.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3576847"/>
                  </a:ext>
                </a:extLst>
              </a:tr>
              <a:tr h="0">
                <a:tc>
                  <a:txBody>
                    <a:bodyPr/>
                    <a:lstStyle/>
                    <a:p>
                      <a:pPr marL="0">
                        <a:lnSpc>
                          <a:spcPct val="107000"/>
                        </a:lnSpc>
                        <a:spcBef>
                          <a:spcPts val="600"/>
                        </a:spcBef>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4 Non-contact force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nSpc>
                          <a:spcPct val="150000"/>
                        </a:lnSpc>
                        <a:spcBef>
                          <a:spcPts val="600"/>
                        </a:spcBef>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Force between separate objects e.g. gravitational force, magnetic force.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9397415"/>
                  </a:ext>
                </a:extLst>
              </a:tr>
              <a:tr h="0">
                <a:tc>
                  <a:txBody>
                    <a:bodyPr/>
                    <a:lstStyle/>
                    <a:p>
                      <a:pPr marL="0">
                        <a:lnSpc>
                          <a:spcPct val="107000"/>
                        </a:lnSpc>
                        <a:spcBef>
                          <a:spcPts val="600"/>
                        </a:spcBef>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5 Weight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nSpc>
                          <a:spcPct val="150000"/>
                        </a:lnSpc>
                        <a:spcBef>
                          <a:spcPts val="600"/>
                        </a:spcBef>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The force of gravity acting on an object’s mass. Measured using a </a:t>
                      </a:r>
                      <a:r>
                        <a:rPr lang="en-GB" sz="1200" dirty="0" err="1">
                          <a:effectLst/>
                          <a:latin typeface="Gill Sans MT" panose="020B0502020104020203" pitchFamily="34" charset="0"/>
                          <a:ea typeface="Calibri" panose="020F0502020204030204" pitchFamily="34" charset="0"/>
                          <a:cs typeface="Times New Roman" panose="02020603050405020304" pitchFamily="18" charset="0"/>
                        </a:rPr>
                        <a:t>newtonmeter</a:t>
                      </a:r>
                      <a:r>
                        <a:rPr lang="en-GB" sz="1200" dirty="0">
                          <a:effectLst/>
                          <a:latin typeface="Gill Sans MT" panose="020B0502020104020203"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4113593"/>
                  </a:ext>
                </a:extLst>
              </a:tr>
              <a:tr h="0">
                <a:tc>
                  <a:txBody>
                    <a:bodyPr/>
                    <a:lstStyle/>
                    <a:p>
                      <a:pPr marL="0">
                        <a:lnSpc>
                          <a:spcPct val="107000"/>
                        </a:lnSpc>
                        <a:spcBef>
                          <a:spcPts val="600"/>
                        </a:spcBef>
                        <a:spcAft>
                          <a:spcPts val="80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6 Centre of mass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nSpc>
                          <a:spcPct val="150000"/>
                        </a:lnSpc>
                        <a:spcBef>
                          <a:spcPts val="600"/>
                        </a:spcBef>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The single point at which the object’s weight appears to act.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5398410"/>
                  </a:ext>
                </a:extLst>
              </a:tr>
              <a:tr h="0">
                <a:tc>
                  <a:txBody>
                    <a:bodyPr/>
                    <a:lstStyle/>
                    <a:p>
                      <a:pPr marL="0">
                        <a:lnSpc>
                          <a:spcPct val="107000"/>
                        </a:lnSpc>
                        <a:spcBef>
                          <a:spcPts val="600"/>
                        </a:spcBef>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7 Resultant force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nSpc>
                          <a:spcPct val="150000"/>
                        </a:lnSpc>
                        <a:spcBef>
                          <a:spcPts val="600"/>
                        </a:spcBef>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A resultant force is a single force that has the same effect as all the forces acting on an object.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3716621"/>
                  </a:ext>
                </a:extLst>
              </a:tr>
              <a:tr h="0">
                <a:tc>
                  <a:txBody>
                    <a:bodyPr/>
                    <a:lstStyle/>
                    <a:p>
                      <a:pPr marL="0">
                        <a:lnSpc>
                          <a:spcPct val="107000"/>
                        </a:lnSpc>
                        <a:spcBef>
                          <a:spcPts val="600"/>
                        </a:spcBef>
                        <a:spcAft>
                          <a:spcPts val="80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8 Work done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nSpc>
                          <a:spcPct val="150000"/>
                        </a:lnSpc>
                        <a:spcBef>
                          <a:spcPts val="600"/>
                        </a:spcBef>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Work is done when an object is moved through a distance. When work is done against friction there is a temperature rise.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4494513"/>
                  </a:ext>
                </a:extLst>
              </a:tr>
              <a:tr h="0">
                <a:tc>
                  <a:txBody>
                    <a:bodyPr/>
                    <a:lstStyle/>
                    <a:p>
                      <a:pPr marL="0">
                        <a:lnSpc>
                          <a:spcPct val="107000"/>
                        </a:lnSpc>
                        <a:spcBef>
                          <a:spcPts val="600"/>
                        </a:spcBef>
                        <a:spcAft>
                          <a:spcPts val="800"/>
                        </a:spcAft>
                      </a:pPr>
                      <a:r>
                        <a:rPr lang="en-GB"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9 Momentum (HT)</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a:lnSpc>
                          <a:spcPct val="150000"/>
                        </a:lnSpc>
                        <a:spcBef>
                          <a:spcPts val="600"/>
                        </a:spcBef>
                        <a:spcAft>
                          <a:spcPts val="800"/>
                        </a:spcAft>
                      </a:pPr>
                      <a:r>
                        <a:rPr lang="en-GB"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Moving objects with mass have momentum. Momentum is “mass in motion”.</a:t>
                      </a:r>
                      <a:r>
                        <a:rPr lang="en-GB" sz="12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660347558"/>
                  </a:ext>
                </a:extLst>
              </a:tr>
              <a:tr h="0">
                <a:tc>
                  <a:txBody>
                    <a:bodyPr/>
                    <a:lstStyle/>
                    <a:p>
                      <a:pPr marL="0">
                        <a:lnSpc>
                          <a:spcPct val="107000"/>
                        </a:lnSpc>
                        <a:spcBef>
                          <a:spcPts val="600"/>
                        </a:spcBef>
                        <a:spcAft>
                          <a:spcPts val="800"/>
                        </a:spcAft>
                      </a:pPr>
                      <a:r>
                        <a:rPr lang="en-GB" sz="120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10 Conservation of momentum (HT)</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a:lnSpc>
                          <a:spcPct val="150000"/>
                        </a:lnSpc>
                        <a:spcBef>
                          <a:spcPts val="600"/>
                        </a:spcBef>
                        <a:spcAft>
                          <a:spcPts val="800"/>
                        </a:spcAft>
                      </a:pPr>
                      <a:r>
                        <a:rPr lang="en-GB"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In a closed system, the total momentum before an event is equal to the total momentum after the event.</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858194005"/>
                  </a:ext>
                </a:extLst>
              </a:tr>
            </a:tbl>
          </a:graphicData>
        </a:graphic>
      </p:graphicFrame>
      <p:sp>
        <p:nvSpPr>
          <p:cNvPr id="3" name="Rectangle 2">
            <a:extLst>
              <a:ext uri="{FF2B5EF4-FFF2-40B4-BE49-F238E27FC236}">
                <a16:creationId xmlns:a16="http://schemas.microsoft.com/office/drawing/2014/main" id="{2FD34242-AFF7-BBD8-8609-6C8F7B3CE239}"/>
              </a:ext>
            </a:extLst>
          </p:cNvPr>
          <p:cNvSpPr/>
          <p:nvPr/>
        </p:nvSpPr>
        <p:spPr>
          <a:xfrm rot="5400000">
            <a:off x="9190787" y="-1928662"/>
            <a:ext cx="160609" cy="5841817"/>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200" b="1" dirty="0">
                <a:solidFill>
                  <a:schemeClr val="tx1"/>
                </a:solidFill>
                <a:latin typeface="Gill Sans MT" panose="020B0502020104020203" pitchFamily="34" charset="0"/>
              </a:rPr>
              <a:t>Forces and elasticity</a:t>
            </a:r>
          </a:p>
        </p:txBody>
      </p:sp>
      <p:graphicFrame>
        <p:nvGraphicFramePr>
          <p:cNvPr id="4" name="Table 3">
            <a:extLst>
              <a:ext uri="{FF2B5EF4-FFF2-40B4-BE49-F238E27FC236}">
                <a16:creationId xmlns:a16="http://schemas.microsoft.com/office/drawing/2014/main" id="{E8C16DD5-CBC0-44EC-467F-F4F643B6599B}"/>
              </a:ext>
            </a:extLst>
          </p:cNvPr>
          <p:cNvGraphicFramePr>
            <a:graphicFrameLocks noGrp="1"/>
          </p:cNvGraphicFramePr>
          <p:nvPr>
            <p:extLst>
              <p:ext uri="{D42A27DB-BD31-4B8C-83A1-F6EECF244321}">
                <p14:modId xmlns:p14="http://schemas.microsoft.com/office/powerpoint/2010/main" val="2732704300"/>
              </p:ext>
            </p:extLst>
          </p:nvPr>
        </p:nvGraphicFramePr>
        <p:xfrm>
          <a:off x="6350182" y="1165313"/>
          <a:ext cx="5841817" cy="1309916"/>
        </p:xfrm>
        <a:graphic>
          <a:graphicData uri="http://schemas.openxmlformats.org/drawingml/2006/table">
            <a:tbl>
              <a:tblPr firstRow="1" bandRow="1">
                <a:tableStyleId>{5940675A-B579-460E-94D1-54222C63F5DA}</a:tableStyleId>
              </a:tblPr>
              <a:tblGrid>
                <a:gridCol w="1599735">
                  <a:extLst>
                    <a:ext uri="{9D8B030D-6E8A-4147-A177-3AD203B41FA5}">
                      <a16:colId xmlns:a16="http://schemas.microsoft.com/office/drawing/2014/main" val="20000"/>
                    </a:ext>
                  </a:extLst>
                </a:gridCol>
                <a:gridCol w="4242082">
                  <a:extLst>
                    <a:ext uri="{9D8B030D-6E8A-4147-A177-3AD203B41FA5}">
                      <a16:colId xmlns:a16="http://schemas.microsoft.com/office/drawing/2014/main" val="20001"/>
                    </a:ext>
                  </a:extLst>
                </a:gridCol>
              </a:tblGrid>
              <a:tr h="395516">
                <a:tc>
                  <a:txBody>
                    <a:bodyPr/>
                    <a:lstStyle/>
                    <a:p>
                      <a:pPr algn="ctr"/>
                      <a:r>
                        <a:rPr lang="en-GB" sz="1200" b="0" dirty="0">
                          <a:latin typeface="Gill Sans MT" panose="020B0502020104020203" pitchFamily="34" charset="0"/>
                        </a:rPr>
                        <a:t>Elastic deformation</a:t>
                      </a:r>
                    </a:p>
                  </a:txBody>
                  <a:tcPr anchor="ctr">
                    <a:solidFill>
                      <a:schemeClr val="accent2">
                        <a:lumMod val="20000"/>
                        <a:lumOff val="80000"/>
                      </a:schemeClr>
                    </a:solidFill>
                  </a:tcPr>
                </a:tc>
                <a:tc>
                  <a:txBody>
                    <a:bodyPr/>
                    <a:lstStyle/>
                    <a:p>
                      <a:pPr algn="ctr"/>
                      <a:r>
                        <a:rPr lang="en-GB" sz="1200" b="1" i="1" dirty="0">
                          <a:solidFill>
                            <a:schemeClr val="accent2">
                              <a:lumMod val="75000"/>
                            </a:schemeClr>
                          </a:solidFill>
                          <a:latin typeface="Gill Sans MT" panose="020B0502020104020203" pitchFamily="34" charset="0"/>
                        </a:rPr>
                        <a:t>The object has been stretched but returns to its original length </a:t>
                      </a:r>
                    </a:p>
                  </a:txBody>
                  <a:tcPr anchor="ctr"/>
                </a:tc>
                <a:extLst>
                  <a:ext uri="{0D108BD9-81ED-4DB2-BD59-A6C34878D82A}">
                    <a16:rowId xmlns:a16="http://schemas.microsoft.com/office/drawing/2014/main" val="10002"/>
                  </a:ext>
                </a:extLst>
              </a:tr>
              <a:tr h="395516">
                <a:tc>
                  <a:txBody>
                    <a:bodyPr/>
                    <a:lstStyle/>
                    <a:p>
                      <a:pPr algn="ctr"/>
                      <a:r>
                        <a:rPr lang="en-GB" sz="1200" b="0" dirty="0">
                          <a:latin typeface="Gill Sans MT" panose="020B0502020104020203" pitchFamily="34" charset="0"/>
                        </a:rPr>
                        <a:t>Inelastic deformation</a:t>
                      </a:r>
                    </a:p>
                  </a:txBody>
                  <a:tcPr anchor="ctr">
                    <a:solidFill>
                      <a:schemeClr val="accent2">
                        <a:lumMod val="20000"/>
                        <a:lumOff val="80000"/>
                      </a:schemeClr>
                    </a:solidFill>
                  </a:tcPr>
                </a:tc>
                <a:tc>
                  <a:txBody>
                    <a:bodyPr/>
                    <a:lstStyle/>
                    <a:p>
                      <a:pPr algn="ctr"/>
                      <a:r>
                        <a:rPr lang="en-GB" sz="1200" b="1" i="1" dirty="0">
                          <a:solidFill>
                            <a:schemeClr val="accent2">
                              <a:lumMod val="75000"/>
                            </a:schemeClr>
                          </a:solidFill>
                          <a:latin typeface="Gill Sans MT" panose="020B0502020104020203" pitchFamily="34" charset="0"/>
                        </a:rPr>
                        <a:t>The object has been stretched but does not return to its original length </a:t>
                      </a:r>
                    </a:p>
                  </a:txBody>
                  <a:tcPr anchor="ctr"/>
                </a:tc>
                <a:extLst>
                  <a:ext uri="{0D108BD9-81ED-4DB2-BD59-A6C34878D82A}">
                    <a16:rowId xmlns:a16="http://schemas.microsoft.com/office/drawing/2014/main" val="1144116706"/>
                  </a:ext>
                </a:extLst>
              </a:tr>
              <a:tr h="395516">
                <a:tc>
                  <a:txBody>
                    <a:bodyPr/>
                    <a:lstStyle/>
                    <a:p>
                      <a:pPr algn="ctr"/>
                      <a:r>
                        <a:rPr lang="en-GB" sz="1200" b="0" dirty="0">
                          <a:latin typeface="Gill Sans MT" panose="020B0502020104020203" pitchFamily="34" charset="0"/>
                        </a:rPr>
                        <a:t>Extension</a:t>
                      </a:r>
                    </a:p>
                  </a:txBody>
                  <a:tcPr anchor="ctr">
                    <a:solidFill>
                      <a:schemeClr val="accent2">
                        <a:lumMod val="20000"/>
                        <a:lumOff val="80000"/>
                      </a:schemeClr>
                    </a:solidFill>
                  </a:tcPr>
                </a:tc>
                <a:tc>
                  <a:txBody>
                    <a:bodyPr/>
                    <a:lstStyle/>
                    <a:p>
                      <a:pPr algn="ctr"/>
                      <a:r>
                        <a:rPr lang="en-GB" sz="1200" b="1" i="1" dirty="0">
                          <a:solidFill>
                            <a:schemeClr val="accent2">
                              <a:lumMod val="75000"/>
                            </a:schemeClr>
                          </a:solidFill>
                          <a:latin typeface="Gill Sans MT" panose="020B0502020104020203" pitchFamily="34" charset="0"/>
                        </a:rPr>
                        <a:t>The difference between stretched and unstretched lengths</a:t>
                      </a:r>
                    </a:p>
                  </a:txBody>
                  <a:tcPr anchor="ctr"/>
                </a:tc>
                <a:extLst>
                  <a:ext uri="{0D108BD9-81ED-4DB2-BD59-A6C34878D82A}">
                    <a16:rowId xmlns:a16="http://schemas.microsoft.com/office/drawing/2014/main" val="4050761880"/>
                  </a:ext>
                </a:extLst>
              </a:tr>
            </a:tbl>
          </a:graphicData>
        </a:graphic>
      </p:graphicFrame>
      <p:graphicFrame>
        <p:nvGraphicFramePr>
          <p:cNvPr id="5" name="Table 4">
            <a:extLst>
              <a:ext uri="{FF2B5EF4-FFF2-40B4-BE49-F238E27FC236}">
                <a16:creationId xmlns:a16="http://schemas.microsoft.com/office/drawing/2014/main" id="{6BA4CA3A-7309-71B7-8D1A-B9AFDA608CD9}"/>
              </a:ext>
            </a:extLst>
          </p:cNvPr>
          <p:cNvGraphicFramePr>
            <a:graphicFrameLocks noGrp="1"/>
          </p:cNvGraphicFramePr>
          <p:nvPr>
            <p:extLst>
              <p:ext uri="{D42A27DB-BD31-4B8C-83A1-F6EECF244321}">
                <p14:modId xmlns:p14="http://schemas.microsoft.com/office/powerpoint/2010/main" val="1292606613"/>
              </p:ext>
            </p:extLst>
          </p:nvPr>
        </p:nvGraphicFramePr>
        <p:xfrm>
          <a:off x="6350181" y="2664855"/>
          <a:ext cx="5841816" cy="548640"/>
        </p:xfrm>
        <a:graphic>
          <a:graphicData uri="http://schemas.openxmlformats.org/drawingml/2006/table">
            <a:tbl>
              <a:tblPr firstRow="1" bandRow="1">
                <a:tableStyleId>{5940675A-B579-460E-94D1-54222C63F5DA}</a:tableStyleId>
              </a:tblPr>
              <a:tblGrid>
                <a:gridCol w="5841816">
                  <a:extLst>
                    <a:ext uri="{9D8B030D-6E8A-4147-A177-3AD203B41FA5}">
                      <a16:colId xmlns:a16="http://schemas.microsoft.com/office/drawing/2014/main" val="309545267"/>
                    </a:ext>
                  </a:extLst>
                </a:gridCol>
              </a:tblGrid>
              <a:tr h="121667">
                <a:tc>
                  <a:txBody>
                    <a:bodyPr/>
                    <a:lstStyle/>
                    <a:p>
                      <a:pPr algn="ctr"/>
                      <a:r>
                        <a:rPr lang="en-GB" sz="1200" b="0" dirty="0">
                          <a:latin typeface="Gill Sans MT" panose="020B0502020104020203" pitchFamily="34" charset="0"/>
                        </a:rPr>
                        <a:t>Limit of proportionality</a:t>
                      </a:r>
                    </a:p>
                  </a:txBody>
                  <a:tcPr anchor="ctr">
                    <a:solidFill>
                      <a:schemeClr val="accent2">
                        <a:lumMod val="20000"/>
                        <a:lumOff val="80000"/>
                      </a:schemeClr>
                    </a:solidFill>
                  </a:tcPr>
                </a:tc>
                <a:extLst>
                  <a:ext uri="{0D108BD9-81ED-4DB2-BD59-A6C34878D82A}">
                    <a16:rowId xmlns:a16="http://schemas.microsoft.com/office/drawing/2014/main" val="3187527232"/>
                  </a:ext>
                </a:extLst>
              </a:tr>
              <a:tr h="190218">
                <a:tc>
                  <a:txBody>
                    <a:bodyPr/>
                    <a:lstStyle/>
                    <a:p>
                      <a:pPr algn="ctr"/>
                      <a:r>
                        <a:rPr lang="en-GB" sz="1200" b="1" i="1" dirty="0">
                          <a:solidFill>
                            <a:schemeClr val="accent2">
                              <a:lumMod val="75000"/>
                            </a:schemeClr>
                          </a:solidFill>
                          <a:latin typeface="Gill Sans MT" panose="020B0502020104020203" pitchFamily="34" charset="0"/>
                        </a:rPr>
                        <a:t>Beyond</a:t>
                      </a:r>
                      <a:r>
                        <a:rPr lang="en-GB" sz="1200" b="1" i="1" baseline="0" dirty="0">
                          <a:solidFill>
                            <a:schemeClr val="accent2">
                              <a:lumMod val="75000"/>
                            </a:schemeClr>
                          </a:solidFill>
                          <a:latin typeface="Gill Sans MT" panose="020B0502020104020203" pitchFamily="34" charset="0"/>
                        </a:rPr>
                        <a:t> this point the spring is permanently deformed</a:t>
                      </a:r>
                      <a:endParaRPr lang="en-GB" sz="1200" b="1" i="1" dirty="0">
                        <a:solidFill>
                          <a:schemeClr val="accent2">
                            <a:lumMod val="75000"/>
                          </a:schemeClr>
                        </a:solidFill>
                        <a:latin typeface="Gill Sans MT" panose="020B0502020104020203" pitchFamily="34" charset="0"/>
                      </a:endParaRPr>
                    </a:p>
                  </a:txBody>
                  <a:tcPr anchor="ctr"/>
                </a:tc>
                <a:extLst>
                  <a:ext uri="{0D108BD9-81ED-4DB2-BD59-A6C34878D82A}">
                    <a16:rowId xmlns:a16="http://schemas.microsoft.com/office/drawing/2014/main" val="1245133267"/>
                  </a:ext>
                </a:extLst>
              </a:tr>
            </a:tbl>
          </a:graphicData>
        </a:graphic>
      </p:graphicFrame>
      <p:pic>
        <p:nvPicPr>
          <p:cNvPr id="6" name="Picture 5">
            <a:extLst>
              <a:ext uri="{FF2B5EF4-FFF2-40B4-BE49-F238E27FC236}">
                <a16:creationId xmlns:a16="http://schemas.microsoft.com/office/drawing/2014/main" id="{07A1C0B0-25E9-86CD-6D07-AF3A831AB6F0}"/>
              </a:ext>
            </a:extLst>
          </p:cNvPr>
          <p:cNvPicPr>
            <a:picLocks noChangeAspect="1"/>
          </p:cNvPicPr>
          <p:nvPr/>
        </p:nvPicPr>
        <p:blipFill>
          <a:blip r:embed="rId2"/>
          <a:stretch>
            <a:fillRect/>
          </a:stretch>
        </p:blipFill>
        <p:spPr>
          <a:xfrm>
            <a:off x="7742758" y="3501263"/>
            <a:ext cx="2343629" cy="2988128"/>
          </a:xfrm>
          <a:prstGeom prst="rect">
            <a:avLst/>
          </a:prstGeom>
        </p:spPr>
      </p:pic>
    </p:spTree>
    <p:extLst>
      <p:ext uri="{BB962C8B-B14F-4D97-AF65-F5344CB8AC3E}">
        <p14:creationId xmlns:p14="http://schemas.microsoft.com/office/powerpoint/2010/main" val="1371706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rol 1"/>
          <p:cNvSpPr>
            <a:spLocks noChangeArrowheads="1" noChangeShapeType="1"/>
          </p:cNvSpPr>
          <p:nvPr/>
        </p:nvSpPr>
        <p:spPr bwMode="auto">
          <a:xfrm>
            <a:off x="2113802" y="5903373"/>
            <a:ext cx="7239000" cy="14033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7" name="TextBox 6"/>
          <p:cNvSpPr txBox="1"/>
          <p:nvPr/>
        </p:nvSpPr>
        <p:spPr>
          <a:xfrm>
            <a:off x="103119" y="69555"/>
            <a:ext cx="1899120"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Science</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8" name="TextBox 7"/>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a:t>
            </a:r>
          </a:p>
        </p:txBody>
      </p:sp>
      <p:sp>
        <p:nvSpPr>
          <p:cNvPr id="12" name="Control 1"/>
          <p:cNvSpPr>
            <a:spLocks noChangeArrowheads="1" noChangeShapeType="1"/>
          </p:cNvSpPr>
          <p:nvPr/>
        </p:nvSpPr>
        <p:spPr bwMode="auto">
          <a:xfrm>
            <a:off x="2113802" y="5903373"/>
            <a:ext cx="7239000" cy="14033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graphicFrame>
        <p:nvGraphicFramePr>
          <p:cNvPr id="2" name="Table 1">
            <a:extLst>
              <a:ext uri="{FF2B5EF4-FFF2-40B4-BE49-F238E27FC236}">
                <a16:creationId xmlns:a16="http://schemas.microsoft.com/office/drawing/2014/main" id="{29C514AA-BE5D-0B03-5736-C1BB57D26251}"/>
              </a:ext>
            </a:extLst>
          </p:cNvPr>
          <p:cNvGraphicFramePr>
            <a:graphicFrameLocks noGrp="1"/>
          </p:cNvGraphicFramePr>
          <p:nvPr>
            <p:extLst>
              <p:ext uri="{D42A27DB-BD31-4B8C-83A1-F6EECF244321}">
                <p14:modId xmlns:p14="http://schemas.microsoft.com/office/powerpoint/2010/main" val="3792592538"/>
              </p:ext>
            </p:extLst>
          </p:nvPr>
        </p:nvGraphicFramePr>
        <p:xfrm>
          <a:off x="103118" y="471805"/>
          <a:ext cx="5992881" cy="5837555"/>
        </p:xfrm>
        <a:graphic>
          <a:graphicData uri="http://schemas.openxmlformats.org/drawingml/2006/table">
            <a:tbl>
              <a:tblPr firstRow="1" bandRow="1">
                <a:tableStyleId>{5940675A-B579-460E-94D1-54222C63F5DA}</a:tableStyleId>
              </a:tblPr>
              <a:tblGrid>
                <a:gridCol w="1200869">
                  <a:extLst>
                    <a:ext uri="{9D8B030D-6E8A-4147-A177-3AD203B41FA5}">
                      <a16:colId xmlns:a16="http://schemas.microsoft.com/office/drawing/2014/main" val="1327400636"/>
                    </a:ext>
                  </a:extLst>
                </a:gridCol>
                <a:gridCol w="4792012">
                  <a:extLst>
                    <a:ext uri="{9D8B030D-6E8A-4147-A177-3AD203B41FA5}">
                      <a16:colId xmlns:a16="http://schemas.microsoft.com/office/drawing/2014/main" val="3241102617"/>
                    </a:ext>
                  </a:extLst>
                </a:gridCol>
              </a:tblGrid>
              <a:tr h="222885">
                <a:tc gridSpan="2">
                  <a:txBody>
                    <a:bodyPr/>
                    <a:lstStyle/>
                    <a:p>
                      <a:r>
                        <a:rPr lang="en-GB" sz="1200" b="1" dirty="0">
                          <a:latin typeface="Gill Sans"/>
                        </a:rPr>
                        <a:t>Organic chemistry key words </a:t>
                      </a:r>
                    </a:p>
                  </a:txBody>
                  <a:tcPr>
                    <a:solidFill>
                      <a:schemeClr val="accent6">
                        <a:lumMod val="20000"/>
                        <a:lumOff val="80000"/>
                      </a:schemeClr>
                    </a:solidFill>
                  </a:tcPr>
                </a:tc>
                <a:tc hMerge="1">
                  <a:txBody>
                    <a:bodyPr/>
                    <a:lstStyle/>
                    <a:p>
                      <a:endParaRPr lang="en-GB" sz="1200" dirty="0">
                        <a:latin typeface="Gill Sans MT" panose="020B0502020104020203" pitchFamily="34" charset="0"/>
                      </a:endParaRPr>
                    </a:p>
                  </a:txBody>
                  <a:tcPr/>
                </a:tc>
                <a:extLst>
                  <a:ext uri="{0D108BD9-81ED-4DB2-BD59-A6C34878D82A}">
                    <a16:rowId xmlns:a16="http://schemas.microsoft.com/office/drawing/2014/main" val="52106529"/>
                  </a:ext>
                </a:extLst>
              </a:tr>
              <a:tr h="370840">
                <a:tc>
                  <a:txBody>
                    <a:bodyPr/>
                    <a:lstStyle/>
                    <a:p>
                      <a:r>
                        <a:rPr lang="en-GB" sz="1200" dirty="0">
                          <a:latin typeface="Gill Sans"/>
                        </a:rPr>
                        <a:t>Crude oil</a:t>
                      </a:r>
                    </a:p>
                  </a:txBody>
                  <a:tcPr/>
                </a:tc>
                <a:tc>
                  <a:txBody>
                    <a:bodyPr/>
                    <a:lstStyle/>
                    <a:p>
                      <a:r>
                        <a:rPr lang="en-GB" sz="1200" dirty="0">
                          <a:latin typeface="Gill Sans"/>
                        </a:rPr>
                        <a:t>A mixture of hydrocarbons formed over millions of years from dead plankton subjected to pressure</a:t>
                      </a:r>
                    </a:p>
                  </a:txBody>
                  <a:tcPr/>
                </a:tc>
                <a:extLst>
                  <a:ext uri="{0D108BD9-81ED-4DB2-BD59-A6C34878D82A}">
                    <a16:rowId xmlns:a16="http://schemas.microsoft.com/office/drawing/2014/main" val="3203824737"/>
                  </a:ext>
                </a:extLst>
              </a:tr>
              <a:tr h="295275">
                <a:tc>
                  <a:txBody>
                    <a:bodyPr/>
                    <a:lstStyle/>
                    <a:p>
                      <a:r>
                        <a:rPr lang="en-GB" sz="1200" dirty="0">
                          <a:latin typeface="Gill Sans"/>
                        </a:rPr>
                        <a:t>Hydrocarbon</a:t>
                      </a:r>
                    </a:p>
                  </a:txBody>
                  <a:tcPr/>
                </a:tc>
                <a:tc>
                  <a:txBody>
                    <a:bodyPr/>
                    <a:lstStyle/>
                    <a:p>
                      <a:r>
                        <a:rPr lang="en-GB" sz="1200" dirty="0">
                          <a:latin typeface="Gill Sans"/>
                        </a:rPr>
                        <a:t>A molecule containing hydrogen and carbon atoms only.</a:t>
                      </a:r>
                    </a:p>
                  </a:txBody>
                  <a:tcPr/>
                </a:tc>
                <a:extLst>
                  <a:ext uri="{0D108BD9-81ED-4DB2-BD59-A6C34878D82A}">
                    <a16:rowId xmlns:a16="http://schemas.microsoft.com/office/drawing/2014/main" val="3621312200"/>
                  </a:ext>
                </a:extLst>
              </a:tr>
              <a:tr h="370840">
                <a:tc>
                  <a:txBody>
                    <a:bodyPr/>
                    <a:lstStyle/>
                    <a:p>
                      <a:r>
                        <a:rPr lang="en-GB" sz="1200" dirty="0">
                          <a:latin typeface="Gill Sans"/>
                        </a:rPr>
                        <a:t>Alkane</a:t>
                      </a:r>
                    </a:p>
                  </a:txBody>
                  <a:tcPr/>
                </a:tc>
                <a:tc>
                  <a:txBody>
                    <a:bodyPr/>
                    <a:lstStyle/>
                    <a:p>
                      <a:r>
                        <a:rPr lang="en-GB" sz="1200" dirty="0">
                          <a:latin typeface="Gill Sans"/>
                        </a:rPr>
                        <a:t>A hydrocarbon containing only single bonds. Follows the formula CnH2n+2.</a:t>
                      </a:r>
                    </a:p>
                  </a:txBody>
                  <a:tcPr/>
                </a:tc>
                <a:extLst>
                  <a:ext uri="{0D108BD9-81ED-4DB2-BD59-A6C34878D82A}">
                    <a16:rowId xmlns:a16="http://schemas.microsoft.com/office/drawing/2014/main" val="4176924134"/>
                  </a:ext>
                </a:extLst>
              </a:tr>
              <a:tr h="370840">
                <a:tc>
                  <a:txBody>
                    <a:bodyPr/>
                    <a:lstStyle/>
                    <a:p>
                      <a:r>
                        <a:rPr lang="en-GB" sz="1200" dirty="0">
                          <a:latin typeface="Gill Sans"/>
                        </a:rPr>
                        <a:t>Fractional distillation</a:t>
                      </a:r>
                    </a:p>
                  </a:txBody>
                  <a:tcPr/>
                </a:tc>
                <a:tc>
                  <a:txBody>
                    <a:bodyPr/>
                    <a:lstStyle/>
                    <a:p>
                      <a:r>
                        <a:rPr lang="en-GB" sz="1200" dirty="0">
                          <a:latin typeface="Gill Sans"/>
                        </a:rPr>
                        <a:t>The method of separating hydrocarbons based on their boiling point.</a:t>
                      </a:r>
                    </a:p>
                  </a:txBody>
                  <a:tcPr/>
                </a:tc>
                <a:extLst>
                  <a:ext uri="{0D108BD9-81ED-4DB2-BD59-A6C34878D82A}">
                    <a16:rowId xmlns:a16="http://schemas.microsoft.com/office/drawing/2014/main" val="3312149972"/>
                  </a:ext>
                </a:extLst>
              </a:tr>
              <a:tr h="370840">
                <a:tc>
                  <a:txBody>
                    <a:bodyPr/>
                    <a:lstStyle/>
                    <a:p>
                      <a:r>
                        <a:rPr lang="en-GB" sz="1200" dirty="0">
                          <a:latin typeface="Gill Sans"/>
                        </a:rPr>
                        <a:t>Intermolecular force</a:t>
                      </a:r>
                    </a:p>
                  </a:txBody>
                  <a:tcPr/>
                </a:tc>
                <a:tc>
                  <a:txBody>
                    <a:bodyPr/>
                    <a:lstStyle/>
                    <a:p>
                      <a:r>
                        <a:rPr lang="en-GB" sz="1200" dirty="0">
                          <a:latin typeface="Gill Sans"/>
                        </a:rPr>
                        <a:t>Weak forces of attraction that exist between molecules.</a:t>
                      </a:r>
                    </a:p>
                  </a:txBody>
                  <a:tcPr/>
                </a:tc>
                <a:extLst>
                  <a:ext uri="{0D108BD9-81ED-4DB2-BD59-A6C34878D82A}">
                    <a16:rowId xmlns:a16="http://schemas.microsoft.com/office/drawing/2014/main" val="667809887"/>
                  </a:ext>
                </a:extLst>
              </a:tr>
              <a:tr h="294640">
                <a:tc>
                  <a:txBody>
                    <a:bodyPr/>
                    <a:lstStyle/>
                    <a:p>
                      <a:r>
                        <a:rPr lang="en-GB" sz="1200" dirty="0">
                          <a:latin typeface="Gill Sans"/>
                        </a:rPr>
                        <a:t>Boiling point</a:t>
                      </a:r>
                    </a:p>
                  </a:txBody>
                  <a:tcPr/>
                </a:tc>
                <a:tc>
                  <a:txBody>
                    <a:bodyPr/>
                    <a:lstStyle/>
                    <a:p>
                      <a:r>
                        <a:rPr lang="en-GB" sz="1200" dirty="0">
                          <a:latin typeface="Gill Sans"/>
                        </a:rPr>
                        <a:t>The temperature at which a liquid turns into a gas.</a:t>
                      </a:r>
                    </a:p>
                  </a:txBody>
                  <a:tcPr/>
                </a:tc>
                <a:extLst>
                  <a:ext uri="{0D108BD9-81ED-4DB2-BD59-A6C34878D82A}">
                    <a16:rowId xmlns:a16="http://schemas.microsoft.com/office/drawing/2014/main" val="1166512864"/>
                  </a:ext>
                </a:extLst>
              </a:tr>
              <a:tr h="248920">
                <a:tc>
                  <a:txBody>
                    <a:bodyPr/>
                    <a:lstStyle/>
                    <a:p>
                      <a:r>
                        <a:rPr lang="en-GB" sz="1200" dirty="0">
                          <a:latin typeface="Gill Sans"/>
                        </a:rPr>
                        <a:t>Viscosity</a:t>
                      </a:r>
                    </a:p>
                  </a:txBody>
                  <a:tcPr/>
                </a:tc>
                <a:tc>
                  <a:txBody>
                    <a:bodyPr/>
                    <a:lstStyle/>
                    <a:p>
                      <a:r>
                        <a:rPr lang="en-GB" sz="1200" dirty="0">
                          <a:latin typeface="Gill Sans"/>
                        </a:rPr>
                        <a:t>The ability of a substance to flow.</a:t>
                      </a:r>
                    </a:p>
                  </a:txBody>
                  <a:tcPr/>
                </a:tc>
                <a:extLst>
                  <a:ext uri="{0D108BD9-81ED-4DB2-BD59-A6C34878D82A}">
                    <a16:rowId xmlns:a16="http://schemas.microsoft.com/office/drawing/2014/main" val="712846266"/>
                  </a:ext>
                </a:extLst>
              </a:tr>
              <a:tr h="274320">
                <a:tc>
                  <a:txBody>
                    <a:bodyPr/>
                    <a:lstStyle/>
                    <a:p>
                      <a:r>
                        <a:rPr lang="en-GB" sz="1200" dirty="0">
                          <a:latin typeface="Gill Sans"/>
                        </a:rPr>
                        <a:t>Flammability</a:t>
                      </a:r>
                    </a:p>
                  </a:txBody>
                  <a:tcPr/>
                </a:tc>
                <a:tc>
                  <a:txBody>
                    <a:bodyPr/>
                    <a:lstStyle/>
                    <a:p>
                      <a:r>
                        <a:rPr lang="en-GB" sz="1200" dirty="0">
                          <a:latin typeface="Gill Sans"/>
                        </a:rPr>
                        <a:t>The ability of a substance to burn or ignite.</a:t>
                      </a:r>
                    </a:p>
                  </a:txBody>
                  <a:tcPr/>
                </a:tc>
                <a:extLst>
                  <a:ext uri="{0D108BD9-81ED-4DB2-BD59-A6C34878D82A}">
                    <a16:rowId xmlns:a16="http://schemas.microsoft.com/office/drawing/2014/main" val="1041370007"/>
                  </a:ext>
                </a:extLst>
              </a:tr>
              <a:tr h="309880">
                <a:tc>
                  <a:txBody>
                    <a:bodyPr/>
                    <a:lstStyle/>
                    <a:p>
                      <a:r>
                        <a:rPr lang="en-GB" sz="1200" dirty="0">
                          <a:latin typeface="Gill Sans"/>
                        </a:rPr>
                        <a:t>Combustion</a:t>
                      </a:r>
                    </a:p>
                  </a:txBody>
                  <a:tcPr/>
                </a:tc>
                <a:tc>
                  <a:txBody>
                    <a:bodyPr/>
                    <a:lstStyle/>
                    <a:p>
                      <a:r>
                        <a:rPr lang="en-GB" sz="1200" dirty="0">
                          <a:latin typeface="Gill Sans"/>
                        </a:rPr>
                        <a:t>A reaction between a fuel and oxygen that produces heat</a:t>
                      </a:r>
                    </a:p>
                  </a:txBody>
                  <a:tcPr/>
                </a:tc>
                <a:extLst>
                  <a:ext uri="{0D108BD9-81ED-4DB2-BD59-A6C34878D82A}">
                    <a16:rowId xmlns:a16="http://schemas.microsoft.com/office/drawing/2014/main" val="773965832"/>
                  </a:ext>
                </a:extLst>
              </a:tr>
              <a:tr h="370840">
                <a:tc>
                  <a:txBody>
                    <a:bodyPr/>
                    <a:lstStyle/>
                    <a:p>
                      <a:r>
                        <a:rPr lang="en-GB" sz="1200" dirty="0">
                          <a:latin typeface="Gill Sans"/>
                        </a:rPr>
                        <a:t>Complete combustion</a:t>
                      </a:r>
                    </a:p>
                  </a:txBody>
                  <a:tcPr/>
                </a:tc>
                <a:tc>
                  <a:txBody>
                    <a:bodyPr/>
                    <a:lstStyle/>
                    <a:p>
                      <a:r>
                        <a:rPr lang="en-GB" sz="1200" dirty="0">
                          <a:latin typeface="Gill Sans"/>
                        </a:rPr>
                        <a:t>Combustion in adequate oxygen. Complete combustion of a hydrocarbon will produce carbon dioxide and water.</a:t>
                      </a:r>
                    </a:p>
                  </a:txBody>
                  <a:tcPr/>
                </a:tc>
                <a:extLst>
                  <a:ext uri="{0D108BD9-81ED-4DB2-BD59-A6C34878D82A}">
                    <a16:rowId xmlns:a16="http://schemas.microsoft.com/office/drawing/2014/main" val="2029086022"/>
                  </a:ext>
                </a:extLst>
              </a:tr>
              <a:tr h="370840">
                <a:tc>
                  <a:txBody>
                    <a:bodyPr/>
                    <a:lstStyle/>
                    <a:p>
                      <a:r>
                        <a:rPr lang="en-GB" sz="1200" dirty="0">
                          <a:latin typeface="Gill Sans"/>
                        </a:rPr>
                        <a:t>Incomplete combustion</a:t>
                      </a:r>
                    </a:p>
                  </a:txBody>
                  <a:tcPr/>
                </a:tc>
                <a:tc>
                  <a:txBody>
                    <a:bodyPr/>
                    <a:lstStyle/>
                    <a:p>
                      <a:r>
                        <a:rPr lang="en-GB" sz="1200" dirty="0">
                          <a:latin typeface="Gill Sans"/>
                        </a:rPr>
                        <a:t>Combustion in inadequate oxygen. Incomplete combustion of a hydrocarbon produces water and carbon monoxide or carbon particulates.</a:t>
                      </a:r>
                    </a:p>
                  </a:txBody>
                  <a:tcPr/>
                </a:tc>
                <a:extLst>
                  <a:ext uri="{0D108BD9-81ED-4DB2-BD59-A6C34878D82A}">
                    <a16:rowId xmlns:a16="http://schemas.microsoft.com/office/drawing/2014/main" val="3800906030"/>
                  </a:ext>
                </a:extLst>
              </a:tr>
              <a:tr h="370840">
                <a:tc>
                  <a:txBody>
                    <a:bodyPr/>
                    <a:lstStyle/>
                    <a:p>
                      <a:r>
                        <a:rPr lang="en-GB" sz="1200" dirty="0">
                          <a:latin typeface="Gill Sans"/>
                        </a:rPr>
                        <a:t>Alkene</a:t>
                      </a:r>
                    </a:p>
                  </a:txBody>
                  <a:tcPr/>
                </a:tc>
                <a:tc>
                  <a:txBody>
                    <a:bodyPr/>
                    <a:lstStyle/>
                    <a:p>
                      <a:r>
                        <a:rPr lang="en-GB" sz="1200" dirty="0">
                          <a:latin typeface="Gill Sans"/>
                        </a:rPr>
                        <a:t>A hydrocarbon containing at least one double bond. If they contain one double bond only they follow the formula CnH2n. Used to make polymers.</a:t>
                      </a:r>
                    </a:p>
                  </a:txBody>
                  <a:tcPr/>
                </a:tc>
                <a:extLst>
                  <a:ext uri="{0D108BD9-81ED-4DB2-BD59-A6C34878D82A}">
                    <a16:rowId xmlns:a16="http://schemas.microsoft.com/office/drawing/2014/main" val="2678960595"/>
                  </a:ext>
                </a:extLst>
              </a:tr>
              <a:tr h="370840">
                <a:tc>
                  <a:txBody>
                    <a:bodyPr/>
                    <a:lstStyle/>
                    <a:p>
                      <a:r>
                        <a:rPr lang="en-GB" sz="1200" dirty="0">
                          <a:latin typeface="Gill Sans"/>
                        </a:rPr>
                        <a:t>Bromine water</a:t>
                      </a:r>
                    </a:p>
                  </a:txBody>
                  <a:tcPr/>
                </a:tc>
                <a:tc>
                  <a:txBody>
                    <a:bodyPr/>
                    <a:lstStyle/>
                    <a:p>
                      <a:r>
                        <a:rPr lang="en-GB" sz="1200" dirty="0">
                          <a:latin typeface="Gill Sans"/>
                        </a:rPr>
                        <a:t>A chemical that is brown/ orange in colour. If added to an alkene it reacts and changes to colourless. Alkanes do not produce a change in colour.</a:t>
                      </a:r>
                    </a:p>
                  </a:txBody>
                  <a:tcPr/>
                </a:tc>
                <a:extLst>
                  <a:ext uri="{0D108BD9-81ED-4DB2-BD59-A6C34878D82A}">
                    <a16:rowId xmlns:a16="http://schemas.microsoft.com/office/drawing/2014/main" val="253946438"/>
                  </a:ext>
                </a:extLst>
              </a:tr>
              <a:tr h="370840">
                <a:tc>
                  <a:txBody>
                    <a:bodyPr/>
                    <a:lstStyle/>
                    <a:p>
                      <a:r>
                        <a:rPr lang="en-GB" sz="1200" dirty="0">
                          <a:latin typeface="Gill Sans"/>
                        </a:rPr>
                        <a:t>Cracking</a:t>
                      </a:r>
                    </a:p>
                  </a:txBody>
                  <a:tcPr/>
                </a:tc>
                <a:tc>
                  <a:txBody>
                    <a:bodyPr/>
                    <a:lstStyle/>
                    <a:p>
                      <a:r>
                        <a:rPr lang="en-GB" sz="1200" dirty="0">
                          <a:latin typeface="Gill Sans"/>
                        </a:rPr>
                        <a:t>The process by which less-useful long-chain hydrocarbons are split to produce an alkane and an alkene</a:t>
                      </a:r>
                    </a:p>
                  </a:txBody>
                  <a:tcPr/>
                </a:tc>
                <a:extLst>
                  <a:ext uri="{0D108BD9-81ED-4DB2-BD59-A6C34878D82A}">
                    <a16:rowId xmlns:a16="http://schemas.microsoft.com/office/drawing/2014/main" val="1137620071"/>
                  </a:ext>
                </a:extLst>
              </a:tr>
            </a:tbl>
          </a:graphicData>
        </a:graphic>
      </p:graphicFrame>
      <p:graphicFrame>
        <p:nvGraphicFramePr>
          <p:cNvPr id="3" name="Table 2">
            <a:extLst>
              <a:ext uri="{FF2B5EF4-FFF2-40B4-BE49-F238E27FC236}">
                <a16:creationId xmlns:a16="http://schemas.microsoft.com/office/drawing/2014/main" id="{9F763660-CBA4-4CA3-167C-D1E488A3E365}"/>
              </a:ext>
            </a:extLst>
          </p:cNvPr>
          <p:cNvGraphicFramePr>
            <a:graphicFrameLocks noGrp="1"/>
          </p:cNvGraphicFramePr>
          <p:nvPr>
            <p:extLst>
              <p:ext uri="{D42A27DB-BD31-4B8C-83A1-F6EECF244321}">
                <p14:modId xmlns:p14="http://schemas.microsoft.com/office/powerpoint/2010/main" val="1779469099"/>
              </p:ext>
            </p:extLst>
          </p:nvPr>
        </p:nvGraphicFramePr>
        <p:xfrm>
          <a:off x="6193485" y="444397"/>
          <a:ext cx="5816724" cy="6099523"/>
        </p:xfrm>
        <a:graphic>
          <a:graphicData uri="http://schemas.openxmlformats.org/drawingml/2006/table">
            <a:tbl>
              <a:tblPr firstRow="1" bandRow="1">
                <a:tableStyleId>{5940675A-B579-460E-94D1-54222C63F5DA}</a:tableStyleId>
              </a:tblPr>
              <a:tblGrid>
                <a:gridCol w="1320800">
                  <a:extLst>
                    <a:ext uri="{9D8B030D-6E8A-4147-A177-3AD203B41FA5}">
                      <a16:colId xmlns:a16="http://schemas.microsoft.com/office/drawing/2014/main" val="1327400636"/>
                    </a:ext>
                  </a:extLst>
                </a:gridCol>
                <a:gridCol w="4495924">
                  <a:extLst>
                    <a:ext uri="{9D8B030D-6E8A-4147-A177-3AD203B41FA5}">
                      <a16:colId xmlns:a16="http://schemas.microsoft.com/office/drawing/2014/main" val="3241102617"/>
                    </a:ext>
                  </a:extLst>
                </a:gridCol>
              </a:tblGrid>
              <a:tr h="222885">
                <a:tc gridSpan="2">
                  <a:txBody>
                    <a:bodyPr/>
                    <a:lstStyle/>
                    <a:p>
                      <a:r>
                        <a:rPr lang="en-GB" sz="1200" b="1" dirty="0">
                          <a:latin typeface="Gill Sans"/>
                        </a:rPr>
                        <a:t>Chemical analysis key words </a:t>
                      </a:r>
                    </a:p>
                  </a:txBody>
                  <a:tcPr>
                    <a:solidFill>
                      <a:schemeClr val="accent6">
                        <a:lumMod val="20000"/>
                        <a:lumOff val="80000"/>
                      </a:schemeClr>
                    </a:solidFill>
                  </a:tcPr>
                </a:tc>
                <a:tc hMerge="1">
                  <a:txBody>
                    <a:bodyPr/>
                    <a:lstStyle/>
                    <a:p>
                      <a:endParaRPr lang="en-GB" sz="1200" dirty="0">
                        <a:latin typeface="Gill Sans MT" panose="020B0502020104020203" pitchFamily="34" charset="0"/>
                      </a:endParaRPr>
                    </a:p>
                  </a:txBody>
                  <a:tcPr/>
                </a:tc>
                <a:extLst>
                  <a:ext uri="{0D108BD9-81ED-4DB2-BD59-A6C34878D82A}">
                    <a16:rowId xmlns:a16="http://schemas.microsoft.com/office/drawing/2014/main" val="52106529"/>
                  </a:ext>
                </a:extLst>
              </a:tr>
              <a:tr h="370840">
                <a:tc>
                  <a:txBody>
                    <a:bodyPr/>
                    <a:lstStyle/>
                    <a:p>
                      <a:r>
                        <a:rPr lang="en-GB" sz="1200" dirty="0">
                          <a:latin typeface="Gill Sans"/>
                        </a:rPr>
                        <a:t>Pure</a:t>
                      </a:r>
                    </a:p>
                  </a:txBody>
                  <a:tcPr/>
                </a:tc>
                <a:tc>
                  <a:txBody>
                    <a:bodyPr/>
                    <a:lstStyle/>
                    <a:p>
                      <a:r>
                        <a:rPr lang="en-GB" sz="1200" dirty="0">
                          <a:latin typeface="Gill Sans"/>
                        </a:rPr>
                        <a:t>A pure substance is a single element or compound, not mixed with any other substance.</a:t>
                      </a:r>
                    </a:p>
                  </a:txBody>
                  <a:tcPr/>
                </a:tc>
                <a:extLst>
                  <a:ext uri="{0D108BD9-81ED-4DB2-BD59-A6C34878D82A}">
                    <a16:rowId xmlns:a16="http://schemas.microsoft.com/office/drawing/2014/main" val="3203824737"/>
                  </a:ext>
                </a:extLst>
              </a:tr>
              <a:tr h="295275">
                <a:tc>
                  <a:txBody>
                    <a:bodyPr/>
                    <a:lstStyle/>
                    <a:p>
                      <a:r>
                        <a:rPr lang="en-GB" sz="1200" dirty="0">
                          <a:latin typeface="Gill Sans"/>
                        </a:rPr>
                        <a:t>Formulation</a:t>
                      </a:r>
                    </a:p>
                  </a:txBody>
                  <a:tcPr/>
                </a:tc>
                <a:tc>
                  <a:txBody>
                    <a:bodyPr/>
                    <a:lstStyle/>
                    <a:p>
                      <a:r>
                        <a:rPr lang="en-GB" sz="1200" dirty="0">
                          <a:latin typeface="Gill Sans"/>
                        </a:rPr>
                        <a:t>A mixture that has been designed as a useful product. Formulations are made by mixing the components in carefully measured quantities. Formulations include fuels, cleaning agents, paints, medicines, alloys, fertilisers and foods.</a:t>
                      </a:r>
                    </a:p>
                  </a:txBody>
                  <a:tcPr/>
                </a:tc>
                <a:extLst>
                  <a:ext uri="{0D108BD9-81ED-4DB2-BD59-A6C34878D82A}">
                    <a16:rowId xmlns:a16="http://schemas.microsoft.com/office/drawing/2014/main" val="3621312200"/>
                  </a:ext>
                </a:extLst>
              </a:tr>
              <a:tr h="370840">
                <a:tc>
                  <a:txBody>
                    <a:bodyPr/>
                    <a:lstStyle/>
                    <a:p>
                      <a:r>
                        <a:rPr lang="en-GB" sz="1200" dirty="0">
                          <a:latin typeface="Gill Sans"/>
                        </a:rPr>
                        <a:t>Melting point</a:t>
                      </a:r>
                    </a:p>
                  </a:txBody>
                  <a:tcPr/>
                </a:tc>
                <a:tc>
                  <a:txBody>
                    <a:bodyPr/>
                    <a:lstStyle/>
                    <a:p>
                      <a:r>
                        <a:rPr lang="en-GB" sz="1200" dirty="0">
                          <a:latin typeface="Gill Sans"/>
                        </a:rPr>
                        <a:t>The temperature at which a substance turns from a solid to a liquid.</a:t>
                      </a:r>
                    </a:p>
                  </a:txBody>
                  <a:tcPr/>
                </a:tc>
                <a:extLst>
                  <a:ext uri="{0D108BD9-81ED-4DB2-BD59-A6C34878D82A}">
                    <a16:rowId xmlns:a16="http://schemas.microsoft.com/office/drawing/2014/main" val="4176924134"/>
                  </a:ext>
                </a:extLst>
              </a:tr>
              <a:tr h="150843">
                <a:tc>
                  <a:txBody>
                    <a:bodyPr/>
                    <a:lstStyle/>
                    <a:p>
                      <a:endParaRPr lang="en-GB" sz="100" dirty="0">
                        <a:latin typeface="Gill Sans"/>
                      </a:endParaRPr>
                    </a:p>
                  </a:txBody>
                  <a:tcPr>
                    <a:solidFill>
                      <a:schemeClr val="bg2"/>
                    </a:solidFill>
                  </a:tcPr>
                </a:tc>
                <a:tc>
                  <a:txBody>
                    <a:bodyPr/>
                    <a:lstStyle/>
                    <a:p>
                      <a:endParaRPr lang="en-GB" sz="100" dirty="0">
                        <a:latin typeface="Gill Sans"/>
                      </a:endParaRPr>
                    </a:p>
                  </a:txBody>
                  <a:tcPr>
                    <a:solidFill>
                      <a:schemeClr val="bg2"/>
                    </a:solidFill>
                  </a:tcPr>
                </a:tc>
                <a:extLst>
                  <a:ext uri="{0D108BD9-81ED-4DB2-BD59-A6C34878D82A}">
                    <a16:rowId xmlns:a16="http://schemas.microsoft.com/office/drawing/2014/main" val="3312149972"/>
                  </a:ext>
                </a:extLst>
              </a:tr>
              <a:tr h="370840">
                <a:tc>
                  <a:txBody>
                    <a:bodyPr/>
                    <a:lstStyle/>
                    <a:p>
                      <a:r>
                        <a:rPr lang="en-GB" sz="1200" dirty="0">
                          <a:latin typeface="Gill Sans"/>
                        </a:rPr>
                        <a:t>Hydrogen</a:t>
                      </a:r>
                    </a:p>
                  </a:txBody>
                  <a:tcPr/>
                </a:tc>
                <a:tc>
                  <a:txBody>
                    <a:bodyPr/>
                    <a:lstStyle/>
                    <a:p>
                      <a:r>
                        <a:rPr lang="en-GB" sz="1200" dirty="0">
                          <a:latin typeface="Gill Sans"/>
                        </a:rPr>
                        <a:t>Hold a lit splint at the end of a test tube producing gas. </a:t>
                      </a:r>
                    </a:p>
                    <a:p>
                      <a:r>
                        <a:rPr lang="en-GB" sz="1200" dirty="0">
                          <a:latin typeface="Gill Sans"/>
                        </a:rPr>
                        <a:t>Hydrogen burns with a pop noise</a:t>
                      </a:r>
                    </a:p>
                  </a:txBody>
                  <a:tcPr/>
                </a:tc>
                <a:extLst>
                  <a:ext uri="{0D108BD9-81ED-4DB2-BD59-A6C34878D82A}">
                    <a16:rowId xmlns:a16="http://schemas.microsoft.com/office/drawing/2014/main" val="667809887"/>
                  </a:ext>
                </a:extLst>
              </a:tr>
              <a:tr h="294640">
                <a:tc>
                  <a:txBody>
                    <a:bodyPr/>
                    <a:lstStyle/>
                    <a:p>
                      <a:r>
                        <a:rPr lang="en-GB" sz="1200" dirty="0">
                          <a:latin typeface="Gill Sans"/>
                        </a:rPr>
                        <a:t>Oxygen</a:t>
                      </a:r>
                    </a:p>
                  </a:txBody>
                  <a:tcPr/>
                </a:tc>
                <a:tc>
                  <a:txBody>
                    <a:bodyPr/>
                    <a:lstStyle/>
                    <a:p>
                      <a:r>
                        <a:rPr lang="en-GB" sz="1200" dirty="0">
                          <a:latin typeface="Gill Sans"/>
                        </a:rPr>
                        <a:t>Hold a glowing splint in a test tube of the gas. </a:t>
                      </a:r>
                    </a:p>
                    <a:p>
                      <a:r>
                        <a:rPr lang="en-GB" sz="1200" dirty="0">
                          <a:latin typeface="Gill Sans"/>
                        </a:rPr>
                        <a:t>The splint relights if oxygen is present.</a:t>
                      </a:r>
                    </a:p>
                  </a:txBody>
                  <a:tcPr/>
                </a:tc>
                <a:extLst>
                  <a:ext uri="{0D108BD9-81ED-4DB2-BD59-A6C34878D82A}">
                    <a16:rowId xmlns:a16="http://schemas.microsoft.com/office/drawing/2014/main" val="1166512864"/>
                  </a:ext>
                </a:extLst>
              </a:tr>
              <a:tr h="248920">
                <a:tc>
                  <a:txBody>
                    <a:bodyPr/>
                    <a:lstStyle/>
                    <a:p>
                      <a:r>
                        <a:rPr lang="en-GB" sz="1200" dirty="0">
                          <a:latin typeface="Gill Sans"/>
                        </a:rPr>
                        <a:t>Carbon dioxide</a:t>
                      </a:r>
                    </a:p>
                  </a:txBody>
                  <a:tcPr/>
                </a:tc>
                <a:tc>
                  <a:txBody>
                    <a:bodyPr/>
                    <a:lstStyle/>
                    <a:p>
                      <a:r>
                        <a:rPr lang="en-GB" sz="1200" dirty="0">
                          <a:latin typeface="Gill Sans"/>
                        </a:rPr>
                        <a:t>Bubble gas through a solution of limewater.</a:t>
                      </a:r>
                    </a:p>
                    <a:p>
                      <a:r>
                        <a:rPr lang="en-GB" sz="1200" dirty="0">
                          <a:latin typeface="Gill Sans"/>
                        </a:rPr>
                        <a:t>Carbon dioxide causes the limewater to turn milky.</a:t>
                      </a:r>
                    </a:p>
                  </a:txBody>
                  <a:tcPr/>
                </a:tc>
                <a:extLst>
                  <a:ext uri="{0D108BD9-81ED-4DB2-BD59-A6C34878D82A}">
                    <a16:rowId xmlns:a16="http://schemas.microsoft.com/office/drawing/2014/main" val="712846266"/>
                  </a:ext>
                </a:extLst>
              </a:tr>
              <a:tr h="274320">
                <a:tc>
                  <a:txBody>
                    <a:bodyPr/>
                    <a:lstStyle/>
                    <a:p>
                      <a:r>
                        <a:rPr lang="en-GB" sz="1200" dirty="0">
                          <a:latin typeface="Gill Sans"/>
                        </a:rPr>
                        <a:t>Chlorine</a:t>
                      </a:r>
                    </a:p>
                  </a:txBody>
                  <a:tcPr/>
                </a:tc>
                <a:tc>
                  <a:txBody>
                    <a:bodyPr/>
                    <a:lstStyle/>
                    <a:p>
                      <a:r>
                        <a:rPr lang="en-GB" sz="1200" dirty="0">
                          <a:latin typeface="Gill Sans"/>
                        </a:rPr>
                        <a:t>Place damp litmus paper in the gas. </a:t>
                      </a:r>
                    </a:p>
                    <a:p>
                      <a:r>
                        <a:rPr lang="en-GB" sz="1200" dirty="0">
                          <a:latin typeface="Gill Sans"/>
                        </a:rPr>
                        <a:t>The litmus is bleached white if chlorine is present.</a:t>
                      </a:r>
                    </a:p>
                  </a:txBody>
                  <a:tcPr/>
                </a:tc>
                <a:extLst>
                  <a:ext uri="{0D108BD9-81ED-4DB2-BD59-A6C34878D82A}">
                    <a16:rowId xmlns:a16="http://schemas.microsoft.com/office/drawing/2014/main" val="1041370007"/>
                  </a:ext>
                </a:extLst>
              </a:tr>
              <a:tr h="0">
                <a:tc>
                  <a:txBody>
                    <a:bodyPr/>
                    <a:lstStyle/>
                    <a:p>
                      <a:endParaRPr lang="en-GB" sz="500" dirty="0">
                        <a:latin typeface="Gill Sans"/>
                      </a:endParaRPr>
                    </a:p>
                  </a:txBody>
                  <a:tcPr>
                    <a:solidFill>
                      <a:schemeClr val="bg2"/>
                    </a:solidFill>
                  </a:tcPr>
                </a:tc>
                <a:tc>
                  <a:txBody>
                    <a:bodyPr/>
                    <a:lstStyle/>
                    <a:p>
                      <a:endParaRPr lang="en-GB" sz="500" dirty="0">
                        <a:latin typeface="Gill Sans"/>
                      </a:endParaRPr>
                    </a:p>
                  </a:txBody>
                  <a:tcPr>
                    <a:solidFill>
                      <a:schemeClr val="bg2"/>
                    </a:solidFill>
                  </a:tcPr>
                </a:tc>
                <a:extLst>
                  <a:ext uri="{0D108BD9-81ED-4DB2-BD59-A6C34878D82A}">
                    <a16:rowId xmlns:a16="http://schemas.microsoft.com/office/drawing/2014/main" val="773965832"/>
                  </a:ext>
                </a:extLst>
              </a:tr>
              <a:tr h="370840">
                <a:tc>
                  <a:txBody>
                    <a:bodyPr/>
                    <a:lstStyle/>
                    <a:p>
                      <a:r>
                        <a:rPr lang="en-GB" sz="1200" dirty="0">
                          <a:latin typeface="Gill Sans"/>
                        </a:rPr>
                        <a:t>Chromatography</a:t>
                      </a:r>
                    </a:p>
                  </a:txBody>
                  <a:tcPr/>
                </a:tc>
                <a:tc>
                  <a:txBody>
                    <a:bodyPr/>
                    <a:lstStyle/>
                    <a:p>
                      <a:r>
                        <a:rPr lang="en-GB" sz="1200" dirty="0">
                          <a:latin typeface="Gill Sans"/>
                        </a:rPr>
                        <a:t>A method used to separate mixtures into their different chemicals.</a:t>
                      </a:r>
                    </a:p>
                  </a:txBody>
                  <a:tcPr/>
                </a:tc>
                <a:extLst>
                  <a:ext uri="{0D108BD9-81ED-4DB2-BD59-A6C34878D82A}">
                    <a16:rowId xmlns:a16="http://schemas.microsoft.com/office/drawing/2014/main" val="2029086022"/>
                  </a:ext>
                </a:extLst>
              </a:tr>
              <a:tr h="370840">
                <a:tc>
                  <a:txBody>
                    <a:bodyPr/>
                    <a:lstStyle/>
                    <a:p>
                      <a:r>
                        <a:rPr lang="en-GB" sz="1200" dirty="0">
                          <a:latin typeface="Gill Sans"/>
                        </a:rPr>
                        <a:t>Solvent</a:t>
                      </a:r>
                    </a:p>
                  </a:txBody>
                  <a:tcPr/>
                </a:tc>
                <a:tc>
                  <a:txBody>
                    <a:bodyPr/>
                    <a:lstStyle/>
                    <a:p>
                      <a:r>
                        <a:rPr lang="en-GB" sz="1200" dirty="0">
                          <a:latin typeface="Gill Sans"/>
                        </a:rPr>
                        <a:t>The chemical that dissolves the sample in chromatography.</a:t>
                      </a:r>
                    </a:p>
                  </a:txBody>
                  <a:tcPr/>
                </a:tc>
                <a:extLst>
                  <a:ext uri="{0D108BD9-81ED-4DB2-BD59-A6C34878D82A}">
                    <a16:rowId xmlns:a16="http://schemas.microsoft.com/office/drawing/2014/main" val="3800906030"/>
                  </a:ext>
                </a:extLst>
              </a:tr>
              <a:tr h="370840">
                <a:tc>
                  <a:txBody>
                    <a:bodyPr/>
                    <a:lstStyle/>
                    <a:p>
                      <a:r>
                        <a:rPr lang="en-GB" sz="1200" dirty="0">
                          <a:latin typeface="Gill Sans"/>
                        </a:rPr>
                        <a:t>Solvent front</a:t>
                      </a:r>
                    </a:p>
                  </a:txBody>
                  <a:tcPr/>
                </a:tc>
                <a:tc>
                  <a:txBody>
                    <a:bodyPr/>
                    <a:lstStyle/>
                    <a:p>
                      <a:r>
                        <a:rPr lang="en-GB" sz="1200" dirty="0">
                          <a:latin typeface="Gill Sans"/>
                        </a:rPr>
                        <a:t>The maximum distance the solvent moves up the paper.</a:t>
                      </a:r>
                    </a:p>
                  </a:txBody>
                  <a:tcPr/>
                </a:tc>
                <a:extLst>
                  <a:ext uri="{0D108BD9-81ED-4DB2-BD59-A6C34878D82A}">
                    <a16:rowId xmlns:a16="http://schemas.microsoft.com/office/drawing/2014/main" val="2678960595"/>
                  </a:ext>
                </a:extLst>
              </a:tr>
              <a:tr h="370840">
                <a:tc>
                  <a:txBody>
                    <a:bodyPr/>
                    <a:lstStyle/>
                    <a:p>
                      <a:r>
                        <a:rPr lang="en-GB" sz="1200" dirty="0">
                          <a:latin typeface="Gill Sans"/>
                        </a:rPr>
                        <a:t>Stationary phase</a:t>
                      </a:r>
                    </a:p>
                  </a:txBody>
                  <a:tcPr/>
                </a:tc>
                <a:tc>
                  <a:txBody>
                    <a:bodyPr/>
                    <a:lstStyle/>
                    <a:p>
                      <a:r>
                        <a:rPr lang="en-GB" sz="1200" dirty="0">
                          <a:latin typeface="Gill Sans"/>
                        </a:rPr>
                        <a:t>The medium (e.g. paper) through which the mobile phase passes in</a:t>
                      </a:r>
                    </a:p>
                    <a:p>
                      <a:r>
                        <a:rPr lang="en-GB" sz="1200" dirty="0">
                          <a:latin typeface="Gill Sans"/>
                        </a:rPr>
                        <a:t>chromatography.</a:t>
                      </a:r>
                    </a:p>
                  </a:txBody>
                  <a:tcPr/>
                </a:tc>
                <a:extLst>
                  <a:ext uri="{0D108BD9-81ED-4DB2-BD59-A6C34878D82A}">
                    <a16:rowId xmlns:a16="http://schemas.microsoft.com/office/drawing/2014/main" val="253946438"/>
                  </a:ext>
                </a:extLst>
              </a:tr>
              <a:tr h="370840">
                <a:tc>
                  <a:txBody>
                    <a:bodyPr/>
                    <a:lstStyle/>
                    <a:p>
                      <a:r>
                        <a:rPr lang="en-GB" sz="1200" dirty="0">
                          <a:latin typeface="Gill Sans"/>
                        </a:rPr>
                        <a:t>Mobile phase</a:t>
                      </a:r>
                    </a:p>
                  </a:txBody>
                  <a:tcPr/>
                </a:tc>
                <a:tc>
                  <a:txBody>
                    <a:bodyPr/>
                    <a:lstStyle/>
                    <a:p>
                      <a:r>
                        <a:rPr lang="en-GB" sz="1200" dirty="0">
                          <a:latin typeface="Gill Sans"/>
                        </a:rPr>
                        <a:t>The solvent (e.g. water) that carries the sample (e.g. ink) in</a:t>
                      </a:r>
                    </a:p>
                    <a:p>
                      <a:r>
                        <a:rPr lang="en-GB" sz="1200" dirty="0">
                          <a:latin typeface="Gill Sans"/>
                        </a:rPr>
                        <a:t>chromatography.</a:t>
                      </a:r>
                    </a:p>
                  </a:txBody>
                  <a:tcPr/>
                </a:tc>
                <a:extLst>
                  <a:ext uri="{0D108BD9-81ED-4DB2-BD59-A6C34878D82A}">
                    <a16:rowId xmlns:a16="http://schemas.microsoft.com/office/drawing/2014/main" val="1137620071"/>
                  </a:ext>
                </a:extLst>
              </a:tr>
            </a:tbl>
          </a:graphicData>
        </a:graphic>
      </p:graphicFrame>
    </p:spTree>
    <p:extLst>
      <p:ext uri="{BB962C8B-B14F-4D97-AF65-F5344CB8AC3E}">
        <p14:creationId xmlns:p14="http://schemas.microsoft.com/office/powerpoint/2010/main" val="142612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3119" y="69555"/>
            <a:ext cx="1899120"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Science</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8" name="TextBox 7"/>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5</a:t>
            </a:r>
          </a:p>
        </p:txBody>
      </p:sp>
      <p:graphicFrame>
        <p:nvGraphicFramePr>
          <p:cNvPr id="13" name="Content Placeholder 3"/>
          <p:cNvGraphicFramePr>
            <a:graphicFrameLocks/>
          </p:cNvGraphicFramePr>
          <p:nvPr>
            <p:extLst>
              <p:ext uri="{D42A27DB-BD31-4B8C-83A1-F6EECF244321}">
                <p14:modId xmlns:p14="http://schemas.microsoft.com/office/powerpoint/2010/main" val="2215351663"/>
              </p:ext>
            </p:extLst>
          </p:nvPr>
        </p:nvGraphicFramePr>
        <p:xfrm>
          <a:off x="5935533" y="307427"/>
          <a:ext cx="5973297" cy="6068117"/>
        </p:xfrm>
        <a:graphic>
          <a:graphicData uri="http://schemas.openxmlformats.org/drawingml/2006/table">
            <a:tbl>
              <a:tblPr firstRow="1" bandRow="1">
                <a:tableStyleId>{5940675A-B579-460E-94D1-54222C63F5DA}</a:tableStyleId>
              </a:tblPr>
              <a:tblGrid>
                <a:gridCol w="1507880">
                  <a:extLst>
                    <a:ext uri="{9D8B030D-6E8A-4147-A177-3AD203B41FA5}">
                      <a16:colId xmlns:a16="http://schemas.microsoft.com/office/drawing/2014/main" val="20000"/>
                    </a:ext>
                  </a:extLst>
                </a:gridCol>
                <a:gridCol w="4465417">
                  <a:extLst>
                    <a:ext uri="{9D8B030D-6E8A-4147-A177-3AD203B41FA5}">
                      <a16:colId xmlns:a16="http://schemas.microsoft.com/office/drawing/2014/main" val="20001"/>
                    </a:ext>
                  </a:extLst>
                </a:gridCol>
              </a:tblGrid>
              <a:tr h="486626">
                <a:tc gridSpan="2">
                  <a:txBody>
                    <a:bodyPr/>
                    <a:lstStyle/>
                    <a:p>
                      <a:pPr algn="ctr"/>
                      <a:r>
                        <a:rPr lang="en-US" sz="1200" b="0" dirty="0">
                          <a:latin typeface="Gill Sans MT" panose="020B0502020104020203" pitchFamily="34" charset="0"/>
                        </a:rPr>
                        <a:t>Paper 1 Biology</a:t>
                      </a:r>
                    </a:p>
                  </a:txBody>
                  <a:tcPr anchor="ctr">
                    <a:solidFill>
                      <a:schemeClr val="accent1">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34452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Gill Sans MT" panose="020B0502020104020203" pitchFamily="34" charset="0"/>
                          <a:cs typeface="Tahoma"/>
                        </a:rPr>
                        <a:t>Embryonic stem cell</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Can divide into most types of cell.</a:t>
                      </a:r>
                    </a:p>
                  </a:txBody>
                  <a:tcPr marL="12700" marR="12700" marT="12700" marB="0" anchor="ctr"/>
                </a:tc>
                <a:extLst>
                  <a:ext uri="{0D108BD9-81ED-4DB2-BD59-A6C34878D82A}">
                    <a16:rowId xmlns:a16="http://schemas.microsoft.com/office/drawing/2014/main" val="10001"/>
                  </a:ext>
                </a:extLst>
              </a:tr>
              <a:tr h="507076">
                <a:tc>
                  <a:txBody>
                    <a:bodyPr/>
                    <a:lstStyle/>
                    <a:p>
                      <a:pPr algn="l" fontAlgn="ctr"/>
                      <a:r>
                        <a:rPr lang="en-GB" sz="1200" b="0" i="0" u="none" strike="noStrike" dirty="0">
                          <a:solidFill>
                            <a:srgbClr val="000000"/>
                          </a:solidFill>
                          <a:effectLst/>
                          <a:latin typeface="Gill Sans MT" panose="020B0502020104020203" pitchFamily="34" charset="0"/>
                          <a:cs typeface="Tahoma"/>
                        </a:rPr>
                        <a:t>Adult stem cell</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Can divide into a limited number of cells e.g. bone marrow stem cells can form various blood cells.</a:t>
                      </a:r>
                    </a:p>
                  </a:txBody>
                  <a:tcPr marL="12700" marR="12700" marT="12700" marB="0" anchor="ctr"/>
                </a:tc>
                <a:extLst>
                  <a:ext uri="{0D108BD9-81ED-4DB2-BD59-A6C34878D82A}">
                    <a16:rowId xmlns:a16="http://schemas.microsoft.com/office/drawing/2014/main" val="10002"/>
                  </a:ext>
                </a:extLst>
              </a:tr>
              <a:tr h="602424">
                <a:tc>
                  <a:txBody>
                    <a:bodyPr/>
                    <a:lstStyle/>
                    <a:p>
                      <a:pPr algn="l" fontAlgn="ctr"/>
                      <a:r>
                        <a:rPr lang="en-GB" sz="1200" b="0" i="0" u="none" strike="noStrike" dirty="0">
                          <a:solidFill>
                            <a:srgbClr val="000000"/>
                          </a:solidFill>
                          <a:effectLst/>
                          <a:latin typeface="Gill Sans MT" panose="020B0502020104020203" pitchFamily="34" charset="0"/>
                          <a:cs typeface="Tahoma"/>
                        </a:rPr>
                        <a:t>Meristem</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Found in plants.  Can differentiate (divide) into any type of plant cell.</a:t>
                      </a:r>
                    </a:p>
                  </a:txBody>
                  <a:tcPr marL="12700" marR="12700" marT="12700" marB="0" anchor="ctr"/>
                </a:tc>
                <a:extLst>
                  <a:ext uri="{0D108BD9-81ED-4DB2-BD59-A6C34878D82A}">
                    <a16:rowId xmlns:a16="http://schemas.microsoft.com/office/drawing/2014/main" val="10003"/>
                  </a:ext>
                </a:extLst>
              </a:tr>
              <a:tr h="242224">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Gill Sans MT" panose="020B0502020104020203" pitchFamily="34" charset="0"/>
                          <a:cs typeface="Tahoma"/>
                        </a:rPr>
                        <a:t>Diffusion</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Spreading out of the particles (gas/ solution) resulting in a net movement from an area of higher concentration to an area of lower concentration.</a:t>
                      </a:r>
                    </a:p>
                  </a:txBody>
                  <a:tcPr marL="12700" marR="12700" marT="12700" marB="0" anchor="ctr"/>
                </a:tc>
                <a:extLst>
                  <a:ext uri="{0D108BD9-81ED-4DB2-BD59-A6C34878D82A}">
                    <a16:rowId xmlns:a16="http://schemas.microsoft.com/office/drawing/2014/main" val="10004"/>
                  </a:ext>
                </a:extLst>
              </a:tr>
              <a:tr h="602424">
                <a:tc>
                  <a:txBody>
                    <a:bodyPr/>
                    <a:lstStyle/>
                    <a:p>
                      <a:pPr algn="l" fontAlgn="ctr"/>
                      <a:r>
                        <a:rPr lang="en-GB" sz="1200" b="0" i="0" u="none" strike="noStrike" dirty="0">
                          <a:solidFill>
                            <a:srgbClr val="000000"/>
                          </a:solidFill>
                          <a:effectLst/>
                          <a:latin typeface="Gill Sans MT" panose="020B0502020104020203" pitchFamily="34" charset="0"/>
                          <a:cs typeface="Tahoma"/>
                        </a:rPr>
                        <a:t>Osmosis</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The diffusion of water from a dilute solution to a concentrated solution through a partially permeable membrane.</a:t>
                      </a:r>
                    </a:p>
                  </a:txBody>
                  <a:tcPr marL="12700" marR="12700" marT="12700" marB="0" anchor="ctr"/>
                </a:tc>
                <a:extLst>
                  <a:ext uri="{0D108BD9-81ED-4DB2-BD59-A6C34878D82A}">
                    <a16:rowId xmlns:a16="http://schemas.microsoft.com/office/drawing/2014/main" val="10005"/>
                  </a:ext>
                </a:extLst>
              </a:tr>
              <a:tr h="444979">
                <a:tc>
                  <a:txBody>
                    <a:bodyPr/>
                    <a:lstStyle/>
                    <a:p>
                      <a:pPr algn="l" fontAlgn="ctr"/>
                      <a:r>
                        <a:rPr lang="en-GB" sz="1200" b="0" i="0" u="none" strike="noStrike" dirty="0">
                          <a:solidFill>
                            <a:srgbClr val="000000"/>
                          </a:solidFill>
                          <a:effectLst/>
                          <a:latin typeface="Gill Sans MT" panose="020B0502020104020203" pitchFamily="34" charset="0"/>
                          <a:cs typeface="Tahoma"/>
                        </a:rPr>
                        <a:t>Active Transport</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The movement of substances from a more dilute solution to a more concentrated solution (against a concentration gradient). Requires energy from respiration.</a:t>
                      </a:r>
                    </a:p>
                  </a:txBody>
                  <a:tcPr marL="12700" marR="12700" marT="12700" marB="0" anchor="ctr"/>
                </a:tc>
                <a:extLst>
                  <a:ext uri="{0D108BD9-81ED-4DB2-BD59-A6C34878D82A}">
                    <a16:rowId xmlns:a16="http://schemas.microsoft.com/office/drawing/2014/main" val="10006"/>
                  </a:ext>
                </a:extLst>
              </a:tr>
              <a:tr h="473826">
                <a:tc>
                  <a:txBody>
                    <a:bodyPr/>
                    <a:lstStyle/>
                    <a:p>
                      <a:pPr algn="l" fontAlgn="ctr"/>
                      <a:r>
                        <a:rPr lang="en-GB" sz="1200" b="0" i="0" u="none" strike="noStrike" dirty="0">
                          <a:solidFill>
                            <a:srgbClr val="000000"/>
                          </a:solidFill>
                          <a:effectLst/>
                          <a:latin typeface="Gill Sans MT" panose="020B0502020104020203" pitchFamily="34" charset="0"/>
                          <a:cs typeface="Tahoma"/>
                        </a:rPr>
                        <a:t>Enzyme</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A biological catalyst</a:t>
                      </a:r>
                      <a:r>
                        <a:rPr lang="en-GB" sz="1200" b="0" i="0" u="none" strike="noStrike" baseline="0" dirty="0">
                          <a:solidFill>
                            <a:srgbClr val="000000"/>
                          </a:solidFill>
                          <a:effectLst/>
                          <a:latin typeface="Gill Sans MT" panose="020B0502020104020203" pitchFamily="34" charset="0"/>
                          <a:cs typeface="Tahoma"/>
                        </a:rPr>
                        <a:t> </a:t>
                      </a:r>
                      <a:r>
                        <a:rPr lang="en-GB" sz="1200" b="0" i="0" u="none" strike="noStrike" dirty="0">
                          <a:solidFill>
                            <a:srgbClr val="000000"/>
                          </a:solidFill>
                          <a:effectLst/>
                          <a:latin typeface="Gill Sans MT" panose="020B0502020104020203" pitchFamily="34" charset="0"/>
                          <a:cs typeface="Tahoma"/>
                        </a:rPr>
                        <a:t>that can speed up the rate of reaction without being used itself.  Made of</a:t>
                      </a:r>
                      <a:r>
                        <a:rPr lang="en-GB" sz="1200" b="0" i="0" u="none" strike="noStrike" baseline="0" dirty="0">
                          <a:solidFill>
                            <a:srgbClr val="000000"/>
                          </a:solidFill>
                          <a:effectLst/>
                          <a:latin typeface="Gill Sans MT" panose="020B0502020104020203" pitchFamily="34" charset="0"/>
                          <a:cs typeface="Tahoma"/>
                        </a:rPr>
                        <a:t> a large protein molecule.</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tc>
                <a:extLst>
                  <a:ext uri="{0D108BD9-81ED-4DB2-BD59-A6C34878D82A}">
                    <a16:rowId xmlns:a16="http://schemas.microsoft.com/office/drawing/2014/main" val="535829074"/>
                  </a:ext>
                </a:extLst>
              </a:tr>
              <a:tr h="523702">
                <a:tc>
                  <a:txBody>
                    <a:bodyPr/>
                    <a:lstStyle/>
                    <a:p>
                      <a:pPr algn="l" fontAlgn="ctr"/>
                      <a:r>
                        <a:rPr lang="en-GB" sz="1200" b="0" i="0" u="none" strike="noStrike" dirty="0">
                          <a:solidFill>
                            <a:srgbClr val="000000"/>
                          </a:solidFill>
                          <a:effectLst/>
                          <a:latin typeface="Gill Sans MT" panose="020B0502020104020203" pitchFamily="34" charset="0"/>
                          <a:cs typeface="Tahoma"/>
                        </a:rPr>
                        <a:t>Denatured</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When the active site</a:t>
                      </a:r>
                      <a:r>
                        <a:rPr lang="en-GB" sz="1200" b="0" i="0" u="none" strike="noStrike" baseline="0" dirty="0">
                          <a:solidFill>
                            <a:srgbClr val="000000"/>
                          </a:solidFill>
                          <a:effectLst/>
                          <a:latin typeface="Gill Sans MT" panose="020B0502020104020203" pitchFamily="34" charset="0"/>
                          <a:cs typeface="Tahoma"/>
                        </a:rPr>
                        <a:t> of an enzyme changes shape and the substrate can no longer fit in.  Can be caused by pH or temperature.</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tc>
                <a:extLst>
                  <a:ext uri="{0D108BD9-81ED-4DB2-BD59-A6C34878D82A}">
                    <a16:rowId xmlns:a16="http://schemas.microsoft.com/office/drawing/2014/main" val="158840559"/>
                  </a:ext>
                </a:extLst>
              </a:tr>
              <a:tr h="423949">
                <a:tc>
                  <a:txBody>
                    <a:bodyPr/>
                    <a:lstStyle/>
                    <a:p>
                      <a:pPr algn="l" fontAlgn="ctr"/>
                      <a:r>
                        <a:rPr lang="en-GB" sz="1200" b="0" i="0" u="none" strike="noStrike" dirty="0">
                          <a:solidFill>
                            <a:srgbClr val="000000"/>
                          </a:solidFill>
                          <a:effectLst/>
                          <a:latin typeface="Gill Sans MT" panose="020B0502020104020203" pitchFamily="34" charset="0"/>
                          <a:cs typeface="Tahoma"/>
                        </a:rPr>
                        <a:t> Antibodies</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Some</a:t>
                      </a:r>
                      <a:r>
                        <a:rPr lang="en-GB" sz="1200" b="0" i="0" u="none" strike="noStrike" baseline="0" dirty="0">
                          <a:solidFill>
                            <a:srgbClr val="000000"/>
                          </a:solidFill>
                          <a:effectLst/>
                          <a:latin typeface="Gill Sans MT" panose="020B0502020104020203" pitchFamily="34" charset="0"/>
                          <a:cs typeface="Tahoma"/>
                        </a:rPr>
                        <a:t> white blood cells (lymphocytes) produce antibodies.  These bind to pathogens and destroy them or stick them together.</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tc>
                <a:extLst>
                  <a:ext uri="{0D108BD9-81ED-4DB2-BD59-A6C34878D82A}">
                    <a16:rowId xmlns:a16="http://schemas.microsoft.com/office/drawing/2014/main" val="2488596496"/>
                  </a:ext>
                </a:extLst>
              </a:tr>
              <a:tr h="365760">
                <a:tc>
                  <a:txBody>
                    <a:bodyPr/>
                    <a:lstStyle/>
                    <a:p>
                      <a:pPr algn="l" fontAlgn="ctr"/>
                      <a:r>
                        <a:rPr lang="en-GB" sz="1200" b="0" i="0" u="none" strike="noStrike" dirty="0">
                          <a:solidFill>
                            <a:srgbClr val="000000"/>
                          </a:solidFill>
                          <a:effectLst/>
                          <a:latin typeface="Gill Sans MT" panose="020B0502020104020203" pitchFamily="34" charset="0"/>
                          <a:cs typeface="Tahoma"/>
                        </a:rPr>
                        <a:t> Antitoxins</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Some white blood cells (lymphocytes) produce antitoxins. Antitoxins</a:t>
                      </a:r>
                      <a:r>
                        <a:rPr lang="en-GB" sz="1200" b="0" i="0" u="none" strike="noStrike" baseline="0" dirty="0">
                          <a:solidFill>
                            <a:srgbClr val="000000"/>
                          </a:solidFill>
                          <a:effectLst/>
                          <a:latin typeface="Gill Sans MT" panose="020B0502020104020203" pitchFamily="34" charset="0"/>
                          <a:cs typeface="Tahoma"/>
                        </a:rPr>
                        <a:t> neutralise toxins.</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tc>
                <a:extLst>
                  <a:ext uri="{0D108BD9-81ED-4DB2-BD59-A6C34878D82A}">
                    <a16:rowId xmlns:a16="http://schemas.microsoft.com/office/drawing/2014/main" val="2432269375"/>
                  </a:ext>
                </a:extLst>
              </a:tr>
              <a:tr h="602424">
                <a:tc>
                  <a:txBody>
                    <a:bodyPr/>
                    <a:lstStyle/>
                    <a:p>
                      <a:pPr algn="l" fontAlgn="ctr"/>
                      <a:r>
                        <a:rPr lang="en-GB" sz="1200" b="0" i="0" u="none" strike="noStrike" dirty="0">
                          <a:solidFill>
                            <a:srgbClr val="000000"/>
                          </a:solidFill>
                          <a:effectLst/>
                          <a:latin typeface="Gill Sans MT" panose="020B0502020104020203" pitchFamily="34" charset="0"/>
                          <a:cs typeface="Tahoma"/>
                        </a:rPr>
                        <a:t>Antibiotics</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Antibiotics kill</a:t>
                      </a:r>
                      <a:r>
                        <a:rPr lang="en-GB" sz="1200" b="0" i="0" u="none" strike="noStrike" baseline="0" dirty="0">
                          <a:solidFill>
                            <a:srgbClr val="000000"/>
                          </a:solidFill>
                          <a:effectLst/>
                          <a:latin typeface="Gill Sans MT" panose="020B0502020104020203" pitchFamily="34" charset="0"/>
                          <a:cs typeface="Tahoma"/>
                        </a:rPr>
                        <a:t> bacteria.  Specific antibiotics should be used for specific bacteria.  Some bacteria are resistant to antibiotics.  Do not kill viruses.</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tc>
                <a:extLst>
                  <a:ext uri="{0D108BD9-81ED-4DB2-BD59-A6C34878D82A}">
                    <a16:rowId xmlns:a16="http://schemas.microsoft.com/office/drawing/2014/main" val="3395636020"/>
                  </a:ext>
                </a:extLst>
              </a:tr>
            </a:tbl>
          </a:graphicData>
        </a:graphic>
      </p:graphicFrame>
      <p:graphicFrame>
        <p:nvGraphicFramePr>
          <p:cNvPr id="14" name="Content Placeholder 3"/>
          <p:cNvGraphicFramePr>
            <a:graphicFrameLocks/>
          </p:cNvGraphicFramePr>
          <p:nvPr>
            <p:extLst>
              <p:ext uri="{D42A27DB-BD31-4B8C-83A1-F6EECF244321}">
                <p14:modId xmlns:p14="http://schemas.microsoft.com/office/powerpoint/2010/main" val="289290840"/>
              </p:ext>
            </p:extLst>
          </p:nvPr>
        </p:nvGraphicFramePr>
        <p:xfrm>
          <a:off x="283170" y="764892"/>
          <a:ext cx="5320775" cy="5699494"/>
        </p:xfrm>
        <a:graphic>
          <a:graphicData uri="http://schemas.openxmlformats.org/drawingml/2006/table">
            <a:tbl>
              <a:tblPr firstRow="1" bandRow="1">
                <a:tableStyleId>{5940675A-B579-460E-94D1-54222C63F5DA}</a:tableStyleId>
              </a:tblPr>
              <a:tblGrid>
                <a:gridCol w="1401251">
                  <a:extLst>
                    <a:ext uri="{9D8B030D-6E8A-4147-A177-3AD203B41FA5}">
                      <a16:colId xmlns:a16="http://schemas.microsoft.com/office/drawing/2014/main" val="20000"/>
                    </a:ext>
                  </a:extLst>
                </a:gridCol>
                <a:gridCol w="3919524">
                  <a:extLst>
                    <a:ext uri="{9D8B030D-6E8A-4147-A177-3AD203B41FA5}">
                      <a16:colId xmlns:a16="http://schemas.microsoft.com/office/drawing/2014/main" val="20001"/>
                    </a:ext>
                  </a:extLst>
                </a:gridCol>
              </a:tblGrid>
              <a:tr h="486626">
                <a:tc gridSpan="2">
                  <a:txBody>
                    <a:bodyPr/>
                    <a:lstStyle/>
                    <a:p>
                      <a:pPr algn="ctr"/>
                      <a:r>
                        <a:rPr lang="en-US" sz="1200" b="0" dirty="0">
                          <a:latin typeface="Gill Sans MT" panose="020B0502020104020203" pitchFamily="34" charset="0"/>
                        </a:rPr>
                        <a:t>Paper 1 Biology</a:t>
                      </a:r>
                    </a:p>
                  </a:txBody>
                  <a:tcPr anchor="ctr">
                    <a:solidFill>
                      <a:schemeClr val="accent6">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444935">
                <a:tc>
                  <a:txBody>
                    <a:bodyPr/>
                    <a:lstStyle/>
                    <a:p>
                      <a:pPr algn="l" fontAlgn="ctr"/>
                      <a:r>
                        <a:rPr lang="en-GB" sz="1200" b="0" i="0" u="none" strike="noStrike" dirty="0">
                          <a:solidFill>
                            <a:srgbClr val="000000"/>
                          </a:solidFill>
                          <a:effectLst/>
                          <a:latin typeface="Gill Sans MT" panose="020B0502020104020203" pitchFamily="34" charset="0"/>
                          <a:cs typeface="Tahoma"/>
                        </a:rPr>
                        <a:t>Mitochondria</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Provides energy from aerobic respiration.</a:t>
                      </a:r>
                    </a:p>
                  </a:txBody>
                  <a:tcPr marL="12700" marR="12700" marT="12700" marB="0" anchor="ctr"/>
                </a:tc>
                <a:extLst>
                  <a:ext uri="{0D108BD9-81ED-4DB2-BD59-A6C34878D82A}">
                    <a16:rowId xmlns:a16="http://schemas.microsoft.com/office/drawing/2014/main" val="10001"/>
                  </a:ext>
                </a:extLst>
              </a:tr>
              <a:tr h="602424">
                <a:tc>
                  <a:txBody>
                    <a:bodyPr/>
                    <a:lstStyle/>
                    <a:p>
                      <a:pPr algn="l" fontAlgn="ctr"/>
                      <a:r>
                        <a:rPr lang="en-GB" sz="1200" b="0" i="0" u="none" strike="noStrike" dirty="0">
                          <a:solidFill>
                            <a:srgbClr val="000000"/>
                          </a:solidFill>
                          <a:effectLst/>
                          <a:latin typeface="Gill Sans MT" panose="020B0502020104020203" pitchFamily="34" charset="0"/>
                          <a:cs typeface="Tahoma"/>
                        </a:rPr>
                        <a:t>Ribosome</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Synthesises (makes) proteins.</a:t>
                      </a:r>
                    </a:p>
                  </a:txBody>
                  <a:tcPr marL="12700" marR="12700" marT="12700" marB="0" anchor="ctr"/>
                </a:tc>
                <a:extLst>
                  <a:ext uri="{0D108BD9-81ED-4DB2-BD59-A6C34878D82A}">
                    <a16:rowId xmlns:a16="http://schemas.microsoft.com/office/drawing/2014/main" val="10002"/>
                  </a:ext>
                </a:extLst>
              </a:tr>
              <a:tr h="602424">
                <a:tc>
                  <a:txBody>
                    <a:bodyPr/>
                    <a:lstStyle/>
                    <a:p>
                      <a:pPr algn="l" fontAlgn="ctr"/>
                      <a:r>
                        <a:rPr lang="en-GB" sz="1200" b="0" i="0" u="none" strike="noStrike" dirty="0">
                          <a:solidFill>
                            <a:srgbClr val="000000"/>
                          </a:solidFill>
                          <a:effectLst/>
                          <a:latin typeface="Gill Sans MT" panose="020B0502020104020203" pitchFamily="34" charset="0"/>
                          <a:cs typeface="Tahoma"/>
                        </a:rPr>
                        <a:t>Chloroplast</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Where photosynthesis occurs.</a:t>
                      </a:r>
                    </a:p>
                  </a:txBody>
                  <a:tcPr marL="12700" marR="12700" marT="12700" marB="0" anchor="ctr"/>
                </a:tc>
                <a:extLst>
                  <a:ext uri="{0D108BD9-81ED-4DB2-BD59-A6C34878D82A}">
                    <a16:rowId xmlns:a16="http://schemas.microsoft.com/office/drawing/2014/main" val="10003"/>
                  </a:ext>
                </a:extLst>
              </a:tr>
              <a:tr h="602424">
                <a:tc>
                  <a:txBody>
                    <a:bodyPr/>
                    <a:lstStyle/>
                    <a:p>
                      <a:pPr algn="l" fontAlgn="ctr"/>
                      <a:r>
                        <a:rPr lang="en-GB" sz="1200" b="0" i="0" u="none" strike="noStrike" dirty="0">
                          <a:solidFill>
                            <a:srgbClr val="000000"/>
                          </a:solidFill>
                          <a:effectLst/>
                          <a:latin typeface="Gill Sans MT" panose="020B0502020104020203" pitchFamily="34" charset="0"/>
                          <a:cs typeface="Tahoma"/>
                        </a:rPr>
                        <a:t> Xylem cell</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Waterproofed cell wall; cells are hollow to allow water to move through.</a:t>
                      </a:r>
                    </a:p>
                  </a:txBody>
                  <a:tcPr marL="12700" marR="12700" marT="12700" marB="0" anchor="ctr"/>
                </a:tc>
                <a:extLst>
                  <a:ext uri="{0D108BD9-81ED-4DB2-BD59-A6C34878D82A}">
                    <a16:rowId xmlns:a16="http://schemas.microsoft.com/office/drawing/2014/main" val="10004"/>
                  </a:ext>
                </a:extLst>
              </a:tr>
              <a:tr h="602424">
                <a:tc>
                  <a:txBody>
                    <a:bodyPr/>
                    <a:lstStyle/>
                    <a:p>
                      <a:pPr algn="l" fontAlgn="ctr"/>
                      <a:r>
                        <a:rPr lang="en-GB" sz="1200" b="0" i="0" u="none" strike="noStrike" dirty="0">
                          <a:solidFill>
                            <a:srgbClr val="000000"/>
                          </a:solidFill>
                          <a:effectLst/>
                          <a:latin typeface="Gill Sans MT" panose="020B0502020104020203" pitchFamily="34" charset="0"/>
                          <a:cs typeface="Tahoma"/>
                        </a:rPr>
                        <a:t> Phloem cell</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Some cells have lots of mitochondria for active transport; some cells have very little cytoplasm for sugars to move through easily.</a:t>
                      </a:r>
                    </a:p>
                  </a:txBody>
                  <a:tcPr marL="12700" marR="12700" marT="12700" marB="0" anchor="ctr"/>
                </a:tc>
                <a:extLst>
                  <a:ext uri="{0D108BD9-81ED-4DB2-BD59-A6C34878D82A}">
                    <a16:rowId xmlns:a16="http://schemas.microsoft.com/office/drawing/2014/main" val="10005"/>
                  </a:ext>
                </a:extLst>
              </a:tr>
              <a:tr h="602424">
                <a:tc>
                  <a:txBody>
                    <a:bodyPr/>
                    <a:lstStyle/>
                    <a:p>
                      <a:pPr algn="l" fontAlgn="ctr"/>
                      <a:r>
                        <a:rPr lang="en-GB" sz="1200" b="0" i="0" u="none" strike="noStrike" dirty="0">
                          <a:solidFill>
                            <a:srgbClr val="000000"/>
                          </a:solidFill>
                          <a:effectLst/>
                          <a:latin typeface="Gill Sans MT" panose="020B0502020104020203" pitchFamily="34" charset="0"/>
                          <a:cs typeface="Tahoma"/>
                        </a:rPr>
                        <a:t> Light microscope</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Basic microscope with a maximum magnification of 1500x.  Low resolution.</a:t>
                      </a:r>
                    </a:p>
                  </a:txBody>
                  <a:tcPr marL="12700" marR="12700" marT="12700" marB="0" anchor="ctr"/>
                </a:tc>
                <a:extLst>
                  <a:ext uri="{0D108BD9-81ED-4DB2-BD59-A6C34878D82A}">
                    <a16:rowId xmlns:a16="http://schemas.microsoft.com/office/drawing/2014/main" val="10006"/>
                  </a:ext>
                </a:extLst>
              </a:tr>
              <a:tr h="602424">
                <a:tc>
                  <a:txBody>
                    <a:bodyPr/>
                    <a:lstStyle/>
                    <a:p>
                      <a:pPr algn="l" fontAlgn="ctr"/>
                      <a:r>
                        <a:rPr lang="en-GB" sz="1200" b="0" i="0" u="none" strike="noStrike" dirty="0">
                          <a:solidFill>
                            <a:srgbClr val="000000"/>
                          </a:solidFill>
                          <a:effectLst/>
                          <a:latin typeface="Gill Sans MT" panose="020B0502020104020203" pitchFamily="34" charset="0"/>
                          <a:cs typeface="Tahoma"/>
                        </a:rPr>
                        <a:t> Electron microscope</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Microscope with a much higher magnification (up to 500 000x) and resolving power than a light microscope. This means that it can be used to study cells in much finer detail.</a:t>
                      </a:r>
                    </a:p>
                  </a:txBody>
                  <a:tcPr marL="12700" marR="12700" marT="12700" marB="0" anchor="ctr"/>
                </a:tc>
                <a:extLst>
                  <a:ext uri="{0D108BD9-81ED-4DB2-BD59-A6C34878D82A}">
                    <a16:rowId xmlns:a16="http://schemas.microsoft.com/office/drawing/2014/main" val="535829074"/>
                  </a:ext>
                </a:extLst>
              </a:tr>
              <a:tr h="550965">
                <a:tc>
                  <a:txBody>
                    <a:bodyPr/>
                    <a:lstStyle/>
                    <a:p>
                      <a:pPr algn="l" fontAlgn="ctr"/>
                      <a:r>
                        <a:rPr lang="en-GB" sz="1200" b="0" i="0" u="none" strike="noStrike" dirty="0">
                          <a:solidFill>
                            <a:srgbClr val="000000"/>
                          </a:solidFill>
                          <a:effectLst/>
                          <a:latin typeface="Gill Sans MT" panose="020B0502020104020203" pitchFamily="34" charset="0"/>
                          <a:cs typeface="Tahoma"/>
                        </a:rPr>
                        <a:t>Resolution</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The ability of a microscope to distinguish detail.</a:t>
                      </a:r>
                    </a:p>
                  </a:txBody>
                  <a:tcPr marL="12700" marR="12700" marT="12700" marB="0" anchor="ctr"/>
                </a:tc>
                <a:extLst>
                  <a:ext uri="{0D108BD9-81ED-4DB2-BD59-A6C34878D82A}">
                    <a16:rowId xmlns:a16="http://schemas.microsoft.com/office/drawing/2014/main" val="2432269375"/>
                  </a:ext>
                </a:extLst>
              </a:tr>
              <a:tr h="602424">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Gill Sans MT" panose="020B0502020104020203" pitchFamily="34" charset="0"/>
                          <a:cs typeface="Tahoma"/>
                        </a:rPr>
                        <a:t>Magnification</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The degree by which an object is enlarged.</a:t>
                      </a:r>
                    </a:p>
                    <a:p>
                      <a:pPr algn="l" fontAlgn="ctr"/>
                      <a:r>
                        <a:rPr lang="en-GB" sz="1200" b="0" i="0" u="none" strike="noStrike" dirty="0">
                          <a:solidFill>
                            <a:srgbClr val="000000"/>
                          </a:solidFill>
                          <a:effectLst/>
                          <a:latin typeface="Gill Sans MT" panose="020B0502020104020203" pitchFamily="34" charset="0"/>
                          <a:cs typeface="Tahoma"/>
                        </a:rPr>
                        <a:t>Magnification = </a:t>
                      </a:r>
                      <a:r>
                        <a:rPr lang="en-GB" sz="1200" b="0" i="0" u="sng" strike="noStrike" dirty="0">
                          <a:solidFill>
                            <a:srgbClr val="000000"/>
                          </a:solidFill>
                          <a:effectLst/>
                          <a:latin typeface="Gill Sans MT" panose="020B0502020104020203" pitchFamily="34" charset="0"/>
                          <a:cs typeface="Tahoma"/>
                        </a:rPr>
                        <a:t>   size of image__</a:t>
                      </a:r>
                    </a:p>
                    <a:p>
                      <a:pPr algn="l" fontAlgn="ctr"/>
                      <a:r>
                        <a:rPr lang="en-GB" sz="1200" b="0" i="0" u="none" strike="noStrike" dirty="0">
                          <a:solidFill>
                            <a:srgbClr val="000000"/>
                          </a:solidFill>
                          <a:effectLst/>
                          <a:latin typeface="Gill Sans MT" panose="020B0502020104020203" pitchFamily="34" charset="0"/>
                          <a:cs typeface="Tahoma"/>
                        </a:rPr>
                        <a:t>                            size of real object</a:t>
                      </a:r>
                    </a:p>
                  </a:txBody>
                  <a:tcPr marL="12700" marR="12700" marT="12700" marB="0" anchor="ctr"/>
                </a:tc>
                <a:extLst>
                  <a:ext uri="{0D108BD9-81ED-4DB2-BD59-A6C34878D82A}">
                    <a16:rowId xmlns:a16="http://schemas.microsoft.com/office/drawing/2014/main" val="3395636020"/>
                  </a:ext>
                </a:extLst>
              </a:tr>
            </a:tbl>
          </a:graphicData>
        </a:graphic>
      </p:graphicFrame>
    </p:spTree>
    <p:extLst>
      <p:ext uri="{BB962C8B-B14F-4D97-AF65-F5344CB8AC3E}">
        <p14:creationId xmlns:p14="http://schemas.microsoft.com/office/powerpoint/2010/main" val="3145316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38983" y="189374"/>
            <a:ext cx="1899120"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Science</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12" name="TextBox 11"/>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6</a:t>
            </a:r>
          </a:p>
        </p:txBody>
      </p:sp>
      <p:graphicFrame>
        <p:nvGraphicFramePr>
          <p:cNvPr id="13" name="Content Placeholder 3"/>
          <p:cNvGraphicFramePr>
            <a:graphicFrameLocks/>
          </p:cNvGraphicFramePr>
          <p:nvPr>
            <p:extLst>
              <p:ext uri="{D42A27DB-BD31-4B8C-83A1-F6EECF244321}">
                <p14:modId xmlns:p14="http://schemas.microsoft.com/office/powerpoint/2010/main" val="648973278"/>
              </p:ext>
            </p:extLst>
          </p:nvPr>
        </p:nvGraphicFramePr>
        <p:xfrm>
          <a:off x="5937819" y="52642"/>
          <a:ext cx="6131478" cy="6520126"/>
        </p:xfrm>
        <a:graphic>
          <a:graphicData uri="http://schemas.openxmlformats.org/drawingml/2006/table">
            <a:tbl>
              <a:tblPr firstRow="1" bandRow="1">
                <a:tableStyleId>{5940675A-B579-460E-94D1-54222C63F5DA}</a:tableStyleId>
              </a:tblPr>
              <a:tblGrid>
                <a:gridCol w="1148781">
                  <a:extLst>
                    <a:ext uri="{9D8B030D-6E8A-4147-A177-3AD203B41FA5}">
                      <a16:colId xmlns:a16="http://schemas.microsoft.com/office/drawing/2014/main" val="20000"/>
                    </a:ext>
                  </a:extLst>
                </a:gridCol>
                <a:gridCol w="4982697">
                  <a:extLst>
                    <a:ext uri="{9D8B030D-6E8A-4147-A177-3AD203B41FA5}">
                      <a16:colId xmlns:a16="http://schemas.microsoft.com/office/drawing/2014/main" val="20001"/>
                    </a:ext>
                  </a:extLst>
                </a:gridCol>
              </a:tblGrid>
              <a:tr h="404558">
                <a:tc gridSpan="2">
                  <a:txBody>
                    <a:bodyPr/>
                    <a:lstStyle/>
                    <a:p>
                      <a:pPr algn="ctr"/>
                      <a:r>
                        <a:rPr lang="en-US" sz="1200" b="0" dirty="0">
                          <a:latin typeface="Gill Sans MT" panose="020B0502020104020203" pitchFamily="34" charset="0"/>
                        </a:rPr>
                        <a:t>Paper 1 Physics</a:t>
                      </a:r>
                    </a:p>
                  </a:txBody>
                  <a:tcPr anchor="ctr">
                    <a:solidFill>
                      <a:schemeClr val="accent1">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307862">
                <a:tc>
                  <a:txBody>
                    <a:bodyPr/>
                    <a:lstStyle/>
                    <a:p>
                      <a:r>
                        <a:rPr lang="en-GB" sz="1200" b="0" dirty="0">
                          <a:latin typeface="Gill Sans MT" panose="020B0502020104020203" pitchFamily="34" charset="0"/>
                        </a:rPr>
                        <a:t>Conservation of energy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Gill Sans MT" panose="020B0502020104020203" pitchFamily="34" charset="0"/>
                        </a:rPr>
                        <a:t>energy can not be created or destroyed, only transferred from one form to another</a:t>
                      </a:r>
                    </a:p>
                  </a:txBody>
                  <a:tcPr anchor="ctr"/>
                </a:tc>
                <a:extLst>
                  <a:ext uri="{0D108BD9-81ED-4DB2-BD59-A6C34878D82A}">
                    <a16:rowId xmlns:a16="http://schemas.microsoft.com/office/drawing/2014/main" val="10001"/>
                  </a:ext>
                </a:extLst>
              </a:tr>
              <a:tr h="453114">
                <a:tc>
                  <a:txBody>
                    <a:bodyPr/>
                    <a:lstStyle/>
                    <a:p>
                      <a:r>
                        <a:rPr lang="en-GB" sz="1200" b="0" dirty="0">
                          <a:latin typeface="Gill Sans MT" panose="020B0502020104020203" pitchFamily="34" charset="0"/>
                        </a:rPr>
                        <a:t>Renewable energy </a:t>
                      </a:r>
                    </a:p>
                  </a:txBody>
                  <a:tcPr anchor="ctr"/>
                </a:tc>
                <a:tc>
                  <a:txBody>
                    <a:bodyPr/>
                    <a:lstStyle/>
                    <a:p>
                      <a:r>
                        <a:rPr lang="en-GB" sz="1200" b="0" dirty="0">
                          <a:latin typeface="Gill Sans MT" panose="020B0502020104020203" pitchFamily="34" charset="0"/>
                        </a:rPr>
                        <a:t>comes from natural sources or processes that won’t run out</a:t>
                      </a:r>
                    </a:p>
                  </a:txBody>
                  <a:tcPr anchor="ctr"/>
                </a:tc>
                <a:extLst>
                  <a:ext uri="{0D108BD9-81ED-4DB2-BD59-A6C34878D82A}">
                    <a16:rowId xmlns:a16="http://schemas.microsoft.com/office/drawing/2014/main" val="10002"/>
                  </a:ext>
                </a:extLst>
              </a:tr>
              <a:tr h="538316">
                <a:tc>
                  <a:txBody>
                    <a:bodyPr/>
                    <a:lstStyle/>
                    <a:p>
                      <a:r>
                        <a:rPr lang="en-GB" sz="1200" b="0" dirty="0">
                          <a:latin typeface="Gill Sans MT" panose="020B0502020104020203" pitchFamily="34" charset="0"/>
                        </a:rPr>
                        <a:t>Work done </a:t>
                      </a:r>
                    </a:p>
                  </a:txBody>
                  <a:tcPr anchor="ctr"/>
                </a:tc>
                <a:tc>
                  <a:txBody>
                    <a:bodyPr/>
                    <a:lstStyle/>
                    <a:p>
                      <a:r>
                        <a:rPr lang="en-GB" sz="1200" b="0" dirty="0">
                          <a:latin typeface="Gill Sans MT" panose="020B0502020104020203" pitchFamily="34" charset="0"/>
                        </a:rPr>
                        <a:t>energy has been transferred from one energy store to another </a:t>
                      </a:r>
                    </a:p>
                  </a:txBody>
                  <a:tcPr anchor="ctr"/>
                </a:tc>
                <a:extLst>
                  <a:ext uri="{0D108BD9-81ED-4DB2-BD59-A6C34878D82A}">
                    <a16:rowId xmlns:a16="http://schemas.microsoft.com/office/drawing/2014/main" val="10003"/>
                  </a:ext>
                </a:extLst>
              </a:tr>
              <a:tr h="396142">
                <a:tc>
                  <a:txBody>
                    <a:bodyPr/>
                    <a:lstStyle/>
                    <a:p>
                      <a:r>
                        <a:rPr lang="en-GB" sz="1200" b="0" dirty="0">
                          <a:latin typeface="Gill Sans MT" panose="020B0502020104020203" pitchFamily="34" charset="0"/>
                        </a:rPr>
                        <a:t>Specific heat capacity </a:t>
                      </a:r>
                    </a:p>
                  </a:txBody>
                  <a:tcPr anchor="ctr"/>
                </a:tc>
                <a:tc>
                  <a:txBody>
                    <a:bodyPr/>
                    <a:lstStyle/>
                    <a:p>
                      <a:r>
                        <a:rPr lang="en-GB" sz="1200" b="0" dirty="0">
                          <a:latin typeface="Gill Sans MT" panose="020B0502020104020203" pitchFamily="34" charset="0"/>
                        </a:rPr>
                        <a:t>the amount of energy needed to raise the temperature of 1kg of a substance by 1o Celsius</a:t>
                      </a:r>
                    </a:p>
                  </a:txBody>
                  <a:tcPr anchor="ctr"/>
                </a:tc>
                <a:extLst>
                  <a:ext uri="{0D108BD9-81ED-4DB2-BD59-A6C34878D82A}">
                    <a16:rowId xmlns:a16="http://schemas.microsoft.com/office/drawing/2014/main" val="10004"/>
                  </a:ext>
                </a:extLst>
              </a:tr>
              <a:tr h="538316">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Alternating current</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The current regularly changes direction e.g. mains electricity</a:t>
                      </a:r>
                    </a:p>
                  </a:txBody>
                  <a:tcPr marL="36576" marR="36576" marT="36576" marB="36576" anchor="ctr"/>
                </a:tc>
                <a:extLst>
                  <a:ext uri="{0D108BD9-81ED-4DB2-BD59-A6C34878D82A}">
                    <a16:rowId xmlns:a16="http://schemas.microsoft.com/office/drawing/2014/main" val="10005"/>
                  </a:ext>
                </a:extLst>
              </a:tr>
              <a:tr h="397626">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Direct current</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The current flows in one direction only e.g. batteries.</a:t>
                      </a:r>
                    </a:p>
                  </a:txBody>
                  <a:tcPr marL="36576" marR="36576" marT="36576" marB="36576" anchor="ctr"/>
                </a:tc>
                <a:extLst>
                  <a:ext uri="{0D108BD9-81ED-4DB2-BD59-A6C34878D82A}">
                    <a16:rowId xmlns:a16="http://schemas.microsoft.com/office/drawing/2014/main" val="10006"/>
                  </a:ext>
                </a:extLst>
              </a:tr>
              <a:tr h="423403">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Mains electricity</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UK mains is an alternating current of 230V and at a frequency of 50Hz.</a:t>
                      </a:r>
                    </a:p>
                  </a:txBody>
                  <a:tcPr marL="36576" marR="36576" marT="36576" marB="36576" anchor="ctr"/>
                </a:tc>
                <a:extLst>
                  <a:ext uri="{0D108BD9-81ED-4DB2-BD59-A6C34878D82A}">
                    <a16:rowId xmlns:a16="http://schemas.microsoft.com/office/drawing/2014/main" val="535829074"/>
                  </a:ext>
                </a:extLst>
              </a:tr>
              <a:tr h="309930">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National grid</a:t>
                      </a:r>
                    </a:p>
                  </a:txBody>
                  <a:tcPr marL="36576" marR="36576" marT="36576" marB="36576" anchor="ctr"/>
                </a:tc>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A series of cables and transformers linking power stations to consumers.</a:t>
                      </a:r>
                    </a:p>
                  </a:txBody>
                  <a:tcPr marL="36576" marR="36576" marT="36576" marB="36576" anchor="ctr"/>
                </a:tc>
                <a:extLst>
                  <a:ext uri="{0D108BD9-81ED-4DB2-BD59-A6C34878D82A}">
                    <a16:rowId xmlns:a16="http://schemas.microsoft.com/office/drawing/2014/main" val="158840559"/>
                  </a:ext>
                </a:extLst>
              </a:tr>
              <a:tr h="378833">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Step up transformer</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Increases the potential difference for transmission across power cables. This reduces the current and therefore less heat is lost from the cables. This makes the National Grid efficient.</a:t>
                      </a:r>
                    </a:p>
                  </a:txBody>
                  <a:tcPr marL="36576" marR="36576" marT="36576" marB="36576" anchor="ctr"/>
                </a:tc>
                <a:extLst>
                  <a:ext uri="{0D108BD9-81ED-4DB2-BD59-A6C34878D82A}">
                    <a16:rowId xmlns:a16="http://schemas.microsoft.com/office/drawing/2014/main" val="2488596496"/>
                  </a:ext>
                </a:extLst>
              </a:tr>
              <a:tr h="396142">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Step down transformer</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Reduces the potential difference from the cables to 230V for use by consumers.</a:t>
                      </a:r>
                    </a:p>
                  </a:txBody>
                  <a:tcPr marL="36576" marR="36576" marT="36576" marB="36576" anchor="ctr"/>
                </a:tc>
                <a:extLst>
                  <a:ext uri="{0D108BD9-81ED-4DB2-BD59-A6C34878D82A}">
                    <a16:rowId xmlns:a16="http://schemas.microsoft.com/office/drawing/2014/main" val="2432269375"/>
                  </a:ext>
                </a:extLst>
              </a:tr>
              <a:tr h="332228">
                <a:tc>
                  <a:txBody>
                    <a:bodyPr/>
                    <a:lstStyle/>
                    <a:p>
                      <a:r>
                        <a:rPr lang="en-GB" sz="1200" b="0" dirty="0">
                          <a:latin typeface="Gill Sans MT" panose="020B0502020104020203" pitchFamily="34" charset="0"/>
                        </a:rPr>
                        <a:t>Isotope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Gill Sans MT" panose="020B0502020104020203" pitchFamily="34" charset="0"/>
                        </a:rPr>
                        <a:t>An atom of the same element with different numbers of neutrons.</a:t>
                      </a:r>
                    </a:p>
                  </a:txBody>
                  <a:tcPr anchor="ctr"/>
                </a:tc>
                <a:extLst>
                  <a:ext uri="{0D108BD9-81ED-4DB2-BD59-A6C34878D82A}">
                    <a16:rowId xmlns:a16="http://schemas.microsoft.com/office/drawing/2014/main" val="3395636020"/>
                  </a:ext>
                </a:extLst>
              </a:tr>
              <a:tr h="551769">
                <a:tc>
                  <a:txBody>
                    <a:bodyPr/>
                    <a:lstStyle/>
                    <a:p>
                      <a:r>
                        <a:rPr lang="en-GB" sz="1200" b="0" dirty="0">
                          <a:latin typeface="Gill Sans MT" panose="020B0502020104020203" pitchFamily="34" charset="0"/>
                        </a:rPr>
                        <a:t>Half life</a:t>
                      </a:r>
                    </a:p>
                  </a:txBody>
                  <a:tcPr anchor="ctr"/>
                </a:tc>
                <a:tc>
                  <a:txBody>
                    <a:bodyPr/>
                    <a:lstStyle/>
                    <a:p>
                      <a:r>
                        <a:rPr lang="en-GB" sz="1200" b="0" dirty="0">
                          <a:latin typeface="Gill Sans MT" panose="020B0502020104020203" pitchFamily="34" charset="0"/>
                        </a:rPr>
                        <a:t>The time it takes for the number of nuclei of the isotope in a sample to halve</a:t>
                      </a:r>
                    </a:p>
                    <a:p>
                      <a:r>
                        <a:rPr lang="en-GB" sz="1200" b="0" dirty="0">
                          <a:latin typeface="Gill Sans MT" panose="020B0502020104020203" pitchFamily="34" charset="0"/>
                        </a:rPr>
                        <a:t>Or,</a:t>
                      </a:r>
                    </a:p>
                    <a:p>
                      <a:r>
                        <a:rPr lang="en-GB" sz="1200" b="0" dirty="0">
                          <a:latin typeface="Gill Sans MT" panose="020B0502020104020203" pitchFamily="34" charset="0"/>
                        </a:rPr>
                        <a:t>The time it takes for the count rate (or activity) from a sample containing the isotope</a:t>
                      </a:r>
                    </a:p>
                    <a:p>
                      <a:r>
                        <a:rPr lang="en-GB" sz="1200" b="0" dirty="0">
                          <a:latin typeface="Gill Sans MT" panose="020B0502020104020203" pitchFamily="34" charset="0"/>
                        </a:rPr>
                        <a:t>to fall to half its initial level.</a:t>
                      </a:r>
                    </a:p>
                  </a:txBody>
                  <a:tcPr anchor="ctr"/>
                </a:tc>
                <a:extLst>
                  <a:ext uri="{0D108BD9-81ED-4DB2-BD59-A6C34878D82A}">
                    <a16:rowId xmlns:a16="http://schemas.microsoft.com/office/drawing/2014/main" val="3282499971"/>
                  </a:ext>
                </a:extLst>
              </a:tr>
            </a:tbl>
          </a:graphicData>
        </a:graphic>
      </p:graphicFrame>
      <p:graphicFrame>
        <p:nvGraphicFramePr>
          <p:cNvPr id="16" name="Content Placeholder 3"/>
          <p:cNvGraphicFramePr>
            <a:graphicFrameLocks/>
          </p:cNvGraphicFramePr>
          <p:nvPr>
            <p:extLst>
              <p:ext uri="{D42A27DB-BD31-4B8C-83A1-F6EECF244321}">
                <p14:modId xmlns:p14="http://schemas.microsoft.com/office/powerpoint/2010/main" val="2854412527"/>
              </p:ext>
            </p:extLst>
          </p:nvPr>
        </p:nvGraphicFramePr>
        <p:xfrm>
          <a:off x="74378" y="764892"/>
          <a:ext cx="5652653" cy="3765875"/>
        </p:xfrm>
        <a:graphic>
          <a:graphicData uri="http://schemas.openxmlformats.org/drawingml/2006/table">
            <a:tbl>
              <a:tblPr firstRow="1" bandRow="1">
                <a:tableStyleId>{5940675A-B579-460E-94D1-54222C63F5DA}</a:tableStyleId>
              </a:tblPr>
              <a:tblGrid>
                <a:gridCol w="1345348">
                  <a:extLst>
                    <a:ext uri="{9D8B030D-6E8A-4147-A177-3AD203B41FA5}">
                      <a16:colId xmlns:a16="http://schemas.microsoft.com/office/drawing/2014/main" val="20000"/>
                    </a:ext>
                  </a:extLst>
                </a:gridCol>
                <a:gridCol w="4307305">
                  <a:extLst>
                    <a:ext uri="{9D8B030D-6E8A-4147-A177-3AD203B41FA5}">
                      <a16:colId xmlns:a16="http://schemas.microsoft.com/office/drawing/2014/main" val="20001"/>
                    </a:ext>
                  </a:extLst>
                </a:gridCol>
              </a:tblGrid>
              <a:tr h="305919">
                <a:tc gridSpan="2">
                  <a:txBody>
                    <a:bodyPr/>
                    <a:lstStyle/>
                    <a:p>
                      <a:pPr algn="ctr"/>
                      <a:r>
                        <a:rPr lang="en-US" sz="1200" b="0" dirty="0">
                          <a:latin typeface="Gill Sans MT" panose="020B0502020104020203" pitchFamily="34" charset="0"/>
                        </a:rPr>
                        <a:t>Paper 1 Chemistry</a:t>
                      </a:r>
                    </a:p>
                  </a:txBody>
                  <a:tcPr anchor="ctr">
                    <a:solidFill>
                      <a:schemeClr val="accent6">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602424">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Gill Sans MT" panose="020B0502020104020203" pitchFamily="34" charset="0"/>
                        </a:rPr>
                        <a:t>Mixtures</a:t>
                      </a:r>
                    </a:p>
                  </a:txBody>
                  <a:tcPr anchor="ct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sz="1200" b="0" i="0" dirty="0">
                          <a:solidFill>
                            <a:schemeClr val="tx1"/>
                          </a:solidFill>
                          <a:latin typeface="Gill Sans MT" panose="020B0502020104020203" pitchFamily="34" charset="0"/>
                        </a:rPr>
                        <a:t>Two or more elements or compounds not chemically combined together</a:t>
                      </a:r>
                    </a:p>
                  </a:txBody>
                  <a:tcPr anchor="ctr"/>
                </a:tc>
                <a:extLst>
                  <a:ext uri="{0D108BD9-81ED-4DB2-BD59-A6C34878D82A}">
                    <a16:rowId xmlns:a16="http://schemas.microsoft.com/office/drawing/2014/main" val="535829074"/>
                  </a:ext>
                </a:extLst>
              </a:tr>
              <a:tr h="232553">
                <a:tc>
                  <a:txBody>
                    <a:bodyPr/>
                    <a:lstStyle/>
                    <a:p>
                      <a:pPr algn="l"/>
                      <a:r>
                        <a:rPr lang="en-GB" sz="1200" b="0" dirty="0">
                          <a:solidFill>
                            <a:schemeClr val="tx1"/>
                          </a:solidFill>
                          <a:latin typeface="Gill Sans MT" panose="020B0502020104020203" pitchFamily="34" charset="0"/>
                        </a:rPr>
                        <a:t>Element</a:t>
                      </a:r>
                    </a:p>
                  </a:txBody>
                  <a:tcPr anchor="ctr"/>
                </a:tc>
                <a:tc>
                  <a:txBody>
                    <a:bodyPr/>
                    <a:lstStyle/>
                    <a:p>
                      <a:pPr algn="l"/>
                      <a:r>
                        <a:rPr lang="en-GB" sz="1200" b="0" i="0" dirty="0">
                          <a:solidFill>
                            <a:schemeClr val="tx1"/>
                          </a:solidFill>
                          <a:latin typeface="Gill Sans MT" panose="020B0502020104020203" pitchFamily="34" charset="0"/>
                        </a:rPr>
                        <a:t>Contains only one type of atom</a:t>
                      </a:r>
                    </a:p>
                  </a:txBody>
                  <a:tcPr anchor="ctr"/>
                </a:tc>
                <a:extLst>
                  <a:ext uri="{0D108BD9-81ED-4DB2-BD59-A6C34878D82A}">
                    <a16:rowId xmlns:a16="http://schemas.microsoft.com/office/drawing/2014/main" val="2432269375"/>
                  </a:ext>
                </a:extLst>
              </a:tr>
              <a:tr h="347410">
                <a:tc>
                  <a:txBody>
                    <a:bodyPr/>
                    <a:lstStyle/>
                    <a:p>
                      <a:pPr algn="l"/>
                      <a:r>
                        <a:rPr lang="en-GB" sz="1200" b="0" dirty="0">
                          <a:solidFill>
                            <a:schemeClr val="tx1"/>
                          </a:solidFill>
                          <a:latin typeface="Gill Sans MT" panose="020B0502020104020203" pitchFamily="34" charset="0"/>
                        </a:rPr>
                        <a:t>Compound</a:t>
                      </a:r>
                    </a:p>
                  </a:txBody>
                  <a:tcPr anchor="ctr"/>
                </a:tc>
                <a:tc>
                  <a:txBody>
                    <a:bodyPr/>
                    <a:lstStyle/>
                    <a:p>
                      <a:pPr algn="l"/>
                      <a:r>
                        <a:rPr lang="en-GB" sz="1200" b="0" i="0" dirty="0">
                          <a:solidFill>
                            <a:schemeClr val="tx1"/>
                          </a:solidFill>
                          <a:latin typeface="Gill Sans MT" panose="020B0502020104020203" pitchFamily="34" charset="0"/>
                        </a:rPr>
                        <a:t>Two or more elements chemically combined</a:t>
                      </a:r>
                    </a:p>
                  </a:txBody>
                  <a:tcPr anchor="ctr"/>
                </a:tc>
                <a:extLst>
                  <a:ext uri="{0D108BD9-81ED-4DB2-BD59-A6C34878D82A}">
                    <a16:rowId xmlns:a16="http://schemas.microsoft.com/office/drawing/2014/main" val="1299764755"/>
                  </a:ext>
                </a:extLst>
              </a:tr>
              <a:tr h="412376">
                <a:tc>
                  <a:txBody>
                    <a:bodyPr/>
                    <a:lstStyle/>
                    <a:p>
                      <a:pPr algn="l"/>
                      <a:r>
                        <a:rPr lang="en-GB" sz="1200" b="0" dirty="0">
                          <a:solidFill>
                            <a:schemeClr val="tx1"/>
                          </a:solidFill>
                          <a:latin typeface="Gill Sans MT" panose="020B0502020104020203" pitchFamily="34" charset="0"/>
                        </a:rPr>
                        <a:t>Filtration</a:t>
                      </a:r>
                    </a:p>
                  </a:txBody>
                  <a:tcPr anchor="ctr">
                    <a:noFill/>
                  </a:tcPr>
                </a:tc>
                <a:tc>
                  <a:txBody>
                    <a:bodyPr/>
                    <a:lstStyle/>
                    <a:p>
                      <a:pPr algn="l" fontAlgn="ctr"/>
                      <a:r>
                        <a:rPr lang="en-US" sz="1200" b="0" i="0" u="none" strike="noStrike" dirty="0">
                          <a:solidFill>
                            <a:schemeClr val="tx1"/>
                          </a:solidFill>
                          <a:effectLst/>
                          <a:latin typeface="Gill Sans MT" panose="020B0502020104020203" pitchFamily="34" charset="0"/>
                        </a:rPr>
                        <a:t>Separating an insoluble solid from a liquid</a:t>
                      </a:r>
                    </a:p>
                  </a:txBody>
                  <a:tcPr marL="7620" marR="7620" marT="7620" marB="0" anchor="ctr">
                    <a:noFill/>
                  </a:tcPr>
                </a:tc>
                <a:extLst>
                  <a:ext uri="{0D108BD9-81ED-4DB2-BD59-A6C34878D82A}">
                    <a16:rowId xmlns:a16="http://schemas.microsoft.com/office/drawing/2014/main" val="3065261787"/>
                  </a:ext>
                </a:extLst>
              </a:tr>
              <a:tr h="322730">
                <a:tc>
                  <a:txBody>
                    <a:bodyPr/>
                    <a:lstStyle/>
                    <a:p>
                      <a:pPr algn="l"/>
                      <a:r>
                        <a:rPr lang="en-GB" sz="1200" b="0" dirty="0">
                          <a:solidFill>
                            <a:schemeClr val="tx1"/>
                          </a:solidFill>
                          <a:latin typeface="Gill Sans MT" panose="020B0502020104020203" pitchFamily="34" charset="0"/>
                        </a:rPr>
                        <a:t>Crystallisation</a:t>
                      </a:r>
                    </a:p>
                  </a:txBody>
                  <a:tcPr anchor="ctr">
                    <a:noFill/>
                  </a:tcPr>
                </a:tc>
                <a:tc>
                  <a:txBody>
                    <a:bodyPr/>
                    <a:lstStyle/>
                    <a:p>
                      <a:pPr algn="l" fontAlgn="ctr"/>
                      <a:r>
                        <a:rPr lang="en-US" sz="1200" b="0" i="0" u="none" strike="noStrike" dirty="0">
                          <a:solidFill>
                            <a:schemeClr val="tx1"/>
                          </a:solidFill>
                          <a:effectLst/>
                          <a:latin typeface="Gill Sans MT" panose="020B0502020104020203" pitchFamily="34" charset="0"/>
                        </a:rPr>
                        <a:t>To separate a solid from a solution</a:t>
                      </a:r>
                    </a:p>
                  </a:txBody>
                  <a:tcPr marL="7620" marR="7620" marT="7620" marB="0" anchor="ctr">
                    <a:noFill/>
                  </a:tcPr>
                </a:tc>
                <a:extLst>
                  <a:ext uri="{0D108BD9-81ED-4DB2-BD59-A6C34878D82A}">
                    <a16:rowId xmlns:a16="http://schemas.microsoft.com/office/drawing/2014/main" val="961486239"/>
                  </a:ext>
                </a:extLst>
              </a:tr>
              <a:tr h="441072">
                <a:tc>
                  <a:txBody>
                    <a:bodyPr/>
                    <a:lstStyle/>
                    <a:p>
                      <a:pPr algn="l"/>
                      <a:r>
                        <a:rPr lang="en-GB" sz="1200" b="0" dirty="0">
                          <a:solidFill>
                            <a:schemeClr val="tx1"/>
                          </a:solidFill>
                          <a:latin typeface="Gill Sans MT" panose="020B0502020104020203" pitchFamily="34" charset="0"/>
                        </a:rPr>
                        <a:t>Simple distillation</a:t>
                      </a:r>
                    </a:p>
                  </a:txBody>
                  <a:tcPr anchor="ctr">
                    <a:noFill/>
                  </a:tcPr>
                </a:tc>
                <a:tc>
                  <a:txBody>
                    <a:bodyPr/>
                    <a:lstStyle/>
                    <a:p>
                      <a:pPr algn="l" fontAlgn="ctr"/>
                      <a:r>
                        <a:rPr lang="en-US" sz="1200" b="0" i="0" u="none" strike="noStrike" dirty="0">
                          <a:solidFill>
                            <a:schemeClr val="tx1"/>
                          </a:solidFill>
                          <a:effectLst/>
                          <a:latin typeface="Gill Sans MT" panose="020B0502020104020203" pitchFamily="34" charset="0"/>
                        </a:rPr>
                        <a:t>To separate a solvent from a solution</a:t>
                      </a:r>
                    </a:p>
                  </a:txBody>
                  <a:tcPr marL="7620" marR="7620" marT="7620" marB="0" anchor="ctr">
                    <a:noFill/>
                  </a:tcPr>
                </a:tc>
                <a:extLst>
                  <a:ext uri="{0D108BD9-81ED-4DB2-BD59-A6C34878D82A}">
                    <a16:rowId xmlns:a16="http://schemas.microsoft.com/office/drawing/2014/main" val="3351277189"/>
                  </a:ext>
                </a:extLst>
              </a:tr>
              <a:tr h="401610">
                <a:tc>
                  <a:txBody>
                    <a:bodyPr/>
                    <a:lstStyle/>
                    <a:p>
                      <a:pPr algn="l"/>
                      <a:r>
                        <a:rPr lang="en-GB" sz="1200" b="0" dirty="0">
                          <a:solidFill>
                            <a:schemeClr val="tx1"/>
                          </a:solidFill>
                          <a:latin typeface="Gill Sans MT" panose="020B0502020104020203" pitchFamily="34" charset="0"/>
                        </a:rPr>
                        <a:t>Fractional distillation</a:t>
                      </a:r>
                    </a:p>
                  </a:txBody>
                  <a:tcPr anchor="ctr">
                    <a:noFill/>
                  </a:tcPr>
                </a:tc>
                <a:tc>
                  <a:txBody>
                    <a:bodyPr/>
                    <a:lstStyle/>
                    <a:p>
                      <a:pPr algn="l" fontAlgn="ctr"/>
                      <a:r>
                        <a:rPr lang="en-US" sz="1200" b="0" i="0" u="none" strike="noStrike" dirty="0">
                          <a:solidFill>
                            <a:schemeClr val="tx1"/>
                          </a:solidFill>
                          <a:effectLst/>
                          <a:latin typeface="Gill Sans MT" panose="020B0502020104020203" pitchFamily="34" charset="0"/>
                        </a:rPr>
                        <a:t>Separating a mixture of liquids each with different boiling points</a:t>
                      </a:r>
                    </a:p>
                  </a:txBody>
                  <a:tcPr marL="7620" marR="7620" marT="7620" marB="0" anchor="ctr">
                    <a:noFill/>
                  </a:tcPr>
                </a:tc>
                <a:extLst>
                  <a:ext uri="{0D108BD9-81ED-4DB2-BD59-A6C34878D82A}">
                    <a16:rowId xmlns:a16="http://schemas.microsoft.com/office/drawing/2014/main" val="1751889583"/>
                  </a:ext>
                </a:extLst>
              </a:tr>
              <a:tr h="602424">
                <a:tc>
                  <a:txBody>
                    <a:bodyPr/>
                    <a:lstStyle/>
                    <a:p>
                      <a:pPr algn="l"/>
                      <a:r>
                        <a:rPr lang="en-GB" sz="1200" b="0" dirty="0">
                          <a:solidFill>
                            <a:schemeClr val="tx1"/>
                          </a:solidFill>
                          <a:latin typeface="Gill Sans MT" panose="020B0502020104020203" pitchFamily="34" charset="0"/>
                        </a:rPr>
                        <a:t>Chromatography</a:t>
                      </a:r>
                    </a:p>
                  </a:txBody>
                  <a:tcPr anchor="ctr">
                    <a:noFill/>
                  </a:tcPr>
                </a:tc>
                <a:tc>
                  <a:txBody>
                    <a:bodyPr/>
                    <a:lstStyle/>
                    <a:p>
                      <a:pPr algn="l" fontAlgn="ctr"/>
                      <a:r>
                        <a:rPr lang="en-US" sz="1200" b="0" i="0" u="none" strike="noStrike" dirty="0">
                          <a:solidFill>
                            <a:schemeClr val="tx1"/>
                          </a:solidFill>
                          <a:effectLst/>
                          <a:latin typeface="Gill Sans MT" panose="020B0502020104020203" pitchFamily="34" charset="0"/>
                        </a:rPr>
                        <a:t>Separating substances that move at different rates through a medium</a:t>
                      </a:r>
                    </a:p>
                  </a:txBody>
                  <a:tcPr marL="7620" marR="7620" marT="7620" marB="0" anchor="ctr">
                    <a:noFill/>
                  </a:tcPr>
                </a:tc>
                <a:extLst>
                  <a:ext uri="{0D108BD9-81ED-4DB2-BD59-A6C34878D82A}">
                    <a16:rowId xmlns:a16="http://schemas.microsoft.com/office/drawing/2014/main" val="3395636020"/>
                  </a:ext>
                </a:extLst>
              </a:tr>
            </a:tbl>
          </a:graphicData>
        </a:graphic>
      </p:graphicFrame>
      <p:graphicFrame>
        <p:nvGraphicFramePr>
          <p:cNvPr id="24" name="Table 23">
            <a:extLst>
              <a:ext uri="{FF2B5EF4-FFF2-40B4-BE49-F238E27FC236}">
                <a16:creationId xmlns:a16="http://schemas.microsoft.com/office/drawing/2014/main" id="{12B58B75-73E2-4B87-BAEB-D83B271A7869}"/>
              </a:ext>
            </a:extLst>
          </p:cNvPr>
          <p:cNvGraphicFramePr>
            <a:graphicFrameLocks noGrp="1"/>
          </p:cNvGraphicFramePr>
          <p:nvPr/>
        </p:nvGraphicFramePr>
        <p:xfrm>
          <a:off x="1268859" y="5569369"/>
          <a:ext cx="4076343" cy="957410"/>
        </p:xfrm>
        <a:graphic>
          <a:graphicData uri="http://schemas.openxmlformats.org/drawingml/2006/table">
            <a:tbl>
              <a:tblPr firstRow="1" bandRow="1">
                <a:tableStyleId>{5940675A-B579-460E-94D1-54222C63F5DA}</a:tableStyleId>
              </a:tblPr>
              <a:tblGrid>
                <a:gridCol w="922366">
                  <a:extLst>
                    <a:ext uri="{9D8B030D-6E8A-4147-A177-3AD203B41FA5}">
                      <a16:colId xmlns:a16="http://schemas.microsoft.com/office/drawing/2014/main" val="20000"/>
                    </a:ext>
                  </a:extLst>
                </a:gridCol>
                <a:gridCol w="1472168">
                  <a:extLst>
                    <a:ext uri="{9D8B030D-6E8A-4147-A177-3AD203B41FA5}">
                      <a16:colId xmlns:a16="http://schemas.microsoft.com/office/drawing/2014/main" val="20001"/>
                    </a:ext>
                  </a:extLst>
                </a:gridCol>
                <a:gridCol w="1681809">
                  <a:extLst>
                    <a:ext uri="{9D8B030D-6E8A-4147-A177-3AD203B41FA5}">
                      <a16:colId xmlns:a16="http://schemas.microsoft.com/office/drawing/2014/main" val="20002"/>
                    </a:ext>
                  </a:extLst>
                </a:gridCol>
              </a:tblGrid>
              <a:tr h="466808">
                <a:tc>
                  <a:txBody>
                    <a:bodyPr/>
                    <a:lstStyle/>
                    <a:p>
                      <a:pPr algn="ctr"/>
                      <a:r>
                        <a:rPr lang="en-GB" sz="1200" b="1" dirty="0"/>
                        <a:t>Mass number</a:t>
                      </a:r>
                    </a:p>
                  </a:txBody>
                  <a:tcPr anchor="ctr">
                    <a:solidFill>
                      <a:schemeClr val="accent2">
                        <a:lumMod val="20000"/>
                        <a:lumOff val="80000"/>
                      </a:schemeClr>
                    </a:solidFill>
                  </a:tcPr>
                </a:tc>
                <a:tc gridSpan="2">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a:solidFill>
                            <a:schemeClr val="accent2">
                              <a:lumMod val="75000"/>
                            </a:schemeClr>
                          </a:solidFill>
                        </a:rPr>
                        <a:t>The sum of the protons and neutrons in the nucleus</a:t>
                      </a:r>
                    </a:p>
                  </a:txBody>
                  <a:tcPr anchor="ctr"/>
                </a:tc>
                <a:tc hMerge="1">
                  <a:txBody>
                    <a:bodyPr/>
                    <a:lstStyle/>
                    <a:p>
                      <a:pPr algn="ctr"/>
                      <a:endParaRPr lang="en-GB" sz="1200" b="0" i="0" dirty="0">
                        <a:solidFill>
                          <a:schemeClr val="tx1"/>
                        </a:solidFill>
                      </a:endParaRPr>
                    </a:p>
                  </a:txBody>
                  <a:tcPr anchor="ctr"/>
                </a:tc>
                <a:extLst>
                  <a:ext uri="{0D108BD9-81ED-4DB2-BD59-A6C34878D82A}">
                    <a16:rowId xmlns:a16="http://schemas.microsoft.com/office/drawing/2014/main" val="10000"/>
                  </a:ext>
                </a:extLst>
              </a:tr>
              <a:tr h="490602">
                <a:tc>
                  <a:txBody>
                    <a:bodyPr/>
                    <a:lstStyle/>
                    <a:p>
                      <a:pPr algn="ctr"/>
                      <a:r>
                        <a:rPr lang="en-GB" sz="1200" b="1" dirty="0"/>
                        <a:t>Atomic number</a:t>
                      </a:r>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a:solidFill>
                            <a:schemeClr val="accent2">
                              <a:lumMod val="75000"/>
                            </a:schemeClr>
                          </a:solidFill>
                        </a:rPr>
                        <a:t>The number of protons in the atom</a:t>
                      </a: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i="0" dirty="0">
                          <a:solidFill>
                            <a:schemeClr val="tx1"/>
                          </a:solidFill>
                        </a:rPr>
                        <a:t>Number of electrons = number of protons </a:t>
                      </a:r>
                    </a:p>
                  </a:txBody>
                  <a:tcPr anchor="ctr"/>
                </a:tc>
                <a:extLst>
                  <a:ext uri="{0D108BD9-81ED-4DB2-BD59-A6C34878D82A}">
                    <a16:rowId xmlns:a16="http://schemas.microsoft.com/office/drawing/2014/main" val="10001"/>
                  </a:ext>
                </a:extLst>
              </a:tr>
            </a:tbl>
          </a:graphicData>
        </a:graphic>
      </p:graphicFrame>
      <p:cxnSp>
        <p:nvCxnSpPr>
          <p:cNvPr id="25" name="Straight Arrow Connector 24">
            <a:extLst>
              <a:ext uri="{FF2B5EF4-FFF2-40B4-BE49-F238E27FC236}">
                <a16:creationId xmlns:a16="http://schemas.microsoft.com/office/drawing/2014/main" id="{14FFFF16-5A99-4997-8A5A-99545E0D9D32}"/>
              </a:ext>
            </a:extLst>
          </p:cNvPr>
          <p:cNvCxnSpPr/>
          <p:nvPr/>
        </p:nvCxnSpPr>
        <p:spPr>
          <a:xfrm flipH="1" flipV="1">
            <a:off x="948995" y="6255198"/>
            <a:ext cx="428941" cy="4629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6B1CD6E-E419-44F5-ACA4-6BB96DAC955E}"/>
              </a:ext>
            </a:extLst>
          </p:cNvPr>
          <p:cNvCxnSpPr/>
          <p:nvPr/>
        </p:nvCxnSpPr>
        <p:spPr>
          <a:xfrm flipH="1">
            <a:off x="948995" y="5756910"/>
            <a:ext cx="422755" cy="2964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28C0B5C-2270-4D12-AA3B-CA055A3D9B1F}"/>
              </a:ext>
            </a:extLst>
          </p:cNvPr>
          <p:cNvSpPr txBox="1"/>
          <p:nvPr/>
        </p:nvSpPr>
        <p:spPr>
          <a:xfrm>
            <a:off x="404553" y="5703655"/>
            <a:ext cx="653518" cy="738664"/>
          </a:xfrm>
          <a:prstGeom prst="rect">
            <a:avLst/>
          </a:prstGeom>
          <a:noFill/>
          <a:ln w="12700">
            <a:solidFill>
              <a:schemeClr val="tx1"/>
            </a:solidFill>
          </a:ln>
        </p:spPr>
        <p:txBody>
          <a:bodyPr wrap="square" rtlCol="0">
            <a:spAutoFit/>
          </a:bodyPr>
          <a:lstStyle/>
          <a:p>
            <a:pPr algn="ctr"/>
            <a:r>
              <a:rPr lang="en-GB" sz="1400" dirty="0"/>
              <a:t>7</a:t>
            </a:r>
          </a:p>
          <a:p>
            <a:pPr algn="ctr"/>
            <a:r>
              <a:rPr lang="en-GB" sz="1400" dirty="0"/>
              <a:t>Li</a:t>
            </a:r>
          </a:p>
          <a:p>
            <a:pPr algn="ctr"/>
            <a:r>
              <a:rPr lang="en-GB" sz="1400" dirty="0"/>
              <a:t>3</a:t>
            </a:r>
          </a:p>
        </p:txBody>
      </p:sp>
    </p:spTree>
    <p:extLst>
      <p:ext uri="{BB962C8B-B14F-4D97-AF65-F5344CB8AC3E}">
        <p14:creationId xmlns:p14="http://schemas.microsoft.com/office/powerpoint/2010/main" val="3678392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643003866"/>
              </p:ext>
            </p:extLst>
          </p:nvPr>
        </p:nvGraphicFramePr>
        <p:xfrm>
          <a:off x="106331" y="621354"/>
          <a:ext cx="3933652" cy="6035287"/>
        </p:xfrm>
        <a:graphic>
          <a:graphicData uri="http://schemas.openxmlformats.org/drawingml/2006/table">
            <a:tbl>
              <a:tblPr firstRow="1" bandRow="1">
                <a:tableStyleId>{5940675A-B579-460E-94D1-54222C63F5DA}</a:tableStyleId>
              </a:tblPr>
              <a:tblGrid>
                <a:gridCol w="1966826">
                  <a:extLst>
                    <a:ext uri="{9D8B030D-6E8A-4147-A177-3AD203B41FA5}">
                      <a16:colId xmlns:a16="http://schemas.microsoft.com/office/drawing/2014/main" val="20000"/>
                    </a:ext>
                  </a:extLst>
                </a:gridCol>
                <a:gridCol w="1966826">
                  <a:extLst>
                    <a:ext uri="{9D8B030D-6E8A-4147-A177-3AD203B41FA5}">
                      <a16:colId xmlns:a16="http://schemas.microsoft.com/office/drawing/2014/main" val="20001"/>
                    </a:ext>
                  </a:extLst>
                </a:gridCol>
              </a:tblGrid>
              <a:tr h="322231">
                <a:tc>
                  <a:txBody>
                    <a:bodyPr/>
                    <a:lstStyle/>
                    <a:p>
                      <a:pPr algn="ctr"/>
                      <a:r>
                        <a:rPr lang="en-GB" sz="1200" b="1" dirty="0">
                          <a:latin typeface="Gill Sans"/>
                        </a:rPr>
                        <a:t>Spanish</a:t>
                      </a:r>
                    </a:p>
                  </a:txBody>
                  <a:tcPr>
                    <a:solidFill>
                      <a:srgbClr val="FFCCFF"/>
                    </a:solidFill>
                  </a:tcPr>
                </a:tc>
                <a:tc>
                  <a:txBody>
                    <a:bodyPr/>
                    <a:lstStyle/>
                    <a:p>
                      <a:pPr algn="ctr"/>
                      <a:r>
                        <a:rPr lang="en-GB" sz="1200" b="1" dirty="0">
                          <a:latin typeface="Gill Sans"/>
                        </a:rPr>
                        <a:t>English</a:t>
                      </a:r>
                    </a:p>
                  </a:txBody>
                  <a:tcPr>
                    <a:solidFill>
                      <a:schemeClr val="accent1">
                        <a:lumMod val="20000"/>
                        <a:lumOff val="80000"/>
                      </a:schemeClr>
                    </a:solidFill>
                  </a:tcPr>
                </a:tc>
                <a:extLst>
                  <a:ext uri="{0D108BD9-81ED-4DB2-BD59-A6C34878D82A}">
                    <a16:rowId xmlns:a16="http://schemas.microsoft.com/office/drawing/2014/main" val="10000"/>
                  </a:ext>
                </a:extLst>
              </a:tr>
              <a:tr h="317392">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a:rPr>
                        <a:t>Mi familia</a:t>
                      </a:r>
                      <a:endParaRPr lang="en-GB" sz="1000" kern="1400" dirty="0">
                        <a:ln>
                          <a:noFill/>
                        </a:ln>
                        <a:solidFill>
                          <a:srgbClr val="000000"/>
                        </a:solidFill>
                        <a:effectLst/>
                        <a:latin typeface="Gill Sans"/>
                      </a:endParaRPr>
                    </a:p>
                  </a:txBody>
                  <a:tcPr marL="36576" marR="36576" marT="36576" marB="36576"/>
                </a:tc>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a:rPr>
                        <a:t>My family</a:t>
                      </a:r>
                      <a:endParaRPr lang="en-GB" sz="1000" kern="1400" dirty="0">
                        <a:ln>
                          <a:noFill/>
                        </a:ln>
                        <a:solidFill>
                          <a:srgbClr val="000000"/>
                        </a:solidFill>
                        <a:effectLst/>
                        <a:latin typeface="Gill Sans"/>
                      </a:endParaRPr>
                    </a:p>
                  </a:txBody>
                  <a:tcPr marL="36576" marR="36576" marT="36576" marB="36576"/>
                </a:tc>
                <a:extLst>
                  <a:ext uri="{0D108BD9-81ED-4DB2-BD59-A6C34878D82A}">
                    <a16:rowId xmlns:a16="http://schemas.microsoft.com/office/drawing/2014/main" val="10001"/>
                  </a:ext>
                </a:extLst>
              </a:tr>
              <a:tr h="317392">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a:rPr>
                        <a:t>El padre/la madre</a:t>
                      </a:r>
                      <a:endParaRPr lang="en-GB" sz="1000" kern="1400" dirty="0">
                        <a:ln>
                          <a:noFill/>
                        </a:ln>
                        <a:solidFill>
                          <a:srgbClr val="000000"/>
                        </a:solidFill>
                        <a:effectLst/>
                        <a:latin typeface="Gill Sans"/>
                      </a:endParaRPr>
                    </a:p>
                  </a:txBody>
                  <a:tcPr marL="36576" marR="36576" marT="36576" marB="36576"/>
                </a:tc>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a:rPr>
                        <a:t>Father/mother</a:t>
                      </a:r>
                      <a:endParaRPr lang="en-GB" sz="1000" kern="1400" dirty="0">
                        <a:ln>
                          <a:noFill/>
                        </a:ln>
                        <a:solidFill>
                          <a:srgbClr val="000000"/>
                        </a:solidFill>
                        <a:effectLst/>
                        <a:latin typeface="Gill Sans"/>
                      </a:endParaRPr>
                    </a:p>
                  </a:txBody>
                  <a:tcPr marL="36576" marR="36576" marT="36576" marB="36576"/>
                </a:tc>
                <a:extLst>
                  <a:ext uri="{0D108BD9-81ED-4DB2-BD59-A6C34878D82A}">
                    <a16:rowId xmlns:a16="http://schemas.microsoft.com/office/drawing/2014/main" val="10002"/>
                  </a:ext>
                </a:extLst>
              </a:tr>
              <a:tr h="317392">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a:rPr>
                        <a:t>El hermano</a:t>
                      </a:r>
                      <a:endParaRPr lang="en-GB" sz="1000" kern="1400" dirty="0">
                        <a:ln>
                          <a:noFill/>
                        </a:ln>
                        <a:solidFill>
                          <a:srgbClr val="000000"/>
                        </a:solidFill>
                        <a:effectLst/>
                        <a:latin typeface="Gill Sans"/>
                      </a:endParaRPr>
                    </a:p>
                  </a:txBody>
                  <a:tcPr marL="36576" marR="36576" marT="36576" marB="36576"/>
                </a:tc>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a:rPr>
                        <a:t>Brother</a:t>
                      </a:r>
                      <a:endParaRPr lang="en-GB" sz="1000" kern="1400" dirty="0">
                        <a:ln>
                          <a:noFill/>
                        </a:ln>
                        <a:solidFill>
                          <a:srgbClr val="000000"/>
                        </a:solidFill>
                        <a:effectLst/>
                        <a:latin typeface="Gill Sans"/>
                      </a:endParaRPr>
                    </a:p>
                  </a:txBody>
                  <a:tcPr marL="36576" marR="36576" marT="36576" marB="36576"/>
                </a:tc>
                <a:extLst>
                  <a:ext uri="{0D108BD9-81ED-4DB2-BD59-A6C34878D82A}">
                    <a16:rowId xmlns:a16="http://schemas.microsoft.com/office/drawing/2014/main" val="10003"/>
                  </a:ext>
                </a:extLst>
              </a:tr>
              <a:tr h="317392">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a:rPr>
                        <a:t>La hermana</a:t>
                      </a:r>
                      <a:endParaRPr lang="en-GB" sz="1000" kern="1400" dirty="0">
                        <a:ln>
                          <a:noFill/>
                        </a:ln>
                        <a:solidFill>
                          <a:srgbClr val="000000"/>
                        </a:solidFill>
                        <a:effectLst/>
                        <a:latin typeface="Gill Sans"/>
                      </a:endParaRPr>
                    </a:p>
                  </a:txBody>
                  <a:tcPr marL="36576" marR="36576" marT="36576" marB="36576"/>
                </a:tc>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a:rPr>
                        <a:t>Sister</a:t>
                      </a:r>
                      <a:endParaRPr lang="en-GB" sz="1000" kern="1400" dirty="0">
                        <a:ln>
                          <a:noFill/>
                        </a:ln>
                        <a:solidFill>
                          <a:srgbClr val="000000"/>
                        </a:solidFill>
                        <a:effectLst/>
                        <a:latin typeface="Gill Sans"/>
                      </a:endParaRPr>
                    </a:p>
                  </a:txBody>
                  <a:tcPr marL="36576" marR="36576" marT="36576" marB="36576"/>
                </a:tc>
                <a:extLst>
                  <a:ext uri="{0D108BD9-81ED-4DB2-BD59-A6C34878D82A}">
                    <a16:rowId xmlns:a16="http://schemas.microsoft.com/office/drawing/2014/main" val="10004"/>
                  </a:ext>
                </a:extLst>
              </a:tr>
              <a:tr h="317392">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a:rPr>
                        <a:t>El abuelo/la abuela</a:t>
                      </a:r>
                      <a:endParaRPr lang="en-GB" sz="1000" kern="1400" dirty="0">
                        <a:ln>
                          <a:noFill/>
                        </a:ln>
                        <a:solidFill>
                          <a:srgbClr val="000000"/>
                        </a:solidFill>
                        <a:effectLst/>
                        <a:latin typeface="Gill Sans"/>
                      </a:endParaRPr>
                    </a:p>
                  </a:txBody>
                  <a:tcPr marL="36576" marR="36576" marT="36576" marB="36576"/>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a:rPr>
                        <a:t>Grandfather/grandmother</a:t>
                      </a:r>
                      <a:endParaRPr lang="en-GB" sz="1000" kern="1400" dirty="0">
                        <a:ln>
                          <a:noFill/>
                        </a:ln>
                        <a:solidFill>
                          <a:srgbClr val="000000"/>
                        </a:solidFill>
                        <a:effectLst/>
                        <a:latin typeface="Gill Sans"/>
                      </a:endParaRPr>
                    </a:p>
                  </a:txBody>
                  <a:tcPr marL="36576" marR="36576" marT="36576" marB="36576"/>
                </a:tc>
                <a:extLst>
                  <a:ext uri="{0D108BD9-81ED-4DB2-BD59-A6C34878D82A}">
                    <a16:rowId xmlns:a16="http://schemas.microsoft.com/office/drawing/2014/main" val="3925240874"/>
                  </a:ext>
                </a:extLst>
              </a:tr>
              <a:tr h="317392">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a:rPr>
                        <a:t>Uso…para…</a:t>
                      </a:r>
                      <a:endParaRPr lang="en-GB" sz="1000" kern="1400" dirty="0">
                        <a:ln>
                          <a:noFill/>
                        </a:ln>
                        <a:solidFill>
                          <a:srgbClr val="000000"/>
                        </a:solidFill>
                        <a:effectLst/>
                        <a:latin typeface="Gill Sans"/>
                      </a:endParaRPr>
                    </a:p>
                  </a:txBody>
                  <a:tcPr marL="36576" marR="36576" marT="36576" marB="36576"/>
                </a:tc>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a:rPr>
                        <a:t>I use … for …</a:t>
                      </a:r>
                      <a:endParaRPr lang="en-GB" sz="1000" kern="1400" dirty="0">
                        <a:ln>
                          <a:noFill/>
                        </a:ln>
                        <a:solidFill>
                          <a:srgbClr val="000000"/>
                        </a:solidFill>
                        <a:effectLst/>
                        <a:latin typeface="Gill Sans"/>
                      </a:endParaRPr>
                    </a:p>
                  </a:txBody>
                  <a:tcPr marL="36576" marR="36576" marT="36576" marB="36576"/>
                </a:tc>
                <a:extLst>
                  <a:ext uri="{0D108BD9-81ED-4DB2-BD59-A6C34878D82A}">
                    <a16:rowId xmlns:a16="http://schemas.microsoft.com/office/drawing/2014/main" val="3041935017"/>
                  </a:ext>
                </a:extLst>
              </a:tr>
              <a:tr h="317392">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a:rPr>
                        <a:t>Es una aplicación para</a:t>
                      </a:r>
                      <a:endParaRPr lang="en-GB" sz="1000" kern="1400" dirty="0">
                        <a:ln>
                          <a:noFill/>
                        </a:ln>
                        <a:solidFill>
                          <a:srgbClr val="000000"/>
                        </a:solidFill>
                        <a:effectLst/>
                        <a:latin typeface="Gill Sans"/>
                      </a:endParaRPr>
                    </a:p>
                  </a:txBody>
                  <a:tcPr marL="36576" marR="36576" marT="36576" marB="36576"/>
                </a:tc>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a:rPr>
                        <a:t>It’s an application for</a:t>
                      </a:r>
                      <a:endParaRPr lang="en-GB" sz="1000" kern="1400" dirty="0">
                        <a:ln>
                          <a:noFill/>
                        </a:ln>
                        <a:solidFill>
                          <a:srgbClr val="000000"/>
                        </a:solidFill>
                        <a:effectLst/>
                        <a:latin typeface="Gill Sans"/>
                      </a:endParaRPr>
                    </a:p>
                  </a:txBody>
                  <a:tcPr marL="36576" marR="36576" marT="36576" marB="36576"/>
                </a:tc>
                <a:extLst>
                  <a:ext uri="{0D108BD9-81ED-4DB2-BD59-A6C34878D82A}">
                    <a16:rowId xmlns:a16="http://schemas.microsoft.com/office/drawing/2014/main" val="4149408354"/>
                  </a:ext>
                </a:extLst>
              </a:tr>
              <a:tr h="317392">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a:rPr>
                        <a:t>Una red social</a:t>
                      </a:r>
                      <a:endParaRPr lang="en-GB" sz="1000" kern="1400" dirty="0">
                        <a:ln>
                          <a:noFill/>
                        </a:ln>
                        <a:solidFill>
                          <a:srgbClr val="000000"/>
                        </a:solidFill>
                        <a:effectLst/>
                        <a:latin typeface="Gill Sans"/>
                      </a:endParaRPr>
                    </a:p>
                  </a:txBody>
                  <a:tcPr marL="36576" marR="36576" marT="36576" marB="36576"/>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a:rPr>
                        <a:t>A social network</a:t>
                      </a:r>
                      <a:endParaRPr lang="en-GB" sz="1000" kern="1400" dirty="0">
                        <a:ln>
                          <a:noFill/>
                        </a:ln>
                        <a:solidFill>
                          <a:srgbClr val="000000"/>
                        </a:solidFill>
                        <a:effectLst/>
                        <a:latin typeface="Gill Sans"/>
                      </a:endParaRPr>
                    </a:p>
                  </a:txBody>
                  <a:tcPr marL="36576" marR="36576" marT="36576" marB="36576"/>
                </a:tc>
                <a:extLst>
                  <a:ext uri="{0D108BD9-81ED-4DB2-BD59-A6C34878D82A}">
                    <a16:rowId xmlns:a16="http://schemas.microsoft.com/office/drawing/2014/main" val="1235971345"/>
                  </a:ext>
                </a:extLst>
              </a:tr>
              <a:tr h="317392">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a:rPr>
                        <a:t>chateo</a:t>
                      </a:r>
                      <a:r>
                        <a:rPr lang="en-GB" sz="1200" kern="1400" dirty="0">
                          <a:ln>
                            <a:noFill/>
                          </a:ln>
                          <a:solidFill>
                            <a:srgbClr val="000000"/>
                          </a:solidFill>
                          <a:effectLst/>
                          <a:latin typeface="Gill Sans"/>
                        </a:rPr>
                        <a:t> </a:t>
                      </a:r>
                      <a:r>
                        <a:rPr lang="en-GB" sz="1200" kern="1400" dirty="0" err="1">
                          <a:ln>
                            <a:noFill/>
                          </a:ln>
                          <a:solidFill>
                            <a:srgbClr val="000000"/>
                          </a:solidFill>
                          <a:effectLst/>
                          <a:latin typeface="Gill Sans"/>
                        </a:rPr>
                        <a:t>en</a:t>
                      </a:r>
                      <a:r>
                        <a:rPr lang="en-GB" sz="1200" kern="1400" dirty="0">
                          <a:ln>
                            <a:noFill/>
                          </a:ln>
                          <a:solidFill>
                            <a:srgbClr val="000000"/>
                          </a:solidFill>
                          <a:effectLst/>
                          <a:latin typeface="Gill Sans"/>
                        </a:rPr>
                        <a:t> la red </a:t>
                      </a:r>
                      <a:endParaRPr lang="en-GB" sz="1000" kern="1400" dirty="0">
                        <a:ln>
                          <a:noFill/>
                        </a:ln>
                        <a:solidFill>
                          <a:srgbClr val="000000"/>
                        </a:solidFill>
                        <a:effectLst/>
                        <a:latin typeface="Gill Sans"/>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a:rPr>
                        <a:t>I chat online </a:t>
                      </a:r>
                      <a:endParaRPr lang="en-GB" sz="1000" kern="1400" dirty="0">
                        <a:ln>
                          <a:noFill/>
                        </a:ln>
                        <a:solidFill>
                          <a:srgbClr val="000000"/>
                        </a:solidFill>
                        <a:effectLst/>
                        <a:latin typeface="Gill Sans"/>
                      </a:endParaRPr>
                    </a:p>
                  </a:txBody>
                  <a:tcPr marL="36576" marR="36576" marT="36576" marB="36576"/>
                </a:tc>
                <a:extLst>
                  <a:ext uri="{0D108BD9-81ED-4DB2-BD59-A6C34878D82A}">
                    <a16:rowId xmlns:a16="http://schemas.microsoft.com/office/drawing/2014/main" val="3748769057"/>
                  </a:ext>
                </a:extLst>
              </a:tr>
              <a:tr h="317392">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a:rPr>
                        <a:t>cocino</a:t>
                      </a:r>
                      <a:r>
                        <a:rPr lang="en-GB" sz="1200" kern="1400" dirty="0">
                          <a:ln>
                            <a:noFill/>
                          </a:ln>
                          <a:solidFill>
                            <a:srgbClr val="000000"/>
                          </a:solidFill>
                          <a:effectLst/>
                          <a:latin typeface="Gill Sans"/>
                        </a:rPr>
                        <a:t> para mi </a:t>
                      </a:r>
                      <a:r>
                        <a:rPr lang="en-GB" sz="1200" kern="1400" dirty="0" err="1">
                          <a:ln>
                            <a:noFill/>
                          </a:ln>
                          <a:solidFill>
                            <a:srgbClr val="000000"/>
                          </a:solidFill>
                          <a:effectLst/>
                          <a:latin typeface="Gill Sans"/>
                        </a:rPr>
                        <a:t>familia</a:t>
                      </a:r>
                      <a:r>
                        <a:rPr lang="en-GB" sz="1200" kern="1400" dirty="0">
                          <a:ln>
                            <a:noFill/>
                          </a:ln>
                          <a:solidFill>
                            <a:srgbClr val="000000"/>
                          </a:solidFill>
                          <a:effectLst/>
                          <a:latin typeface="Gill Sans"/>
                        </a:rPr>
                        <a:t> </a:t>
                      </a:r>
                      <a:endParaRPr lang="en-GB" sz="1000" kern="1400" dirty="0">
                        <a:ln>
                          <a:noFill/>
                        </a:ln>
                        <a:solidFill>
                          <a:srgbClr val="000000"/>
                        </a:solidFill>
                        <a:effectLst/>
                        <a:latin typeface="Gill Sans"/>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a:rPr>
                        <a:t>I cook for my family </a:t>
                      </a:r>
                      <a:endParaRPr lang="en-GB" sz="1000" kern="1400" dirty="0">
                        <a:ln>
                          <a:noFill/>
                        </a:ln>
                        <a:solidFill>
                          <a:srgbClr val="000000"/>
                        </a:solidFill>
                        <a:effectLst/>
                        <a:latin typeface="Gill Sans"/>
                      </a:endParaRPr>
                    </a:p>
                  </a:txBody>
                  <a:tcPr marL="36576" marR="36576" marT="36576" marB="36576"/>
                </a:tc>
                <a:extLst>
                  <a:ext uri="{0D108BD9-81ED-4DB2-BD59-A6C34878D82A}">
                    <a16:rowId xmlns:a16="http://schemas.microsoft.com/office/drawing/2014/main" val="1543258229"/>
                  </a:ext>
                </a:extLst>
              </a:tr>
              <a:tr h="317392">
                <a:tc>
                  <a:txBody>
                    <a:bodyPr/>
                    <a:lstStyle/>
                    <a:p>
                      <a:pPr marR="0" indent="0" algn="l" rtl="0">
                        <a:lnSpc>
                          <a:spcPct val="119000"/>
                        </a:lnSpc>
                        <a:spcBef>
                          <a:spcPts val="0"/>
                        </a:spcBef>
                        <a:spcAft>
                          <a:spcPts val="0"/>
                        </a:spcAft>
                      </a:pPr>
                      <a:r>
                        <a:rPr lang="en-GB" sz="1200" kern="1400" dirty="0" err="1">
                          <a:ln>
                            <a:noFill/>
                          </a:ln>
                          <a:solidFill>
                            <a:srgbClr val="000000"/>
                          </a:solidFill>
                          <a:effectLst/>
                          <a:latin typeface="Gill Sans"/>
                        </a:rPr>
                        <a:t>descargo</a:t>
                      </a:r>
                      <a:r>
                        <a:rPr lang="en-GB" sz="1200" kern="1400" dirty="0">
                          <a:ln>
                            <a:noFill/>
                          </a:ln>
                          <a:solidFill>
                            <a:srgbClr val="000000"/>
                          </a:solidFill>
                          <a:effectLst/>
                          <a:latin typeface="Gill Sans"/>
                        </a:rPr>
                        <a:t> </a:t>
                      </a:r>
                      <a:r>
                        <a:rPr lang="en-GB" sz="1200" kern="1400" dirty="0" err="1">
                          <a:ln>
                            <a:noFill/>
                          </a:ln>
                          <a:solidFill>
                            <a:srgbClr val="000000"/>
                          </a:solidFill>
                          <a:effectLst/>
                          <a:latin typeface="Gill Sans"/>
                        </a:rPr>
                        <a:t>canciones</a:t>
                      </a:r>
                      <a:r>
                        <a:rPr lang="en-GB" sz="1200" kern="1400" dirty="0">
                          <a:ln>
                            <a:noFill/>
                          </a:ln>
                          <a:solidFill>
                            <a:srgbClr val="000000"/>
                          </a:solidFill>
                          <a:effectLst/>
                          <a:latin typeface="Gill Sans"/>
                        </a:rPr>
                        <a:t> </a:t>
                      </a:r>
                      <a:endParaRPr lang="en-GB" sz="1000" kern="1400" dirty="0">
                        <a:ln>
                          <a:noFill/>
                        </a:ln>
                        <a:solidFill>
                          <a:srgbClr val="000000"/>
                        </a:solidFill>
                        <a:effectLst/>
                        <a:latin typeface="Gill Sans"/>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a:rPr>
                        <a:t>I download songs </a:t>
                      </a:r>
                      <a:endParaRPr lang="en-GB" sz="1000" kern="1400" dirty="0">
                        <a:ln>
                          <a:noFill/>
                        </a:ln>
                        <a:solidFill>
                          <a:srgbClr val="000000"/>
                        </a:solidFill>
                        <a:effectLst/>
                        <a:latin typeface="Gill Sans"/>
                      </a:endParaRPr>
                    </a:p>
                  </a:txBody>
                  <a:tcPr marL="36576" marR="36576" marT="36576" marB="36576"/>
                </a:tc>
                <a:extLst>
                  <a:ext uri="{0D108BD9-81ED-4DB2-BD59-A6C34878D82A}">
                    <a16:rowId xmlns:a16="http://schemas.microsoft.com/office/drawing/2014/main" val="3146237369"/>
                  </a:ext>
                </a:extLst>
              </a:tr>
              <a:tr h="317392">
                <a:tc>
                  <a:txBody>
                    <a:bodyPr/>
                    <a:lstStyle/>
                    <a:p>
                      <a:pPr marR="0" indent="0" algn="l" rtl="0">
                        <a:lnSpc>
                          <a:spcPct val="119000"/>
                        </a:lnSpc>
                        <a:spcBef>
                          <a:spcPts val="0"/>
                        </a:spcBef>
                        <a:spcAft>
                          <a:spcPts val="600"/>
                        </a:spcAft>
                        <a:tabLst>
                          <a:tab pos="2879446" algn="l"/>
                          <a:tab pos="2766974" algn="l"/>
                        </a:tabLst>
                      </a:pPr>
                      <a:r>
                        <a:rPr lang="en-GB" sz="1200" kern="1400">
                          <a:ln>
                            <a:noFill/>
                          </a:ln>
                          <a:solidFill>
                            <a:srgbClr val="000000"/>
                          </a:solidFill>
                          <a:effectLst/>
                          <a:latin typeface="Gill Sans"/>
                        </a:rPr>
                        <a:t>escribo correos </a:t>
                      </a:r>
                      <a:endParaRPr lang="en-GB" sz="1000" kern="1400">
                        <a:ln>
                          <a:noFill/>
                        </a:ln>
                        <a:solidFill>
                          <a:srgbClr val="000000"/>
                        </a:solidFill>
                        <a:effectLst/>
                        <a:latin typeface="Gill Sans"/>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a:rPr>
                        <a:t>I write emails </a:t>
                      </a:r>
                      <a:endParaRPr lang="en-GB" sz="1000" kern="1400" dirty="0">
                        <a:ln>
                          <a:noFill/>
                        </a:ln>
                        <a:solidFill>
                          <a:srgbClr val="000000"/>
                        </a:solidFill>
                        <a:effectLst/>
                        <a:latin typeface="Gill Sans"/>
                      </a:endParaRPr>
                    </a:p>
                  </a:txBody>
                  <a:tcPr marL="36576" marR="36576" marT="36576" marB="36576"/>
                </a:tc>
                <a:extLst>
                  <a:ext uri="{0D108BD9-81ED-4DB2-BD59-A6C34878D82A}">
                    <a16:rowId xmlns:a16="http://schemas.microsoft.com/office/drawing/2014/main" val="3264998185"/>
                  </a:ext>
                </a:extLst>
              </a:tr>
              <a:tr h="317392">
                <a:tc>
                  <a:txBody>
                    <a:bodyPr/>
                    <a:lstStyle/>
                    <a:p>
                      <a:pPr marR="0" indent="0" algn="l" rtl="0">
                        <a:lnSpc>
                          <a:spcPct val="119000"/>
                        </a:lnSpc>
                        <a:spcBef>
                          <a:spcPts val="0"/>
                        </a:spcBef>
                        <a:spcAft>
                          <a:spcPts val="600"/>
                        </a:spcAft>
                        <a:tabLst>
                          <a:tab pos="2879446" algn="l"/>
                          <a:tab pos="2766974" algn="l"/>
                        </a:tabLst>
                      </a:pPr>
                      <a:r>
                        <a:rPr lang="en-GB" sz="1200" kern="1400">
                          <a:ln>
                            <a:noFill/>
                          </a:ln>
                          <a:solidFill>
                            <a:srgbClr val="000000"/>
                          </a:solidFill>
                          <a:effectLst/>
                          <a:latin typeface="Gill Sans"/>
                        </a:rPr>
                        <a:t>hago natación/esquí</a:t>
                      </a:r>
                      <a:endParaRPr lang="en-GB" sz="1000" kern="1400">
                        <a:ln>
                          <a:noFill/>
                        </a:ln>
                        <a:solidFill>
                          <a:srgbClr val="000000"/>
                        </a:solidFill>
                        <a:effectLst/>
                        <a:latin typeface="Gill Sans"/>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a:rPr>
                        <a:t>I go swimming/skiing</a:t>
                      </a:r>
                      <a:endParaRPr lang="en-GB" sz="1000" kern="1400" dirty="0">
                        <a:ln>
                          <a:noFill/>
                        </a:ln>
                        <a:solidFill>
                          <a:srgbClr val="000000"/>
                        </a:solidFill>
                        <a:effectLst/>
                        <a:latin typeface="Gill Sans"/>
                      </a:endParaRPr>
                    </a:p>
                  </a:txBody>
                  <a:tcPr marL="36576" marR="36576" marT="36576" marB="36576"/>
                </a:tc>
                <a:extLst>
                  <a:ext uri="{0D108BD9-81ED-4DB2-BD59-A6C34878D82A}">
                    <a16:rowId xmlns:a16="http://schemas.microsoft.com/office/drawing/2014/main" val="3212544497"/>
                  </a:ext>
                </a:extLst>
              </a:tr>
              <a:tr h="317392">
                <a:tc>
                  <a:txBody>
                    <a:bodyPr/>
                    <a:lstStyle/>
                    <a:p>
                      <a:pPr marR="0" indent="0" algn="l" rtl="0">
                        <a:lnSpc>
                          <a:spcPct val="119000"/>
                        </a:lnSpc>
                        <a:spcBef>
                          <a:spcPts val="0"/>
                        </a:spcBef>
                        <a:spcAft>
                          <a:spcPts val="600"/>
                        </a:spcAft>
                        <a:tabLst>
                          <a:tab pos="2879446" algn="l"/>
                          <a:tab pos="2766974" algn="l"/>
                        </a:tabLst>
                      </a:pPr>
                      <a:r>
                        <a:rPr lang="en-GB" sz="1200" kern="1400">
                          <a:ln>
                            <a:noFill/>
                          </a:ln>
                          <a:solidFill>
                            <a:srgbClr val="000000"/>
                          </a:solidFill>
                          <a:effectLst/>
                          <a:latin typeface="Gill Sans"/>
                        </a:rPr>
                        <a:t>juego al baloncesto/fútbol</a:t>
                      </a:r>
                      <a:endParaRPr lang="en-GB" sz="1000" kern="1400">
                        <a:ln>
                          <a:noFill/>
                        </a:ln>
                        <a:solidFill>
                          <a:srgbClr val="000000"/>
                        </a:solidFill>
                        <a:effectLst/>
                        <a:latin typeface="Gill Sans"/>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a:rPr>
                        <a:t>I play basketball/football </a:t>
                      </a:r>
                      <a:endParaRPr lang="en-GB" sz="1000" kern="1400" dirty="0">
                        <a:ln>
                          <a:noFill/>
                        </a:ln>
                        <a:solidFill>
                          <a:srgbClr val="000000"/>
                        </a:solidFill>
                        <a:effectLst/>
                        <a:latin typeface="Gill Sans"/>
                      </a:endParaRPr>
                    </a:p>
                  </a:txBody>
                  <a:tcPr marL="36576" marR="36576" marT="36576" marB="36576"/>
                </a:tc>
                <a:extLst>
                  <a:ext uri="{0D108BD9-81ED-4DB2-BD59-A6C34878D82A}">
                    <a16:rowId xmlns:a16="http://schemas.microsoft.com/office/drawing/2014/main" val="1202810902"/>
                  </a:ext>
                </a:extLst>
              </a:tr>
              <a:tr h="317392">
                <a:tc>
                  <a:txBody>
                    <a:bodyPr/>
                    <a:lstStyle/>
                    <a:p>
                      <a:pPr marR="0" indent="0" algn="l" rtl="0">
                        <a:lnSpc>
                          <a:spcPct val="119000"/>
                        </a:lnSpc>
                        <a:spcBef>
                          <a:spcPts val="0"/>
                        </a:spcBef>
                        <a:spcAft>
                          <a:spcPts val="600"/>
                        </a:spcAft>
                        <a:tabLst>
                          <a:tab pos="2879446" algn="l"/>
                          <a:tab pos="2766974" algn="l"/>
                        </a:tabLst>
                      </a:pPr>
                      <a:r>
                        <a:rPr lang="en-GB" sz="1200" kern="1400">
                          <a:ln>
                            <a:noFill/>
                          </a:ln>
                          <a:solidFill>
                            <a:srgbClr val="000000"/>
                          </a:solidFill>
                          <a:effectLst/>
                          <a:latin typeface="Gill Sans"/>
                        </a:rPr>
                        <a:t>monto a caballo/en bici </a:t>
                      </a:r>
                      <a:endParaRPr lang="en-GB" sz="1000" kern="1400">
                        <a:ln>
                          <a:noFill/>
                        </a:ln>
                        <a:solidFill>
                          <a:srgbClr val="000000"/>
                        </a:solidFill>
                        <a:effectLst/>
                        <a:latin typeface="Gill Sans"/>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a:rPr>
                        <a:t>I go </a:t>
                      </a:r>
                      <a:r>
                        <a:rPr lang="en-GB" sz="1200" kern="1400" dirty="0" err="1">
                          <a:ln>
                            <a:noFill/>
                          </a:ln>
                          <a:solidFill>
                            <a:srgbClr val="000000"/>
                          </a:solidFill>
                          <a:effectLst/>
                          <a:latin typeface="Gill Sans"/>
                        </a:rPr>
                        <a:t>horseriding</a:t>
                      </a:r>
                      <a:r>
                        <a:rPr lang="en-GB" sz="1200" kern="1400" dirty="0">
                          <a:ln>
                            <a:noFill/>
                          </a:ln>
                          <a:solidFill>
                            <a:srgbClr val="000000"/>
                          </a:solidFill>
                          <a:effectLst/>
                          <a:latin typeface="Gill Sans"/>
                        </a:rPr>
                        <a:t>/cycling</a:t>
                      </a:r>
                      <a:endParaRPr lang="en-GB" sz="1000" kern="1400" dirty="0">
                        <a:ln>
                          <a:noFill/>
                        </a:ln>
                        <a:solidFill>
                          <a:srgbClr val="000000"/>
                        </a:solidFill>
                        <a:effectLst/>
                        <a:latin typeface="Gill Sans"/>
                      </a:endParaRPr>
                    </a:p>
                  </a:txBody>
                  <a:tcPr marL="36576" marR="36576" marT="36576" marB="36576"/>
                </a:tc>
                <a:extLst>
                  <a:ext uri="{0D108BD9-81ED-4DB2-BD59-A6C34878D82A}">
                    <a16:rowId xmlns:a16="http://schemas.microsoft.com/office/drawing/2014/main" val="1773897719"/>
                  </a:ext>
                </a:extLst>
              </a:tr>
              <a:tr h="317392">
                <a:tc>
                  <a:txBody>
                    <a:bodyPr/>
                    <a:lstStyle/>
                    <a:p>
                      <a:pPr marR="0" indent="0" algn="l" rtl="0">
                        <a:lnSpc>
                          <a:spcPct val="119000"/>
                        </a:lnSpc>
                        <a:spcBef>
                          <a:spcPts val="0"/>
                        </a:spcBef>
                        <a:spcAft>
                          <a:spcPts val="600"/>
                        </a:spcAft>
                        <a:tabLst>
                          <a:tab pos="2879446" algn="l"/>
                          <a:tab pos="2766974" algn="l"/>
                        </a:tabLst>
                      </a:pPr>
                      <a:r>
                        <a:rPr lang="en-GB" sz="1200" kern="1400">
                          <a:ln>
                            <a:noFill/>
                          </a:ln>
                          <a:solidFill>
                            <a:srgbClr val="000000"/>
                          </a:solidFill>
                          <a:effectLst/>
                          <a:latin typeface="Gill Sans"/>
                        </a:rPr>
                        <a:t>nado en el mar </a:t>
                      </a:r>
                      <a:endParaRPr lang="en-GB" sz="1000" kern="1400">
                        <a:ln>
                          <a:noFill/>
                        </a:ln>
                        <a:solidFill>
                          <a:srgbClr val="000000"/>
                        </a:solidFill>
                        <a:effectLst/>
                        <a:latin typeface="Gill Sans"/>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a:rPr>
                        <a:t>I swim in the sea </a:t>
                      </a:r>
                      <a:endParaRPr lang="en-GB" sz="1000" kern="1400" dirty="0">
                        <a:ln>
                          <a:noFill/>
                        </a:ln>
                        <a:solidFill>
                          <a:srgbClr val="000000"/>
                        </a:solidFill>
                        <a:effectLst/>
                        <a:latin typeface="Gill Sans"/>
                      </a:endParaRPr>
                    </a:p>
                  </a:txBody>
                  <a:tcPr marL="36576" marR="36576" marT="36576" marB="36576"/>
                </a:tc>
                <a:extLst>
                  <a:ext uri="{0D108BD9-81ED-4DB2-BD59-A6C34878D82A}">
                    <a16:rowId xmlns:a16="http://schemas.microsoft.com/office/drawing/2014/main" val="3487442006"/>
                  </a:ext>
                </a:extLst>
              </a:tr>
              <a:tr h="317392">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a:rPr>
                        <a:t>salgo con mis amigos/as</a:t>
                      </a:r>
                      <a:endParaRPr lang="en-GB" sz="1000" kern="1400">
                        <a:ln>
                          <a:noFill/>
                        </a:ln>
                        <a:solidFill>
                          <a:srgbClr val="000000"/>
                        </a:solidFill>
                        <a:effectLst/>
                        <a:latin typeface="Gill Sans"/>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a:rPr>
                        <a:t>I go out with my friends</a:t>
                      </a:r>
                      <a:endParaRPr lang="en-GB" sz="1000" kern="1400" dirty="0">
                        <a:ln>
                          <a:noFill/>
                        </a:ln>
                        <a:solidFill>
                          <a:srgbClr val="000000"/>
                        </a:solidFill>
                        <a:effectLst/>
                        <a:latin typeface="Gill Sans"/>
                      </a:endParaRPr>
                    </a:p>
                  </a:txBody>
                  <a:tcPr marL="36576" marR="36576" marT="36576" marB="36576"/>
                </a:tc>
                <a:extLst>
                  <a:ext uri="{0D108BD9-81ED-4DB2-BD59-A6C34878D82A}">
                    <a16:rowId xmlns:a16="http://schemas.microsoft.com/office/drawing/2014/main" val="4134501911"/>
                  </a:ext>
                </a:extLst>
              </a:tr>
              <a:tr h="317392">
                <a:tc>
                  <a:txBody>
                    <a:bodyPr/>
                    <a:lstStyle/>
                    <a:p>
                      <a:pPr marR="0" indent="0" algn="l" rtl="0">
                        <a:lnSpc>
                          <a:spcPct val="119000"/>
                        </a:lnSpc>
                        <a:spcBef>
                          <a:spcPts val="0"/>
                        </a:spcBef>
                        <a:spcAft>
                          <a:spcPts val="0"/>
                        </a:spcAft>
                      </a:pPr>
                      <a:r>
                        <a:rPr lang="en-GB" sz="1200" kern="1400" dirty="0" err="1">
                          <a:ln>
                            <a:noFill/>
                          </a:ln>
                          <a:solidFill>
                            <a:srgbClr val="000000"/>
                          </a:solidFill>
                          <a:effectLst/>
                          <a:latin typeface="Gill Sans"/>
                        </a:rPr>
                        <a:t>toco</a:t>
                      </a:r>
                      <a:r>
                        <a:rPr lang="en-GB" sz="1200" kern="1400" dirty="0">
                          <a:ln>
                            <a:noFill/>
                          </a:ln>
                          <a:solidFill>
                            <a:srgbClr val="000000"/>
                          </a:solidFill>
                          <a:effectLst/>
                          <a:latin typeface="Gill Sans"/>
                        </a:rPr>
                        <a:t> la </a:t>
                      </a:r>
                      <a:r>
                        <a:rPr lang="en-GB" sz="1200" kern="1400" dirty="0" err="1">
                          <a:ln>
                            <a:noFill/>
                          </a:ln>
                          <a:solidFill>
                            <a:srgbClr val="000000"/>
                          </a:solidFill>
                          <a:effectLst/>
                          <a:latin typeface="Gill Sans"/>
                        </a:rPr>
                        <a:t>guitarra</a:t>
                      </a:r>
                      <a:r>
                        <a:rPr lang="en-GB" sz="1200" kern="1400" dirty="0">
                          <a:ln>
                            <a:noFill/>
                          </a:ln>
                          <a:solidFill>
                            <a:srgbClr val="000000"/>
                          </a:solidFill>
                          <a:effectLst/>
                          <a:latin typeface="Gill Sans"/>
                        </a:rPr>
                        <a:t> </a:t>
                      </a:r>
                      <a:endParaRPr lang="en-GB" sz="1000" kern="1400" dirty="0">
                        <a:ln>
                          <a:noFill/>
                        </a:ln>
                        <a:solidFill>
                          <a:srgbClr val="000000"/>
                        </a:solidFill>
                        <a:effectLst/>
                        <a:latin typeface="Gill Sans"/>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a:rPr>
                        <a:t>I play the guitar </a:t>
                      </a:r>
                      <a:endParaRPr lang="en-GB" sz="1000" kern="1400" dirty="0">
                        <a:ln>
                          <a:noFill/>
                        </a:ln>
                        <a:solidFill>
                          <a:srgbClr val="000000"/>
                        </a:solidFill>
                        <a:effectLst/>
                        <a:latin typeface="Gill Sans"/>
                      </a:endParaRPr>
                    </a:p>
                  </a:txBody>
                  <a:tcPr marL="36576" marR="36576" marT="36576" marB="36576"/>
                </a:tc>
                <a:extLst>
                  <a:ext uri="{0D108BD9-81ED-4DB2-BD59-A6C34878D82A}">
                    <a16:rowId xmlns:a16="http://schemas.microsoft.com/office/drawing/2014/main" val="156345796"/>
                  </a:ext>
                </a:extLst>
              </a:tr>
            </a:tbl>
          </a:graphicData>
        </a:graphic>
      </p:graphicFrame>
      <p:sp>
        <p:nvSpPr>
          <p:cNvPr id="5" name="TextBox 4"/>
          <p:cNvSpPr txBox="1"/>
          <p:nvPr/>
        </p:nvSpPr>
        <p:spPr>
          <a:xfrm>
            <a:off x="65828" y="224590"/>
            <a:ext cx="1573792"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Spanish</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7" name="TextBox 6"/>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7</a:t>
            </a:r>
          </a:p>
        </p:txBody>
      </p:sp>
      <p:graphicFrame>
        <p:nvGraphicFramePr>
          <p:cNvPr id="10" name="Table 9"/>
          <p:cNvGraphicFramePr>
            <a:graphicFrameLocks noGrp="1"/>
          </p:cNvGraphicFramePr>
          <p:nvPr>
            <p:extLst>
              <p:ext uri="{D42A27DB-BD31-4B8C-83A1-F6EECF244321}">
                <p14:modId xmlns:p14="http://schemas.microsoft.com/office/powerpoint/2010/main" val="706417031"/>
              </p:ext>
            </p:extLst>
          </p:nvPr>
        </p:nvGraphicFramePr>
        <p:xfrm>
          <a:off x="4132468" y="93591"/>
          <a:ext cx="3933652" cy="6568380"/>
        </p:xfrm>
        <a:graphic>
          <a:graphicData uri="http://schemas.openxmlformats.org/drawingml/2006/table">
            <a:tbl>
              <a:tblPr firstRow="1" bandRow="1">
                <a:tableStyleId>{5940675A-B579-460E-94D1-54222C63F5DA}</a:tableStyleId>
              </a:tblPr>
              <a:tblGrid>
                <a:gridCol w="1966826">
                  <a:extLst>
                    <a:ext uri="{9D8B030D-6E8A-4147-A177-3AD203B41FA5}">
                      <a16:colId xmlns:a16="http://schemas.microsoft.com/office/drawing/2014/main" val="20000"/>
                    </a:ext>
                  </a:extLst>
                </a:gridCol>
                <a:gridCol w="1966826">
                  <a:extLst>
                    <a:ext uri="{9D8B030D-6E8A-4147-A177-3AD203B41FA5}">
                      <a16:colId xmlns:a16="http://schemas.microsoft.com/office/drawing/2014/main" val="20001"/>
                    </a:ext>
                  </a:extLst>
                </a:gridCol>
              </a:tblGrid>
              <a:tr h="306136">
                <a:tc>
                  <a:txBody>
                    <a:bodyPr/>
                    <a:lstStyle/>
                    <a:p>
                      <a:pPr algn="ctr"/>
                      <a:r>
                        <a:rPr lang="en-GB" sz="1200" b="1" dirty="0">
                          <a:latin typeface="Gill Sans"/>
                        </a:rPr>
                        <a:t>Spanish</a:t>
                      </a:r>
                    </a:p>
                  </a:txBody>
                  <a:tcPr>
                    <a:solidFill>
                      <a:srgbClr val="FFCCFF"/>
                    </a:solidFill>
                  </a:tcPr>
                </a:tc>
                <a:tc>
                  <a:txBody>
                    <a:bodyPr/>
                    <a:lstStyle/>
                    <a:p>
                      <a:pPr algn="ctr"/>
                      <a:r>
                        <a:rPr lang="en-GB" sz="1200" b="1" dirty="0">
                          <a:latin typeface="Gill Sans"/>
                        </a:rPr>
                        <a:t>English</a:t>
                      </a:r>
                    </a:p>
                  </a:txBody>
                  <a:tcPr>
                    <a:solidFill>
                      <a:schemeClr val="accent1">
                        <a:lumMod val="20000"/>
                        <a:lumOff val="80000"/>
                      </a:schemeClr>
                    </a:solidFill>
                  </a:tcPr>
                </a:tc>
                <a:extLst>
                  <a:ext uri="{0D108BD9-81ED-4DB2-BD59-A6C34878D82A}">
                    <a16:rowId xmlns:a16="http://schemas.microsoft.com/office/drawing/2014/main" val="10000"/>
                  </a:ext>
                </a:extLst>
              </a:tr>
              <a:tr h="301539">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a:rPr>
                        <a:t>Cada día/Todos los días</a:t>
                      </a:r>
                      <a:endParaRPr lang="en-GB" sz="1000" kern="1400" dirty="0">
                        <a:ln>
                          <a:noFill/>
                        </a:ln>
                        <a:solidFill>
                          <a:srgbClr val="000000"/>
                        </a:solidFill>
                        <a:effectLst/>
                        <a:latin typeface="Gill Sans"/>
                      </a:endParaRPr>
                    </a:p>
                  </a:txBody>
                  <a:tcPr marL="36576" marR="36576" marT="36576" marB="36576"/>
                </a:tc>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a:rPr>
                        <a:t>Every day</a:t>
                      </a:r>
                      <a:endParaRPr lang="en-GB" sz="1000" kern="1400" dirty="0">
                        <a:ln>
                          <a:noFill/>
                        </a:ln>
                        <a:solidFill>
                          <a:srgbClr val="000000"/>
                        </a:solidFill>
                        <a:effectLst/>
                        <a:latin typeface="Gill Sans"/>
                      </a:endParaRPr>
                    </a:p>
                  </a:txBody>
                  <a:tcPr marL="36576" marR="36576" marT="36576" marB="36576"/>
                </a:tc>
                <a:extLst>
                  <a:ext uri="{0D108BD9-81ED-4DB2-BD59-A6C34878D82A}">
                    <a16:rowId xmlns:a16="http://schemas.microsoft.com/office/drawing/2014/main" val="10001"/>
                  </a:ext>
                </a:extLst>
              </a:tr>
              <a:tr h="301539">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a:rPr>
                        <a:t>A menudo</a:t>
                      </a:r>
                      <a:endParaRPr lang="en-GB" sz="1000" kern="1400" dirty="0">
                        <a:ln>
                          <a:noFill/>
                        </a:ln>
                        <a:solidFill>
                          <a:srgbClr val="000000"/>
                        </a:solidFill>
                        <a:effectLst/>
                        <a:latin typeface="Gill Sans"/>
                      </a:endParaRPr>
                    </a:p>
                  </a:txBody>
                  <a:tcPr marL="36576" marR="36576" marT="36576" marB="36576"/>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a:rPr>
                        <a:t>Often</a:t>
                      </a:r>
                      <a:endParaRPr lang="en-GB" sz="1000" kern="1400" dirty="0">
                        <a:ln>
                          <a:noFill/>
                        </a:ln>
                        <a:solidFill>
                          <a:srgbClr val="000000"/>
                        </a:solidFill>
                        <a:effectLst/>
                        <a:latin typeface="Gill Sans"/>
                      </a:endParaRPr>
                    </a:p>
                  </a:txBody>
                  <a:tcPr marL="36576" marR="36576" marT="36576" marB="36576"/>
                </a:tc>
                <a:extLst>
                  <a:ext uri="{0D108BD9-81ED-4DB2-BD59-A6C34878D82A}">
                    <a16:rowId xmlns:a16="http://schemas.microsoft.com/office/drawing/2014/main" val="10002"/>
                  </a:ext>
                </a:extLst>
              </a:tr>
              <a:tr h="301539">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a:rPr>
                        <a:t>Generalmente/Normalmente</a:t>
                      </a:r>
                      <a:endParaRPr lang="en-GB" sz="1000" kern="1400" dirty="0">
                        <a:ln>
                          <a:noFill/>
                        </a:ln>
                        <a:solidFill>
                          <a:srgbClr val="000000"/>
                        </a:solidFill>
                        <a:effectLst/>
                        <a:latin typeface="Gill Sans"/>
                      </a:endParaRPr>
                    </a:p>
                  </a:txBody>
                  <a:tcPr marL="36576" marR="36576" marT="36576" marB="36576"/>
                </a:tc>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a:rPr>
                        <a:t>Generally/ Normally</a:t>
                      </a:r>
                      <a:endParaRPr lang="en-GB" sz="1000" kern="1400" dirty="0">
                        <a:ln>
                          <a:noFill/>
                        </a:ln>
                        <a:solidFill>
                          <a:srgbClr val="000000"/>
                        </a:solidFill>
                        <a:effectLst/>
                        <a:latin typeface="Gill Sans"/>
                      </a:endParaRPr>
                    </a:p>
                  </a:txBody>
                  <a:tcPr marL="36576" marR="36576" marT="36576" marB="36576"/>
                </a:tc>
                <a:extLst>
                  <a:ext uri="{0D108BD9-81ED-4DB2-BD59-A6C34878D82A}">
                    <a16:rowId xmlns:a16="http://schemas.microsoft.com/office/drawing/2014/main" val="10003"/>
                  </a:ext>
                </a:extLst>
              </a:tr>
              <a:tr h="301539">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a:rPr>
                        <a:t>De vez en cuando</a:t>
                      </a:r>
                      <a:endParaRPr lang="en-GB" sz="1000" kern="1400" dirty="0">
                        <a:ln>
                          <a:noFill/>
                        </a:ln>
                        <a:solidFill>
                          <a:srgbClr val="000000"/>
                        </a:solidFill>
                        <a:effectLst/>
                        <a:latin typeface="Gill Sans"/>
                      </a:endParaRPr>
                    </a:p>
                  </a:txBody>
                  <a:tcPr marL="36576" marR="36576" marT="36576" marB="36576"/>
                </a:tc>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a:rPr>
                        <a:t>From time to time</a:t>
                      </a:r>
                      <a:endParaRPr lang="en-GB" sz="1000" kern="1400" dirty="0">
                        <a:ln>
                          <a:noFill/>
                        </a:ln>
                        <a:solidFill>
                          <a:srgbClr val="000000"/>
                        </a:solidFill>
                        <a:effectLst/>
                        <a:latin typeface="Gill Sans"/>
                      </a:endParaRPr>
                    </a:p>
                  </a:txBody>
                  <a:tcPr marL="36576" marR="36576" marT="36576" marB="36576"/>
                </a:tc>
                <a:extLst>
                  <a:ext uri="{0D108BD9-81ED-4DB2-BD59-A6C34878D82A}">
                    <a16:rowId xmlns:a16="http://schemas.microsoft.com/office/drawing/2014/main" val="10004"/>
                  </a:ext>
                </a:extLst>
              </a:tr>
              <a:tr h="301539">
                <a:tc>
                  <a:txBody>
                    <a:bodyPr/>
                    <a:lstStyle/>
                    <a:p>
                      <a:pPr marR="0" indent="0" algn="l" rtl="0">
                        <a:lnSpc>
                          <a:spcPct val="119000"/>
                        </a:lnSpc>
                        <a:spcBef>
                          <a:spcPts val="0"/>
                        </a:spcBef>
                        <a:spcAft>
                          <a:spcPts val="600"/>
                        </a:spcAft>
                      </a:pPr>
                      <a:r>
                        <a:rPr lang="es-ES" sz="1200" kern="1200" dirty="0">
                          <a:ln>
                            <a:noFill/>
                          </a:ln>
                          <a:solidFill>
                            <a:srgbClr val="000000"/>
                          </a:solidFill>
                          <a:effectLst/>
                          <a:latin typeface="Gill Sans"/>
                        </a:rPr>
                        <a:t>Una vez a la semana</a:t>
                      </a:r>
                      <a:endParaRPr lang="es-ES" sz="1000" kern="1400" dirty="0">
                        <a:ln>
                          <a:noFill/>
                        </a:ln>
                        <a:solidFill>
                          <a:srgbClr val="000000"/>
                        </a:solidFill>
                        <a:effectLst/>
                        <a:latin typeface="Gill Sans"/>
                      </a:endParaRPr>
                    </a:p>
                  </a:txBody>
                  <a:tcPr marL="36576" marR="36576" marT="36576" marB="36576"/>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a:rPr>
                        <a:t>Once a week</a:t>
                      </a:r>
                      <a:endParaRPr lang="en-GB" sz="1000" kern="1400" dirty="0">
                        <a:ln>
                          <a:noFill/>
                        </a:ln>
                        <a:solidFill>
                          <a:srgbClr val="000000"/>
                        </a:solidFill>
                        <a:effectLst/>
                        <a:latin typeface="Gill Sans"/>
                      </a:endParaRPr>
                    </a:p>
                  </a:txBody>
                  <a:tcPr marL="36576" marR="36576" marT="36576" marB="36576"/>
                </a:tc>
                <a:extLst>
                  <a:ext uri="{0D108BD9-81ED-4DB2-BD59-A6C34878D82A}">
                    <a16:rowId xmlns:a16="http://schemas.microsoft.com/office/drawing/2014/main" val="3925240874"/>
                  </a:ext>
                </a:extLst>
              </a:tr>
              <a:tr h="301539">
                <a:tc>
                  <a:txBody>
                    <a:bodyPr/>
                    <a:lstStyle/>
                    <a:p>
                      <a:pPr marR="0" indent="0" algn="l" rtl="0">
                        <a:lnSpc>
                          <a:spcPct val="119000"/>
                        </a:lnSpc>
                        <a:spcBef>
                          <a:spcPts val="0"/>
                        </a:spcBef>
                        <a:spcAft>
                          <a:spcPts val="0"/>
                        </a:spcAft>
                      </a:pPr>
                      <a:r>
                        <a:rPr lang="es-ES" sz="1200" kern="1200" dirty="0">
                          <a:ln>
                            <a:noFill/>
                          </a:ln>
                          <a:solidFill>
                            <a:srgbClr val="000000"/>
                          </a:solidFill>
                          <a:effectLst/>
                          <a:latin typeface="Gill Sans"/>
                        </a:rPr>
                        <a:t>Dos veces a la semana/ al mes</a:t>
                      </a:r>
                      <a:endParaRPr lang="es-ES" sz="1000" kern="1400" dirty="0">
                        <a:ln>
                          <a:noFill/>
                        </a:ln>
                        <a:solidFill>
                          <a:srgbClr val="000000"/>
                        </a:solidFill>
                        <a:effectLst/>
                        <a:latin typeface="Gill Sans"/>
                      </a:endParaRPr>
                    </a:p>
                  </a:txBody>
                  <a:tcPr marL="36576" marR="36576" marT="36576" marB="36576"/>
                </a:tc>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a:rPr>
                        <a:t>Twice a week/ a month</a:t>
                      </a:r>
                      <a:endParaRPr lang="en-GB" sz="1000" kern="1400" dirty="0">
                        <a:ln>
                          <a:noFill/>
                        </a:ln>
                        <a:solidFill>
                          <a:srgbClr val="000000"/>
                        </a:solidFill>
                        <a:effectLst/>
                        <a:latin typeface="Gill Sans"/>
                      </a:endParaRPr>
                    </a:p>
                  </a:txBody>
                  <a:tcPr marL="36576" marR="36576" marT="36576" marB="36576"/>
                </a:tc>
                <a:extLst>
                  <a:ext uri="{0D108BD9-81ED-4DB2-BD59-A6C34878D82A}">
                    <a16:rowId xmlns:a16="http://schemas.microsoft.com/office/drawing/2014/main" val="3041935017"/>
                  </a:ext>
                </a:extLst>
              </a:tr>
              <a:tr h="301539">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a:rPr>
                        <a:t>Nunca</a:t>
                      </a:r>
                      <a:endParaRPr lang="en-GB" sz="1000" kern="1400" dirty="0">
                        <a:ln>
                          <a:noFill/>
                        </a:ln>
                        <a:solidFill>
                          <a:srgbClr val="000000"/>
                        </a:solidFill>
                        <a:effectLst/>
                        <a:latin typeface="Gill Sans"/>
                      </a:endParaRPr>
                    </a:p>
                  </a:txBody>
                  <a:tcPr marL="36576" marR="36576" marT="36576" marB="36576"/>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a:rPr>
                        <a:t>Never</a:t>
                      </a:r>
                      <a:endParaRPr lang="en-GB" sz="1000" kern="1400" dirty="0">
                        <a:ln>
                          <a:noFill/>
                        </a:ln>
                        <a:solidFill>
                          <a:srgbClr val="000000"/>
                        </a:solidFill>
                        <a:effectLst/>
                        <a:latin typeface="Gill Sans"/>
                      </a:endParaRPr>
                    </a:p>
                  </a:txBody>
                  <a:tcPr marL="36576" marR="36576" marT="36576" marB="36576"/>
                </a:tc>
                <a:extLst>
                  <a:ext uri="{0D108BD9-81ED-4DB2-BD59-A6C34878D82A}">
                    <a16:rowId xmlns:a16="http://schemas.microsoft.com/office/drawing/2014/main" val="4149408354"/>
                  </a:ext>
                </a:extLst>
              </a:tr>
              <a:tr h="301539">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a:rPr>
                        <a:t>¿</a:t>
                      </a:r>
                      <a:r>
                        <a:rPr lang="en-GB" sz="1200" kern="1400" dirty="0" err="1">
                          <a:ln>
                            <a:noFill/>
                          </a:ln>
                          <a:solidFill>
                            <a:srgbClr val="000000"/>
                          </a:solidFill>
                          <a:effectLst/>
                          <a:latin typeface="Gill Sans"/>
                        </a:rPr>
                        <a:t>Qué</a:t>
                      </a:r>
                      <a:r>
                        <a:rPr lang="en-GB" sz="1200" kern="1400" dirty="0">
                          <a:ln>
                            <a:noFill/>
                          </a:ln>
                          <a:solidFill>
                            <a:srgbClr val="000000"/>
                          </a:solidFill>
                          <a:effectLst/>
                          <a:latin typeface="Gill Sans"/>
                        </a:rPr>
                        <a:t> </a:t>
                      </a:r>
                      <a:r>
                        <a:rPr lang="en-GB" sz="1200" kern="1400" dirty="0" err="1">
                          <a:ln>
                            <a:noFill/>
                          </a:ln>
                          <a:solidFill>
                            <a:srgbClr val="000000"/>
                          </a:solidFill>
                          <a:effectLst/>
                          <a:latin typeface="Gill Sans"/>
                        </a:rPr>
                        <a:t>hiciste</a:t>
                      </a:r>
                      <a:r>
                        <a:rPr lang="en-GB" sz="1200" kern="1400" dirty="0">
                          <a:ln>
                            <a:noFill/>
                          </a:ln>
                          <a:solidFill>
                            <a:srgbClr val="000000"/>
                          </a:solidFill>
                          <a:effectLst/>
                          <a:latin typeface="Gill Sans"/>
                        </a:rPr>
                        <a:t>? </a:t>
                      </a:r>
                      <a:endParaRPr lang="en-GB" sz="1000" kern="1400" dirty="0">
                        <a:ln>
                          <a:noFill/>
                        </a:ln>
                        <a:solidFill>
                          <a:srgbClr val="000000"/>
                        </a:solidFill>
                        <a:effectLst/>
                        <a:latin typeface="Gill Sans"/>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a:rPr>
                        <a:t>What did you do? </a:t>
                      </a:r>
                      <a:endParaRPr lang="en-GB" sz="1000" kern="1400" dirty="0">
                        <a:ln>
                          <a:noFill/>
                        </a:ln>
                        <a:solidFill>
                          <a:srgbClr val="000000"/>
                        </a:solidFill>
                        <a:effectLst/>
                        <a:latin typeface="Gill Sans"/>
                      </a:endParaRPr>
                    </a:p>
                  </a:txBody>
                  <a:tcPr marL="36576" marR="36576" marT="36576" marB="36576"/>
                </a:tc>
                <a:extLst>
                  <a:ext uri="{0D108BD9-81ED-4DB2-BD59-A6C34878D82A}">
                    <a16:rowId xmlns:a16="http://schemas.microsoft.com/office/drawing/2014/main" val="1235971345"/>
                  </a:ext>
                </a:extLst>
              </a:tr>
              <a:tr h="533003">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a:rPr>
                        <a:t>primero /</a:t>
                      </a:r>
                      <a:r>
                        <a:rPr lang="en-GB" sz="1200" kern="1400" dirty="0" err="1">
                          <a:ln>
                            <a:noFill/>
                          </a:ln>
                          <a:solidFill>
                            <a:srgbClr val="000000"/>
                          </a:solidFill>
                          <a:effectLst/>
                          <a:latin typeface="Gill Sans"/>
                        </a:rPr>
                        <a:t>luego</a:t>
                      </a:r>
                      <a:r>
                        <a:rPr lang="en-GB" sz="1200" kern="1400" dirty="0">
                          <a:ln>
                            <a:noFill/>
                          </a:ln>
                          <a:solidFill>
                            <a:srgbClr val="000000"/>
                          </a:solidFill>
                          <a:effectLst/>
                          <a:latin typeface="Gill Sans"/>
                        </a:rPr>
                        <a:t>/</a:t>
                      </a:r>
                      <a:r>
                        <a:rPr lang="en-GB" sz="1200" kern="1400" dirty="0" err="1">
                          <a:ln>
                            <a:noFill/>
                          </a:ln>
                          <a:solidFill>
                            <a:srgbClr val="000000"/>
                          </a:solidFill>
                          <a:effectLst/>
                          <a:latin typeface="Gill Sans"/>
                        </a:rPr>
                        <a:t>más</a:t>
                      </a:r>
                      <a:r>
                        <a:rPr lang="en-GB" sz="1200" kern="1400" dirty="0">
                          <a:ln>
                            <a:noFill/>
                          </a:ln>
                          <a:solidFill>
                            <a:srgbClr val="000000"/>
                          </a:solidFill>
                          <a:effectLst/>
                          <a:latin typeface="Gill Sans"/>
                        </a:rPr>
                        <a:t> </a:t>
                      </a:r>
                      <a:r>
                        <a:rPr lang="en-GB" sz="1200" kern="1400" dirty="0" err="1">
                          <a:ln>
                            <a:noFill/>
                          </a:ln>
                          <a:solidFill>
                            <a:srgbClr val="000000"/>
                          </a:solidFill>
                          <a:effectLst/>
                          <a:latin typeface="Gill Sans"/>
                        </a:rPr>
                        <a:t>tarde</a:t>
                      </a:r>
                      <a:r>
                        <a:rPr lang="en-GB" sz="1200" kern="1400" dirty="0">
                          <a:ln>
                            <a:noFill/>
                          </a:ln>
                          <a:solidFill>
                            <a:srgbClr val="000000"/>
                          </a:solidFill>
                          <a:effectLst/>
                          <a:latin typeface="Gill Sans"/>
                        </a:rPr>
                        <a:t> /</a:t>
                      </a:r>
                      <a:r>
                        <a:rPr lang="en-GB" sz="1200" kern="1400" dirty="0" err="1">
                          <a:ln>
                            <a:noFill/>
                          </a:ln>
                          <a:solidFill>
                            <a:srgbClr val="000000"/>
                          </a:solidFill>
                          <a:effectLst/>
                          <a:latin typeface="Gill Sans"/>
                        </a:rPr>
                        <a:t>después</a:t>
                      </a:r>
                      <a:r>
                        <a:rPr lang="en-GB" sz="1200" kern="1400" dirty="0">
                          <a:ln>
                            <a:noFill/>
                          </a:ln>
                          <a:solidFill>
                            <a:srgbClr val="000000"/>
                          </a:solidFill>
                          <a:effectLst/>
                          <a:latin typeface="Gill Sans"/>
                        </a:rPr>
                        <a:t>/</a:t>
                      </a:r>
                      <a:r>
                        <a:rPr lang="en-GB" sz="1200" kern="1400" dirty="0" err="1">
                          <a:ln>
                            <a:noFill/>
                          </a:ln>
                          <a:solidFill>
                            <a:srgbClr val="000000"/>
                          </a:solidFill>
                          <a:effectLst/>
                          <a:latin typeface="Gill Sans"/>
                        </a:rPr>
                        <a:t>finalmente</a:t>
                      </a:r>
                      <a:r>
                        <a:rPr lang="en-GB" sz="1200" kern="1400" dirty="0">
                          <a:ln>
                            <a:noFill/>
                          </a:ln>
                          <a:solidFill>
                            <a:srgbClr val="000000"/>
                          </a:solidFill>
                          <a:effectLst/>
                          <a:latin typeface="Gill Sans"/>
                        </a:rPr>
                        <a:t> </a:t>
                      </a:r>
                      <a:endParaRPr lang="en-GB" sz="1000" kern="1400" dirty="0">
                        <a:ln>
                          <a:noFill/>
                        </a:ln>
                        <a:solidFill>
                          <a:srgbClr val="000000"/>
                        </a:solidFill>
                        <a:effectLst/>
                        <a:latin typeface="Gill Sans"/>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a:rPr>
                        <a:t>first / then /later / after /finally </a:t>
                      </a:r>
                      <a:endParaRPr lang="en-GB" sz="1000" kern="1400" dirty="0">
                        <a:ln>
                          <a:noFill/>
                        </a:ln>
                        <a:solidFill>
                          <a:srgbClr val="000000"/>
                        </a:solidFill>
                        <a:effectLst/>
                        <a:latin typeface="Gill Sans"/>
                      </a:endParaRPr>
                    </a:p>
                  </a:txBody>
                  <a:tcPr marL="36576" marR="36576" marT="36576" marB="36576"/>
                </a:tc>
                <a:extLst>
                  <a:ext uri="{0D108BD9-81ED-4DB2-BD59-A6C34878D82A}">
                    <a16:rowId xmlns:a16="http://schemas.microsoft.com/office/drawing/2014/main" val="3559737902"/>
                  </a:ext>
                </a:extLst>
              </a:tr>
              <a:tr h="301539">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a:rPr>
                        <a:t>comí</a:t>
                      </a:r>
                      <a:r>
                        <a:rPr lang="en-GB" sz="1200" kern="1400" dirty="0">
                          <a:ln>
                            <a:noFill/>
                          </a:ln>
                          <a:solidFill>
                            <a:srgbClr val="000000"/>
                          </a:solidFill>
                          <a:effectLst/>
                          <a:latin typeface="Gill Sans"/>
                        </a:rPr>
                        <a:t> </a:t>
                      </a:r>
                      <a:r>
                        <a:rPr lang="en-GB" sz="1200" kern="1400" dirty="0" err="1">
                          <a:ln>
                            <a:noFill/>
                          </a:ln>
                          <a:solidFill>
                            <a:srgbClr val="000000"/>
                          </a:solidFill>
                          <a:effectLst/>
                          <a:latin typeface="Gill Sans"/>
                        </a:rPr>
                        <a:t>muchos</a:t>
                      </a:r>
                      <a:r>
                        <a:rPr lang="en-GB" sz="1200" kern="1400" dirty="0">
                          <a:ln>
                            <a:noFill/>
                          </a:ln>
                          <a:solidFill>
                            <a:srgbClr val="000000"/>
                          </a:solidFill>
                          <a:effectLst/>
                          <a:latin typeface="Gill Sans"/>
                        </a:rPr>
                        <a:t> </a:t>
                      </a:r>
                      <a:r>
                        <a:rPr lang="en-GB" sz="1200" kern="1400" dirty="0" err="1">
                          <a:ln>
                            <a:noFill/>
                          </a:ln>
                          <a:solidFill>
                            <a:srgbClr val="000000"/>
                          </a:solidFill>
                          <a:effectLst/>
                          <a:latin typeface="Gill Sans"/>
                        </a:rPr>
                        <a:t>helados</a:t>
                      </a:r>
                      <a:r>
                        <a:rPr lang="en-GB" sz="1200" kern="1400" dirty="0">
                          <a:ln>
                            <a:noFill/>
                          </a:ln>
                          <a:solidFill>
                            <a:srgbClr val="000000"/>
                          </a:solidFill>
                          <a:effectLst/>
                          <a:latin typeface="Gill Sans"/>
                        </a:rPr>
                        <a:t> </a:t>
                      </a:r>
                      <a:endParaRPr lang="en-GB" sz="1000" kern="1400" dirty="0">
                        <a:ln>
                          <a:noFill/>
                        </a:ln>
                        <a:solidFill>
                          <a:srgbClr val="000000"/>
                        </a:solidFill>
                        <a:effectLst/>
                        <a:latin typeface="Gill Sans"/>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a:rPr>
                        <a:t>I ate lots of ice creams </a:t>
                      </a:r>
                      <a:endParaRPr lang="en-GB" sz="1000" kern="1400" dirty="0">
                        <a:ln>
                          <a:noFill/>
                        </a:ln>
                        <a:solidFill>
                          <a:srgbClr val="000000"/>
                        </a:solidFill>
                        <a:effectLst/>
                        <a:latin typeface="Gill Sans"/>
                      </a:endParaRPr>
                    </a:p>
                  </a:txBody>
                  <a:tcPr marL="36576" marR="36576" marT="36576" marB="36576"/>
                </a:tc>
                <a:extLst>
                  <a:ext uri="{0D108BD9-81ED-4DB2-BD59-A6C34878D82A}">
                    <a16:rowId xmlns:a16="http://schemas.microsoft.com/office/drawing/2014/main" val="1543258229"/>
                  </a:ext>
                </a:extLst>
              </a:tr>
              <a:tr h="301539">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a:rPr>
                        <a:t>Lo </a:t>
                      </a:r>
                      <a:r>
                        <a:rPr lang="en-GB" sz="1200" kern="1400" dirty="0" err="1">
                          <a:ln>
                            <a:noFill/>
                          </a:ln>
                          <a:solidFill>
                            <a:srgbClr val="000000"/>
                          </a:solidFill>
                          <a:effectLst/>
                          <a:latin typeface="Gill Sans"/>
                        </a:rPr>
                        <a:t>mejor</a:t>
                      </a:r>
                      <a:r>
                        <a:rPr lang="en-GB" sz="1200" kern="1400" dirty="0">
                          <a:ln>
                            <a:noFill/>
                          </a:ln>
                          <a:solidFill>
                            <a:srgbClr val="000000"/>
                          </a:solidFill>
                          <a:effectLst/>
                          <a:latin typeface="Gill Sans"/>
                        </a:rPr>
                        <a:t> </a:t>
                      </a:r>
                      <a:r>
                        <a:rPr lang="en-GB" sz="1200" kern="1400" dirty="0" err="1">
                          <a:ln>
                            <a:noFill/>
                          </a:ln>
                          <a:solidFill>
                            <a:srgbClr val="000000"/>
                          </a:solidFill>
                          <a:effectLst/>
                          <a:latin typeface="Gill Sans"/>
                        </a:rPr>
                        <a:t>fue</a:t>
                      </a:r>
                      <a:r>
                        <a:rPr lang="en-GB" sz="1200" kern="1400" dirty="0">
                          <a:ln>
                            <a:noFill/>
                          </a:ln>
                          <a:solidFill>
                            <a:srgbClr val="000000"/>
                          </a:solidFill>
                          <a:effectLst/>
                          <a:latin typeface="Gill Sans"/>
                        </a:rPr>
                        <a:t> </a:t>
                      </a:r>
                      <a:r>
                        <a:rPr lang="en-GB" sz="1200" kern="1400" dirty="0" err="1">
                          <a:ln>
                            <a:noFill/>
                          </a:ln>
                          <a:solidFill>
                            <a:srgbClr val="000000"/>
                          </a:solidFill>
                          <a:effectLst/>
                          <a:latin typeface="Gill Sans"/>
                        </a:rPr>
                        <a:t>cuando</a:t>
                      </a:r>
                      <a:r>
                        <a:rPr lang="en-GB" sz="1200" kern="1400" dirty="0">
                          <a:ln>
                            <a:noFill/>
                          </a:ln>
                          <a:solidFill>
                            <a:srgbClr val="000000"/>
                          </a:solidFill>
                          <a:effectLst/>
                          <a:latin typeface="Gill Sans"/>
                        </a:rPr>
                        <a:t>… </a:t>
                      </a:r>
                      <a:endParaRPr lang="en-GB" sz="1000" kern="1400" dirty="0">
                        <a:ln>
                          <a:noFill/>
                        </a:ln>
                        <a:solidFill>
                          <a:srgbClr val="000000"/>
                        </a:solidFill>
                        <a:effectLst/>
                        <a:latin typeface="Gill Sans"/>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a:rPr>
                        <a:t>The best thing was when… </a:t>
                      </a:r>
                      <a:endParaRPr lang="en-GB" sz="1000" kern="1400" dirty="0">
                        <a:ln>
                          <a:noFill/>
                        </a:ln>
                        <a:solidFill>
                          <a:srgbClr val="000000"/>
                        </a:solidFill>
                        <a:effectLst/>
                        <a:latin typeface="Gill Sans"/>
                      </a:endParaRPr>
                    </a:p>
                  </a:txBody>
                  <a:tcPr marL="36576" marR="36576" marT="36576" marB="36576"/>
                </a:tc>
                <a:extLst>
                  <a:ext uri="{0D108BD9-81ED-4DB2-BD59-A6C34878D82A}">
                    <a16:rowId xmlns:a16="http://schemas.microsoft.com/office/drawing/2014/main" val="3146237369"/>
                  </a:ext>
                </a:extLst>
              </a:tr>
              <a:tr h="301539">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a:rPr>
                        <a:t>Lo </a:t>
                      </a:r>
                      <a:r>
                        <a:rPr lang="en-GB" sz="1200" kern="1400" dirty="0" err="1">
                          <a:ln>
                            <a:noFill/>
                          </a:ln>
                          <a:solidFill>
                            <a:srgbClr val="000000"/>
                          </a:solidFill>
                          <a:effectLst/>
                          <a:latin typeface="Gill Sans"/>
                        </a:rPr>
                        <a:t>peor</a:t>
                      </a:r>
                      <a:r>
                        <a:rPr lang="en-GB" sz="1200" kern="1400" dirty="0">
                          <a:ln>
                            <a:noFill/>
                          </a:ln>
                          <a:solidFill>
                            <a:srgbClr val="000000"/>
                          </a:solidFill>
                          <a:effectLst/>
                          <a:latin typeface="Gill Sans"/>
                        </a:rPr>
                        <a:t> </a:t>
                      </a:r>
                      <a:r>
                        <a:rPr lang="en-GB" sz="1200" kern="1400" dirty="0" err="1">
                          <a:ln>
                            <a:noFill/>
                          </a:ln>
                          <a:solidFill>
                            <a:srgbClr val="000000"/>
                          </a:solidFill>
                          <a:effectLst/>
                          <a:latin typeface="Gill Sans"/>
                        </a:rPr>
                        <a:t>fue</a:t>
                      </a:r>
                      <a:r>
                        <a:rPr lang="en-GB" sz="1200" kern="1400" dirty="0">
                          <a:ln>
                            <a:noFill/>
                          </a:ln>
                          <a:solidFill>
                            <a:srgbClr val="000000"/>
                          </a:solidFill>
                          <a:effectLst/>
                          <a:latin typeface="Gill Sans"/>
                        </a:rPr>
                        <a:t> </a:t>
                      </a:r>
                      <a:r>
                        <a:rPr lang="en-GB" sz="1200" kern="1400" dirty="0" err="1">
                          <a:ln>
                            <a:noFill/>
                          </a:ln>
                          <a:solidFill>
                            <a:srgbClr val="000000"/>
                          </a:solidFill>
                          <a:effectLst/>
                          <a:latin typeface="Gill Sans"/>
                        </a:rPr>
                        <a:t>cuando</a:t>
                      </a:r>
                      <a:r>
                        <a:rPr lang="en-GB" sz="1200" kern="1400" dirty="0">
                          <a:ln>
                            <a:noFill/>
                          </a:ln>
                          <a:solidFill>
                            <a:srgbClr val="000000"/>
                          </a:solidFill>
                          <a:effectLst/>
                          <a:latin typeface="Gill Sans"/>
                        </a:rPr>
                        <a:t>… </a:t>
                      </a:r>
                      <a:endParaRPr lang="en-GB" sz="1000" kern="1400" dirty="0">
                        <a:ln>
                          <a:noFill/>
                        </a:ln>
                        <a:solidFill>
                          <a:srgbClr val="000000"/>
                        </a:solidFill>
                        <a:effectLst/>
                        <a:latin typeface="Gill Sans"/>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a:rPr>
                        <a:t>The worst thing was when… </a:t>
                      </a:r>
                      <a:endParaRPr lang="en-GB" sz="1000" kern="1400" dirty="0">
                        <a:ln>
                          <a:noFill/>
                        </a:ln>
                        <a:solidFill>
                          <a:srgbClr val="000000"/>
                        </a:solidFill>
                        <a:effectLst/>
                        <a:latin typeface="Gill Sans"/>
                      </a:endParaRPr>
                    </a:p>
                  </a:txBody>
                  <a:tcPr marL="36576" marR="36576" marT="36576" marB="36576"/>
                </a:tc>
                <a:extLst>
                  <a:ext uri="{0D108BD9-81ED-4DB2-BD59-A6C34878D82A}">
                    <a16:rowId xmlns:a16="http://schemas.microsoft.com/office/drawing/2014/main" val="3264998185"/>
                  </a:ext>
                </a:extLst>
              </a:tr>
              <a:tr h="301539">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a:rPr>
                        <a:t>comí</a:t>
                      </a:r>
                      <a:r>
                        <a:rPr lang="en-GB" sz="1200" kern="1400" dirty="0">
                          <a:ln>
                            <a:noFill/>
                          </a:ln>
                          <a:solidFill>
                            <a:srgbClr val="000000"/>
                          </a:solidFill>
                          <a:effectLst/>
                          <a:latin typeface="Gill Sans"/>
                        </a:rPr>
                        <a:t> </a:t>
                      </a:r>
                      <a:r>
                        <a:rPr lang="en-GB" sz="1200" kern="1400" dirty="0" err="1">
                          <a:ln>
                            <a:noFill/>
                          </a:ln>
                          <a:solidFill>
                            <a:srgbClr val="000000"/>
                          </a:solidFill>
                          <a:effectLst/>
                          <a:latin typeface="Gill Sans"/>
                        </a:rPr>
                        <a:t>muchos</a:t>
                      </a:r>
                      <a:r>
                        <a:rPr lang="en-GB" sz="1200" kern="1400" dirty="0">
                          <a:ln>
                            <a:noFill/>
                          </a:ln>
                          <a:solidFill>
                            <a:srgbClr val="000000"/>
                          </a:solidFill>
                          <a:effectLst/>
                          <a:latin typeface="Gill Sans"/>
                        </a:rPr>
                        <a:t> </a:t>
                      </a:r>
                      <a:r>
                        <a:rPr lang="en-GB" sz="1200" kern="1400" dirty="0" err="1">
                          <a:ln>
                            <a:noFill/>
                          </a:ln>
                          <a:solidFill>
                            <a:srgbClr val="000000"/>
                          </a:solidFill>
                          <a:effectLst/>
                          <a:latin typeface="Gill Sans"/>
                        </a:rPr>
                        <a:t>helados</a:t>
                      </a:r>
                      <a:r>
                        <a:rPr lang="en-GB" sz="1200" kern="1400" dirty="0">
                          <a:ln>
                            <a:noFill/>
                          </a:ln>
                          <a:solidFill>
                            <a:srgbClr val="000000"/>
                          </a:solidFill>
                          <a:effectLst/>
                          <a:latin typeface="Gill Sans"/>
                        </a:rPr>
                        <a:t> </a:t>
                      </a:r>
                      <a:endParaRPr lang="en-GB" sz="1000" kern="1400" dirty="0">
                        <a:ln>
                          <a:noFill/>
                        </a:ln>
                        <a:solidFill>
                          <a:srgbClr val="000000"/>
                        </a:solidFill>
                        <a:effectLst/>
                        <a:latin typeface="Gill Sans"/>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a:rPr>
                        <a:t>I ate lots of ice creams </a:t>
                      </a:r>
                      <a:endParaRPr lang="en-GB" sz="1000" kern="1400" dirty="0">
                        <a:ln>
                          <a:noFill/>
                        </a:ln>
                        <a:solidFill>
                          <a:srgbClr val="000000"/>
                        </a:solidFill>
                        <a:effectLst/>
                        <a:latin typeface="Gill Sans"/>
                      </a:endParaRPr>
                    </a:p>
                  </a:txBody>
                  <a:tcPr marL="36576" marR="36576" marT="36576" marB="36576"/>
                </a:tc>
                <a:extLst>
                  <a:ext uri="{0D108BD9-81ED-4DB2-BD59-A6C34878D82A}">
                    <a16:rowId xmlns:a16="http://schemas.microsoft.com/office/drawing/2014/main" val="2139219470"/>
                  </a:ext>
                </a:extLst>
              </a:tr>
              <a:tr h="301539">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a:rPr>
                        <a:t>compré</a:t>
                      </a:r>
                      <a:r>
                        <a:rPr lang="en-GB" sz="1200" kern="1400" dirty="0">
                          <a:ln>
                            <a:noFill/>
                          </a:ln>
                          <a:solidFill>
                            <a:srgbClr val="000000"/>
                          </a:solidFill>
                          <a:effectLst/>
                          <a:latin typeface="Gill Sans"/>
                        </a:rPr>
                        <a:t> </a:t>
                      </a:r>
                      <a:r>
                        <a:rPr lang="en-GB" sz="1200" kern="1400" dirty="0" err="1">
                          <a:ln>
                            <a:noFill/>
                          </a:ln>
                          <a:solidFill>
                            <a:srgbClr val="000000"/>
                          </a:solidFill>
                          <a:effectLst/>
                          <a:latin typeface="Gill Sans"/>
                        </a:rPr>
                        <a:t>recuerdos</a:t>
                      </a:r>
                      <a:r>
                        <a:rPr lang="en-GB" sz="1200" kern="1400" dirty="0">
                          <a:ln>
                            <a:noFill/>
                          </a:ln>
                          <a:solidFill>
                            <a:srgbClr val="000000"/>
                          </a:solidFill>
                          <a:effectLst/>
                          <a:latin typeface="Gill Sans"/>
                        </a:rPr>
                        <a:t> </a:t>
                      </a:r>
                      <a:endParaRPr lang="en-GB" sz="1000" kern="1400" dirty="0">
                        <a:ln>
                          <a:noFill/>
                        </a:ln>
                        <a:solidFill>
                          <a:srgbClr val="000000"/>
                        </a:solidFill>
                        <a:effectLst/>
                        <a:latin typeface="Gill Sans"/>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a:rPr>
                        <a:t>I bought souvenirs</a:t>
                      </a:r>
                      <a:endParaRPr lang="en-GB" sz="1000" kern="1400" dirty="0">
                        <a:ln>
                          <a:noFill/>
                        </a:ln>
                        <a:solidFill>
                          <a:srgbClr val="000000"/>
                        </a:solidFill>
                        <a:effectLst/>
                        <a:latin typeface="Gill Sans"/>
                      </a:endParaRPr>
                    </a:p>
                  </a:txBody>
                  <a:tcPr marL="36576" marR="36576" marT="36576" marB="36576"/>
                </a:tc>
                <a:extLst>
                  <a:ext uri="{0D108BD9-81ED-4DB2-BD59-A6C34878D82A}">
                    <a16:rowId xmlns:a16="http://schemas.microsoft.com/office/drawing/2014/main" val="3212544497"/>
                  </a:ext>
                </a:extLst>
              </a:tr>
              <a:tr h="301539">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a:rPr>
                        <a:t>descansé</a:t>
                      </a:r>
                      <a:r>
                        <a:rPr lang="en-GB" sz="1200" kern="1400" dirty="0">
                          <a:ln>
                            <a:noFill/>
                          </a:ln>
                          <a:solidFill>
                            <a:srgbClr val="000000"/>
                          </a:solidFill>
                          <a:effectLst/>
                          <a:latin typeface="Gill Sans"/>
                        </a:rPr>
                        <a:t> </a:t>
                      </a:r>
                      <a:endParaRPr lang="en-GB" sz="1000" kern="1400" dirty="0">
                        <a:ln>
                          <a:noFill/>
                        </a:ln>
                        <a:solidFill>
                          <a:srgbClr val="000000"/>
                        </a:solidFill>
                        <a:effectLst/>
                        <a:latin typeface="Gill Sans"/>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a:rPr>
                        <a:t>I rested </a:t>
                      </a:r>
                      <a:endParaRPr lang="en-GB" sz="1000" kern="1400" dirty="0">
                        <a:ln>
                          <a:noFill/>
                        </a:ln>
                        <a:solidFill>
                          <a:srgbClr val="000000"/>
                        </a:solidFill>
                        <a:effectLst/>
                        <a:latin typeface="Gill Sans"/>
                      </a:endParaRPr>
                    </a:p>
                  </a:txBody>
                  <a:tcPr marL="36576" marR="36576" marT="36576" marB="36576"/>
                </a:tc>
                <a:extLst>
                  <a:ext uri="{0D108BD9-81ED-4DB2-BD59-A6C34878D82A}">
                    <a16:rowId xmlns:a16="http://schemas.microsoft.com/office/drawing/2014/main" val="1202810902"/>
                  </a:ext>
                </a:extLst>
              </a:tr>
              <a:tr h="301539">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a:rPr>
                        <a:t>fui</a:t>
                      </a:r>
                      <a:r>
                        <a:rPr lang="en-GB" sz="1200" kern="1400" dirty="0">
                          <a:ln>
                            <a:noFill/>
                          </a:ln>
                          <a:solidFill>
                            <a:srgbClr val="000000"/>
                          </a:solidFill>
                          <a:effectLst/>
                          <a:latin typeface="Gill Sans"/>
                        </a:rPr>
                        <a:t> al </a:t>
                      </a:r>
                      <a:r>
                        <a:rPr lang="en-GB" sz="1200" kern="1400" dirty="0" err="1">
                          <a:ln>
                            <a:noFill/>
                          </a:ln>
                          <a:solidFill>
                            <a:srgbClr val="000000"/>
                          </a:solidFill>
                          <a:effectLst/>
                          <a:latin typeface="Gill Sans"/>
                        </a:rPr>
                        <a:t>acuario</a:t>
                      </a:r>
                      <a:r>
                        <a:rPr lang="en-GB" sz="1200" kern="1400" dirty="0">
                          <a:ln>
                            <a:noFill/>
                          </a:ln>
                          <a:solidFill>
                            <a:srgbClr val="000000"/>
                          </a:solidFill>
                          <a:effectLst/>
                          <a:latin typeface="Gill Sans"/>
                        </a:rPr>
                        <a:t> </a:t>
                      </a:r>
                      <a:endParaRPr lang="en-GB" sz="1000" kern="1400" dirty="0">
                        <a:ln>
                          <a:noFill/>
                        </a:ln>
                        <a:solidFill>
                          <a:srgbClr val="000000"/>
                        </a:solidFill>
                        <a:effectLst/>
                        <a:latin typeface="Gill Sans"/>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a:rPr>
                        <a:t>I went to the aquarium </a:t>
                      </a:r>
                      <a:endParaRPr lang="en-GB" sz="1000" kern="1400" dirty="0">
                        <a:ln>
                          <a:noFill/>
                        </a:ln>
                        <a:solidFill>
                          <a:srgbClr val="000000"/>
                        </a:solidFill>
                        <a:effectLst/>
                        <a:latin typeface="Gill Sans"/>
                      </a:endParaRPr>
                    </a:p>
                  </a:txBody>
                  <a:tcPr marL="36576" marR="36576" marT="36576" marB="36576"/>
                </a:tc>
                <a:extLst>
                  <a:ext uri="{0D108BD9-81ED-4DB2-BD59-A6C34878D82A}">
                    <a16:rowId xmlns:a16="http://schemas.microsoft.com/office/drawing/2014/main" val="1773897719"/>
                  </a:ext>
                </a:extLst>
              </a:tr>
              <a:tr h="301539">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a:rPr>
                        <a:t>hice</a:t>
                      </a:r>
                      <a:r>
                        <a:rPr lang="en-GB" sz="1200" kern="1400" dirty="0">
                          <a:ln>
                            <a:noFill/>
                          </a:ln>
                          <a:solidFill>
                            <a:srgbClr val="000000"/>
                          </a:solidFill>
                          <a:effectLst/>
                          <a:latin typeface="Gill Sans"/>
                        </a:rPr>
                        <a:t> </a:t>
                      </a:r>
                      <a:r>
                        <a:rPr lang="en-GB" sz="1200" kern="1400" dirty="0" err="1">
                          <a:ln>
                            <a:noFill/>
                          </a:ln>
                          <a:solidFill>
                            <a:srgbClr val="000000"/>
                          </a:solidFill>
                          <a:effectLst/>
                          <a:latin typeface="Gill Sans"/>
                        </a:rPr>
                        <a:t>turismo</a:t>
                      </a:r>
                      <a:r>
                        <a:rPr lang="en-GB" sz="1200" kern="1400" dirty="0">
                          <a:ln>
                            <a:noFill/>
                          </a:ln>
                          <a:solidFill>
                            <a:srgbClr val="000000"/>
                          </a:solidFill>
                          <a:effectLst/>
                          <a:latin typeface="Gill Sans"/>
                        </a:rPr>
                        <a:t> </a:t>
                      </a:r>
                      <a:endParaRPr lang="en-GB" sz="1000" kern="1400" dirty="0">
                        <a:ln>
                          <a:noFill/>
                        </a:ln>
                        <a:solidFill>
                          <a:srgbClr val="000000"/>
                        </a:solidFill>
                        <a:effectLst/>
                        <a:latin typeface="Gill Sans"/>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a:rPr>
                        <a:t>I went sightseeing </a:t>
                      </a:r>
                      <a:endParaRPr lang="en-GB" sz="1000" kern="1400" dirty="0">
                        <a:ln>
                          <a:noFill/>
                        </a:ln>
                        <a:solidFill>
                          <a:srgbClr val="000000"/>
                        </a:solidFill>
                        <a:effectLst/>
                        <a:latin typeface="Gill Sans"/>
                      </a:endParaRPr>
                    </a:p>
                  </a:txBody>
                  <a:tcPr marL="36576" marR="36576" marT="36576" marB="36576"/>
                </a:tc>
                <a:extLst>
                  <a:ext uri="{0D108BD9-81ED-4DB2-BD59-A6C34878D82A}">
                    <a16:rowId xmlns:a16="http://schemas.microsoft.com/office/drawing/2014/main" val="3487442006"/>
                  </a:ext>
                </a:extLst>
              </a:tr>
              <a:tr h="301539">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a:rPr>
                        <a:t>visité</a:t>
                      </a:r>
                      <a:endParaRPr lang="en-GB" sz="1000" kern="1400" dirty="0">
                        <a:ln>
                          <a:noFill/>
                        </a:ln>
                        <a:solidFill>
                          <a:srgbClr val="000000"/>
                        </a:solidFill>
                        <a:effectLst/>
                        <a:latin typeface="Gill Sans"/>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a:rPr>
                        <a:t>I visited</a:t>
                      </a:r>
                      <a:endParaRPr lang="en-GB" sz="1000" kern="1400" dirty="0">
                        <a:ln>
                          <a:noFill/>
                        </a:ln>
                        <a:solidFill>
                          <a:srgbClr val="000000"/>
                        </a:solidFill>
                        <a:effectLst/>
                        <a:latin typeface="Gill Sans"/>
                      </a:endParaRPr>
                    </a:p>
                  </a:txBody>
                  <a:tcPr marL="36576" marR="36576" marT="36576" marB="36576"/>
                </a:tc>
                <a:extLst>
                  <a:ext uri="{0D108BD9-81ED-4DB2-BD59-A6C34878D82A}">
                    <a16:rowId xmlns:a16="http://schemas.microsoft.com/office/drawing/2014/main" val="4134501911"/>
                  </a:ext>
                </a:extLst>
              </a:tr>
              <a:tr h="301539">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a:rPr>
                        <a:t>saqué</a:t>
                      </a:r>
                      <a:r>
                        <a:rPr lang="en-GB" sz="1200" kern="1400" dirty="0">
                          <a:ln>
                            <a:noFill/>
                          </a:ln>
                          <a:solidFill>
                            <a:srgbClr val="000000"/>
                          </a:solidFill>
                          <a:effectLst/>
                          <a:latin typeface="Gill Sans"/>
                        </a:rPr>
                        <a:t> </a:t>
                      </a:r>
                      <a:r>
                        <a:rPr lang="en-GB" sz="1200" kern="1400" dirty="0" err="1">
                          <a:ln>
                            <a:noFill/>
                          </a:ln>
                          <a:solidFill>
                            <a:srgbClr val="000000"/>
                          </a:solidFill>
                          <a:effectLst/>
                          <a:latin typeface="Gill Sans"/>
                        </a:rPr>
                        <a:t>fotos</a:t>
                      </a:r>
                      <a:r>
                        <a:rPr lang="en-GB" sz="1200" kern="1400" dirty="0">
                          <a:ln>
                            <a:noFill/>
                          </a:ln>
                          <a:solidFill>
                            <a:srgbClr val="000000"/>
                          </a:solidFill>
                          <a:effectLst/>
                          <a:latin typeface="Gill Sans"/>
                        </a:rPr>
                        <a:t> </a:t>
                      </a:r>
                      <a:endParaRPr lang="en-GB" sz="1000" kern="1400" dirty="0">
                        <a:ln>
                          <a:noFill/>
                        </a:ln>
                        <a:solidFill>
                          <a:srgbClr val="000000"/>
                        </a:solidFill>
                        <a:effectLst/>
                        <a:latin typeface="Gill Sans"/>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a:rPr>
                        <a:t>I took photos </a:t>
                      </a:r>
                      <a:endParaRPr lang="en-GB" sz="1000" kern="1400" dirty="0">
                        <a:ln>
                          <a:noFill/>
                        </a:ln>
                        <a:solidFill>
                          <a:srgbClr val="000000"/>
                        </a:solidFill>
                        <a:effectLst/>
                        <a:latin typeface="Gill Sans"/>
                      </a:endParaRPr>
                    </a:p>
                  </a:txBody>
                  <a:tcPr marL="36576" marR="36576" marT="36576" marB="36576"/>
                </a:tc>
                <a:extLst>
                  <a:ext uri="{0D108BD9-81ED-4DB2-BD59-A6C34878D82A}">
                    <a16:rowId xmlns:a16="http://schemas.microsoft.com/office/drawing/2014/main" val="156345796"/>
                  </a:ext>
                </a:extLst>
              </a:tr>
              <a:tr h="301539">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a:rPr>
                        <a:t>tomé el sol </a:t>
                      </a:r>
                      <a:endParaRPr lang="en-GB" sz="1000" kern="1400">
                        <a:ln>
                          <a:noFill/>
                        </a:ln>
                        <a:solidFill>
                          <a:srgbClr val="000000"/>
                        </a:solidFill>
                        <a:effectLst/>
                        <a:latin typeface="Gill Sans"/>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a:rPr>
                        <a:t>I sunbathed </a:t>
                      </a:r>
                      <a:endParaRPr lang="en-GB" sz="1000" kern="1400" dirty="0">
                        <a:ln>
                          <a:noFill/>
                        </a:ln>
                        <a:solidFill>
                          <a:srgbClr val="000000"/>
                        </a:solidFill>
                        <a:effectLst/>
                        <a:latin typeface="Gill Sans"/>
                      </a:endParaRPr>
                    </a:p>
                  </a:txBody>
                  <a:tcPr marL="36576" marR="36576" marT="36576" marB="36576"/>
                </a:tc>
                <a:extLst>
                  <a:ext uri="{0D108BD9-81ED-4DB2-BD59-A6C34878D82A}">
                    <a16:rowId xmlns:a16="http://schemas.microsoft.com/office/drawing/2014/main" val="240605820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516550545"/>
              </p:ext>
            </p:extLst>
          </p:nvPr>
        </p:nvGraphicFramePr>
        <p:xfrm>
          <a:off x="8157557" y="93590"/>
          <a:ext cx="3933652" cy="6346123"/>
        </p:xfrm>
        <a:graphic>
          <a:graphicData uri="http://schemas.openxmlformats.org/drawingml/2006/table">
            <a:tbl>
              <a:tblPr firstRow="1" bandRow="1">
                <a:tableStyleId>{5940675A-B579-460E-94D1-54222C63F5DA}</a:tableStyleId>
              </a:tblPr>
              <a:tblGrid>
                <a:gridCol w="1966826">
                  <a:extLst>
                    <a:ext uri="{9D8B030D-6E8A-4147-A177-3AD203B41FA5}">
                      <a16:colId xmlns:a16="http://schemas.microsoft.com/office/drawing/2014/main" val="20000"/>
                    </a:ext>
                  </a:extLst>
                </a:gridCol>
                <a:gridCol w="1966826">
                  <a:extLst>
                    <a:ext uri="{9D8B030D-6E8A-4147-A177-3AD203B41FA5}">
                      <a16:colId xmlns:a16="http://schemas.microsoft.com/office/drawing/2014/main" val="20001"/>
                    </a:ext>
                  </a:extLst>
                </a:gridCol>
              </a:tblGrid>
              <a:tr h="280303">
                <a:tc>
                  <a:txBody>
                    <a:bodyPr/>
                    <a:lstStyle/>
                    <a:p>
                      <a:pPr algn="ctr"/>
                      <a:r>
                        <a:rPr lang="en-GB" sz="1200" b="1" dirty="0">
                          <a:latin typeface="Gill Sans"/>
                        </a:rPr>
                        <a:t>Spanish</a:t>
                      </a:r>
                    </a:p>
                  </a:txBody>
                  <a:tcPr>
                    <a:solidFill>
                      <a:srgbClr val="FFCCFF"/>
                    </a:solidFill>
                  </a:tcPr>
                </a:tc>
                <a:tc>
                  <a:txBody>
                    <a:bodyPr/>
                    <a:lstStyle/>
                    <a:p>
                      <a:pPr algn="ctr"/>
                      <a:r>
                        <a:rPr lang="en-GB" sz="1200" b="1" dirty="0">
                          <a:latin typeface="Gill Sans"/>
                        </a:rPr>
                        <a:t>English</a:t>
                      </a:r>
                    </a:p>
                  </a:txBody>
                  <a:tcPr>
                    <a:solidFill>
                      <a:schemeClr val="accent1">
                        <a:lumMod val="20000"/>
                        <a:lumOff val="80000"/>
                      </a:schemeClr>
                    </a:solidFill>
                  </a:tcPr>
                </a:tc>
                <a:extLst>
                  <a:ext uri="{0D108BD9-81ED-4DB2-BD59-A6C34878D82A}">
                    <a16:rowId xmlns:a16="http://schemas.microsoft.com/office/drawing/2014/main" val="10000"/>
                  </a:ext>
                </a:extLst>
              </a:tr>
              <a:tr h="297109">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a:rPr>
                        <a:t>Lo </a:t>
                      </a:r>
                      <a:r>
                        <a:rPr lang="en-GB" sz="1200" kern="1400" dirty="0" err="1">
                          <a:ln>
                            <a:noFill/>
                          </a:ln>
                          <a:solidFill>
                            <a:srgbClr val="000000"/>
                          </a:solidFill>
                          <a:effectLst/>
                          <a:latin typeface="Gill Sans"/>
                        </a:rPr>
                        <a:t>peor</a:t>
                      </a:r>
                      <a:r>
                        <a:rPr lang="en-GB" sz="1200" kern="1400" dirty="0">
                          <a:ln>
                            <a:noFill/>
                          </a:ln>
                          <a:solidFill>
                            <a:srgbClr val="000000"/>
                          </a:solidFill>
                          <a:effectLst/>
                          <a:latin typeface="Gill Sans"/>
                        </a:rPr>
                        <a:t> </a:t>
                      </a:r>
                      <a:r>
                        <a:rPr lang="en-GB" sz="1200" kern="1400" dirty="0" err="1">
                          <a:ln>
                            <a:noFill/>
                          </a:ln>
                          <a:solidFill>
                            <a:srgbClr val="000000"/>
                          </a:solidFill>
                          <a:effectLst/>
                          <a:latin typeface="Gill Sans"/>
                        </a:rPr>
                        <a:t>es</a:t>
                      </a:r>
                      <a:r>
                        <a:rPr lang="en-GB" sz="1200" kern="1400" dirty="0">
                          <a:ln>
                            <a:noFill/>
                          </a:ln>
                          <a:solidFill>
                            <a:srgbClr val="000000"/>
                          </a:solidFill>
                          <a:effectLst/>
                          <a:latin typeface="Gill Sans"/>
                        </a:rPr>
                        <a:t> que… </a:t>
                      </a:r>
                    </a:p>
                  </a:txBody>
                  <a:tcPr marL="36576" marR="36576" marT="36576" marB="36576"/>
                </a:tc>
                <a:tc>
                  <a:txBody>
                    <a:bodyPr/>
                    <a:lstStyle/>
                    <a:p>
                      <a:pPr marL="0" marR="0" indent="0" algn="l" defTabSz="914400" rtl="0" eaLnBrk="1" fontAlgn="auto" latinLnBrk="0" hangingPunct="1">
                        <a:lnSpc>
                          <a:spcPct val="119000"/>
                        </a:lnSpc>
                        <a:spcBef>
                          <a:spcPts val="0"/>
                        </a:spcBef>
                        <a:spcAft>
                          <a:spcPts val="600"/>
                        </a:spcAft>
                        <a:buClrTx/>
                        <a:buSzTx/>
                        <a:buFontTx/>
                        <a:buNone/>
                        <a:tabLst>
                          <a:tab pos="2879446" algn="l"/>
                          <a:tab pos="2766974" algn="l"/>
                        </a:tabLst>
                        <a:defRPr/>
                      </a:pPr>
                      <a:r>
                        <a:rPr lang="en-GB" sz="1200" dirty="0">
                          <a:latin typeface="Gill Sans"/>
                        </a:rPr>
                        <a:t>The worst thing is…</a:t>
                      </a:r>
                    </a:p>
                  </a:txBody>
                  <a:tcPr marL="36576" marR="36576" marT="36576" marB="36576"/>
                </a:tc>
                <a:extLst>
                  <a:ext uri="{0D108BD9-81ED-4DB2-BD59-A6C34878D82A}">
                    <a16:rowId xmlns:a16="http://schemas.microsoft.com/office/drawing/2014/main" val="3878123954"/>
                  </a:ext>
                </a:extLst>
              </a:tr>
              <a:tr h="297109">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a:rPr>
                        <a:t>es</a:t>
                      </a:r>
                      <a:r>
                        <a:rPr lang="en-GB" sz="1200" kern="1400" dirty="0">
                          <a:ln>
                            <a:noFill/>
                          </a:ln>
                          <a:solidFill>
                            <a:srgbClr val="000000"/>
                          </a:solidFill>
                          <a:effectLst/>
                          <a:latin typeface="Gill Sans"/>
                        </a:rPr>
                        <a:t> tan </a:t>
                      </a:r>
                      <a:r>
                        <a:rPr lang="en-GB" sz="1200" kern="1400" dirty="0" err="1">
                          <a:ln>
                            <a:noFill/>
                          </a:ln>
                          <a:solidFill>
                            <a:srgbClr val="000000"/>
                          </a:solidFill>
                          <a:effectLst/>
                          <a:latin typeface="Gill Sans"/>
                        </a:rPr>
                        <a:t>ruidoso</a:t>
                      </a:r>
                      <a:r>
                        <a:rPr lang="en-GB" sz="1200" kern="1400" dirty="0">
                          <a:ln>
                            <a:noFill/>
                          </a:ln>
                          <a:solidFill>
                            <a:srgbClr val="000000"/>
                          </a:solidFill>
                          <a:effectLst/>
                          <a:latin typeface="Gill Sans"/>
                        </a:rPr>
                        <a:t>/a </a:t>
                      </a:r>
                    </a:p>
                  </a:txBody>
                  <a:tcPr marL="36576" marR="36576" marT="36576" marB="3657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a:rPr>
                        <a:t>It is so noisy</a:t>
                      </a:r>
                    </a:p>
                  </a:txBody>
                  <a:tcPr marL="36576" marR="36576" marT="36576" marB="36576"/>
                </a:tc>
                <a:extLst>
                  <a:ext uri="{0D108BD9-81ED-4DB2-BD59-A6C34878D82A}">
                    <a16:rowId xmlns:a16="http://schemas.microsoft.com/office/drawing/2014/main" val="2694975769"/>
                  </a:ext>
                </a:extLst>
              </a:tr>
              <a:tr h="297109">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a:rPr>
                        <a:t>hay </a:t>
                      </a:r>
                      <a:r>
                        <a:rPr lang="en-GB" sz="1200" kern="1400" dirty="0" err="1">
                          <a:ln>
                            <a:noFill/>
                          </a:ln>
                          <a:solidFill>
                            <a:srgbClr val="000000"/>
                          </a:solidFill>
                          <a:effectLst/>
                          <a:latin typeface="Gill Sans"/>
                        </a:rPr>
                        <a:t>pocos</a:t>
                      </a:r>
                      <a:r>
                        <a:rPr lang="en-GB" sz="1200" kern="1400" dirty="0">
                          <a:ln>
                            <a:noFill/>
                          </a:ln>
                          <a:solidFill>
                            <a:srgbClr val="000000"/>
                          </a:solidFill>
                          <a:effectLst/>
                          <a:latin typeface="Gill Sans"/>
                        </a:rPr>
                        <a:t> </a:t>
                      </a:r>
                      <a:r>
                        <a:rPr lang="en-GB" sz="1200" kern="1400" dirty="0" err="1">
                          <a:ln>
                            <a:noFill/>
                          </a:ln>
                          <a:solidFill>
                            <a:srgbClr val="000000"/>
                          </a:solidFill>
                          <a:effectLst/>
                          <a:latin typeface="Gill Sans"/>
                        </a:rPr>
                        <a:t>espacios</a:t>
                      </a:r>
                      <a:r>
                        <a:rPr lang="en-GB" sz="1200" kern="1400" dirty="0">
                          <a:ln>
                            <a:noFill/>
                          </a:ln>
                          <a:solidFill>
                            <a:srgbClr val="000000"/>
                          </a:solidFill>
                          <a:effectLst/>
                          <a:latin typeface="Gill Sans"/>
                        </a:rPr>
                        <a:t> </a:t>
                      </a:r>
                      <a:r>
                        <a:rPr lang="en-GB" sz="1200" kern="1400" dirty="0" err="1">
                          <a:ln>
                            <a:noFill/>
                          </a:ln>
                          <a:solidFill>
                            <a:srgbClr val="000000"/>
                          </a:solidFill>
                          <a:effectLst/>
                          <a:latin typeface="Gill Sans"/>
                        </a:rPr>
                        <a:t>verdes</a:t>
                      </a:r>
                      <a:r>
                        <a:rPr lang="en-GB" sz="1200" kern="1400" dirty="0">
                          <a:ln>
                            <a:noFill/>
                          </a:ln>
                          <a:solidFill>
                            <a:srgbClr val="000000"/>
                          </a:solidFill>
                          <a:effectLst/>
                          <a:latin typeface="Gill Sans"/>
                        </a:rPr>
                        <a:t> </a:t>
                      </a:r>
                    </a:p>
                  </a:txBody>
                  <a:tcPr marL="36576" marR="36576" marT="36576" marB="36576"/>
                </a:tc>
                <a:tc>
                  <a:txBody>
                    <a:bodyPr/>
                    <a:lstStyle/>
                    <a:p>
                      <a:r>
                        <a:rPr lang="en-GB" sz="1200" dirty="0">
                          <a:latin typeface="Gill Sans"/>
                        </a:rPr>
                        <a:t>There are few green spaces</a:t>
                      </a:r>
                    </a:p>
                  </a:txBody>
                  <a:tcPr marL="36576" marR="36576" marT="36576" marB="36576"/>
                </a:tc>
                <a:extLst>
                  <a:ext uri="{0D108BD9-81ED-4DB2-BD59-A6C34878D82A}">
                    <a16:rowId xmlns:a16="http://schemas.microsoft.com/office/drawing/2014/main" val="1202742343"/>
                  </a:ext>
                </a:extLst>
              </a:tr>
              <a:tr h="297109">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a:rPr>
                        <a:t>no hay </a:t>
                      </a:r>
                      <a:r>
                        <a:rPr lang="en-GB" sz="1200" kern="1400" dirty="0" err="1">
                          <a:ln>
                            <a:noFill/>
                          </a:ln>
                          <a:solidFill>
                            <a:srgbClr val="000000"/>
                          </a:solidFill>
                          <a:effectLst/>
                          <a:latin typeface="Gill Sans"/>
                        </a:rPr>
                        <a:t>tanta</a:t>
                      </a:r>
                      <a:r>
                        <a:rPr lang="en-GB" sz="1200" kern="1400" dirty="0">
                          <a:ln>
                            <a:noFill/>
                          </a:ln>
                          <a:solidFill>
                            <a:srgbClr val="000000"/>
                          </a:solidFill>
                          <a:effectLst/>
                          <a:latin typeface="Gill Sans"/>
                        </a:rPr>
                        <a:t> </a:t>
                      </a:r>
                      <a:r>
                        <a:rPr lang="en-GB" sz="1200" kern="1400" dirty="0" err="1">
                          <a:ln>
                            <a:noFill/>
                          </a:ln>
                          <a:solidFill>
                            <a:srgbClr val="000000"/>
                          </a:solidFill>
                          <a:effectLst/>
                          <a:latin typeface="Gill Sans"/>
                        </a:rPr>
                        <a:t>industria</a:t>
                      </a:r>
                      <a:endParaRPr lang="en-GB" sz="1200" kern="1400" dirty="0">
                        <a:ln>
                          <a:noFill/>
                        </a:ln>
                        <a:solidFill>
                          <a:srgbClr val="000000"/>
                        </a:solidFill>
                        <a:effectLst/>
                        <a:latin typeface="Gill Sans"/>
                      </a:endParaRPr>
                    </a:p>
                  </a:txBody>
                  <a:tcPr marL="36576" marR="36576" marT="36576" marB="36576"/>
                </a:tc>
                <a:tc>
                  <a:txBody>
                    <a:bodyPr/>
                    <a:lstStyle/>
                    <a:p>
                      <a:r>
                        <a:rPr lang="en-GB" sz="1200" dirty="0">
                          <a:latin typeface="Gill Sans"/>
                        </a:rPr>
                        <a:t>There isn’t so much industry</a:t>
                      </a:r>
                    </a:p>
                  </a:txBody>
                  <a:tcPr marL="36576" marR="36576" marT="36576" marB="36576"/>
                </a:tc>
                <a:extLst>
                  <a:ext uri="{0D108BD9-81ED-4DB2-BD59-A6C34878D82A}">
                    <a16:rowId xmlns:a16="http://schemas.microsoft.com/office/drawing/2014/main" val="10002"/>
                  </a:ext>
                </a:extLst>
              </a:tr>
              <a:tr h="44848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a:rPr>
                        <a:t>hay </a:t>
                      </a:r>
                      <a:r>
                        <a:rPr lang="en-GB" sz="1200" kern="1400" dirty="0" err="1">
                          <a:ln>
                            <a:noFill/>
                          </a:ln>
                          <a:solidFill>
                            <a:srgbClr val="000000"/>
                          </a:solidFill>
                          <a:effectLst/>
                          <a:latin typeface="Gill Sans"/>
                        </a:rPr>
                        <a:t>bastante</a:t>
                      </a:r>
                      <a:r>
                        <a:rPr lang="en-GB" sz="1200" kern="1400" dirty="0">
                          <a:ln>
                            <a:noFill/>
                          </a:ln>
                          <a:solidFill>
                            <a:srgbClr val="000000"/>
                          </a:solidFill>
                          <a:effectLst/>
                          <a:latin typeface="Gill Sans"/>
                        </a:rPr>
                        <a:t> </a:t>
                      </a:r>
                      <a:r>
                        <a:rPr lang="en-GB" sz="1200" kern="1400" dirty="0" err="1">
                          <a:ln>
                            <a:noFill/>
                          </a:ln>
                          <a:solidFill>
                            <a:srgbClr val="000000"/>
                          </a:solidFill>
                          <a:effectLst/>
                          <a:latin typeface="Gill Sans"/>
                        </a:rPr>
                        <a:t>desempleo</a:t>
                      </a:r>
                      <a:endParaRPr lang="en-GB" sz="1200" kern="1400" dirty="0">
                        <a:ln>
                          <a:noFill/>
                        </a:ln>
                        <a:solidFill>
                          <a:srgbClr val="000000"/>
                        </a:solidFill>
                        <a:effectLst/>
                        <a:latin typeface="Gill Sans"/>
                      </a:endParaRPr>
                    </a:p>
                  </a:txBody>
                  <a:tcPr marL="36576" marR="36576" marT="36576" marB="36576"/>
                </a:tc>
                <a:tc>
                  <a:txBody>
                    <a:bodyPr/>
                    <a:lstStyle/>
                    <a:p>
                      <a:r>
                        <a:rPr lang="en-GB" sz="1200" dirty="0">
                          <a:latin typeface="Gill Sans"/>
                        </a:rPr>
                        <a:t>There is</a:t>
                      </a:r>
                      <a:r>
                        <a:rPr lang="en-GB" sz="1200" baseline="0" dirty="0">
                          <a:latin typeface="Gill Sans"/>
                        </a:rPr>
                        <a:t> enough unemployment</a:t>
                      </a:r>
                      <a:endParaRPr lang="en-GB" sz="1200" dirty="0">
                        <a:latin typeface="Gill Sans"/>
                      </a:endParaRPr>
                    </a:p>
                  </a:txBody>
                  <a:tcPr marL="36576" marR="36576" marT="36576" marB="36576"/>
                </a:tc>
                <a:extLst>
                  <a:ext uri="{0D108BD9-81ED-4DB2-BD59-A6C34878D82A}">
                    <a16:rowId xmlns:a16="http://schemas.microsoft.com/office/drawing/2014/main" val="3925240874"/>
                  </a:ext>
                </a:extLst>
              </a:tr>
              <a:tr h="297109">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a:rPr>
                        <a:t>la red de transporte público </a:t>
                      </a:r>
                    </a:p>
                  </a:txBody>
                  <a:tcPr marL="36576" marR="36576" marT="36576" marB="36576"/>
                </a:tc>
                <a:tc>
                  <a:txBody>
                    <a:bodyPr/>
                    <a:lstStyle/>
                    <a:p>
                      <a:r>
                        <a:rPr lang="en-GB" sz="1200" dirty="0">
                          <a:latin typeface="Gill Sans"/>
                        </a:rPr>
                        <a:t>The transport network</a:t>
                      </a:r>
                    </a:p>
                  </a:txBody>
                  <a:tcPr marL="36576" marR="36576" marT="36576" marB="36576"/>
                </a:tc>
                <a:extLst>
                  <a:ext uri="{0D108BD9-81ED-4DB2-BD59-A6C34878D82A}">
                    <a16:rowId xmlns:a16="http://schemas.microsoft.com/office/drawing/2014/main" val="3041935017"/>
                  </a:ext>
                </a:extLst>
              </a:tr>
              <a:tr h="44848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a:rPr>
                        <a:t>no hay </a:t>
                      </a:r>
                      <a:r>
                        <a:rPr lang="en-GB" sz="1200" kern="1400" dirty="0" err="1">
                          <a:ln>
                            <a:noFill/>
                          </a:ln>
                          <a:solidFill>
                            <a:srgbClr val="000000"/>
                          </a:solidFill>
                          <a:effectLst/>
                          <a:latin typeface="Gill Sans"/>
                        </a:rPr>
                        <a:t>tantos</a:t>
                      </a:r>
                      <a:r>
                        <a:rPr lang="en-GB" sz="1200" kern="1400" dirty="0">
                          <a:ln>
                            <a:noFill/>
                          </a:ln>
                          <a:solidFill>
                            <a:srgbClr val="000000"/>
                          </a:solidFill>
                          <a:effectLst/>
                          <a:latin typeface="Gill Sans"/>
                        </a:rPr>
                        <a:t> </a:t>
                      </a:r>
                      <a:r>
                        <a:rPr lang="en-GB" sz="1200" kern="1400" dirty="0" err="1">
                          <a:ln>
                            <a:noFill/>
                          </a:ln>
                          <a:solidFill>
                            <a:srgbClr val="000000"/>
                          </a:solidFill>
                          <a:effectLst/>
                          <a:latin typeface="Gill Sans"/>
                        </a:rPr>
                        <a:t>atascos</a:t>
                      </a:r>
                      <a:r>
                        <a:rPr lang="en-GB" sz="1200" kern="1400" dirty="0">
                          <a:ln>
                            <a:noFill/>
                          </a:ln>
                          <a:solidFill>
                            <a:srgbClr val="000000"/>
                          </a:solidFill>
                          <a:effectLst/>
                          <a:latin typeface="Gill Sans"/>
                        </a:rPr>
                        <a:t> </a:t>
                      </a:r>
                    </a:p>
                  </a:txBody>
                  <a:tcPr marL="36576" marR="36576" marT="36576" marB="36576"/>
                </a:tc>
                <a:tc>
                  <a:txBody>
                    <a:bodyPr/>
                    <a:lstStyle/>
                    <a:p>
                      <a:r>
                        <a:rPr lang="en-GB" sz="1200" dirty="0">
                          <a:latin typeface="Gill Sans"/>
                        </a:rPr>
                        <a:t>There aren’t so many traffic jams</a:t>
                      </a:r>
                    </a:p>
                  </a:txBody>
                  <a:tcPr marL="36576" marR="36576" marT="36576" marB="36576"/>
                </a:tc>
                <a:extLst>
                  <a:ext uri="{0D108BD9-81ED-4DB2-BD59-A6C34878D82A}">
                    <a16:rowId xmlns:a16="http://schemas.microsoft.com/office/drawing/2014/main" val="4149408354"/>
                  </a:ext>
                </a:extLst>
              </a:tr>
              <a:tr h="297109">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err="1">
                          <a:ln>
                            <a:noFill/>
                          </a:ln>
                          <a:solidFill>
                            <a:srgbClr val="000000"/>
                          </a:solidFill>
                          <a:effectLst/>
                          <a:latin typeface="Gill Sans"/>
                        </a:rPr>
                        <a:t>es</a:t>
                      </a:r>
                      <a:r>
                        <a:rPr lang="en-GB" sz="1200" kern="1400" dirty="0">
                          <a:ln>
                            <a:noFill/>
                          </a:ln>
                          <a:solidFill>
                            <a:srgbClr val="000000"/>
                          </a:solidFill>
                          <a:effectLst/>
                          <a:latin typeface="Gill Sans"/>
                        </a:rPr>
                        <a:t> </a:t>
                      </a:r>
                      <a:r>
                        <a:rPr lang="en-GB" sz="1200" kern="1400" dirty="0" err="1">
                          <a:ln>
                            <a:noFill/>
                          </a:ln>
                          <a:solidFill>
                            <a:srgbClr val="000000"/>
                          </a:solidFill>
                          <a:effectLst/>
                          <a:latin typeface="Gill Sans"/>
                        </a:rPr>
                        <a:t>muy</a:t>
                      </a:r>
                      <a:r>
                        <a:rPr lang="en-GB" sz="1200" kern="1400" dirty="0">
                          <a:ln>
                            <a:noFill/>
                          </a:ln>
                          <a:solidFill>
                            <a:srgbClr val="000000"/>
                          </a:solidFill>
                          <a:effectLst/>
                          <a:latin typeface="Gill Sans"/>
                        </a:rPr>
                        <a:t> </a:t>
                      </a:r>
                      <a:r>
                        <a:rPr lang="en-GB" sz="1200" kern="1400" dirty="0" err="1">
                          <a:ln>
                            <a:noFill/>
                          </a:ln>
                          <a:solidFill>
                            <a:srgbClr val="000000"/>
                          </a:solidFill>
                          <a:effectLst/>
                          <a:latin typeface="Gill Sans"/>
                        </a:rPr>
                        <a:t>bueno</a:t>
                      </a:r>
                      <a:r>
                        <a:rPr lang="en-GB" sz="1200" kern="1400" dirty="0">
                          <a:ln>
                            <a:noFill/>
                          </a:ln>
                          <a:solidFill>
                            <a:srgbClr val="000000"/>
                          </a:solidFill>
                          <a:effectLst/>
                          <a:latin typeface="Gill Sans"/>
                        </a:rPr>
                        <a:t> </a:t>
                      </a:r>
                    </a:p>
                  </a:txBody>
                  <a:tcPr marL="36576" marR="36576" marT="36576" marB="36576"/>
                </a:tc>
                <a:tc>
                  <a:txBody>
                    <a:bodyPr/>
                    <a:lstStyle/>
                    <a:p>
                      <a:r>
                        <a:rPr lang="en-GB" sz="1200" dirty="0">
                          <a:latin typeface="Gill Sans"/>
                        </a:rPr>
                        <a:t>It’s very good</a:t>
                      </a:r>
                    </a:p>
                  </a:txBody>
                  <a:tcPr marL="36576" marR="36576" marT="36576" marB="36576"/>
                </a:tc>
                <a:extLst>
                  <a:ext uri="{0D108BD9-81ED-4DB2-BD59-A6C34878D82A}">
                    <a16:rowId xmlns:a16="http://schemas.microsoft.com/office/drawing/2014/main" val="3748769057"/>
                  </a:ext>
                </a:extLst>
              </a:tr>
              <a:tr h="342826">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a:rPr>
                        <a:t>lo bueno / malo es que… </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a:rPr>
                        <a:t>the good / bad thing is that… </a:t>
                      </a:r>
                    </a:p>
                  </a:txBody>
                  <a:tcPr marL="36576" marR="36576" marT="36576" marB="36576"/>
                </a:tc>
                <a:extLst>
                  <a:ext uri="{0D108BD9-81ED-4DB2-BD59-A6C34878D82A}">
                    <a16:rowId xmlns:a16="http://schemas.microsoft.com/office/drawing/2014/main" val="1543258229"/>
                  </a:ext>
                </a:extLst>
              </a:tr>
              <a:tr h="260059">
                <a:tc>
                  <a:txBody>
                    <a:bodyPr/>
                    <a:lstStyle/>
                    <a:p>
                      <a:pPr marR="0" indent="0" algn="l" rtl="0">
                        <a:lnSpc>
                          <a:spcPct val="119000"/>
                        </a:lnSpc>
                        <a:spcBef>
                          <a:spcPts val="0"/>
                        </a:spcBef>
                        <a:spcAft>
                          <a:spcPts val="600"/>
                        </a:spcAft>
                      </a:pPr>
                      <a:r>
                        <a:rPr lang="es-ES" sz="1200" kern="1400">
                          <a:ln>
                            <a:noFill/>
                          </a:ln>
                          <a:solidFill>
                            <a:srgbClr val="000000"/>
                          </a:solidFill>
                          <a:effectLst/>
                          <a:latin typeface="Gill Sans"/>
                        </a:rPr>
                        <a:t>lo mejor / peor es que… </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a:rPr>
                        <a:t>the best / worst thing is that </a:t>
                      </a:r>
                    </a:p>
                  </a:txBody>
                  <a:tcPr marL="36576" marR="36576" marT="36576" marB="36576"/>
                </a:tc>
                <a:extLst>
                  <a:ext uri="{0D108BD9-81ED-4DB2-BD59-A6C34878D82A}">
                    <a16:rowId xmlns:a16="http://schemas.microsoft.com/office/drawing/2014/main" val="3146237369"/>
                  </a:ext>
                </a:extLst>
              </a:tr>
              <a:tr h="260059">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a:rPr>
                        <a:t>ni…ni… </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a:rPr>
                        <a:t>(n)either…nor… </a:t>
                      </a:r>
                    </a:p>
                  </a:txBody>
                  <a:tcPr marL="36576" marR="36576" marT="36576" marB="36576"/>
                </a:tc>
                <a:extLst>
                  <a:ext uri="{0D108BD9-81ED-4DB2-BD59-A6C34878D82A}">
                    <a16:rowId xmlns:a16="http://schemas.microsoft.com/office/drawing/2014/main" val="2139219470"/>
                  </a:ext>
                </a:extLst>
              </a:tr>
              <a:tr h="260059">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a:rPr>
                        <a:t>tampoco </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a:rPr>
                        <a:t>not either </a:t>
                      </a:r>
                    </a:p>
                  </a:txBody>
                  <a:tcPr marL="36576" marR="36576" marT="36576" marB="36576"/>
                </a:tc>
                <a:extLst>
                  <a:ext uri="{0D108BD9-81ED-4DB2-BD59-A6C34878D82A}">
                    <a16:rowId xmlns:a16="http://schemas.microsoft.com/office/drawing/2014/main" val="3212544497"/>
                  </a:ext>
                </a:extLst>
              </a:tr>
              <a:tr h="260059">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a:rPr>
                        <a:t>severo</a:t>
                      </a:r>
                      <a:r>
                        <a:rPr lang="en-GB" sz="1200" kern="1400" dirty="0">
                          <a:ln>
                            <a:noFill/>
                          </a:ln>
                          <a:solidFill>
                            <a:srgbClr val="000000"/>
                          </a:solidFill>
                          <a:effectLst/>
                          <a:latin typeface="Gill Sans"/>
                        </a:rPr>
                        <a:t>/a </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a:rPr>
                        <a:t>strict </a:t>
                      </a:r>
                    </a:p>
                  </a:txBody>
                  <a:tcPr marL="36576" marR="36576" marT="36576" marB="36576"/>
                </a:tc>
                <a:extLst>
                  <a:ext uri="{0D108BD9-81ED-4DB2-BD59-A6C34878D82A}">
                    <a16:rowId xmlns:a16="http://schemas.microsoft.com/office/drawing/2014/main" val="1202810902"/>
                  </a:ext>
                </a:extLst>
              </a:tr>
              <a:tr h="260059">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a:rPr>
                        <a:t>tolerante</a:t>
                      </a:r>
                      <a:r>
                        <a:rPr lang="en-GB" sz="1200" kern="1400" dirty="0">
                          <a:ln>
                            <a:noFill/>
                          </a:ln>
                          <a:solidFill>
                            <a:srgbClr val="000000"/>
                          </a:solidFill>
                          <a:effectLst/>
                          <a:latin typeface="Gill Sans"/>
                        </a:rPr>
                        <a:t> </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a:rPr>
                        <a:t>easy-going </a:t>
                      </a:r>
                    </a:p>
                  </a:txBody>
                  <a:tcPr marL="36576" marR="36576" marT="36576" marB="36576"/>
                </a:tc>
                <a:extLst>
                  <a:ext uri="{0D108BD9-81ED-4DB2-BD59-A6C34878D82A}">
                    <a16:rowId xmlns:a16="http://schemas.microsoft.com/office/drawing/2014/main" val="624982291"/>
                  </a:ext>
                </a:extLst>
              </a:tr>
              <a:tr h="260059">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a:rPr>
                        <a:t>impaciente</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a:rPr>
                        <a:t>impatient </a:t>
                      </a:r>
                    </a:p>
                  </a:txBody>
                  <a:tcPr marL="36576" marR="36576" marT="36576" marB="36576"/>
                </a:tc>
                <a:extLst>
                  <a:ext uri="{0D108BD9-81ED-4DB2-BD59-A6C34878D82A}">
                    <a16:rowId xmlns:a16="http://schemas.microsoft.com/office/drawing/2014/main" val="3632473851"/>
                  </a:ext>
                </a:extLst>
              </a:tr>
              <a:tr h="260059">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a:rPr>
                        <a:t>paciente </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a:rPr>
                        <a:t>patient </a:t>
                      </a:r>
                    </a:p>
                  </a:txBody>
                  <a:tcPr marL="36576" marR="36576" marT="36576" marB="36576"/>
                </a:tc>
                <a:extLst>
                  <a:ext uri="{0D108BD9-81ED-4DB2-BD59-A6C34878D82A}">
                    <a16:rowId xmlns:a16="http://schemas.microsoft.com/office/drawing/2014/main" val="1415192948"/>
                  </a:ext>
                </a:extLst>
              </a:tr>
              <a:tr h="260059">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a:rPr>
                        <a:t>gracioso</a:t>
                      </a:r>
                      <a:r>
                        <a:rPr lang="en-GB" sz="1200" kern="1400" dirty="0">
                          <a:ln>
                            <a:noFill/>
                          </a:ln>
                          <a:solidFill>
                            <a:srgbClr val="000000"/>
                          </a:solidFill>
                          <a:effectLst/>
                          <a:latin typeface="Gill Sans"/>
                        </a:rPr>
                        <a:t>/a </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a:rPr>
                        <a:t>funny </a:t>
                      </a:r>
                    </a:p>
                  </a:txBody>
                  <a:tcPr marL="36576" marR="36576" marT="36576" marB="36576"/>
                </a:tc>
                <a:extLst>
                  <a:ext uri="{0D108BD9-81ED-4DB2-BD59-A6C34878D82A}">
                    <a16:rowId xmlns:a16="http://schemas.microsoft.com/office/drawing/2014/main" val="1773897719"/>
                  </a:ext>
                </a:extLst>
              </a:tr>
              <a:tr h="260059">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a:rPr>
                        <a:t>serio/a </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a:rPr>
                        <a:t>serious </a:t>
                      </a:r>
                    </a:p>
                  </a:txBody>
                  <a:tcPr marL="36576" marR="36576" marT="36576" marB="36576"/>
                </a:tc>
                <a:extLst>
                  <a:ext uri="{0D108BD9-81ED-4DB2-BD59-A6C34878D82A}">
                    <a16:rowId xmlns:a16="http://schemas.microsoft.com/office/drawing/2014/main" val="3487442006"/>
                  </a:ext>
                </a:extLst>
              </a:tr>
              <a:tr h="260059">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a:rPr>
                        <a:t>simpático/a </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a:rPr>
                        <a:t>nice / friendly </a:t>
                      </a:r>
                    </a:p>
                  </a:txBody>
                  <a:tcPr marL="36576" marR="36576" marT="36576" marB="36576"/>
                </a:tc>
                <a:extLst>
                  <a:ext uri="{0D108BD9-81ED-4DB2-BD59-A6C34878D82A}">
                    <a16:rowId xmlns:a16="http://schemas.microsoft.com/office/drawing/2014/main" val="4134501911"/>
                  </a:ext>
                </a:extLst>
              </a:tr>
              <a:tr h="260059">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a:rPr>
                        <a:t>antipático/a </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a:rPr>
                        <a:t>unfriendly </a:t>
                      </a:r>
                    </a:p>
                  </a:txBody>
                  <a:tcPr marL="36576" marR="36576" marT="36576" marB="36576"/>
                </a:tc>
                <a:extLst>
                  <a:ext uri="{0D108BD9-81ED-4DB2-BD59-A6C34878D82A}">
                    <a16:rowId xmlns:a16="http://schemas.microsoft.com/office/drawing/2014/main" val="156345796"/>
                  </a:ext>
                </a:extLst>
              </a:tr>
            </a:tbl>
          </a:graphicData>
        </a:graphic>
      </p:graphicFrame>
    </p:spTree>
    <p:extLst>
      <p:ext uri="{BB962C8B-B14F-4D97-AF65-F5344CB8AC3E}">
        <p14:creationId xmlns:p14="http://schemas.microsoft.com/office/powerpoint/2010/main" val="34485486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6851</Words>
  <Application>Microsoft Office PowerPoint</Application>
  <PresentationFormat>Widescreen</PresentationFormat>
  <Paragraphs>1110</Paragraphs>
  <Slides>45</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45</vt:i4>
      </vt:variant>
    </vt:vector>
  </HeadingPairs>
  <TitlesOfParts>
    <vt:vector size="55" baseType="lpstr">
      <vt:lpstr>Aptos</vt:lpstr>
      <vt:lpstr>Aptos Display</vt:lpstr>
      <vt:lpstr>Arial</vt:lpstr>
      <vt:lpstr>Calibri</vt:lpstr>
      <vt:lpstr>Calibri Light</vt:lpstr>
      <vt:lpstr>Cambria Math</vt:lpstr>
      <vt:lpstr>Gill Sans</vt:lpstr>
      <vt:lpstr>Gill Sans MT</vt:lpstr>
      <vt:lpstr>Office Theme</vt:lpstr>
      <vt:lpstr>1_Office Theme</vt:lpstr>
      <vt:lpstr>PowerPoint Presentation</vt:lpstr>
      <vt:lpstr>Contents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 Moore</dc:creator>
  <cp:lastModifiedBy>A Smith</cp:lastModifiedBy>
  <cp:revision>115</cp:revision>
  <cp:lastPrinted>2026-04-29T12:50:14Z</cp:lastPrinted>
  <dcterms:created xsi:type="dcterms:W3CDTF">2024-02-08T13:55:10Z</dcterms:created>
  <dcterms:modified xsi:type="dcterms:W3CDTF">2026-04-29T12:55:53Z</dcterms:modified>
</cp:coreProperties>
</file>