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17" r:id="rId3"/>
    <p:sldId id="259" r:id="rId4"/>
    <p:sldId id="260" r:id="rId5"/>
    <p:sldId id="261" r:id="rId6"/>
    <p:sldId id="311" r:id="rId7"/>
    <p:sldId id="312" r:id="rId8"/>
    <p:sldId id="313" r:id="rId9"/>
    <p:sldId id="314" r:id="rId10"/>
    <p:sldId id="263" r:id="rId11"/>
    <p:sldId id="264" r:id="rId12"/>
    <p:sldId id="283" r:id="rId13"/>
    <p:sldId id="267" r:id="rId14"/>
    <p:sldId id="284" r:id="rId15"/>
    <p:sldId id="316" r:id="rId16"/>
    <p:sldId id="266" r:id="rId17"/>
    <p:sldId id="285" r:id="rId18"/>
    <p:sldId id="286" r:id="rId19"/>
    <p:sldId id="268" r:id="rId20"/>
    <p:sldId id="308" r:id="rId21"/>
    <p:sldId id="309" r:id="rId22"/>
    <p:sldId id="287" r:id="rId23"/>
    <p:sldId id="276" r:id="rId24"/>
    <p:sldId id="277" r:id="rId25"/>
    <p:sldId id="279" r:id="rId26"/>
    <p:sldId id="274" r:id="rId27"/>
    <p:sldId id="318" r:id="rId28"/>
    <p:sldId id="278" r:id="rId29"/>
    <p:sldId id="315"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112" d="100"/>
          <a:sy n="112"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7351E-0DA0-4924-B93C-292223947B8E}"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C649D-2363-4D64-903C-49A0963D7145}" type="slidenum">
              <a:rPr lang="en-GB" smtClean="0"/>
              <a:t>‹#›</a:t>
            </a:fld>
            <a:endParaRPr lang="en-GB"/>
          </a:p>
        </p:txBody>
      </p:sp>
    </p:spTree>
    <p:extLst>
      <p:ext uri="{BB962C8B-B14F-4D97-AF65-F5344CB8AC3E}">
        <p14:creationId xmlns:p14="http://schemas.microsoft.com/office/powerpoint/2010/main" val="15534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60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89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12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72788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48201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21902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B2ABD-DD7F-47C0-A624-FB8F4F935B61}"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413693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B2ABD-DD7F-47C0-A624-FB8F4F935B61}"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184485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4B2ABD-DD7F-47C0-A624-FB8F4F935B61}"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192582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4B2ABD-DD7F-47C0-A624-FB8F4F935B61}"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3603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4B2ABD-DD7F-47C0-A624-FB8F4F935B61}"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37006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B2ABD-DD7F-47C0-A624-FB8F4F935B61}"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387880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B2ABD-DD7F-47C0-A624-FB8F4F935B61}"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4123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B2ABD-DD7F-47C0-A624-FB8F4F935B61}"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49F52B-1BD9-4D8C-A20B-5EAA243A6484}" type="slidenum">
              <a:rPr lang="en-GB" smtClean="0"/>
              <a:t>‹#›</a:t>
            </a:fld>
            <a:endParaRPr lang="en-GB"/>
          </a:p>
        </p:txBody>
      </p:sp>
    </p:spTree>
    <p:extLst>
      <p:ext uri="{BB962C8B-B14F-4D97-AF65-F5344CB8AC3E}">
        <p14:creationId xmlns:p14="http://schemas.microsoft.com/office/powerpoint/2010/main" val="299961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B2ABD-DD7F-47C0-A624-FB8F4F935B61}" type="datetimeFigureOut">
              <a:rPr lang="en-GB" smtClean="0"/>
              <a:t>04/09/2025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F52B-1BD9-4D8C-A20B-5EAA243A6484}" type="slidenum">
              <a:rPr lang="en-GB" smtClean="0"/>
              <a:t>‹#›</a:t>
            </a:fld>
            <a:endParaRPr lang="en-GB"/>
          </a:p>
        </p:txBody>
      </p:sp>
    </p:spTree>
    <p:extLst>
      <p:ext uri="{BB962C8B-B14F-4D97-AF65-F5344CB8AC3E}">
        <p14:creationId xmlns:p14="http://schemas.microsoft.com/office/powerpoint/2010/main" val="173759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11 Knowledge Organiser HT1</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00B0F0"/>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198716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1831356-4BB8-44F2-BFD9-B0D954294274}"/>
              </a:ext>
            </a:extLst>
          </p:cNvPr>
          <p:cNvGraphicFramePr>
            <a:graphicFrameLocks noGrp="1"/>
          </p:cNvGraphicFramePr>
          <p:nvPr>
            <p:extLst>
              <p:ext uri="{D42A27DB-BD31-4B8C-83A1-F6EECF244321}">
                <p14:modId xmlns:p14="http://schemas.microsoft.com/office/powerpoint/2010/main" val="3508769004"/>
              </p:ext>
            </p:extLst>
          </p:nvPr>
        </p:nvGraphicFramePr>
        <p:xfrm>
          <a:off x="6172200" y="726981"/>
          <a:ext cx="5760720" cy="5948680"/>
        </p:xfrm>
        <a:graphic>
          <a:graphicData uri="http://schemas.openxmlformats.org/drawingml/2006/table">
            <a:tbl>
              <a:tblPr firstRow="1" bandRow="1">
                <a:tableStyleId>{5940675A-B579-460E-94D1-54222C63F5DA}</a:tableStyleId>
              </a:tblPr>
              <a:tblGrid>
                <a:gridCol w="1308083">
                  <a:extLst>
                    <a:ext uri="{9D8B030D-6E8A-4147-A177-3AD203B41FA5}">
                      <a16:colId xmlns:a16="http://schemas.microsoft.com/office/drawing/2014/main" val="1327400636"/>
                    </a:ext>
                  </a:extLst>
                </a:gridCol>
                <a:gridCol w="4452637">
                  <a:extLst>
                    <a:ext uri="{9D8B030D-6E8A-4147-A177-3AD203B41FA5}">
                      <a16:colId xmlns:a16="http://schemas.microsoft.com/office/drawing/2014/main" val="3241102617"/>
                    </a:ext>
                  </a:extLst>
                </a:gridCol>
              </a:tblGrid>
              <a:tr h="317067">
                <a:tc gridSpan="2">
                  <a:txBody>
                    <a:bodyPr/>
                    <a:lstStyle/>
                    <a:p>
                      <a:r>
                        <a:rPr lang="en-GB" sz="1200" b="1" dirty="0"/>
                        <a:t>Key words </a:t>
                      </a:r>
                      <a:endParaRPr lang="en-GB" sz="1200" b="1" dirty="0">
                        <a:latin typeface="Gill Sans MT" panose="020B0502020104020203" pitchFamily="34" charset="0"/>
                      </a:endParaRPr>
                    </a:p>
                  </a:txBody>
                  <a:tcPr anchor="ctr">
                    <a:solidFill>
                      <a:srgbClr val="FFCCFF"/>
                    </a:solidFill>
                  </a:tcPr>
                </a:tc>
                <a:tc hMerge="1">
                  <a:txBody>
                    <a:bodyPr/>
                    <a:lstStyle/>
                    <a:p>
                      <a:endParaRPr lang="en-GB" sz="1200" dirty="0">
                        <a:latin typeface="Gill Sans MT" panose="020B0502020104020203" pitchFamily="34" charset="0"/>
                      </a:endParaRPr>
                    </a:p>
                  </a:txBody>
                  <a:tcPr/>
                </a:tc>
                <a:extLst>
                  <a:ext uri="{0D108BD9-81ED-4DB2-BD59-A6C34878D82A}">
                    <a16:rowId xmlns:a16="http://schemas.microsoft.com/office/drawing/2014/main" val="52106529"/>
                  </a:ext>
                </a:extLst>
              </a:tr>
              <a:tr h="528445">
                <a:tc>
                  <a:txBody>
                    <a:bodyPr/>
                    <a:lstStyle/>
                    <a:p>
                      <a:r>
                        <a:rPr lang="en-GB" sz="1200" dirty="0">
                          <a:latin typeface="Gill Sans MT" panose="020B0502020104020203" pitchFamily="34" charset="0"/>
                        </a:rPr>
                        <a:t>Reversible reaction </a:t>
                      </a:r>
                    </a:p>
                  </a:txBody>
                  <a:tcPr anchor="ctr"/>
                </a:tc>
                <a:tc>
                  <a:txBody>
                    <a:bodyPr/>
                    <a:lstStyle/>
                    <a:p>
                      <a:r>
                        <a:rPr lang="en-GB" sz="1200" dirty="0">
                          <a:latin typeface="Gill Sans MT" panose="020B0502020104020203" pitchFamily="34" charset="0"/>
                        </a:rPr>
                        <a:t>A reaction in which the products can also form the reactants.</a:t>
                      </a:r>
                    </a:p>
                    <a:p>
                      <a:r>
                        <a:rPr lang="en-GB" sz="1200" dirty="0">
                          <a:latin typeface="Gill Sans MT" panose="020B0502020104020203" pitchFamily="34" charset="0"/>
                        </a:rPr>
                        <a:t>Shown as: A + B ⇌ C + D</a:t>
                      </a:r>
                    </a:p>
                  </a:txBody>
                  <a:tcPr anchor="ctr"/>
                </a:tc>
                <a:extLst>
                  <a:ext uri="{0D108BD9-81ED-4DB2-BD59-A6C34878D82A}">
                    <a16:rowId xmlns:a16="http://schemas.microsoft.com/office/drawing/2014/main" val="3203824737"/>
                  </a:ext>
                </a:extLst>
              </a:tr>
              <a:tr h="341287">
                <a:tc>
                  <a:txBody>
                    <a:bodyPr/>
                    <a:lstStyle/>
                    <a:p>
                      <a:r>
                        <a:rPr lang="en-GB" sz="1200" dirty="0">
                          <a:latin typeface="Gill Sans MT" panose="020B0502020104020203" pitchFamily="34" charset="0"/>
                        </a:rPr>
                        <a:t>Exothermic</a:t>
                      </a:r>
                    </a:p>
                  </a:txBody>
                  <a:tcPr anchor="ctr"/>
                </a:tc>
                <a:tc>
                  <a:txBody>
                    <a:bodyPr/>
                    <a:lstStyle/>
                    <a:p>
                      <a:r>
                        <a:rPr lang="en-GB" sz="1200" dirty="0">
                          <a:latin typeface="Gill Sans MT" panose="020B0502020104020203" pitchFamily="34" charset="0"/>
                        </a:rPr>
                        <a:t>A reaction that releases heat to the environment.</a:t>
                      </a:r>
                    </a:p>
                  </a:txBody>
                  <a:tcPr anchor="ctr"/>
                </a:tc>
                <a:extLst>
                  <a:ext uri="{0D108BD9-81ED-4DB2-BD59-A6C34878D82A}">
                    <a16:rowId xmlns:a16="http://schemas.microsoft.com/office/drawing/2014/main" val="3621312200"/>
                  </a:ext>
                </a:extLst>
              </a:tr>
              <a:tr h="428628">
                <a:tc>
                  <a:txBody>
                    <a:bodyPr/>
                    <a:lstStyle/>
                    <a:p>
                      <a:r>
                        <a:rPr lang="en-GB" sz="1200" dirty="0">
                          <a:latin typeface="Gill Sans MT" panose="020B0502020104020203" pitchFamily="34" charset="0"/>
                        </a:rPr>
                        <a:t>Endothermic</a:t>
                      </a:r>
                    </a:p>
                  </a:txBody>
                  <a:tcPr anchor="ctr"/>
                </a:tc>
                <a:tc>
                  <a:txBody>
                    <a:bodyPr/>
                    <a:lstStyle/>
                    <a:p>
                      <a:r>
                        <a:rPr lang="en-GB" sz="1200" dirty="0">
                          <a:latin typeface="Gill Sans MT" panose="020B0502020104020203" pitchFamily="34" charset="0"/>
                        </a:rPr>
                        <a:t>A reaction that takes in heat from the environment.</a:t>
                      </a:r>
                    </a:p>
                  </a:txBody>
                  <a:tcPr anchor="ctr"/>
                </a:tc>
                <a:extLst>
                  <a:ext uri="{0D108BD9-81ED-4DB2-BD59-A6C34878D82A}">
                    <a16:rowId xmlns:a16="http://schemas.microsoft.com/office/drawing/2014/main" val="4176924134"/>
                  </a:ext>
                </a:extLst>
              </a:tr>
              <a:tr h="739824">
                <a:tc>
                  <a:txBody>
                    <a:bodyPr/>
                    <a:lstStyle/>
                    <a:p>
                      <a:r>
                        <a:rPr lang="en-GB" sz="1200" dirty="0">
                          <a:latin typeface="Gill Sans MT" panose="020B0502020104020203" pitchFamily="34" charset="0"/>
                        </a:rPr>
                        <a:t>Equilibrium (HT)</a:t>
                      </a:r>
                    </a:p>
                  </a:txBody>
                  <a:tcPr anchor="ctr"/>
                </a:tc>
                <a:tc>
                  <a:txBody>
                    <a:bodyPr/>
                    <a:lstStyle/>
                    <a:p>
                      <a:r>
                        <a:rPr lang="en-GB" sz="1200" dirty="0">
                          <a:latin typeface="Gill Sans MT" panose="020B0502020104020203" pitchFamily="34" charset="0"/>
                        </a:rPr>
                        <a:t>Equilibrium is reached when the forward and reverse reactions occur at</a:t>
                      </a:r>
                    </a:p>
                    <a:p>
                      <a:r>
                        <a:rPr lang="en-GB" sz="1200" dirty="0">
                          <a:latin typeface="Gill Sans MT" panose="020B0502020104020203" pitchFamily="34" charset="0"/>
                        </a:rPr>
                        <a:t>exactly the same rate. Needs a sealed container.</a:t>
                      </a:r>
                    </a:p>
                  </a:txBody>
                  <a:tcPr anchor="ctr"/>
                </a:tc>
                <a:extLst>
                  <a:ext uri="{0D108BD9-81ED-4DB2-BD59-A6C34878D82A}">
                    <a16:rowId xmlns:a16="http://schemas.microsoft.com/office/drawing/2014/main" val="667809887"/>
                  </a:ext>
                </a:extLst>
              </a:tr>
              <a:tr h="739824">
                <a:tc>
                  <a:txBody>
                    <a:bodyPr/>
                    <a:lstStyle/>
                    <a:p>
                      <a:r>
                        <a:rPr lang="en-GB" sz="1200" dirty="0">
                          <a:latin typeface="Gill Sans MT" panose="020B0502020104020203" pitchFamily="34" charset="0"/>
                        </a:rPr>
                        <a:t>Le </a:t>
                      </a:r>
                      <a:r>
                        <a:rPr lang="en-GB" sz="1200" dirty="0" err="1">
                          <a:latin typeface="Gill Sans MT" panose="020B0502020104020203" pitchFamily="34" charset="0"/>
                        </a:rPr>
                        <a:t>Chatelier’s</a:t>
                      </a:r>
                      <a:endParaRPr lang="en-GB" sz="1200" dirty="0">
                        <a:latin typeface="Gill Sans MT" panose="020B0502020104020203" pitchFamily="34" charset="0"/>
                      </a:endParaRPr>
                    </a:p>
                    <a:p>
                      <a:r>
                        <a:rPr lang="en-GB" sz="1200" dirty="0">
                          <a:latin typeface="Gill Sans MT" panose="020B0502020104020203" pitchFamily="34" charset="0"/>
                        </a:rPr>
                        <a:t>Principle (HT)</a:t>
                      </a:r>
                    </a:p>
                  </a:txBody>
                  <a:tcPr anchor="ctr"/>
                </a:tc>
                <a:tc>
                  <a:txBody>
                    <a:bodyPr/>
                    <a:lstStyle/>
                    <a:p>
                      <a:r>
                        <a:rPr lang="en-GB" sz="1200" dirty="0">
                          <a:latin typeface="Gill Sans MT" panose="020B0502020104020203" pitchFamily="34" charset="0"/>
                        </a:rPr>
                        <a:t>If a system is at equilibrium and a change is made to any of the conditions,</a:t>
                      </a:r>
                    </a:p>
                    <a:p>
                      <a:r>
                        <a:rPr lang="en-GB" sz="1200" dirty="0">
                          <a:latin typeface="Gill Sans MT" panose="020B0502020104020203" pitchFamily="34" charset="0"/>
                        </a:rPr>
                        <a:t>then the system responds to counteract the change</a:t>
                      </a:r>
                    </a:p>
                  </a:txBody>
                  <a:tcPr anchor="ctr"/>
                </a:tc>
                <a:extLst>
                  <a:ext uri="{0D108BD9-81ED-4DB2-BD59-A6C34878D82A}">
                    <a16:rowId xmlns:a16="http://schemas.microsoft.com/office/drawing/2014/main" val="1166512864"/>
                  </a:ext>
                </a:extLst>
              </a:tr>
              <a:tr h="951201">
                <a:tc>
                  <a:txBody>
                    <a:bodyPr/>
                    <a:lstStyle/>
                    <a:p>
                      <a:pPr algn="ctr"/>
                      <a:r>
                        <a:rPr lang="en-GB" sz="1200" b="0" i="0" dirty="0">
                          <a:solidFill>
                            <a:schemeClr val="tx1"/>
                          </a:solidFill>
                          <a:latin typeface="Gill Sans MT" panose="020B0502020104020203" pitchFamily="34" charset="0"/>
                        </a:rPr>
                        <a:t>Changing concentration</a:t>
                      </a: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b="0" i="0" baseline="0" dirty="0">
                          <a:latin typeface="Gill Sans MT" panose="020B0502020104020203" pitchFamily="34" charset="0"/>
                        </a:rPr>
                        <a:t>If the concentration of a reactant is increased, more products will be formed .</a:t>
                      </a:r>
                    </a:p>
                    <a:p>
                      <a:pPr marL="0" marR="0" indent="0" algn="l" defTabSz="1280160" rtl="0" eaLnBrk="1" fontAlgn="auto" latinLnBrk="0" hangingPunct="1">
                        <a:lnSpc>
                          <a:spcPct val="100000"/>
                        </a:lnSpc>
                        <a:spcBef>
                          <a:spcPts val="0"/>
                        </a:spcBef>
                        <a:spcAft>
                          <a:spcPts val="0"/>
                        </a:spcAft>
                        <a:buClrTx/>
                        <a:buSzTx/>
                        <a:buFontTx/>
                        <a:buNone/>
                        <a:tabLst/>
                        <a:defRPr/>
                      </a:pPr>
                      <a:r>
                        <a:rPr lang="en-US" sz="1200" b="0" i="0" baseline="0" dirty="0">
                          <a:latin typeface="Gill Sans MT" panose="020B0502020104020203" pitchFamily="34" charset="0"/>
                        </a:rPr>
                        <a:t>If the concentration of a product is decreased, more reactants will react.</a:t>
                      </a:r>
                    </a:p>
                  </a:txBody>
                  <a:tcPr anchor="ctr"/>
                </a:tc>
                <a:extLst>
                  <a:ext uri="{0D108BD9-81ED-4DB2-BD59-A6C34878D82A}">
                    <a16:rowId xmlns:a16="http://schemas.microsoft.com/office/drawing/2014/main" val="712846266"/>
                  </a:ext>
                </a:extLst>
              </a:tr>
              <a:tr h="739824">
                <a:tc>
                  <a:txBody>
                    <a:bodyPr/>
                    <a:lstStyle/>
                    <a:p>
                      <a:pPr algn="ctr"/>
                      <a:r>
                        <a:rPr lang="en-GB" sz="1200" b="0" i="0" dirty="0">
                          <a:solidFill>
                            <a:schemeClr val="tx1"/>
                          </a:solidFill>
                          <a:latin typeface="Gill Sans MT" panose="020B0502020104020203" pitchFamily="34" charset="0"/>
                        </a:rPr>
                        <a:t>Changing temperature</a:t>
                      </a:r>
                    </a:p>
                  </a:txBody>
                  <a:tcPr anchor="ctr"/>
                </a:tc>
                <a:tc>
                  <a:txBody>
                    <a:bodyPr/>
                    <a:lstStyle/>
                    <a:p>
                      <a:pPr algn="l"/>
                      <a:r>
                        <a:rPr lang="en-GB" sz="1200" dirty="0">
                          <a:latin typeface="Gill Sans MT" panose="020B0502020104020203" pitchFamily="34" charset="0"/>
                        </a:rPr>
                        <a:t>If the temperature of a system at equilibrium</a:t>
                      </a:r>
                      <a:r>
                        <a:rPr lang="en-GB" sz="1200" baseline="0" dirty="0">
                          <a:latin typeface="Gill Sans MT" panose="020B0502020104020203" pitchFamily="34" charset="0"/>
                        </a:rPr>
                        <a:t> is increased:</a:t>
                      </a:r>
                    </a:p>
                    <a:p>
                      <a:pPr marL="171450" indent="-171450" algn="l">
                        <a:buFontTx/>
                        <a:buChar char="-"/>
                      </a:pPr>
                      <a:r>
                        <a:rPr lang="en-GB" sz="1200" baseline="0" dirty="0">
                          <a:latin typeface="Gill Sans MT" panose="020B0502020104020203" pitchFamily="34" charset="0"/>
                        </a:rPr>
                        <a:t>Exothermic reaction = products decrease</a:t>
                      </a:r>
                    </a:p>
                    <a:p>
                      <a:pPr marL="171450" indent="-171450" algn="l">
                        <a:buFontTx/>
                        <a:buChar char="-"/>
                      </a:pPr>
                      <a:r>
                        <a:rPr lang="en-GB" sz="1200" baseline="0" dirty="0">
                          <a:latin typeface="Gill Sans MT" panose="020B0502020104020203" pitchFamily="34" charset="0"/>
                        </a:rPr>
                        <a:t>Endothermic reaction = products increase</a:t>
                      </a:r>
                      <a:endParaRPr lang="en-GB" sz="1200" dirty="0">
                        <a:latin typeface="Gill Sans MT" panose="020B0502020104020203" pitchFamily="34" charset="0"/>
                      </a:endParaRPr>
                    </a:p>
                  </a:txBody>
                  <a:tcPr anchor="ctr"/>
                </a:tc>
                <a:extLst>
                  <a:ext uri="{0D108BD9-81ED-4DB2-BD59-A6C34878D82A}">
                    <a16:rowId xmlns:a16="http://schemas.microsoft.com/office/drawing/2014/main" val="1041370007"/>
                  </a:ext>
                </a:extLst>
              </a:tr>
              <a:tr h="1162580">
                <a:tc>
                  <a:txBody>
                    <a:bodyPr/>
                    <a:lstStyle/>
                    <a:p>
                      <a:pPr algn="ctr"/>
                      <a:r>
                        <a:rPr lang="en-GB" sz="1200" b="0" i="0" dirty="0">
                          <a:solidFill>
                            <a:schemeClr val="tx1"/>
                          </a:solidFill>
                          <a:latin typeface="Gill Sans MT" panose="020B0502020104020203" pitchFamily="34" charset="0"/>
                        </a:rPr>
                        <a:t>Changing pressure (gaseous reactions)</a:t>
                      </a:r>
                    </a:p>
                  </a:txBody>
                  <a:tcPr anchor="ctr"/>
                </a:tc>
                <a:tc>
                  <a:txBody>
                    <a:bodyPr/>
                    <a:lstStyle/>
                    <a:p>
                      <a:pPr algn="l"/>
                      <a:r>
                        <a:rPr lang="en-GB" sz="1200" dirty="0">
                          <a:latin typeface="Gill Sans MT" panose="020B0502020104020203" pitchFamily="34" charset="0"/>
                        </a:rPr>
                        <a:t>For</a:t>
                      </a:r>
                      <a:r>
                        <a:rPr lang="en-GB" sz="1200" baseline="0" dirty="0">
                          <a:latin typeface="Gill Sans MT" panose="020B0502020104020203" pitchFamily="34" charset="0"/>
                        </a:rPr>
                        <a:t> a gaseous system at equilibrium:</a:t>
                      </a:r>
                    </a:p>
                    <a:p>
                      <a:pPr marL="171450" indent="-171450" algn="l">
                        <a:buFontTx/>
                        <a:buChar char="-"/>
                      </a:pPr>
                      <a:r>
                        <a:rPr lang="en-GB" sz="1200" baseline="0" dirty="0">
                          <a:latin typeface="Gill Sans MT" panose="020B0502020104020203" pitchFamily="34" charset="0"/>
                        </a:rPr>
                        <a:t>Pressure increase = equilibrium position shifts to side of equation with smaller number of molecules.</a:t>
                      </a:r>
                    </a:p>
                    <a:p>
                      <a:pPr marL="171450" indent="-171450" algn="l">
                        <a:buFontTx/>
                        <a:buChar char="-"/>
                      </a:pPr>
                      <a:r>
                        <a:rPr lang="en-GB" sz="1200" baseline="0" dirty="0">
                          <a:latin typeface="Gill Sans MT" panose="020B0502020104020203" pitchFamily="34" charset="0"/>
                        </a:rPr>
                        <a:t>Pressure decrease = equilibrium position shifts to side of equation with larger number of molecules.</a:t>
                      </a:r>
                      <a:endParaRPr lang="en-GB" sz="1200" dirty="0">
                        <a:latin typeface="Gill Sans MT" panose="020B0502020104020203" pitchFamily="34" charset="0"/>
                      </a:endParaRPr>
                    </a:p>
                  </a:txBody>
                  <a:tcPr anchor="ctr"/>
                </a:tc>
                <a:extLst>
                  <a:ext uri="{0D108BD9-81ED-4DB2-BD59-A6C34878D82A}">
                    <a16:rowId xmlns:a16="http://schemas.microsoft.com/office/drawing/2014/main" val="2029086022"/>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7</a:t>
            </a:r>
          </a:p>
        </p:txBody>
      </p:sp>
      <p:graphicFrame>
        <p:nvGraphicFramePr>
          <p:cNvPr id="4" name="Table 3">
            <a:extLst>
              <a:ext uri="{FF2B5EF4-FFF2-40B4-BE49-F238E27FC236}">
                <a16:creationId xmlns:a16="http://schemas.microsoft.com/office/drawing/2014/main" id="{516E89BF-C07E-4440-8923-455F5A33F101}"/>
              </a:ext>
            </a:extLst>
          </p:cNvPr>
          <p:cNvGraphicFramePr>
            <a:graphicFrameLocks noGrp="1"/>
          </p:cNvGraphicFramePr>
          <p:nvPr>
            <p:extLst>
              <p:ext uri="{D42A27DB-BD31-4B8C-83A1-F6EECF244321}">
                <p14:modId xmlns:p14="http://schemas.microsoft.com/office/powerpoint/2010/main" val="3456170032"/>
              </p:ext>
            </p:extLst>
          </p:nvPr>
        </p:nvGraphicFramePr>
        <p:xfrm>
          <a:off x="98525" y="726981"/>
          <a:ext cx="5890796" cy="5948680"/>
        </p:xfrm>
        <a:graphic>
          <a:graphicData uri="http://schemas.openxmlformats.org/drawingml/2006/table">
            <a:tbl>
              <a:tblPr firstRow="1" bandRow="1">
                <a:tableStyleId>{5940675A-B579-460E-94D1-54222C63F5DA}</a:tableStyleId>
              </a:tblPr>
              <a:tblGrid>
                <a:gridCol w="1180413">
                  <a:extLst>
                    <a:ext uri="{9D8B030D-6E8A-4147-A177-3AD203B41FA5}">
                      <a16:colId xmlns:a16="http://schemas.microsoft.com/office/drawing/2014/main" val="1327400636"/>
                    </a:ext>
                  </a:extLst>
                </a:gridCol>
                <a:gridCol w="4710383">
                  <a:extLst>
                    <a:ext uri="{9D8B030D-6E8A-4147-A177-3AD203B41FA5}">
                      <a16:colId xmlns:a16="http://schemas.microsoft.com/office/drawing/2014/main" val="3241102617"/>
                    </a:ext>
                  </a:extLst>
                </a:gridCol>
              </a:tblGrid>
              <a:tr h="222885">
                <a:tc gridSpan="2">
                  <a:txBody>
                    <a:bodyPr/>
                    <a:lstStyle/>
                    <a:p>
                      <a:r>
                        <a:rPr lang="en-GB" sz="1200" b="1" dirty="0"/>
                        <a:t>Rates of reaction key words </a:t>
                      </a:r>
                      <a:endParaRPr lang="en-GB" sz="1200" b="1" dirty="0">
                        <a:latin typeface="Gill Sans MT" panose="020B0502020104020203" pitchFamily="34" charset="0"/>
                      </a:endParaRPr>
                    </a:p>
                  </a:txBody>
                  <a:tcPr anchor="ctr">
                    <a:solidFill>
                      <a:srgbClr val="FFCCFF"/>
                    </a:solidFill>
                  </a:tcPr>
                </a:tc>
                <a:tc hMerge="1">
                  <a:txBody>
                    <a:bodyPr/>
                    <a:lstStyle/>
                    <a:p>
                      <a:endParaRPr lang="en-GB" sz="1200" dirty="0">
                        <a:latin typeface="Gill Sans MT" panose="020B0502020104020203" pitchFamily="34" charset="0"/>
                      </a:endParaRPr>
                    </a:p>
                  </a:txBody>
                  <a:tcPr/>
                </a:tc>
                <a:extLst>
                  <a:ext uri="{0D108BD9-81ED-4DB2-BD59-A6C34878D82A}">
                    <a16:rowId xmlns:a16="http://schemas.microsoft.com/office/drawing/2014/main" val="52106529"/>
                  </a:ext>
                </a:extLst>
              </a:tr>
              <a:tr h="294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Rate</a:t>
                      </a:r>
                      <a:r>
                        <a:rPr lang="en-GB" sz="1200" b="0" baseline="0" dirty="0">
                          <a:solidFill>
                            <a:schemeClr val="tx1"/>
                          </a:solidFill>
                          <a:latin typeface="Gill Sans MT" panose="020B0502020104020203" pitchFamily="34" charset="0"/>
                        </a:rPr>
                        <a:t> of chemical reaction</a:t>
                      </a:r>
                      <a:endParaRPr lang="en-GB" sz="1200" b="0" dirty="0">
                        <a:solidFill>
                          <a:schemeClr val="tx1"/>
                        </a:solidFill>
                        <a:latin typeface="Gill Sans MT" panose="020B0502020104020203" pitchFamily="34" charset="0"/>
                      </a:endParaRPr>
                    </a:p>
                    <a:p>
                      <a:endParaRPr lang="en-GB"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Gill Sans MT" panose="020B0502020104020203" pitchFamily="34" charset="0"/>
                        </a:rPr>
                        <a:t>This can be</a:t>
                      </a:r>
                      <a:r>
                        <a:rPr lang="en-GB" sz="1200" b="0" i="0" baseline="0" dirty="0">
                          <a:solidFill>
                            <a:schemeClr val="tx1"/>
                          </a:solidFill>
                          <a:latin typeface="Gill Sans MT" panose="020B0502020104020203" pitchFamily="34" charset="0"/>
                        </a:rPr>
                        <a:t> calculated by measuring the quantity of reactant used or product formed in a given time.</a:t>
                      </a:r>
                      <a:endParaRPr lang="en-GB" sz="1200" b="0" i="0" dirty="0">
                        <a:solidFill>
                          <a:schemeClr val="tx1"/>
                        </a:solidFill>
                        <a:latin typeface="Gill Sans MT" panose="020B0502020104020203" pitchFamily="34" charset="0"/>
                      </a:endParaRPr>
                    </a:p>
                    <a:p>
                      <a:endParaRPr lang="en-GB" sz="1200" dirty="0">
                        <a:solidFill>
                          <a:schemeClr val="tx1"/>
                        </a:solidFill>
                        <a:latin typeface="Gill Sans MT" panose="020B0502020104020203" pitchFamily="34" charset="0"/>
                      </a:endParaRPr>
                    </a:p>
                    <a:p>
                      <a:pPr algn="l"/>
                      <a:r>
                        <a:rPr lang="en-GB" sz="1200" baseline="0" dirty="0">
                          <a:solidFill>
                            <a:schemeClr val="tx1"/>
                          </a:solidFill>
                          <a:latin typeface="Gill Sans MT" panose="020B0502020104020203" pitchFamily="34" charset="0"/>
                        </a:rPr>
                        <a:t>Rate =  </a:t>
                      </a:r>
                      <a:r>
                        <a:rPr lang="en-GB" sz="1200" u="sng" baseline="0" dirty="0">
                          <a:solidFill>
                            <a:schemeClr val="tx1"/>
                          </a:solidFill>
                          <a:latin typeface="Gill Sans MT" panose="020B0502020104020203" pitchFamily="34" charset="0"/>
                        </a:rPr>
                        <a:t>quantity of reactant used</a:t>
                      </a:r>
                      <a:endParaRPr lang="en-GB" sz="1200" u="none" baseline="0" dirty="0">
                        <a:solidFill>
                          <a:schemeClr val="tx1"/>
                        </a:solidFill>
                        <a:latin typeface="Gill Sans MT" panose="020B0502020104020203" pitchFamily="34" charset="0"/>
                      </a:endParaRPr>
                    </a:p>
                    <a:p>
                      <a:pPr algn="l"/>
                      <a:r>
                        <a:rPr lang="en-GB" sz="1200" dirty="0">
                          <a:solidFill>
                            <a:schemeClr val="tx1"/>
                          </a:solidFill>
                          <a:latin typeface="Gill Sans MT" panose="020B0502020104020203" pitchFamily="34" charset="0"/>
                        </a:rPr>
                        <a:t>                         time taken </a:t>
                      </a:r>
                    </a:p>
                    <a:p>
                      <a:pPr algn="l"/>
                      <a:endParaRPr lang="en-GB" sz="1200" dirty="0">
                        <a:solidFill>
                          <a:schemeClr val="tx1"/>
                        </a:solidFill>
                        <a:latin typeface="Gill Sans MT" panose="020B0502020104020203" pitchFamily="34" charset="0"/>
                      </a:endParaRPr>
                    </a:p>
                    <a:p>
                      <a:pPr algn="l"/>
                      <a:r>
                        <a:rPr lang="en-GB" sz="1200" dirty="0">
                          <a:solidFill>
                            <a:schemeClr val="tx1"/>
                          </a:solidFill>
                          <a:latin typeface="Gill Sans MT" panose="020B0502020104020203" pitchFamily="34" charset="0"/>
                        </a:rPr>
                        <a:t>Rate</a:t>
                      </a:r>
                      <a:r>
                        <a:rPr lang="en-GB" sz="1200" baseline="0" dirty="0">
                          <a:solidFill>
                            <a:schemeClr val="tx1"/>
                          </a:solidFill>
                          <a:latin typeface="Gill Sans MT" panose="020B0502020104020203" pitchFamily="34" charset="0"/>
                        </a:rPr>
                        <a:t> = </a:t>
                      </a:r>
                      <a:r>
                        <a:rPr lang="en-GB" sz="1200" u="sng" baseline="0" dirty="0">
                          <a:solidFill>
                            <a:schemeClr val="tx1"/>
                          </a:solidFill>
                          <a:latin typeface="Gill Sans MT" panose="020B0502020104020203" pitchFamily="34" charset="0"/>
                        </a:rPr>
                        <a:t>quantity of product formed</a:t>
                      </a:r>
                      <a:endParaRPr lang="en-GB" sz="1200" u="none" baseline="0" dirty="0">
                        <a:solidFill>
                          <a:schemeClr val="tx1"/>
                        </a:solidFill>
                        <a:latin typeface="Gill Sans MT" panose="020B0502020104020203" pitchFamily="34" charset="0"/>
                      </a:endParaRPr>
                    </a:p>
                    <a:p>
                      <a:pPr algn="l"/>
                      <a:r>
                        <a:rPr lang="en-GB" sz="1200" dirty="0">
                          <a:solidFill>
                            <a:schemeClr val="tx1"/>
                          </a:solidFill>
                          <a:latin typeface="Gill Sans MT" panose="020B0502020104020203" pitchFamily="34" charset="0"/>
                        </a:rPr>
                        <a:t>                         time taken</a:t>
                      </a:r>
                    </a:p>
                  </a:txBody>
                  <a:tcPr anchor="ctr"/>
                </a:tc>
                <a:extLst>
                  <a:ext uri="{0D108BD9-81ED-4DB2-BD59-A6C34878D82A}">
                    <a16:rowId xmlns:a16="http://schemas.microsoft.com/office/drawing/2014/main" val="1166512864"/>
                  </a:ext>
                </a:extLst>
              </a:tr>
              <a:tr h="248920">
                <a:tc>
                  <a:txBody>
                    <a:bodyPr/>
                    <a:lstStyle/>
                    <a:p>
                      <a:r>
                        <a:rPr lang="en-GB" sz="1200" dirty="0">
                          <a:latin typeface="Gill Sans MT" panose="020B0502020104020203" pitchFamily="34" charset="0"/>
                        </a:rPr>
                        <a:t>Collision theory</a:t>
                      </a:r>
                    </a:p>
                  </a:txBody>
                  <a:tcPr anchor="ctr"/>
                </a:tc>
                <a:tc>
                  <a:txBody>
                    <a:bodyPr/>
                    <a:lstStyle/>
                    <a:p>
                      <a:r>
                        <a:rPr lang="en-GB" sz="1200" dirty="0">
                          <a:latin typeface="Gill Sans MT" panose="020B0502020104020203" pitchFamily="34" charset="0"/>
                        </a:rPr>
                        <a:t>Reactions occur only when particles collide with enough energy.</a:t>
                      </a:r>
                    </a:p>
                  </a:txBody>
                  <a:tcPr anchor="ctr"/>
                </a:tc>
                <a:extLst>
                  <a:ext uri="{0D108BD9-81ED-4DB2-BD59-A6C34878D82A}">
                    <a16:rowId xmlns:a16="http://schemas.microsoft.com/office/drawing/2014/main" val="712846266"/>
                  </a:ext>
                </a:extLst>
              </a:tr>
              <a:tr h="274320">
                <a:tc>
                  <a:txBody>
                    <a:bodyPr/>
                    <a:lstStyle/>
                    <a:p>
                      <a:r>
                        <a:rPr lang="en-GB" sz="1200" dirty="0">
                          <a:latin typeface="Gill Sans MT" panose="020B0502020104020203" pitchFamily="34" charset="0"/>
                        </a:rPr>
                        <a:t>Activation energy</a:t>
                      </a:r>
                    </a:p>
                  </a:txBody>
                  <a:tcPr anchor="ctr"/>
                </a:tc>
                <a:tc>
                  <a:txBody>
                    <a:bodyPr/>
                    <a:lstStyle/>
                    <a:p>
                      <a:r>
                        <a:rPr lang="en-GB" sz="1200" dirty="0">
                          <a:latin typeface="Gill Sans MT" panose="020B0502020104020203" pitchFamily="34" charset="0"/>
                        </a:rPr>
                        <a:t>The amount of energy particles need in order to react.</a:t>
                      </a:r>
                    </a:p>
                  </a:txBody>
                  <a:tcPr anchor="ctr"/>
                </a:tc>
                <a:extLst>
                  <a:ext uri="{0D108BD9-81ED-4DB2-BD59-A6C34878D82A}">
                    <a16:rowId xmlns:a16="http://schemas.microsoft.com/office/drawing/2014/main" val="1041370007"/>
                  </a:ext>
                </a:extLst>
              </a:tr>
              <a:tr h="309880">
                <a:tc>
                  <a:txBody>
                    <a:bodyPr/>
                    <a:lstStyle/>
                    <a:p>
                      <a:r>
                        <a:rPr lang="en-GB" sz="1200" dirty="0">
                          <a:latin typeface="Gill Sans MT" panose="020B0502020104020203" pitchFamily="34" charset="0"/>
                        </a:rPr>
                        <a:t>Catalyst</a:t>
                      </a:r>
                    </a:p>
                  </a:txBody>
                  <a:tcPr anchor="ctr"/>
                </a:tc>
                <a:tc>
                  <a:txBody>
                    <a:bodyPr/>
                    <a:lstStyle/>
                    <a:p>
                      <a:r>
                        <a:rPr lang="en-GB" sz="1200" dirty="0">
                          <a:latin typeface="Gill Sans MT" panose="020B0502020104020203" pitchFamily="34" charset="0"/>
                        </a:rPr>
                        <a:t>A chemical (or enzyme) that increases the rate of reaction without being used itself (therefore they are not included in an equation). They provide an alternative pathway for the reaction with a lower activation energy.</a:t>
                      </a:r>
                    </a:p>
                  </a:txBody>
                  <a:tcPr anchor="ctr"/>
                </a:tc>
                <a:extLst>
                  <a:ext uri="{0D108BD9-81ED-4DB2-BD59-A6C34878D82A}">
                    <a16:rowId xmlns:a16="http://schemas.microsoft.com/office/drawing/2014/main" val="773965832"/>
                  </a:ext>
                </a:extLst>
              </a:tr>
              <a:tr h="191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chemeClr val="tx1"/>
                          </a:solidFill>
                          <a:latin typeface="Gill Sans MT" panose="020B0502020104020203" pitchFamily="34" charset="0"/>
                        </a:rPr>
                        <a:t>Enzymes</a:t>
                      </a:r>
                      <a:endParaRPr lang="en-GB"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Gill Sans MT" panose="020B0502020104020203" pitchFamily="34" charset="0"/>
                        </a:rPr>
                        <a:t>These are biological catalysts.</a:t>
                      </a:r>
                      <a:endParaRPr lang="en-GB" sz="120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2678960595"/>
                  </a:ext>
                </a:extLst>
              </a:tr>
              <a:tr h="370840">
                <a:tc>
                  <a:txBody>
                    <a:bodyPr/>
                    <a:lstStyle/>
                    <a:p>
                      <a:r>
                        <a:rPr lang="en-GB" sz="1200" dirty="0">
                          <a:solidFill>
                            <a:schemeClr val="tx1"/>
                          </a:solidFill>
                          <a:latin typeface="Gill Sans MT" panose="020B0502020104020203" pitchFamily="34" charset="0"/>
                        </a:rPr>
                        <a:t>Temperature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Gill Sans MT" panose="020B0502020104020203" pitchFamily="34" charset="0"/>
                        </a:rPr>
                        <a:t>Increasing the </a:t>
                      </a:r>
                      <a:r>
                        <a:rPr lang="en-GB" sz="1200" b="1" dirty="0">
                          <a:solidFill>
                            <a:schemeClr val="tx1"/>
                          </a:solidFill>
                          <a:latin typeface="Gill Sans MT" panose="020B0502020104020203" pitchFamily="34" charset="0"/>
                        </a:rPr>
                        <a:t>temperature</a:t>
                      </a:r>
                      <a:r>
                        <a:rPr lang="en-GB" sz="1200" dirty="0">
                          <a:solidFill>
                            <a:schemeClr val="tx1"/>
                          </a:solidFill>
                          <a:latin typeface="Gill Sans MT" panose="020B0502020104020203" pitchFamily="34" charset="0"/>
                        </a:rPr>
                        <a:t> increases the frequency of collisions</a:t>
                      </a:r>
                      <a:r>
                        <a:rPr lang="en-GB" sz="1200" baseline="0" dirty="0">
                          <a:solidFill>
                            <a:schemeClr val="tx1"/>
                          </a:solidFill>
                          <a:latin typeface="Gill Sans MT" panose="020B0502020104020203" pitchFamily="34" charset="0"/>
                        </a:rPr>
                        <a:t> and makes the collisions more energetic, therefore increasing the rate of reaction.</a:t>
                      </a:r>
                      <a:endParaRPr lang="en-GB" sz="120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253946438"/>
                  </a:ext>
                </a:extLst>
              </a:tr>
              <a:tr h="370840">
                <a:tc>
                  <a:txBody>
                    <a:bodyPr/>
                    <a:lstStyle/>
                    <a:p>
                      <a:r>
                        <a:rPr lang="en-GB" sz="1200" dirty="0">
                          <a:solidFill>
                            <a:schemeClr val="tx1"/>
                          </a:solidFill>
                          <a:latin typeface="Gill Sans MT" panose="020B0502020104020203" pitchFamily="34" charset="0"/>
                        </a:rPr>
                        <a:t>Concentration</a:t>
                      </a:r>
                    </a:p>
                  </a:txBody>
                  <a:tcPr anchor="ctr"/>
                </a:tc>
                <a:tc>
                  <a:txBody>
                    <a:bodyPr/>
                    <a:lstStyle/>
                    <a:p>
                      <a:r>
                        <a:rPr lang="en-GB" sz="1200" dirty="0">
                          <a:solidFill>
                            <a:schemeClr val="tx1"/>
                          </a:solidFill>
                          <a:latin typeface="Gill Sans MT" panose="020B0502020104020203" pitchFamily="34" charset="0"/>
                        </a:rPr>
                        <a:t>The number of particles in a certain volume.</a:t>
                      </a:r>
                    </a:p>
                  </a:txBody>
                  <a:tcPr anchor="ctr"/>
                </a:tc>
                <a:extLst>
                  <a:ext uri="{0D108BD9-81ED-4DB2-BD59-A6C34878D82A}">
                    <a16:rowId xmlns:a16="http://schemas.microsoft.com/office/drawing/2014/main" val="1137620071"/>
                  </a:ext>
                </a:extLst>
              </a:tr>
              <a:tr h="370840">
                <a:tc>
                  <a:txBody>
                    <a:bodyPr/>
                    <a:lstStyle/>
                    <a:p>
                      <a:r>
                        <a:rPr lang="en-GB" sz="1200" dirty="0">
                          <a:solidFill>
                            <a:schemeClr val="tx1"/>
                          </a:solidFill>
                          <a:latin typeface="Gill Sans MT" panose="020B0502020104020203" pitchFamily="34" charset="0"/>
                        </a:rPr>
                        <a:t>Changing concentration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Gill Sans MT" panose="020B0502020104020203" pitchFamily="34" charset="0"/>
                        </a:rPr>
                        <a:t>Increasing the </a:t>
                      </a:r>
                      <a:r>
                        <a:rPr lang="en-GB" sz="1200" b="1" baseline="0" dirty="0">
                          <a:solidFill>
                            <a:schemeClr val="tx1"/>
                          </a:solidFill>
                          <a:latin typeface="Gill Sans MT" panose="020B0502020104020203" pitchFamily="34" charset="0"/>
                        </a:rPr>
                        <a:t>concentration</a:t>
                      </a:r>
                      <a:r>
                        <a:rPr lang="en-GB" sz="1200" baseline="0" dirty="0">
                          <a:solidFill>
                            <a:schemeClr val="tx1"/>
                          </a:solidFill>
                          <a:latin typeface="Gill Sans MT" panose="020B0502020104020203" pitchFamily="34" charset="0"/>
                        </a:rPr>
                        <a:t>, </a:t>
                      </a:r>
                      <a:r>
                        <a:rPr lang="en-GB" sz="1200" b="1" baseline="0" dirty="0">
                          <a:solidFill>
                            <a:schemeClr val="tx1"/>
                          </a:solidFill>
                          <a:latin typeface="Gill Sans MT" panose="020B0502020104020203" pitchFamily="34" charset="0"/>
                        </a:rPr>
                        <a:t>pressure</a:t>
                      </a:r>
                      <a:r>
                        <a:rPr lang="en-GB" sz="1200" baseline="0" dirty="0">
                          <a:solidFill>
                            <a:schemeClr val="tx1"/>
                          </a:solidFill>
                          <a:latin typeface="Gill Sans MT" panose="020B0502020104020203" pitchFamily="34" charset="0"/>
                        </a:rPr>
                        <a:t> (gases) and </a:t>
                      </a:r>
                      <a:r>
                        <a:rPr lang="en-GB" sz="1200" b="1" baseline="0" dirty="0">
                          <a:solidFill>
                            <a:schemeClr val="tx1"/>
                          </a:solidFill>
                          <a:latin typeface="Gill Sans MT" panose="020B0502020104020203" pitchFamily="34" charset="0"/>
                        </a:rPr>
                        <a:t>surface area </a:t>
                      </a:r>
                      <a:r>
                        <a:rPr lang="en-GB" sz="1200" baseline="0" dirty="0">
                          <a:solidFill>
                            <a:schemeClr val="tx1"/>
                          </a:solidFill>
                          <a:latin typeface="Gill Sans MT" panose="020B0502020104020203" pitchFamily="34" charset="0"/>
                        </a:rPr>
                        <a:t>(solids) of reactions increases the frequency of collisions, therefore increasing the rate of reaction.</a:t>
                      </a:r>
                      <a:endParaRPr lang="en-GB" sz="120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439457364"/>
                  </a:ext>
                </a:extLst>
              </a:tr>
              <a:tr h="370840">
                <a:tc>
                  <a:txBody>
                    <a:bodyPr/>
                    <a:lstStyle/>
                    <a:p>
                      <a:r>
                        <a:rPr lang="en-GB" sz="1200" dirty="0">
                          <a:solidFill>
                            <a:schemeClr val="tx1"/>
                          </a:solidFill>
                          <a:latin typeface="Gill Sans MT" panose="020B0502020104020203" pitchFamily="34" charset="0"/>
                        </a:rPr>
                        <a:t>Surface area</a:t>
                      </a:r>
                    </a:p>
                    <a:p>
                      <a:r>
                        <a:rPr lang="en-GB" sz="1200" dirty="0">
                          <a:solidFill>
                            <a:schemeClr val="tx1"/>
                          </a:solidFill>
                          <a:latin typeface="Gill Sans MT" panose="020B0502020104020203" pitchFamily="34" charset="0"/>
                        </a:rPr>
                        <a:t>of solid reactants</a:t>
                      </a:r>
                    </a:p>
                  </a:txBody>
                  <a:tcPr anchor="ctr"/>
                </a:tc>
                <a:tc>
                  <a:txBody>
                    <a:bodyPr/>
                    <a:lstStyle/>
                    <a:p>
                      <a:r>
                        <a:rPr lang="en-GB" sz="1200" dirty="0">
                          <a:solidFill>
                            <a:schemeClr val="tx1"/>
                          </a:solidFill>
                          <a:latin typeface="Gill Sans MT" panose="020B0502020104020203" pitchFamily="34" charset="0"/>
                        </a:rPr>
                        <a:t>Increasing the surface area increases the rate of reaction. Exposes more of the solid so that there isa greater chance of collisions occurring</a:t>
                      </a:r>
                    </a:p>
                  </a:txBody>
                  <a:tcPr anchor="ctr"/>
                </a:tc>
                <a:extLst>
                  <a:ext uri="{0D108BD9-81ED-4DB2-BD59-A6C34878D82A}">
                    <a16:rowId xmlns:a16="http://schemas.microsoft.com/office/drawing/2014/main" val="3274515254"/>
                  </a:ext>
                </a:extLst>
              </a:tr>
            </a:tbl>
          </a:graphicData>
        </a:graphic>
      </p:graphicFrame>
      <p:sp>
        <p:nvSpPr>
          <p:cNvPr id="8" name="TextBox 7"/>
          <p:cNvSpPr txBox="1"/>
          <p:nvPr/>
        </p:nvSpPr>
        <p:spPr>
          <a:xfrm>
            <a:off x="8165431" y="126816"/>
            <a:ext cx="4026569" cy="461665"/>
          </a:xfrm>
          <a:prstGeom prst="rect">
            <a:avLst/>
          </a:prstGeom>
          <a:noFill/>
        </p:spPr>
        <p:txBody>
          <a:bodyPr wrap="square" rtlCol="0">
            <a:spAutoFit/>
          </a:bodyPr>
          <a:lstStyle/>
          <a:p>
            <a:pPr algn="r"/>
            <a:r>
              <a:rPr lang="en-GB" sz="2400" dirty="0"/>
              <a:t>Rates of reaction</a:t>
            </a:r>
          </a:p>
        </p:txBody>
      </p:sp>
    </p:spTree>
    <p:extLst>
      <p:ext uri="{BB962C8B-B14F-4D97-AF65-F5344CB8AC3E}">
        <p14:creationId xmlns:p14="http://schemas.microsoft.com/office/powerpoint/2010/main" val="381733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25" y="90297"/>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8</a:t>
            </a:r>
          </a:p>
        </p:txBody>
      </p:sp>
      <p:graphicFrame>
        <p:nvGraphicFramePr>
          <p:cNvPr id="4" name="Table 3">
            <a:extLst>
              <a:ext uri="{FF2B5EF4-FFF2-40B4-BE49-F238E27FC236}">
                <a16:creationId xmlns:a16="http://schemas.microsoft.com/office/drawing/2014/main" id="{516E89BF-C07E-4440-8923-455F5A33F101}"/>
              </a:ext>
            </a:extLst>
          </p:cNvPr>
          <p:cNvGraphicFramePr>
            <a:graphicFrameLocks noGrp="1"/>
          </p:cNvGraphicFramePr>
          <p:nvPr>
            <p:extLst>
              <p:ext uri="{D42A27DB-BD31-4B8C-83A1-F6EECF244321}">
                <p14:modId xmlns:p14="http://schemas.microsoft.com/office/powerpoint/2010/main" val="185107207"/>
              </p:ext>
            </p:extLst>
          </p:nvPr>
        </p:nvGraphicFramePr>
        <p:xfrm>
          <a:off x="98525" y="596270"/>
          <a:ext cx="6102753" cy="5602745"/>
        </p:xfrm>
        <a:graphic>
          <a:graphicData uri="http://schemas.openxmlformats.org/drawingml/2006/table">
            <a:tbl>
              <a:tblPr firstRow="1" bandRow="1">
                <a:tableStyleId>{5940675A-B579-460E-94D1-54222C63F5DA}</a:tableStyleId>
              </a:tblPr>
              <a:tblGrid>
                <a:gridCol w="1222885">
                  <a:extLst>
                    <a:ext uri="{9D8B030D-6E8A-4147-A177-3AD203B41FA5}">
                      <a16:colId xmlns:a16="http://schemas.microsoft.com/office/drawing/2014/main" val="1327400636"/>
                    </a:ext>
                  </a:extLst>
                </a:gridCol>
                <a:gridCol w="4879868">
                  <a:extLst>
                    <a:ext uri="{9D8B030D-6E8A-4147-A177-3AD203B41FA5}">
                      <a16:colId xmlns:a16="http://schemas.microsoft.com/office/drawing/2014/main" val="3241102617"/>
                    </a:ext>
                  </a:extLst>
                </a:gridCol>
              </a:tblGrid>
              <a:tr h="269811">
                <a:tc gridSpan="2">
                  <a:txBody>
                    <a:bodyPr/>
                    <a:lstStyle/>
                    <a:p>
                      <a:r>
                        <a:rPr lang="en-GB" sz="1200" b="1" dirty="0">
                          <a:latin typeface="Gill Sans MT" panose="020B0502020104020203" pitchFamily="34" charset="0"/>
                        </a:rPr>
                        <a:t>Magnetism key words </a:t>
                      </a:r>
                    </a:p>
                  </a:txBody>
                  <a:tcPr anchor="ct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tc>
                <a:extLst>
                  <a:ext uri="{0D108BD9-81ED-4DB2-BD59-A6C34878D82A}">
                    <a16:rowId xmlns:a16="http://schemas.microsoft.com/office/drawing/2014/main" val="52106529"/>
                  </a:ext>
                </a:extLst>
              </a:tr>
              <a:tr h="449686">
                <a:tc>
                  <a:txBody>
                    <a:bodyPr/>
                    <a:lstStyle/>
                    <a:p>
                      <a:r>
                        <a:rPr lang="en-GB" sz="1200" dirty="0">
                          <a:latin typeface="+mj-lt"/>
                        </a:rPr>
                        <a:t>Permanent magnet</a:t>
                      </a:r>
                    </a:p>
                  </a:txBody>
                  <a:tcPr anchor="ctr"/>
                </a:tc>
                <a:tc>
                  <a:txBody>
                    <a:bodyPr/>
                    <a:lstStyle/>
                    <a:p>
                      <a:r>
                        <a:rPr lang="en-GB" sz="1200" dirty="0">
                          <a:latin typeface="+mj-lt"/>
                        </a:rPr>
                        <a:t>Magnet which produces its own magnetic field</a:t>
                      </a:r>
                    </a:p>
                  </a:txBody>
                  <a:tcPr anchor="ctr"/>
                </a:tc>
                <a:extLst>
                  <a:ext uri="{0D108BD9-81ED-4DB2-BD59-A6C34878D82A}">
                    <a16:rowId xmlns:a16="http://schemas.microsoft.com/office/drawing/2014/main" val="3203824737"/>
                  </a:ext>
                </a:extLst>
              </a:tr>
              <a:tr h="290422">
                <a:tc>
                  <a:txBody>
                    <a:bodyPr/>
                    <a:lstStyle/>
                    <a:p>
                      <a:r>
                        <a:rPr lang="en-GB" sz="1200" dirty="0">
                          <a:latin typeface="+mj-lt"/>
                        </a:rPr>
                        <a:t>Compass</a:t>
                      </a:r>
                    </a:p>
                  </a:txBody>
                  <a:tcPr anchor="ctr"/>
                </a:tc>
                <a:tc>
                  <a:txBody>
                    <a:bodyPr/>
                    <a:lstStyle/>
                    <a:p>
                      <a:r>
                        <a:rPr lang="en-GB" sz="1200" dirty="0">
                          <a:latin typeface="+mj-lt"/>
                        </a:rPr>
                        <a:t>Compasses contain small bar magnets which points to the north pole of the Earth’s magnetic field.</a:t>
                      </a:r>
                    </a:p>
                  </a:txBody>
                  <a:tcPr anchor="ctr"/>
                </a:tc>
                <a:extLst>
                  <a:ext uri="{0D108BD9-81ED-4DB2-BD59-A6C34878D82A}">
                    <a16:rowId xmlns:a16="http://schemas.microsoft.com/office/drawing/2014/main" val="3621312200"/>
                  </a:ext>
                </a:extLst>
              </a:tr>
              <a:tr h="449686">
                <a:tc>
                  <a:txBody>
                    <a:bodyPr/>
                    <a:lstStyle/>
                    <a:p>
                      <a:r>
                        <a:rPr lang="en-GB" sz="1200" dirty="0">
                          <a:latin typeface="+mj-lt"/>
                        </a:rPr>
                        <a:t> Repel</a:t>
                      </a:r>
                    </a:p>
                  </a:txBody>
                  <a:tcPr anchor="ctr"/>
                </a:tc>
                <a:tc>
                  <a:txBody>
                    <a:bodyPr/>
                    <a:lstStyle/>
                    <a:p>
                      <a:r>
                        <a:rPr lang="en-GB" sz="1200" dirty="0">
                          <a:latin typeface="+mj-lt"/>
                        </a:rPr>
                        <a:t>Occurs when two like poles are brought close together. The magnets push apart.</a:t>
                      </a:r>
                    </a:p>
                  </a:txBody>
                  <a:tcPr anchor="ctr"/>
                </a:tc>
                <a:extLst>
                  <a:ext uri="{0D108BD9-81ED-4DB2-BD59-A6C34878D82A}">
                    <a16:rowId xmlns:a16="http://schemas.microsoft.com/office/drawing/2014/main" val="4176924134"/>
                  </a:ext>
                </a:extLst>
              </a:tr>
              <a:tr h="449686">
                <a:tc>
                  <a:txBody>
                    <a:bodyPr/>
                    <a:lstStyle/>
                    <a:p>
                      <a:r>
                        <a:rPr lang="en-GB" sz="1200" dirty="0">
                          <a:latin typeface="+mj-lt"/>
                        </a:rPr>
                        <a:t> Attract</a:t>
                      </a:r>
                    </a:p>
                  </a:txBody>
                  <a:tcPr anchor="ctr"/>
                </a:tc>
                <a:tc>
                  <a:txBody>
                    <a:bodyPr/>
                    <a:lstStyle/>
                    <a:p>
                      <a:r>
                        <a:rPr lang="en-GB" sz="1200" dirty="0">
                          <a:latin typeface="+mj-lt"/>
                        </a:rPr>
                        <a:t>Occurs when two opposite poles are brought close together. The magnets move together.</a:t>
                      </a:r>
                    </a:p>
                  </a:txBody>
                  <a:tcPr anchor="ctr"/>
                </a:tc>
                <a:extLst>
                  <a:ext uri="{0D108BD9-81ED-4DB2-BD59-A6C34878D82A}">
                    <a16:rowId xmlns:a16="http://schemas.microsoft.com/office/drawing/2014/main" val="3312149972"/>
                  </a:ext>
                </a:extLst>
              </a:tr>
              <a:tr h="449686">
                <a:tc>
                  <a:txBody>
                    <a:bodyPr/>
                    <a:lstStyle/>
                    <a:p>
                      <a:r>
                        <a:rPr lang="en-GB" sz="1200" dirty="0">
                          <a:latin typeface="+mj-lt"/>
                        </a:rPr>
                        <a:t>Induced magnet</a:t>
                      </a:r>
                    </a:p>
                  </a:txBody>
                  <a:tcPr anchor="ctr"/>
                </a:tc>
                <a:tc>
                  <a:txBody>
                    <a:bodyPr/>
                    <a:lstStyle/>
                    <a:p>
                      <a:r>
                        <a:rPr lang="en-GB" sz="1200" dirty="0">
                          <a:latin typeface="+mj-lt"/>
                        </a:rPr>
                        <a:t>Object which becomes a magnet when placed in a magnetic field. When removed from the magnetic field it loses its magnetism quickly</a:t>
                      </a:r>
                    </a:p>
                  </a:txBody>
                  <a:tcPr anchor="ctr"/>
                </a:tc>
                <a:extLst>
                  <a:ext uri="{0D108BD9-81ED-4DB2-BD59-A6C34878D82A}">
                    <a16:rowId xmlns:a16="http://schemas.microsoft.com/office/drawing/2014/main" val="667809887"/>
                  </a:ext>
                </a:extLst>
              </a:tr>
              <a:tr h="289798">
                <a:tc>
                  <a:txBody>
                    <a:bodyPr/>
                    <a:lstStyle/>
                    <a:p>
                      <a:r>
                        <a:rPr lang="en-GB" sz="1200" dirty="0">
                          <a:latin typeface="+mj-lt"/>
                        </a:rPr>
                        <a:t>Magnetic field</a:t>
                      </a:r>
                    </a:p>
                  </a:txBody>
                  <a:tcPr anchor="ctr"/>
                </a:tc>
                <a:tc>
                  <a:txBody>
                    <a:bodyPr/>
                    <a:lstStyle/>
                    <a:p>
                      <a:r>
                        <a:rPr lang="en-GB" sz="1200" dirty="0">
                          <a:latin typeface="+mj-lt"/>
                        </a:rPr>
                        <a:t>Region around a magnet where a force acts on another magnet</a:t>
                      </a:r>
                    </a:p>
                  </a:txBody>
                  <a:tcPr anchor="ctr"/>
                </a:tc>
                <a:extLst>
                  <a:ext uri="{0D108BD9-81ED-4DB2-BD59-A6C34878D82A}">
                    <a16:rowId xmlns:a16="http://schemas.microsoft.com/office/drawing/2014/main" val="1166512864"/>
                  </a:ext>
                </a:extLst>
              </a:tr>
              <a:tr h="269811">
                <a:tc>
                  <a:txBody>
                    <a:bodyPr/>
                    <a:lstStyle/>
                    <a:p>
                      <a:r>
                        <a:rPr lang="en-GB" sz="1200" dirty="0">
                          <a:latin typeface="+mj-lt"/>
                        </a:rPr>
                        <a:t>Magnetic material</a:t>
                      </a:r>
                    </a:p>
                  </a:txBody>
                  <a:tcPr anchor="ctr"/>
                </a:tc>
                <a:tc>
                  <a:txBody>
                    <a:bodyPr/>
                    <a:lstStyle/>
                    <a:p>
                      <a:r>
                        <a:rPr lang="en-GB" sz="1200" dirty="0">
                          <a:latin typeface="+mj-lt"/>
                        </a:rPr>
                        <a:t>here are four magnetic materials: iron, steel, cobalt and nickel.</a:t>
                      </a:r>
                    </a:p>
                  </a:txBody>
                  <a:tcPr anchor="ctr"/>
                </a:tc>
                <a:extLst>
                  <a:ext uri="{0D108BD9-81ED-4DB2-BD59-A6C34878D82A}">
                    <a16:rowId xmlns:a16="http://schemas.microsoft.com/office/drawing/2014/main" val="712846266"/>
                  </a:ext>
                </a:extLst>
              </a:tr>
              <a:tr h="269811">
                <a:tc>
                  <a:txBody>
                    <a:bodyPr/>
                    <a:lstStyle/>
                    <a:p>
                      <a:r>
                        <a:rPr lang="en-GB" sz="1200" dirty="0">
                          <a:latin typeface="+mj-lt"/>
                        </a:rPr>
                        <a:t>Solenoid</a:t>
                      </a:r>
                    </a:p>
                  </a:txBody>
                  <a:tcPr anchor="ctr"/>
                </a:tc>
                <a:tc>
                  <a:txBody>
                    <a:bodyPr/>
                    <a:lstStyle/>
                    <a:p>
                      <a:r>
                        <a:rPr lang="en-GB" sz="1200" dirty="0">
                          <a:latin typeface="+mj-lt"/>
                        </a:rPr>
                        <a:t> a wire shaped into a cylindrical coil</a:t>
                      </a:r>
                    </a:p>
                  </a:txBody>
                  <a:tcPr anchor="ctr"/>
                </a:tc>
                <a:extLst>
                  <a:ext uri="{0D108BD9-81ED-4DB2-BD59-A6C34878D82A}">
                    <a16:rowId xmlns:a16="http://schemas.microsoft.com/office/drawing/2014/main" val="1041370007"/>
                  </a:ext>
                </a:extLst>
              </a:tr>
              <a:tr h="304787">
                <a:tc>
                  <a:txBody>
                    <a:bodyPr/>
                    <a:lstStyle/>
                    <a:p>
                      <a:r>
                        <a:rPr lang="en-GB" sz="1200" dirty="0">
                          <a:latin typeface="+mj-lt"/>
                        </a:rPr>
                        <a:t>Electromagnet</a:t>
                      </a:r>
                    </a:p>
                  </a:txBody>
                  <a:tcPr anchor="ctr"/>
                </a:tc>
                <a:tc>
                  <a:txBody>
                    <a:bodyPr/>
                    <a:lstStyle/>
                    <a:p>
                      <a:r>
                        <a:rPr lang="en-GB" sz="1200" dirty="0">
                          <a:latin typeface="+mj-lt"/>
                        </a:rPr>
                        <a:t>A solenoid with an iron core</a:t>
                      </a:r>
                    </a:p>
                  </a:txBody>
                  <a:tcPr anchor="ctr"/>
                </a:tc>
                <a:extLst>
                  <a:ext uri="{0D108BD9-81ED-4DB2-BD59-A6C34878D82A}">
                    <a16:rowId xmlns:a16="http://schemas.microsoft.com/office/drawing/2014/main" val="773965832"/>
                  </a:ext>
                </a:extLst>
              </a:tr>
              <a:tr h="449686">
                <a:tc>
                  <a:txBody>
                    <a:bodyPr/>
                    <a:lstStyle/>
                    <a:p>
                      <a:r>
                        <a:rPr lang="en-GB" sz="1200" dirty="0">
                          <a:latin typeface="+mj-lt"/>
                        </a:rPr>
                        <a:t>Motor effect (HT)</a:t>
                      </a:r>
                    </a:p>
                  </a:txBody>
                  <a:tcPr anchor="ctr"/>
                </a:tc>
                <a:tc>
                  <a:txBody>
                    <a:bodyPr/>
                    <a:lstStyle/>
                    <a:p>
                      <a:r>
                        <a:rPr lang="en-GB" sz="1200" dirty="0">
                          <a:latin typeface="+mj-lt"/>
                        </a:rPr>
                        <a:t>When a conductor carrying a current is placed in a magnetic field, the magnet and the conductor exert a force on each other</a:t>
                      </a:r>
                    </a:p>
                  </a:txBody>
                  <a:tcPr anchor="ctr"/>
                </a:tc>
                <a:extLst>
                  <a:ext uri="{0D108BD9-81ED-4DB2-BD59-A6C34878D82A}">
                    <a16:rowId xmlns:a16="http://schemas.microsoft.com/office/drawing/2014/main" val="2029086022"/>
                  </a:ext>
                </a:extLst>
              </a:tr>
              <a:tr h="629560">
                <a:tc>
                  <a:txBody>
                    <a:bodyPr/>
                    <a:lstStyle/>
                    <a:p>
                      <a:r>
                        <a:rPr lang="en-GB" sz="1200" dirty="0">
                          <a:latin typeface="+mj-lt"/>
                        </a:rPr>
                        <a:t>Fleming’s Left</a:t>
                      </a:r>
                    </a:p>
                    <a:p>
                      <a:r>
                        <a:rPr lang="en-GB" sz="1200" dirty="0">
                          <a:latin typeface="+mj-lt"/>
                        </a:rPr>
                        <a:t>Hand Rule (HT)</a:t>
                      </a:r>
                    </a:p>
                  </a:txBody>
                  <a:tcPr anchor="ctr"/>
                </a:tc>
                <a:tc>
                  <a:txBody>
                    <a:bodyPr/>
                    <a:lstStyle/>
                    <a:p>
                      <a:r>
                        <a:rPr lang="en-GB" sz="1200" dirty="0">
                          <a:latin typeface="+mj-lt"/>
                        </a:rPr>
                        <a:t>A rule that shows the relative direction of the current, force and magnetic</a:t>
                      </a:r>
                    </a:p>
                    <a:p>
                      <a:r>
                        <a:rPr lang="en-GB" sz="1200" dirty="0">
                          <a:latin typeface="+mj-lt"/>
                        </a:rPr>
                        <a:t>field in the motor effect.</a:t>
                      </a:r>
                    </a:p>
                  </a:txBody>
                  <a:tcPr anchor="ctr"/>
                </a:tc>
                <a:extLst>
                  <a:ext uri="{0D108BD9-81ED-4DB2-BD59-A6C34878D82A}">
                    <a16:rowId xmlns:a16="http://schemas.microsoft.com/office/drawing/2014/main" val="3800906030"/>
                  </a:ext>
                </a:extLst>
              </a:tr>
              <a:tr h="629560">
                <a:tc>
                  <a:txBody>
                    <a:bodyPr/>
                    <a:lstStyle/>
                    <a:p>
                      <a:r>
                        <a:rPr lang="en-GB" sz="1200" dirty="0">
                          <a:latin typeface="+mj-lt"/>
                        </a:rPr>
                        <a:t>Magnetic flux density (HT)</a:t>
                      </a:r>
                    </a:p>
                  </a:txBody>
                  <a:tcPr anchor="ctr"/>
                </a:tc>
                <a:tc>
                  <a:txBody>
                    <a:bodyPr/>
                    <a:lstStyle/>
                    <a:p>
                      <a:r>
                        <a:rPr lang="en-GB" sz="1200" dirty="0">
                          <a:latin typeface="+mj-lt"/>
                        </a:rPr>
                        <a:t>Density of magnetic field lines                (measured in Tesla (T))</a:t>
                      </a:r>
                    </a:p>
                  </a:txBody>
                  <a:tcPr anchor="ctr"/>
                </a:tc>
                <a:extLst>
                  <a:ext uri="{0D108BD9-81ED-4DB2-BD59-A6C34878D82A}">
                    <a16:rowId xmlns:a16="http://schemas.microsoft.com/office/drawing/2014/main" val="2678960595"/>
                  </a:ext>
                </a:extLst>
              </a:tr>
            </a:tbl>
          </a:graphicData>
        </a:graphic>
      </p:graphicFrame>
      <p:sp>
        <p:nvSpPr>
          <p:cNvPr id="8" name="TextBox 7"/>
          <p:cNvSpPr txBox="1"/>
          <p:nvPr/>
        </p:nvSpPr>
        <p:spPr>
          <a:xfrm>
            <a:off x="6480554" y="11865"/>
            <a:ext cx="5432170" cy="461665"/>
          </a:xfrm>
          <a:prstGeom prst="rect">
            <a:avLst/>
          </a:prstGeom>
          <a:noFill/>
        </p:spPr>
        <p:txBody>
          <a:bodyPr wrap="square" rtlCol="0">
            <a:spAutoFit/>
          </a:bodyPr>
          <a:lstStyle/>
          <a:p>
            <a:pPr algn="r"/>
            <a:r>
              <a:rPr lang="en-GB" sz="2400" dirty="0"/>
              <a:t>Magnetism and Homeostasis </a:t>
            </a:r>
          </a:p>
        </p:txBody>
      </p:sp>
      <p:graphicFrame>
        <p:nvGraphicFramePr>
          <p:cNvPr id="2" name="Table 4">
            <a:extLst>
              <a:ext uri="{FF2B5EF4-FFF2-40B4-BE49-F238E27FC236}">
                <a16:creationId xmlns:a16="http://schemas.microsoft.com/office/drawing/2014/main" id="{EB69AE77-99FE-1CB3-71CF-89BD94633134}"/>
              </a:ext>
            </a:extLst>
          </p:cNvPr>
          <p:cNvGraphicFramePr>
            <a:graphicFrameLocks noGrp="1"/>
          </p:cNvGraphicFramePr>
          <p:nvPr>
            <p:extLst>
              <p:ext uri="{D42A27DB-BD31-4B8C-83A1-F6EECF244321}">
                <p14:modId xmlns:p14="http://schemas.microsoft.com/office/powerpoint/2010/main" val="445518692"/>
              </p:ext>
            </p:extLst>
          </p:nvPr>
        </p:nvGraphicFramePr>
        <p:xfrm>
          <a:off x="6530030" y="596270"/>
          <a:ext cx="5333218" cy="5820676"/>
        </p:xfrm>
        <a:graphic>
          <a:graphicData uri="http://schemas.openxmlformats.org/drawingml/2006/table">
            <a:tbl>
              <a:tblPr firstRow="1" bandRow="1">
                <a:tableStyleId>{5940675A-B579-460E-94D1-54222C63F5DA}</a:tableStyleId>
              </a:tblPr>
              <a:tblGrid>
                <a:gridCol w="1068509">
                  <a:extLst>
                    <a:ext uri="{9D8B030D-6E8A-4147-A177-3AD203B41FA5}">
                      <a16:colId xmlns:a16="http://schemas.microsoft.com/office/drawing/2014/main" val="2065081486"/>
                    </a:ext>
                  </a:extLst>
                </a:gridCol>
                <a:gridCol w="4264709">
                  <a:extLst>
                    <a:ext uri="{9D8B030D-6E8A-4147-A177-3AD203B41FA5}">
                      <a16:colId xmlns:a16="http://schemas.microsoft.com/office/drawing/2014/main" val="1290102791"/>
                    </a:ext>
                  </a:extLst>
                </a:gridCol>
              </a:tblGrid>
              <a:tr h="336154">
                <a:tc>
                  <a:txBody>
                    <a:bodyPr/>
                    <a:lstStyle/>
                    <a:p>
                      <a:r>
                        <a:rPr lang="en-GB" sz="1200" b="0" dirty="0">
                          <a:latin typeface="Gill Sans MT" panose="020B0502020104020203" pitchFamily="34" charset="0"/>
                        </a:rPr>
                        <a:t>Word</a:t>
                      </a:r>
                    </a:p>
                  </a:txBody>
                  <a:tcPr anchor="ctr">
                    <a:solidFill>
                      <a:schemeClr val="accent1">
                        <a:lumMod val="20000"/>
                        <a:lumOff val="80000"/>
                      </a:schemeClr>
                    </a:solidFill>
                  </a:tcPr>
                </a:tc>
                <a:tc>
                  <a:txBody>
                    <a:bodyPr/>
                    <a:lstStyle/>
                    <a:p>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279777450"/>
                  </a:ext>
                </a:extLst>
              </a:tr>
              <a:tr h="687871">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Homeostasis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Regulating</a:t>
                      </a:r>
                      <a:r>
                        <a:rPr lang="en-GB" sz="1200" b="0" i="0" u="none" strike="noStrike" baseline="0" dirty="0">
                          <a:solidFill>
                            <a:srgbClr val="000000"/>
                          </a:solidFill>
                          <a:effectLst/>
                          <a:latin typeface="Gill Sans MT" panose="020B0502020104020203" pitchFamily="34" charset="0"/>
                          <a:cs typeface="Tahoma"/>
                        </a:rPr>
                        <a:t> internal conditions to keep them at an optimum, despite internal and external changes.  Maintains optimum conditions for enzymes.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1508446051"/>
                  </a:ext>
                </a:extLst>
              </a:tr>
              <a:tr h="463768">
                <a:tc>
                  <a:txBody>
                    <a:bodyPr/>
                    <a:lstStyle/>
                    <a:p>
                      <a:pPr algn="l" fontAlgn="ctr"/>
                      <a:r>
                        <a:rPr lang="en-GB" sz="1200" b="0" i="0" u="none" strike="noStrike" dirty="0">
                          <a:solidFill>
                            <a:srgbClr val="000000"/>
                          </a:solidFill>
                          <a:effectLst/>
                          <a:latin typeface="Gill Sans MT" panose="020B0502020104020203" pitchFamily="34" charset="0"/>
                          <a:cs typeface="Tahoma"/>
                        </a:rPr>
                        <a:t>Negative Feedback (HT)</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Negative feedback ensures that changes are reversed and returned back to the</a:t>
                      </a:r>
                      <a:r>
                        <a:rPr lang="en-GB" sz="1200" b="0" i="0" u="none" strike="noStrike" baseline="0" dirty="0">
                          <a:solidFill>
                            <a:srgbClr val="000000"/>
                          </a:solidFill>
                          <a:effectLst/>
                          <a:latin typeface="Gill Sans MT" panose="020B0502020104020203" pitchFamily="34" charset="0"/>
                          <a:cs typeface="Tahoma"/>
                        </a:rPr>
                        <a:t> optimum</a:t>
                      </a:r>
                      <a:r>
                        <a:rPr lang="en-GB" sz="1200" b="0" i="0" u="none" strike="noStrike" dirty="0">
                          <a:solidFill>
                            <a:srgbClr val="000000"/>
                          </a:solidFill>
                          <a:effectLst/>
                          <a:latin typeface="Gill Sans MT" panose="020B0502020104020203" pitchFamily="34" charset="0"/>
                          <a:cs typeface="Tahoma"/>
                        </a:rPr>
                        <a:t> level.</a:t>
                      </a:r>
                    </a:p>
                  </a:txBody>
                  <a:tcPr marL="12700" marR="12700" marT="12700" marB="0" anchor="ctr"/>
                </a:tc>
                <a:extLst>
                  <a:ext uri="{0D108BD9-81ED-4DB2-BD59-A6C34878D82A}">
                    <a16:rowId xmlns:a16="http://schemas.microsoft.com/office/drawing/2014/main" val="2315143732"/>
                  </a:ext>
                </a:extLst>
              </a:tr>
              <a:tr h="307150">
                <a:tc>
                  <a:txBody>
                    <a:bodyPr/>
                    <a:lstStyle/>
                    <a:p>
                      <a:pPr marL="0" indent="0" algn="l" fontAlgn="ctr">
                        <a:buNone/>
                      </a:pPr>
                      <a:r>
                        <a:rPr lang="en-GB" sz="1200" b="0" i="0" u="none" strike="noStrike" dirty="0">
                          <a:solidFill>
                            <a:srgbClr val="000000"/>
                          </a:solidFill>
                          <a:effectLst/>
                          <a:latin typeface="Gill Sans MT" panose="020B0502020104020203" pitchFamily="34" charset="0"/>
                          <a:cs typeface="Tahoma"/>
                        </a:rPr>
                        <a:t>Neurone</a:t>
                      </a:r>
                    </a:p>
                  </a:txBody>
                  <a:tcPr marL="12700" marR="12700" marT="12700" marB="0" anchor="ctr"/>
                </a:tc>
                <a:tc>
                  <a:txBody>
                    <a:bodyPr/>
                    <a:lstStyle/>
                    <a:p>
                      <a:pPr algn="l" fontAlgn="b"/>
                      <a:r>
                        <a:rPr lang="en-GB" sz="1200" b="0" i="0" u="none" strike="noStrike" dirty="0">
                          <a:solidFill>
                            <a:srgbClr val="000000"/>
                          </a:solidFill>
                          <a:effectLst/>
                          <a:latin typeface="Gill Sans MT" panose="020B0502020104020203" pitchFamily="34" charset="0"/>
                          <a:cs typeface="Tahoma"/>
                        </a:rPr>
                        <a:t>Specialised</a:t>
                      </a:r>
                      <a:r>
                        <a:rPr lang="en-GB" sz="1200" b="0" i="0" u="none" strike="noStrike" baseline="0" dirty="0">
                          <a:solidFill>
                            <a:srgbClr val="000000"/>
                          </a:solidFill>
                          <a:effectLst/>
                          <a:latin typeface="Gill Sans MT" panose="020B0502020104020203" pitchFamily="34" charset="0"/>
                          <a:cs typeface="Tahoma"/>
                        </a:rPr>
                        <a:t> cells that e</a:t>
                      </a:r>
                      <a:r>
                        <a:rPr lang="en-GB" sz="1200" b="0" i="0" u="none" strike="noStrike" dirty="0">
                          <a:solidFill>
                            <a:srgbClr val="000000"/>
                          </a:solidFill>
                          <a:effectLst/>
                          <a:latin typeface="Gill Sans MT" panose="020B0502020104020203" pitchFamily="34" charset="0"/>
                          <a:cs typeface="Tahoma"/>
                        </a:rPr>
                        <a:t>lectrical</a:t>
                      </a:r>
                      <a:r>
                        <a:rPr lang="en-GB" sz="1200" b="0" i="0" u="none" strike="noStrike" baseline="0" dirty="0">
                          <a:solidFill>
                            <a:srgbClr val="000000"/>
                          </a:solidFill>
                          <a:effectLst/>
                          <a:latin typeface="Gill Sans MT" panose="020B0502020104020203" pitchFamily="34" charset="0"/>
                          <a:cs typeface="Tahoma"/>
                        </a:rPr>
                        <a:t> impulses are passed through.</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995185651"/>
                  </a:ext>
                </a:extLst>
              </a:tr>
              <a:tr h="307150">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Nerve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b"/>
                      <a:r>
                        <a:rPr lang="en-GB" sz="1200" b="0" i="0" u="none" strike="noStrike" dirty="0">
                          <a:solidFill>
                            <a:srgbClr val="000000"/>
                          </a:solidFill>
                          <a:effectLst/>
                          <a:latin typeface="Gill Sans MT" panose="020B0502020104020203" pitchFamily="34" charset="0"/>
                          <a:cs typeface="Tahoma"/>
                        </a:rPr>
                        <a:t>Bundles</a:t>
                      </a:r>
                      <a:r>
                        <a:rPr lang="en-GB" sz="1200" b="0" i="0" u="none" strike="noStrike" baseline="0" dirty="0">
                          <a:solidFill>
                            <a:srgbClr val="000000"/>
                          </a:solidFill>
                          <a:effectLst/>
                          <a:latin typeface="Gill Sans MT" panose="020B0502020104020203" pitchFamily="34" charset="0"/>
                          <a:cs typeface="Tahoma"/>
                        </a:rPr>
                        <a:t> of hundreds/thousands of </a:t>
                      </a:r>
                      <a:r>
                        <a:rPr lang="en-GB" sz="1200" b="0" i="0" u="sng" strike="noStrike" baseline="0" dirty="0">
                          <a:solidFill>
                            <a:srgbClr val="000000"/>
                          </a:solidFill>
                          <a:effectLst/>
                          <a:latin typeface="Gill Sans MT" panose="020B0502020104020203" pitchFamily="34" charset="0"/>
                          <a:cs typeface="Tahoma"/>
                        </a:rPr>
                        <a:t>neurones</a:t>
                      </a:r>
                      <a:r>
                        <a:rPr lang="en-GB" sz="1200" b="0" i="0" u="none" strike="noStrike" baseline="0" dirty="0">
                          <a:solidFill>
                            <a:srgbClr val="000000"/>
                          </a:solidFill>
                          <a:effectLst/>
                          <a:latin typeface="Gill Sans MT" panose="020B0502020104020203" pitchFamily="34" charset="0"/>
                          <a:cs typeface="Tahoma"/>
                        </a:rPr>
                        <a:t>.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035575998"/>
                  </a:ext>
                </a:extLst>
              </a:tr>
              <a:tr h="463768">
                <a:tc>
                  <a:txBody>
                    <a:bodyPr/>
                    <a:lstStyle/>
                    <a:p>
                      <a:pPr algn="l" fontAlgn="ctr"/>
                      <a:r>
                        <a:rPr lang="en-GB" sz="1200" b="0" i="0" u="none" strike="noStrike" dirty="0">
                          <a:solidFill>
                            <a:srgbClr val="000000"/>
                          </a:solidFill>
                          <a:effectLst/>
                          <a:latin typeface="Gill Sans MT" panose="020B0502020104020203" pitchFamily="34" charset="0"/>
                          <a:cs typeface="Tahoma"/>
                        </a:rPr>
                        <a:t>Central</a:t>
                      </a:r>
                      <a:r>
                        <a:rPr lang="en-GB" sz="1200" b="0" i="0" u="none" strike="noStrike" baseline="0" dirty="0">
                          <a:solidFill>
                            <a:srgbClr val="000000"/>
                          </a:solidFill>
                          <a:effectLst/>
                          <a:latin typeface="Gill Sans MT" panose="020B0502020104020203" pitchFamily="34" charset="0"/>
                          <a:cs typeface="Tahoma"/>
                        </a:rPr>
                        <a:t> Nervous System (CNS)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Made up of your brain and spinal cord. Your brain co-ordinates all responses and sends impulses out again. </a:t>
                      </a:r>
                    </a:p>
                  </a:txBody>
                  <a:tcPr marL="12700" marR="12700" marT="12700" marB="0" anchor="ctr"/>
                </a:tc>
                <a:extLst>
                  <a:ext uri="{0D108BD9-81ED-4DB2-BD59-A6C34878D82A}">
                    <a16:rowId xmlns:a16="http://schemas.microsoft.com/office/drawing/2014/main" val="546004539"/>
                  </a:ext>
                </a:extLst>
              </a:tr>
              <a:tr h="463768">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Sense Organs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Organs</a:t>
                      </a:r>
                      <a:r>
                        <a:rPr lang="en-GB" sz="1200" b="0" i="0" u="none" strike="noStrike" baseline="0" dirty="0">
                          <a:solidFill>
                            <a:srgbClr val="000000"/>
                          </a:solidFill>
                          <a:effectLst/>
                          <a:latin typeface="Gill Sans MT" panose="020B0502020104020203" pitchFamily="34" charset="0"/>
                          <a:cs typeface="Tahoma"/>
                        </a:rPr>
                        <a:t> which detect changes on the outside e.g. smell (nose), touch (skin), sight (eye).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2071662935"/>
                  </a:ext>
                </a:extLst>
              </a:tr>
              <a:tr h="463768">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Sensory Neurone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Cells that carry impulses from</a:t>
                      </a:r>
                      <a:r>
                        <a:rPr lang="en-GB" sz="1200" b="0" i="0" u="none" strike="noStrike" baseline="0" dirty="0">
                          <a:solidFill>
                            <a:srgbClr val="000000"/>
                          </a:solidFill>
                          <a:effectLst/>
                          <a:latin typeface="Gill Sans MT" panose="020B0502020104020203" pitchFamily="34" charset="0"/>
                          <a:cs typeface="Tahoma"/>
                        </a:rPr>
                        <a:t> your sense organs to your CNS.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218923105"/>
                  </a:ext>
                </a:extLst>
              </a:tr>
              <a:tr h="463768">
                <a:tc>
                  <a:txBody>
                    <a:bodyPr/>
                    <a:lstStyle/>
                    <a:p>
                      <a:pPr algn="l" fontAlgn="ctr"/>
                      <a:r>
                        <a:rPr lang="en-GB" sz="1200" b="0" i="0" u="none" strike="noStrike" baseline="0" dirty="0">
                          <a:solidFill>
                            <a:srgbClr val="000000"/>
                          </a:solidFill>
                          <a:effectLst/>
                          <a:latin typeface="Gill Sans MT" panose="020B0502020104020203" pitchFamily="34" charset="0"/>
                          <a:cs typeface="Tahoma"/>
                        </a:rPr>
                        <a:t>Relay Neurones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Connect a sensory neurone to a motor neurone. They</a:t>
                      </a:r>
                      <a:r>
                        <a:rPr lang="en-GB" sz="1200" b="0" i="0" u="none" strike="noStrike" baseline="0" dirty="0">
                          <a:solidFill>
                            <a:srgbClr val="000000"/>
                          </a:solidFill>
                          <a:effectLst/>
                          <a:latin typeface="Gill Sans MT" panose="020B0502020104020203" pitchFamily="34" charset="0"/>
                          <a:cs typeface="Tahoma"/>
                        </a:rPr>
                        <a:t> are found in the CNS.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568231081"/>
                  </a:ext>
                </a:extLst>
              </a:tr>
              <a:tr h="307150">
                <a:tc>
                  <a:txBody>
                    <a:bodyPr/>
                    <a:lstStyle/>
                    <a:p>
                      <a:pPr algn="l" fontAlgn="ctr"/>
                      <a:r>
                        <a:rPr lang="en-GB" sz="1200" b="0" i="0" u="none" strike="noStrike" dirty="0">
                          <a:solidFill>
                            <a:srgbClr val="000000"/>
                          </a:solidFill>
                          <a:effectLst/>
                          <a:latin typeface="Gill Sans MT" panose="020B0502020104020203" pitchFamily="34" charset="0"/>
                          <a:cs typeface="Tahoma"/>
                        </a:rPr>
                        <a:t>Motor</a:t>
                      </a:r>
                      <a:r>
                        <a:rPr lang="en-GB" sz="1200" b="0" i="0" u="none" strike="noStrike" baseline="0" dirty="0">
                          <a:solidFill>
                            <a:srgbClr val="000000"/>
                          </a:solidFill>
                          <a:effectLst/>
                          <a:latin typeface="Gill Sans MT" panose="020B0502020104020203" pitchFamily="34" charset="0"/>
                          <a:cs typeface="Tahoma"/>
                        </a:rPr>
                        <a:t> Neurone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Carry</a:t>
                      </a:r>
                      <a:r>
                        <a:rPr lang="en-GB" sz="1200" b="0" i="0" u="none" strike="noStrike" baseline="0" dirty="0">
                          <a:solidFill>
                            <a:srgbClr val="000000"/>
                          </a:solidFill>
                          <a:effectLst/>
                          <a:latin typeface="Gill Sans MT" panose="020B0502020104020203" pitchFamily="34" charset="0"/>
                          <a:cs typeface="Tahoma"/>
                        </a:rPr>
                        <a:t> information from the CNS to parts of your body (effectors)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1167065785"/>
                  </a:ext>
                </a:extLst>
              </a:tr>
              <a:tr h="463768">
                <a:tc>
                  <a:txBody>
                    <a:bodyPr/>
                    <a:lstStyle/>
                    <a:p>
                      <a:pPr algn="l" fontAlgn="ctr"/>
                      <a:r>
                        <a:rPr lang="en-GB" sz="1200" b="0" i="0" u="none" strike="noStrike" dirty="0">
                          <a:solidFill>
                            <a:srgbClr val="000000"/>
                          </a:solidFill>
                          <a:effectLst/>
                          <a:latin typeface="Gill Sans MT" panose="020B0502020104020203" pitchFamily="34" charset="0"/>
                          <a:cs typeface="Tahoma"/>
                        </a:rPr>
                        <a:t>Effector</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Muscles or glands which respond to an impulse and make a change happen.</a:t>
                      </a:r>
                      <a:r>
                        <a:rPr lang="en-GB" sz="1200" b="0" i="0" u="none" strike="noStrike" baseline="0" dirty="0">
                          <a:solidFill>
                            <a:srgbClr val="000000"/>
                          </a:solidFill>
                          <a:effectLst/>
                          <a:latin typeface="Gill Sans MT" panose="020B0502020104020203" pitchFamily="34" charset="0"/>
                          <a:cs typeface="Tahoma"/>
                        </a:rPr>
                        <a:t>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939940497"/>
                  </a:ext>
                </a:extLst>
              </a:tr>
              <a:tr h="307150">
                <a:tc>
                  <a:txBody>
                    <a:bodyPr/>
                    <a:lstStyle/>
                    <a:p>
                      <a:pPr algn="l" fontAlgn="ctr"/>
                      <a:r>
                        <a:rPr lang="en-GB" sz="1200" b="0" i="0" u="none" strike="noStrike" dirty="0">
                          <a:solidFill>
                            <a:srgbClr val="000000"/>
                          </a:solidFill>
                          <a:effectLst/>
                          <a:latin typeface="Gill Sans MT" panose="020B0502020104020203" pitchFamily="34" charset="0"/>
                          <a:cs typeface="Tahoma"/>
                        </a:rPr>
                        <a:t>Receptor</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Found clustered in your sense organs</a:t>
                      </a:r>
                      <a:r>
                        <a:rPr lang="en-GB" sz="1200" b="0" i="0" u="none" strike="noStrike" baseline="0" dirty="0">
                          <a:solidFill>
                            <a:srgbClr val="000000"/>
                          </a:solidFill>
                          <a:effectLst/>
                          <a:latin typeface="Gill Sans MT" panose="020B0502020104020203" pitchFamily="34" charset="0"/>
                          <a:cs typeface="Tahoma"/>
                        </a:rPr>
                        <a:t> and pick up changes (stimuli).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822905964"/>
                  </a:ext>
                </a:extLst>
              </a:tr>
              <a:tr h="687871">
                <a:tc>
                  <a:txBody>
                    <a:bodyPr/>
                    <a:lstStyle/>
                    <a:p>
                      <a:pPr algn="l" fontAlgn="ctr"/>
                      <a:r>
                        <a:rPr lang="en-GB" sz="1200" b="0" i="0" u="none" strike="noStrike" dirty="0">
                          <a:solidFill>
                            <a:srgbClr val="000000"/>
                          </a:solidFill>
                          <a:effectLst/>
                          <a:latin typeface="Gill Sans MT" panose="020B0502020104020203" pitchFamily="34" charset="0"/>
                          <a:cs typeface="Tahoma"/>
                        </a:rPr>
                        <a:t>Synapse</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a:t>
                      </a:r>
                      <a:r>
                        <a:rPr lang="en-GB" sz="1200" b="0" i="0" u="none" strike="noStrike" baseline="0" dirty="0">
                          <a:solidFill>
                            <a:srgbClr val="000000"/>
                          </a:solidFill>
                          <a:effectLst/>
                          <a:latin typeface="Gill Sans MT" panose="020B0502020104020203" pitchFamily="34" charset="0"/>
                          <a:cs typeface="Tahoma"/>
                        </a:rPr>
                        <a:t> physical gap or junction between neurones. Chemicals called neurotransmitters diffuse across the gap as the electrical impulse CANNOT jump. </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229875871"/>
                  </a:ext>
                </a:extLst>
              </a:tr>
            </a:tbl>
          </a:graphicData>
        </a:graphic>
      </p:graphicFrame>
    </p:spTree>
    <p:extLst>
      <p:ext uri="{BB962C8B-B14F-4D97-AF65-F5344CB8AC3E}">
        <p14:creationId xmlns:p14="http://schemas.microsoft.com/office/powerpoint/2010/main" val="222398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25" y="90297"/>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9</a:t>
            </a:r>
          </a:p>
        </p:txBody>
      </p:sp>
      <p:sp>
        <p:nvSpPr>
          <p:cNvPr id="8" name="TextBox 7"/>
          <p:cNvSpPr txBox="1"/>
          <p:nvPr/>
        </p:nvSpPr>
        <p:spPr>
          <a:xfrm>
            <a:off x="6480554" y="11865"/>
            <a:ext cx="5432170" cy="461665"/>
          </a:xfrm>
          <a:prstGeom prst="rect">
            <a:avLst/>
          </a:prstGeom>
          <a:noFill/>
        </p:spPr>
        <p:txBody>
          <a:bodyPr wrap="square" rtlCol="0">
            <a:spAutoFit/>
          </a:bodyPr>
          <a:lstStyle/>
          <a:p>
            <a:pPr algn="r"/>
            <a:r>
              <a:rPr lang="en-GB" sz="2400" dirty="0"/>
              <a:t>Waves</a:t>
            </a:r>
          </a:p>
        </p:txBody>
      </p:sp>
      <p:graphicFrame>
        <p:nvGraphicFramePr>
          <p:cNvPr id="9" name="Table 4">
            <a:extLst>
              <a:ext uri="{FF2B5EF4-FFF2-40B4-BE49-F238E27FC236}">
                <a16:creationId xmlns:a16="http://schemas.microsoft.com/office/drawing/2014/main" id="{938B34CC-85AE-4D5F-AC32-C9F926028F85}"/>
              </a:ext>
            </a:extLst>
          </p:cNvPr>
          <p:cNvGraphicFramePr>
            <a:graphicFrameLocks noGrp="1"/>
          </p:cNvGraphicFramePr>
          <p:nvPr>
            <p:extLst>
              <p:ext uri="{D42A27DB-BD31-4B8C-83A1-F6EECF244321}">
                <p14:modId xmlns:p14="http://schemas.microsoft.com/office/powerpoint/2010/main" val="4134962684"/>
              </p:ext>
            </p:extLst>
          </p:nvPr>
        </p:nvGraphicFramePr>
        <p:xfrm>
          <a:off x="152399" y="628309"/>
          <a:ext cx="6041335" cy="4754880"/>
        </p:xfrm>
        <a:graphic>
          <a:graphicData uri="http://schemas.openxmlformats.org/drawingml/2006/table">
            <a:tbl>
              <a:tblPr firstRow="1" bandRow="1">
                <a:tableStyleId>{5940675A-B579-460E-94D1-54222C63F5DA}</a:tableStyleId>
              </a:tblPr>
              <a:tblGrid>
                <a:gridCol w="1210380">
                  <a:extLst>
                    <a:ext uri="{9D8B030D-6E8A-4147-A177-3AD203B41FA5}">
                      <a16:colId xmlns:a16="http://schemas.microsoft.com/office/drawing/2014/main" val="2065081486"/>
                    </a:ext>
                  </a:extLst>
                </a:gridCol>
                <a:gridCol w="4830955">
                  <a:extLst>
                    <a:ext uri="{9D8B030D-6E8A-4147-A177-3AD203B41FA5}">
                      <a16:colId xmlns:a16="http://schemas.microsoft.com/office/drawing/2014/main" val="1290102791"/>
                    </a:ext>
                  </a:extLst>
                </a:gridCol>
              </a:tblGrid>
              <a:tr h="0">
                <a:tc>
                  <a:txBody>
                    <a:bodyPr/>
                    <a:lstStyle/>
                    <a:p>
                      <a:r>
                        <a:rPr lang="en-GB" sz="1200" dirty="0">
                          <a:latin typeface="Gill Sans MT" panose="020B0502020104020203" pitchFamily="34" charset="0"/>
                        </a:rPr>
                        <a:t>Word</a:t>
                      </a:r>
                    </a:p>
                  </a:txBody>
                  <a:tcPr anchor="ctr">
                    <a:solidFill>
                      <a:schemeClr val="accent4">
                        <a:lumMod val="20000"/>
                        <a:lumOff val="80000"/>
                      </a:schemeClr>
                    </a:solidFill>
                  </a:tcPr>
                </a:tc>
                <a:tc>
                  <a:txBody>
                    <a:bodyPr/>
                    <a:lstStyle/>
                    <a:p>
                      <a:r>
                        <a:rPr lang="en-GB" sz="120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279777450"/>
                  </a:ext>
                </a:extLst>
              </a:tr>
              <a:tr h="250651">
                <a:tc>
                  <a:txBody>
                    <a:bodyPr/>
                    <a:lstStyle/>
                    <a:p>
                      <a:r>
                        <a:rPr lang="en-GB" sz="1200" dirty="0">
                          <a:latin typeface="Gill Sans MT" panose="020B0502020104020203" pitchFamily="34" charset="0"/>
                        </a:rPr>
                        <a:t>mechanical waves</a:t>
                      </a:r>
                    </a:p>
                  </a:txBody>
                  <a:tcPr anchor="ctr"/>
                </a:tc>
                <a:tc>
                  <a:txBody>
                    <a:bodyPr/>
                    <a:lstStyle/>
                    <a:p>
                      <a:r>
                        <a:rPr lang="en-GB" sz="1200" dirty="0">
                          <a:latin typeface="Gill Sans MT" panose="020B0502020104020203" pitchFamily="34" charset="0"/>
                        </a:rPr>
                        <a:t>Waves which require a medium (substance) to travel through</a:t>
                      </a:r>
                    </a:p>
                  </a:txBody>
                  <a:tcPr anchor="ctr"/>
                </a:tc>
                <a:extLst>
                  <a:ext uri="{0D108BD9-81ED-4DB2-BD59-A6C34878D82A}">
                    <a16:rowId xmlns:a16="http://schemas.microsoft.com/office/drawing/2014/main" val="1508446051"/>
                  </a:ext>
                </a:extLst>
              </a:tr>
              <a:tr h="250651">
                <a:tc>
                  <a:txBody>
                    <a:bodyPr/>
                    <a:lstStyle/>
                    <a:p>
                      <a:r>
                        <a:rPr lang="en-GB" sz="1200" dirty="0">
                          <a:latin typeface="Gill Sans MT" panose="020B0502020104020203" pitchFamily="34" charset="0"/>
                        </a:rPr>
                        <a:t>medium</a:t>
                      </a:r>
                    </a:p>
                  </a:txBody>
                  <a:tcPr anchor="ctr"/>
                </a:tc>
                <a:tc>
                  <a:txBody>
                    <a:bodyPr/>
                    <a:lstStyle/>
                    <a:p>
                      <a:r>
                        <a:rPr lang="en-GB" sz="1200" dirty="0">
                          <a:latin typeface="Gill Sans MT" panose="020B0502020104020203" pitchFamily="34" charset="0"/>
                        </a:rPr>
                        <a:t>The substance that a wave is travelling through e.g. air, water</a:t>
                      </a:r>
                    </a:p>
                  </a:txBody>
                  <a:tcPr anchor="ctr"/>
                </a:tc>
                <a:extLst>
                  <a:ext uri="{0D108BD9-81ED-4DB2-BD59-A6C34878D82A}">
                    <a16:rowId xmlns:a16="http://schemas.microsoft.com/office/drawing/2014/main" val="2315143732"/>
                  </a:ext>
                </a:extLst>
              </a:tr>
              <a:tr h="250651">
                <a:tc>
                  <a:txBody>
                    <a:bodyPr/>
                    <a:lstStyle/>
                    <a:p>
                      <a:r>
                        <a:rPr lang="en-GB" sz="1200" dirty="0">
                          <a:latin typeface="Gill Sans MT" panose="020B0502020104020203" pitchFamily="34" charset="0"/>
                        </a:rPr>
                        <a:t>matter</a:t>
                      </a:r>
                    </a:p>
                  </a:txBody>
                  <a:tcPr anchor="ctr"/>
                </a:tc>
                <a:tc>
                  <a:txBody>
                    <a:bodyPr/>
                    <a:lstStyle/>
                    <a:p>
                      <a:r>
                        <a:rPr lang="en-GB" sz="1200" dirty="0">
                          <a:latin typeface="Gill Sans MT" panose="020B0502020104020203" pitchFamily="34" charset="0"/>
                        </a:rPr>
                        <a:t>Material, anything that is made of atoms</a:t>
                      </a:r>
                    </a:p>
                  </a:txBody>
                  <a:tcPr anchor="ctr"/>
                </a:tc>
                <a:extLst>
                  <a:ext uri="{0D108BD9-81ED-4DB2-BD59-A6C34878D82A}">
                    <a16:rowId xmlns:a16="http://schemas.microsoft.com/office/drawing/2014/main" val="995185651"/>
                  </a:ext>
                </a:extLst>
              </a:tr>
              <a:tr h="250651">
                <a:tc>
                  <a:txBody>
                    <a:bodyPr/>
                    <a:lstStyle/>
                    <a:p>
                      <a:r>
                        <a:rPr lang="en-GB" sz="1200" dirty="0">
                          <a:latin typeface="Gill Sans MT" panose="020B0502020104020203" pitchFamily="34" charset="0"/>
                        </a:rPr>
                        <a:t>oscillation</a:t>
                      </a:r>
                    </a:p>
                  </a:txBody>
                  <a:tcPr anchor="ctr"/>
                </a:tc>
                <a:tc>
                  <a:txBody>
                    <a:bodyPr/>
                    <a:lstStyle/>
                    <a:p>
                      <a:r>
                        <a:rPr lang="en-GB" sz="1200" dirty="0">
                          <a:latin typeface="Gill Sans MT" panose="020B0502020104020203" pitchFamily="34" charset="0"/>
                        </a:rPr>
                        <a:t>vibration</a:t>
                      </a:r>
                    </a:p>
                  </a:txBody>
                  <a:tcPr anchor="ctr"/>
                </a:tc>
                <a:extLst>
                  <a:ext uri="{0D108BD9-81ED-4DB2-BD59-A6C34878D82A}">
                    <a16:rowId xmlns:a16="http://schemas.microsoft.com/office/drawing/2014/main" val="3035575998"/>
                  </a:ext>
                </a:extLst>
              </a:tr>
              <a:tr h="250651">
                <a:tc>
                  <a:txBody>
                    <a:bodyPr/>
                    <a:lstStyle/>
                    <a:p>
                      <a:r>
                        <a:rPr lang="en-GB" sz="1200" dirty="0">
                          <a:latin typeface="Gill Sans MT" panose="020B0502020104020203" pitchFamily="34" charset="0"/>
                        </a:rPr>
                        <a:t>transverse wave</a:t>
                      </a:r>
                    </a:p>
                  </a:txBody>
                  <a:tcPr anchor="ctr"/>
                </a:tc>
                <a:tc>
                  <a:txBody>
                    <a:bodyPr/>
                    <a:lstStyle/>
                    <a:p>
                      <a:r>
                        <a:rPr lang="en-GB" sz="1200" dirty="0">
                          <a:latin typeface="Gill Sans MT" panose="020B0502020104020203" pitchFamily="34" charset="0"/>
                        </a:rPr>
                        <a:t>A wave in which the vibrations (oscillations) are at right angles to the direction of energy transfer</a:t>
                      </a:r>
                    </a:p>
                  </a:txBody>
                  <a:tcPr anchor="ctr"/>
                </a:tc>
                <a:extLst>
                  <a:ext uri="{0D108BD9-81ED-4DB2-BD59-A6C34878D82A}">
                    <a16:rowId xmlns:a16="http://schemas.microsoft.com/office/drawing/2014/main" val="546004539"/>
                  </a:ext>
                </a:extLst>
              </a:tr>
              <a:tr h="250651">
                <a:tc>
                  <a:txBody>
                    <a:bodyPr/>
                    <a:lstStyle/>
                    <a:p>
                      <a:r>
                        <a:rPr lang="en-GB" sz="1200" dirty="0">
                          <a:latin typeface="Gill Sans MT" panose="020B0502020104020203" pitchFamily="34" charset="0"/>
                        </a:rPr>
                        <a:t>longitudinal wave</a:t>
                      </a:r>
                    </a:p>
                  </a:txBody>
                  <a:tcPr anchor="ctr"/>
                </a:tc>
                <a:tc>
                  <a:txBody>
                    <a:bodyPr/>
                    <a:lstStyle/>
                    <a:p>
                      <a:r>
                        <a:rPr lang="en-GB" sz="1200" dirty="0">
                          <a:latin typeface="Gill Sans MT" panose="020B0502020104020203" pitchFamily="34" charset="0"/>
                        </a:rPr>
                        <a:t>A wave in which the vibrations (oscillations) are parallel to the direction of energy transfer</a:t>
                      </a:r>
                    </a:p>
                  </a:txBody>
                  <a:tcPr anchor="ctr"/>
                </a:tc>
                <a:extLst>
                  <a:ext uri="{0D108BD9-81ED-4DB2-BD59-A6C34878D82A}">
                    <a16:rowId xmlns:a16="http://schemas.microsoft.com/office/drawing/2014/main" val="2071662935"/>
                  </a:ext>
                </a:extLst>
              </a:tr>
              <a:tr h="250651">
                <a:tc>
                  <a:txBody>
                    <a:bodyPr/>
                    <a:lstStyle/>
                    <a:p>
                      <a:r>
                        <a:rPr lang="en-GB" sz="1200" dirty="0">
                          <a:latin typeface="Gill Sans MT" panose="020B0502020104020203" pitchFamily="34" charset="0"/>
                        </a:rPr>
                        <a:t>compression</a:t>
                      </a:r>
                    </a:p>
                  </a:txBody>
                  <a:tcPr anchor="ctr"/>
                </a:tc>
                <a:tc>
                  <a:txBody>
                    <a:bodyPr/>
                    <a:lstStyle/>
                    <a:p>
                      <a:r>
                        <a:rPr lang="en-GB" sz="1200" dirty="0">
                          <a:latin typeface="Gill Sans MT" panose="020B0502020104020203" pitchFamily="34" charset="0"/>
                        </a:rPr>
                        <a:t>Area in a longitudinal wave where particles are close together</a:t>
                      </a:r>
                    </a:p>
                  </a:txBody>
                  <a:tcPr anchor="ctr"/>
                </a:tc>
                <a:extLst>
                  <a:ext uri="{0D108BD9-81ED-4DB2-BD59-A6C34878D82A}">
                    <a16:rowId xmlns:a16="http://schemas.microsoft.com/office/drawing/2014/main" val="3218923105"/>
                  </a:ext>
                </a:extLst>
              </a:tr>
              <a:tr h="250651">
                <a:tc>
                  <a:txBody>
                    <a:bodyPr/>
                    <a:lstStyle/>
                    <a:p>
                      <a:r>
                        <a:rPr lang="en-GB" sz="1200" dirty="0">
                          <a:latin typeface="Gill Sans MT" panose="020B0502020104020203" pitchFamily="34" charset="0"/>
                        </a:rPr>
                        <a:t>rarefaction</a:t>
                      </a:r>
                    </a:p>
                  </a:txBody>
                  <a:tcPr anchor="ctr"/>
                </a:tc>
                <a:tc>
                  <a:txBody>
                    <a:bodyPr/>
                    <a:lstStyle/>
                    <a:p>
                      <a:r>
                        <a:rPr lang="en-GB" sz="1200" dirty="0">
                          <a:latin typeface="Gill Sans MT" panose="020B0502020104020203" pitchFamily="34" charset="0"/>
                        </a:rPr>
                        <a:t>Area in a longitudinal wave where particles are far apart</a:t>
                      </a:r>
                    </a:p>
                  </a:txBody>
                  <a:tcPr anchor="ctr"/>
                </a:tc>
                <a:extLst>
                  <a:ext uri="{0D108BD9-81ED-4DB2-BD59-A6C34878D82A}">
                    <a16:rowId xmlns:a16="http://schemas.microsoft.com/office/drawing/2014/main" val="568231081"/>
                  </a:ext>
                </a:extLst>
              </a:tr>
              <a:tr h="250651">
                <a:tc>
                  <a:txBody>
                    <a:bodyPr/>
                    <a:lstStyle/>
                    <a:p>
                      <a:r>
                        <a:rPr lang="en-GB" sz="1200" dirty="0">
                          <a:latin typeface="Gill Sans MT" panose="020B0502020104020203" pitchFamily="34" charset="0"/>
                        </a:rPr>
                        <a:t>amplitude</a:t>
                      </a:r>
                    </a:p>
                  </a:txBody>
                  <a:tcPr anchor="ctr"/>
                </a:tc>
                <a:tc>
                  <a:txBody>
                    <a:bodyPr/>
                    <a:lstStyle/>
                    <a:p>
                      <a:r>
                        <a:rPr lang="en-GB" sz="1200" dirty="0">
                          <a:latin typeface="Gill Sans MT" panose="020B0502020104020203" pitchFamily="34" charset="0"/>
                        </a:rPr>
                        <a:t>The maximum displacement of a point on a wave away from its undisturbed position</a:t>
                      </a:r>
                    </a:p>
                  </a:txBody>
                  <a:tcPr anchor="ctr"/>
                </a:tc>
                <a:extLst>
                  <a:ext uri="{0D108BD9-81ED-4DB2-BD59-A6C34878D82A}">
                    <a16:rowId xmlns:a16="http://schemas.microsoft.com/office/drawing/2014/main" val="1167065785"/>
                  </a:ext>
                </a:extLst>
              </a:tr>
              <a:tr h="250651">
                <a:tc>
                  <a:txBody>
                    <a:bodyPr/>
                    <a:lstStyle/>
                    <a:p>
                      <a:r>
                        <a:rPr lang="en-GB" sz="1200" dirty="0">
                          <a:latin typeface="Gill Sans MT" panose="020B0502020104020203" pitchFamily="34" charset="0"/>
                        </a:rPr>
                        <a:t>wavelength</a:t>
                      </a:r>
                    </a:p>
                  </a:txBody>
                  <a:tcPr anchor="ctr"/>
                </a:tc>
                <a:tc>
                  <a:txBody>
                    <a:bodyPr/>
                    <a:lstStyle/>
                    <a:p>
                      <a:r>
                        <a:rPr lang="en-GB" sz="1200" dirty="0">
                          <a:latin typeface="Gill Sans MT" panose="020B0502020104020203" pitchFamily="34" charset="0"/>
                        </a:rPr>
                        <a:t>Distance from a point on one wave to the equivalent point on the adjacent wave</a:t>
                      </a:r>
                    </a:p>
                  </a:txBody>
                  <a:tcPr anchor="ctr"/>
                </a:tc>
                <a:extLst>
                  <a:ext uri="{0D108BD9-81ED-4DB2-BD59-A6C34878D82A}">
                    <a16:rowId xmlns:a16="http://schemas.microsoft.com/office/drawing/2014/main" val="939940497"/>
                  </a:ext>
                </a:extLst>
              </a:tr>
              <a:tr h="250651">
                <a:tc>
                  <a:txBody>
                    <a:bodyPr/>
                    <a:lstStyle/>
                    <a:p>
                      <a:r>
                        <a:rPr lang="en-GB" sz="1200" dirty="0">
                          <a:latin typeface="Gill Sans MT" panose="020B0502020104020203" pitchFamily="34" charset="0"/>
                        </a:rPr>
                        <a:t>frequency</a:t>
                      </a:r>
                    </a:p>
                  </a:txBody>
                  <a:tcPr anchor="ctr"/>
                </a:tc>
                <a:tc>
                  <a:txBody>
                    <a:bodyPr/>
                    <a:lstStyle/>
                    <a:p>
                      <a:r>
                        <a:rPr lang="en-GB" sz="1200" dirty="0">
                          <a:latin typeface="Gill Sans MT" panose="020B0502020104020203" pitchFamily="34" charset="0"/>
                        </a:rPr>
                        <a:t>Number of waves passing a point each second</a:t>
                      </a:r>
                    </a:p>
                  </a:txBody>
                  <a:tcPr anchor="ctr"/>
                </a:tc>
                <a:extLst>
                  <a:ext uri="{0D108BD9-81ED-4DB2-BD59-A6C34878D82A}">
                    <a16:rowId xmlns:a16="http://schemas.microsoft.com/office/drawing/2014/main" val="822905964"/>
                  </a:ext>
                </a:extLst>
              </a:tr>
              <a:tr h="250651">
                <a:tc>
                  <a:txBody>
                    <a:bodyPr/>
                    <a:lstStyle/>
                    <a:p>
                      <a:r>
                        <a:rPr lang="en-GB" sz="1200" dirty="0">
                          <a:latin typeface="Gill Sans MT" panose="020B0502020104020203" pitchFamily="34" charset="0"/>
                        </a:rPr>
                        <a:t>hertz (Hz)</a:t>
                      </a:r>
                    </a:p>
                  </a:txBody>
                  <a:tcPr anchor="ctr"/>
                </a:tc>
                <a:tc>
                  <a:txBody>
                    <a:bodyPr/>
                    <a:lstStyle/>
                    <a:p>
                      <a:r>
                        <a:rPr lang="en-GB" sz="1200" dirty="0">
                          <a:latin typeface="Gill Sans MT" panose="020B0502020104020203" pitchFamily="34" charset="0"/>
                        </a:rPr>
                        <a:t>Unit for measuring frequency. 1 Hz = 1 wave per second</a:t>
                      </a:r>
                    </a:p>
                  </a:txBody>
                  <a:tcPr anchor="ctr"/>
                </a:tc>
                <a:extLst>
                  <a:ext uri="{0D108BD9-81ED-4DB2-BD59-A6C34878D82A}">
                    <a16:rowId xmlns:a16="http://schemas.microsoft.com/office/drawing/2014/main" val="229875871"/>
                  </a:ext>
                </a:extLst>
              </a:tr>
              <a:tr h="250651">
                <a:tc>
                  <a:txBody>
                    <a:bodyPr/>
                    <a:lstStyle/>
                    <a:p>
                      <a:r>
                        <a:rPr lang="en-GB" sz="1200" b="0" dirty="0">
                          <a:latin typeface="Gill Sans MT" panose="020B0502020104020203" pitchFamily="34" charset="0"/>
                        </a:rPr>
                        <a:t>period</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Time taken (in seconds) for one wave to pass</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2849508576"/>
                  </a:ext>
                </a:extLst>
              </a:tr>
            </a:tbl>
          </a:graphicData>
        </a:graphic>
      </p:graphicFrame>
      <p:graphicFrame>
        <p:nvGraphicFramePr>
          <p:cNvPr id="10" name="Table 4">
            <a:extLst>
              <a:ext uri="{FF2B5EF4-FFF2-40B4-BE49-F238E27FC236}">
                <a16:creationId xmlns:a16="http://schemas.microsoft.com/office/drawing/2014/main" id="{282F0B04-2E28-47B3-BACB-54DA03F7E8BC}"/>
              </a:ext>
            </a:extLst>
          </p:cNvPr>
          <p:cNvGraphicFramePr>
            <a:graphicFrameLocks noGrp="1"/>
          </p:cNvGraphicFramePr>
          <p:nvPr>
            <p:extLst>
              <p:ext uri="{D42A27DB-BD31-4B8C-83A1-F6EECF244321}">
                <p14:modId xmlns:p14="http://schemas.microsoft.com/office/powerpoint/2010/main" val="394297884"/>
              </p:ext>
            </p:extLst>
          </p:nvPr>
        </p:nvGraphicFramePr>
        <p:xfrm>
          <a:off x="6318167" y="646459"/>
          <a:ext cx="5594557" cy="2834640"/>
        </p:xfrm>
        <a:graphic>
          <a:graphicData uri="http://schemas.openxmlformats.org/drawingml/2006/table">
            <a:tbl>
              <a:tblPr firstRow="1" bandRow="1">
                <a:tableStyleId>{5940675A-B579-460E-94D1-54222C63F5DA}</a:tableStyleId>
              </a:tblPr>
              <a:tblGrid>
                <a:gridCol w="1120868">
                  <a:extLst>
                    <a:ext uri="{9D8B030D-6E8A-4147-A177-3AD203B41FA5}">
                      <a16:colId xmlns:a16="http://schemas.microsoft.com/office/drawing/2014/main" val="2065081486"/>
                    </a:ext>
                  </a:extLst>
                </a:gridCol>
                <a:gridCol w="4473689">
                  <a:extLst>
                    <a:ext uri="{9D8B030D-6E8A-4147-A177-3AD203B41FA5}">
                      <a16:colId xmlns:a16="http://schemas.microsoft.com/office/drawing/2014/main" val="1290102791"/>
                    </a:ext>
                  </a:extLst>
                </a:gridCol>
              </a:tblGrid>
              <a:tr h="0">
                <a:tc>
                  <a:txBody>
                    <a:bodyPr/>
                    <a:lstStyle/>
                    <a:p>
                      <a:r>
                        <a:rPr lang="en-GB" sz="1200" dirty="0">
                          <a:latin typeface="Gill Sans MT" panose="020B0502020104020203" pitchFamily="34" charset="0"/>
                        </a:rPr>
                        <a:t>Word</a:t>
                      </a:r>
                    </a:p>
                  </a:txBody>
                  <a:tcPr anchor="ctr">
                    <a:solidFill>
                      <a:schemeClr val="accent4">
                        <a:lumMod val="20000"/>
                        <a:lumOff val="80000"/>
                      </a:schemeClr>
                    </a:solidFill>
                  </a:tcPr>
                </a:tc>
                <a:tc>
                  <a:txBody>
                    <a:bodyPr/>
                    <a:lstStyle/>
                    <a:p>
                      <a:r>
                        <a:rPr lang="en-GB" sz="120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279777450"/>
                  </a:ext>
                </a:extLst>
              </a:tr>
              <a:tr h="250651">
                <a:tc>
                  <a:txBody>
                    <a:bodyPr/>
                    <a:lstStyle/>
                    <a:p>
                      <a:r>
                        <a:rPr lang="en-GB" sz="1200" b="0" dirty="0">
                          <a:latin typeface="Gill Sans MT" panose="020B0502020104020203" pitchFamily="34" charset="0"/>
                        </a:rPr>
                        <a:t>reflection</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When a wave ‘bounces back’ after hitting a surface e.g. a mirror</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3118643372"/>
                  </a:ext>
                </a:extLst>
              </a:tr>
              <a:tr h="250651">
                <a:tc>
                  <a:txBody>
                    <a:bodyPr/>
                    <a:lstStyle/>
                    <a:p>
                      <a:r>
                        <a:rPr lang="en-GB" sz="1200" b="0" dirty="0">
                          <a:latin typeface="Gill Sans MT" panose="020B0502020104020203" pitchFamily="34" charset="0"/>
                        </a:rPr>
                        <a:t>refraction</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When a wave changes direction at a boundary between two different materials because the wave speed changes</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1787656837"/>
                  </a:ext>
                </a:extLst>
              </a:tr>
              <a:tr h="250651">
                <a:tc>
                  <a:txBody>
                    <a:bodyPr/>
                    <a:lstStyle/>
                    <a:p>
                      <a:r>
                        <a:rPr lang="en-GB" sz="1200" b="0" dirty="0">
                          <a:latin typeface="Gill Sans MT" panose="020B0502020104020203" pitchFamily="34" charset="0"/>
                        </a:rPr>
                        <a:t>transmission</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When a wave travels through a material</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3269418339"/>
                  </a:ext>
                </a:extLst>
              </a:tr>
              <a:tr h="250651">
                <a:tc>
                  <a:txBody>
                    <a:bodyPr/>
                    <a:lstStyle/>
                    <a:p>
                      <a:r>
                        <a:rPr lang="en-GB" sz="1200" b="0" dirty="0">
                          <a:latin typeface="Gill Sans MT" panose="020B0502020104020203" pitchFamily="34" charset="0"/>
                        </a:rPr>
                        <a:t>normal</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Line at right angles to a surface</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1405022246"/>
                  </a:ext>
                </a:extLst>
              </a:tr>
              <a:tr h="0">
                <a:tc>
                  <a:txBody>
                    <a:bodyPr/>
                    <a:lstStyle/>
                    <a:p>
                      <a:r>
                        <a:rPr lang="en-GB" sz="1200" b="0" dirty="0">
                          <a:latin typeface="Gill Sans MT" panose="020B0502020104020203" pitchFamily="34" charset="0"/>
                        </a:rPr>
                        <a:t>ultrasound</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Sound waves with frequency higher than 20,000Hz, too high for humans to hear</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635560060"/>
                  </a:ext>
                </a:extLst>
              </a:tr>
              <a:tr h="0">
                <a:tc>
                  <a:txBody>
                    <a:bodyPr/>
                    <a:lstStyle/>
                    <a:p>
                      <a:r>
                        <a:rPr lang="en-GB" sz="1200" b="0" dirty="0">
                          <a:latin typeface="Gill Sans MT" panose="020B0502020104020203" pitchFamily="34" charset="0"/>
                        </a:rPr>
                        <a:t>Seismic waves</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Waves produced by earthquakes</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3721765175"/>
                  </a:ext>
                </a:extLst>
              </a:tr>
              <a:tr h="0">
                <a:tc>
                  <a:txBody>
                    <a:bodyPr/>
                    <a:lstStyle/>
                    <a:p>
                      <a:r>
                        <a:rPr lang="en-GB" sz="1200" b="0" dirty="0">
                          <a:latin typeface="Gill Sans MT" panose="020B0502020104020203" pitchFamily="34" charset="0"/>
                        </a:rPr>
                        <a:t>P wave</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Longitudinal seismic wave</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609025418"/>
                  </a:ext>
                </a:extLst>
              </a:tr>
              <a:tr h="0">
                <a:tc>
                  <a:txBody>
                    <a:bodyPr/>
                    <a:lstStyle/>
                    <a:p>
                      <a:r>
                        <a:rPr lang="en-GB" sz="1200" b="0" dirty="0">
                          <a:latin typeface="Gill Sans MT" panose="020B0502020104020203" pitchFamily="34" charset="0"/>
                        </a:rPr>
                        <a:t>S wave</a:t>
                      </a:r>
                      <a:endParaRPr lang="en-GB" sz="1200" b="0" i="0" dirty="0">
                        <a:latin typeface="Gill Sans MT" panose="020B0502020104020203" pitchFamily="34" charset="0"/>
                      </a:endParaRPr>
                    </a:p>
                  </a:txBody>
                  <a:tcPr anchor="ctr"/>
                </a:tc>
                <a:tc>
                  <a:txBody>
                    <a:bodyPr/>
                    <a:lstStyle/>
                    <a:p>
                      <a:r>
                        <a:rPr lang="en-GB" sz="1200" b="0" dirty="0">
                          <a:latin typeface="Gill Sans MT" panose="020B0502020104020203" pitchFamily="34" charset="0"/>
                        </a:rPr>
                        <a:t>Transverse seismic wave</a:t>
                      </a:r>
                      <a:endParaRPr lang="en-GB" sz="1200" b="0" i="0" dirty="0">
                        <a:latin typeface="Gill Sans MT" panose="020B0502020104020203" pitchFamily="34" charset="0"/>
                      </a:endParaRPr>
                    </a:p>
                  </a:txBody>
                  <a:tcPr anchor="ctr"/>
                </a:tc>
                <a:extLst>
                  <a:ext uri="{0D108BD9-81ED-4DB2-BD59-A6C34878D82A}">
                    <a16:rowId xmlns:a16="http://schemas.microsoft.com/office/drawing/2014/main" val="2718851240"/>
                  </a:ext>
                </a:extLst>
              </a:tr>
            </a:tbl>
          </a:graphicData>
        </a:graphic>
      </p:graphicFrame>
    </p:spTree>
    <p:extLst>
      <p:ext uri="{BB962C8B-B14F-4D97-AF65-F5344CB8AC3E}">
        <p14:creationId xmlns:p14="http://schemas.microsoft.com/office/powerpoint/2010/main" val="385844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19347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10</a:t>
            </a:r>
          </a:p>
        </p:txBody>
      </p:sp>
      <p:graphicFrame>
        <p:nvGraphicFramePr>
          <p:cNvPr id="4" name="Table 3"/>
          <p:cNvGraphicFramePr>
            <a:graphicFrameLocks noGrp="1"/>
          </p:cNvGraphicFramePr>
          <p:nvPr>
            <p:extLst>
              <p:ext uri="{D42A27DB-BD31-4B8C-83A1-F6EECF244321}">
                <p14:modId xmlns:p14="http://schemas.microsoft.com/office/powerpoint/2010/main" val="701119637"/>
              </p:ext>
            </p:extLst>
          </p:nvPr>
        </p:nvGraphicFramePr>
        <p:xfrm>
          <a:off x="1656918" y="134607"/>
          <a:ext cx="4294703" cy="6499297"/>
        </p:xfrm>
        <a:graphic>
          <a:graphicData uri="http://schemas.openxmlformats.org/drawingml/2006/table">
            <a:tbl>
              <a:tblPr firstRow="1" bandRow="1">
                <a:tableStyleId>{5940675A-B579-460E-94D1-54222C63F5DA}</a:tableStyleId>
              </a:tblPr>
              <a:tblGrid>
                <a:gridCol w="2128447">
                  <a:extLst>
                    <a:ext uri="{9D8B030D-6E8A-4147-A177-3AD203B41FA5}">
                      <a16:colId xmlns:a16="http://schemas.microsoft.com/office/drawing/2014/main" val="20000"/>
                    </a:ext>
                  </a:extLst>
                </a:gridCol>
                <a:gridCol w="2166256">
                  <a:extLst>
                    <a:ext uri="{9D8B030D-6E8A-4147-A177-3AD203B41FA5}">
                      <a16:colId xmlns:a16="http://schemas.microsoft.com/office/drawing/2014/main" val="20001"/>
                    </a:ext>
                  </a:extLst>
                </a:gridCol>
              </a:tblGrid>
              <a:tr h="313550">
                <a:tc>
                  <a:txBody>
                    <a:bodyPr/>
                    <a:lstStyle/>
                    <a:p>
                      <a:pPr algn="ctr"/>
                      <a:r>
                        <a:rPr lang="en-GB" sz="1200" b="1" dirty="0">
                          <a:latin typeface="Gill Sans MT" panose="020B0502020104020203" pitchFamily="34" charset="0"/>
                        </a:rPr>
                        <a:t>Spanish</a:t>
                      </a:r>
                    </a:p>
                  </a:txBody>
                  <a:tcPr anchor="ctr">
                    <a:solidFill>
                      <a:srgbClr val="FFCCFF"/>
                    </a:solidFill>
                  </a:tcPr>
                </a:tc>
                <a:tc>
                  <a:txBody>
                    <a:bodyPr/>
                    <a:lstStyle/>
                    <a:p>
                      <a:pPr algn="ctr"/>
                      <a:r>
                        <a:rPr lang="en-GB" sz="1200" b="1" dirty="0">
                          <a:latin typeface="Gill Sans MT" panose="020B0502020104020203" pitchFamily="34" charset="0"/>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35974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qué</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trabajas</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What is your job? </a:t>
                      </a:r>
                    </a:p>
                  </a:txBody>
                  <a:tcPr marL="36576" marR="36576" marT="36576" marB="36576" anchor="ctr"/>
                </a:tc>
                <a:extLst>
                  <a:ext uri="{0D108BD9-81ED-4DB2-BD59-A6C34878D82A}">
                    <a16:rowId xmlns:a16="http://schemas.microsoft.com/office/drawing/2014/main" val="10001"/>
                  </a:ext>
                </a:extLst>
              </a:tr>
              <a:tr h="39051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Soy… / </a:t>
                      </a:r>
                      <a:r>
                        <a:rPr lang="en-GB" sz="1200" kern="1400" dirty="0" err="1">
                          <a:ln>
                            <a:noFill/>
                          </a:ln>
                          <a:solidFill>
                            <a:srgbClr val="000000"/>
                          </a:solidFill>
                          <a:effectLst/>
                          <a:latin typeface="Gill Sans MT" panose="020B0502020104020203" pitchFamily="34" charset="0"/>
                        </a:rPr>
                        <a:t>Es</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I am… / He/She is… </a:t>
                      </a:r>
                    </a:p>
                  </a:txBody>
                  <a:tcPr marL="36576" marR="36576" marT="36576" marB="36576" anchor="ctr"/>
                </a:tc>
                <a:extLst>
                  <a:ext uri="{0D108BD9-81ED-4DB2-BD59-A6C34878D82A}">
                    <a16:rowId xmlns:a16="http://schemas.microsoft.com/office/drawing/2014/main" val="10002"/>
                  </a:ext>
                </a:extLst>
              </a:tr>
              <a:tr h="359745">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Me gustaría ser…/ trabajar de...</a:t>
                      </a: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I would like to be… /work as...</a:t>
                      </a:r>
                    </a:p>
                  </a:txBody>
                  <a:tcPr marL="36576" marR="36576" marT="36576" marB="36576" anchor="ctr"/>
                </a:tc>
                <a:extLst>
                  <a:ext uri="{0D108BD9-81ED-4DB2-BD59-A6C34878D82A}">
                    <a16:rowId xmlns:a16="http://schemas.microsoft.com/office/drawing/2014/main" val="10003"/>
                  </a:ext>
                </a:extLst>
              </a:tr>
              <a:tr h="3591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abogado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a lawyer </a:t>
                      </a:r>
                    </a:p>
                  </a:txBody>
                  <a:tcPr marL="36576" marR="36576" marT="36576" marB="36576" anchor="ctr"/>
                </a:tc>
                <a:extLst>
                  <a:ext uri="{0D108BD9-81ED-4DB2-BD59-A6C34878D82A}">
                    <a16:rowId xmlns:a16="http://schemas.microsoft.com/office/drawing/2014/main" val="10004"/>
                  </a:ext>
                </a:extLst>
              </a:tr>
              <a:tr h="379859">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MT" panose="020B0502020104020203" pitchFamily="34" charset="0"/>
                        </a:rPr>
                        <a:t>albañil</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bricklayer</a:t>
                      </a:r>
                    </a:p>
                  </a:txBody>
                  <a:tcPr marL="36576" marR="36576" marT="36576" marB="36576" anchor="ctr"/>
                </a:tc>
                <a:extLst>
                  <a:ext uri="{0D108BD9-81ED-4DB2-BD59-A6C34878D82A}">
                    <a16:rowId xmlns:a16="http://schemas.microsoft.com/office/drawing/2014/main" val="3925240874"/>
                  </a:ext>
                </a:extLst>
              </a:tr>
              <a:tr h="359110">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azafato</a:t>
                      </a:r>
                      <a:r>
                        <a:rPr lang="en-GB" sz="1200" kern="1400" dirty="0">
                          <a:ln>
                            <a:noFill/>
                          </a:ln>
                          <a:solidFill>
                            <a:srgbClr val="000000"/>
                          </a:solidFill>
                          <a:effectLst/>
                          <a:latin typeface="Gill Sans MT" panose="020B0502020104020203" pitchFamily="34" charset="0"/>
                        </a:rPr>
                        <a:t>/a </a:t>
                      </a: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flight attendant </a:t>
                      </a:r>
                    </a:p>
                  </a:txBody>
                  <a:tcPr marL="36576" marR="36576" marT="36576" marB="36576" anchor="ctr"/>
                </a:tc>
                <a:extLst>
                  <a:ext uri="{0D108BD9-81ED-4DB2-BD59-A6C34878D82A}">
                    <a16:rowId xmlns:a16="http://schemas.microsoft.com/office/drawing/2014/main" val="3041935017"/>
                  </a:ext>
                </a:extLst>
              </a:tr>
              <a:tr h="359110">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bombero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firefighter </a:t>
                      </a:r>
                    </a:p>
                  </a:txBody>
                  <a:tcPr marL="36576" marR="36576" marT="36576" marB="36576" anchor="ctr"/>
                </a:tc>
                <a:extLst>
                  <a:ext uri="{0D108BD9-81ED-4DB2-BD59-A6C34878D82A}">
                    <a16:rowId xmlns:a16="http://schemas.microsoft.com/office/drawing/2014/main" val="4149408354"/>
                  </a:ext>
                </a:extLst>
              </a:tr>
              <a:tr h="359110">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camarero/a </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waiter / waitress </a:t>
                      </a:r>
                    </a:p>
                  </a:txBody>
                  <a:tcPr marL="36576" marR="36576" marT="36576" marB="36576" anchor="ctr"/>
                </a:tc>
                <a:extLst>
                  <a:ext uri="{0D108BD9-81ED-4DB2-BD59-A6C34878D82A}">
                    <a16:rowId xmlns:a16="http://schemas.microsoft.com/office/drawing/2014/main" val="1235971345"/>
                  </a:ext>
                </a:extLst>
              </a:tr>
              <a:tr h="359110">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 cocinero/a </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cook </a:t>
                      </a:r>
                    </a:p>
                  </a:txBody>
                  <a:tcPr marL="36576" marR="36576" marT="36576" marB="36576" anchor="ctr"/>
                </a:tc>
                <a:extLst>
                  <a:ext uri="{0D108BD9-81ED-4DB2-BD59-A6C34878D82A}">
                    <a16:rowId xmlns:a16="http://schemas.microsoft.com/office/drawing/2014/main" val="3748769057"/>
                  </a:ext>
                </a:extLst>
              </a:tr>
              <a:tr h="359110">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contable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accountant </a:t>
                      </a:r>
                    </a:p>
                  </a:txBody>
                  <a:tcPr marL="36576" marR="36576" marT="36576" marB="36576" anchor="ctr"/>
                </a:tc>
                <a:extLst>
                  <a:ext uri="{0D108BD9-81ED-4DB2-BD59-A6C34878D82A}">
                    <a16:rowId xmlns:a16="http://schemas.microsoft.com/office/drawing/2014/main" val="1543258229"/>
                  </a:ext>
                </a:extLst>
              </a:tr>
              <a:tr h="35911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enfermero/a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nurse</a:t>
                      </a:r>
                    </a:p>
                  </a:txBody>
                  <a:tcPr marL="36576" marR="36576" marT="36576" marB="36576" anchor="ctr"/>
                </a:tc>
                <a:extLst>
                  <a:ext uri="{0D108BD9-81ED-4DB2-BD59-A6C34878D82A}">
                    <a16:rowId xmlns:a16="http://schemas.microsoft.com/office/drawing/2014/main" val="3146237369"/>
                  </a:ext>
                </a:extLst>
              </a:tr>
              <a:tr h="359110">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fontanero/a </a:t>
                      </a: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plumber </a:t>
                      </a:r>
                    </a:p>
                  </a:txBody>
                  <a:tcPr marL="36576" marR="36576" marT="36576" marB="36576" anchor="ctr"/>
                </a:tc>
                <a:extLst>
                  <a:ext uri="{0D108BD9-81ED-4DB2-BD59-A6C34878D82A}">
                    <a16:rowId xmlns:a16="http://schemas.microsoft.com/office/drawing/2014/main" val="3264998185"/>
                  </a:ext>
                </a:extLst>
              </a:tr>
              <a:tr h="359110">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funcionario/a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civil servant</a:t>
                      </a:r>
                    </a:p>
                  </a:txBody>
                  <a:tcPr marL="36576" marR="36576" marT="36576" marB="36576" anchor="ctr"/>
                </a:tc>
                <a:extLst>
                  <a:ext uri="{0D108BD9-81ED-4DB2-BD59-A6C34878D82A}">
                    <a16:rowId xmlns:a16="http://schemas.microsoft.com/office/drawing/2014/main" val="2139219470"/>
                  </a:ext>
                </a:extLst>
              </a:tr>
              <a:tr h="3591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médico</a:t>
                      </a:r>
                      <a:r>
                        <a:rPr lang="en-GB" sz="1200" kern="1400" dirty="0">
                          <a:ln>
                            <a:noFill/>
                          </a:ln>
                          <a:solidFill>
                            <a:srgbClr val="000000"/>
                          </a:solidFill>
                          <a:effectLst/>
                          <a:latin typeface="Gill Sans MT" panose="020B0502020104020203" pitchFamily="34" charset="0"/>
                        </a:rPr>
                        <a:t>/a</a:t>
                      </a: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doctor </a:t>
                      </a:r>
                    </a:p>
                  </a:txBody>
                  <a:tcPr marL="36576" marR="36576" marT="36576" marB="36576" anchor="ctr"/>
                </a:tc>
                <a:extLst>
                  <a:ext uri="{0D108BD9-81ED-4DB2-BD59-A6C34878D82A}">
                    <a16:rowId xmlns:a16="http://schemas.microsoft.com/office/drawing/2014/main" val="3212544497"/>
                  </a:ext>
                </a:extLst>
              </a:tr>
              <a:tr h="35911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periodista</a:t>
                      </a: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journalist </a:t>
                      </a:r>
                    </a:p>
                  </a:txBody>
                  <a:tcPr marL="36576" marR="36576" marT="36576" marB="36576" anchor="ctr"/>
                </a:tc>
                <a:extLst>
                  <a:ext uri="{0D108BD9-81ED-4DB2-BD59-A6C34878D82A}">
                    <a16:rowId xmlns:a16="http://schemas.microsoft.com/office/drawing/2014/main" val="1202810902"/>
                  </a:ext>
                </a:extLst>
              </a:tr>
              <a:tr h="3591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profesor</a:t>
                      </a:r>
                      <a:r>
                        <a:rPr lang="en-GB" sz="1200" kern="1400" dirty="0">
                          <a:ln>
                            <a:noFill/>
                          </a:ln>
                          <a:solidFill>
                            <a:srgbClr val="000000"/>
                          </a:solidFill>
                          <a:effectLst/>
                          <a:latin typeface="Gill Sans MT" panose="020B0502020104020203" pitchFamily="34" charset="0"/>
                        </a:rPr>
                        <a:t>(a) </a:t>
                      </a:r>
                    </a:p>
                  </a:txBody>
                  <a:tcPr marL="36576" marR="36576" marT="36576" marB="36576" anchor="ctr"/>
                </a:tc>
                <a:tc>
                  <a:txBody>
                    <a:bodyPr/>
                    <a:lstStyle/>
                    <a:p>
                      <a:pPr marR="0" indent="0" algn="l" rtl="0">
                        <a:lnSpc>
                          <a:spcPct val="119000"/>
                        </a:lnSpc>
                        <a:spcBef>
                          <a:spcPts val="0"/>
                        </a:spcBef>
                        <a:spcAft>
                          <a:spcPts val="0"/>
                        </a:spcAft>
                      </a:pPr>
                      <a:r>
                        <a:rPr lang="es-ES" sz="1200" kern="1400" dirty="0" err="1">
                          <a:ln>
                            <a:noFill/>
                          </a:ln>
                          <a:solidFill>
                            <a:srgbClr val="000000"/>
                          </a:solidFill>
                          <a:effectLst/>
                          <a:latin typeface="Gill Sans MT" panose="020B0502020104020203" pitchFamily="34" charset="0"/>
                        </a:rPr>
                        <a:t>teacher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773897719"/>
                  </a:ext>
                </a:extLst>
              </a:tr>
              <a:tr h="386559">
                <a:tc>
                  <a:txBody>
                    <a:bodyPr/>
                    <a:lstStyle/>
                    <a:p>
                      <a:r>
                        <a:rPr lang="en-GB" sz="1200" kern="1200" dirty="0" err="1">
                          <a:solidFill>
                            <a:schemeClr val="tx1"/>
                          </a:solidFill>
                          <a:effectLst/>
                          <a:latin typeface="Gill Sans MT" panose="020B0502020104020203" pitchFamily="34" charset="0"/>
                          <a:ea typeface="+mn-ea"/>
                          <a:cs typeface="+mn-cs"/>
                        </a:rPr>
                        <a:t>Es</a:t>
                      </a:r>
                      <a:r>
                        <a:rPr lang="en-GB" sz="1200" kern="1200" dirty="0">
                          <a:solidFill>
                            <a:schemeClr val="tx1"/>
                          </a:solidFill>
                          <a:effectLst/>
                          <a:latin typeface="Gill Sans MT" panose="020B0502020104020203" pitchFamily="34" charset="0"/>
                          <a:ea typeface="+mn-ea"/>
                          <a:cs typeface="+mn-cs"/>
                        </a:rPr>
                        <a:t> un </a:t>
                      </a:r>
                      <a:r>
                        <a:rPr lang="en-GB" sz="1200" kern="1200" dirty="0" err="1">
                          <a:solidFill>
                            <a:schemeClr val="tx1"/>
                          </a:solidFill>
                          <a:effectLst/>
                          <a:latin typeface="Gill Sans MT" panose="020B0502020104020203" pitchFamily="34" charset="0"/>
                          <a:ea typeface="+mn-ea"/>
                          <a:cs typeface="+mn-cs"/>
                        </a:rPr>
                        <a:t>trabajo</a:t>
                      </a:r>
                      <a:r>
                        <a:rPr lang="en-GB" sz="1200" kern="1200" dirty="0">
                          <a:solidFill>
                            <a:schemeClr val="tx1"/>
                          </a:solidFill>
                          <a:effectLst/>
                          <a:latin typeface="Gill Sans MT" panose="020B0502020104020203" pitchFamily="34" charset="0"/>
                          <a:ea typeface="+mn-ea"/>
                          <a:cs typeface="+mn-cs"/>
                        </a:rPr>
                        <a:t>…</a:t>
                      </a: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It’s a …</a:t>
                      </a:r>
                    </a:p>
                  </a:txBody>
                  <a:tcPr marL="36576" marR="36576" marT="36576" marB="36576" anchor="ctr"/>
                </a:tc>
                <a:extLst>
                  <a:ext uri="{0D108BD9-81ED-4DB2-BD59-A6C34878D82A}">
                    <a16:rowId xmlns:a16="http://schemas.microsoft.com/office/drawing/2014/main" val="3487442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96063998"/>
              </p:ext>
            </p:extLst>
          </p:nvPr>
        </p:nvGraphicFramePr>
        <p:xfrm>
          <a:off x="6206350" y="134605"/>
          <a:ext cx="5707951" cy="6499297"/>
        </p:xfrm>
        <a:graphic>
          <a:graphicData uri="http://schemas.openxmlformats.org/drawingml/2006/table">
            <a:tbl>
              <a:tblPr firstRow="1" bandRow="1">
                <a:tableStyleId>{5940675A-B579-460E-94D1-54222C63F5DA}</a:tableStyleId>
              </a:tblPr>
              <a:tblGrid>
                <a:gridCol w="2826530">
                  <a:extLst>
                    <a:ext uri="{9D8B030D-6E8A-4147-A177-3AD203B41FA5}">
                      <a16:colId xmlns:a16="http://schemas.microsoft.com/office/drawing/2014/main" val="20000"/>
                    </a:ext>
                  </a:extLst>
                </a:gridCol>
                <a:gridCol w="2881421">
                  <a:extLst>
                    <a:ext uri="{9D8B030D-6E8A-4147-A177-3AD203B41FA5}">
                      <a16:colId xmlns:a16="http://schemas.microsoft.com/office/drawing/2014/main" val="20001"/>
                    </a:ext>
                  </a:extLst>
                </a:gridCol>
              </a:tblGrid>
              <a:tr h="276573">
                <a:tc>
                  <a:txBody>
                    <a:bodyPr/>
                    <a:lstStyle/>
                    <a:p>
                      <a:pPr algn="ctr"/>
                      <a:r>
                        <a:rPr lang="en-GB" sz="1200" b="1" dirty="0">
                          <a:latin typeface="Gill Sans MT" panose="020B0502020104020203" pitchFamily="34" charset="0"/>
                        </a:rPr>
                        <a:t>Spanish</a:t>
                      </a:r>
                    </a:p>
                  </a:txBody>
                  <a:tcPr anchor="ctr">
                    <a:solidFill>
                      <a:srgbClr val="FFCCFF"/>
                    </a:solidFill>
                  </a:tcPr>
                </a:tc>
                <a:tc>
                  <a:txBody>
                    <a:bodyPr/>
                    <a:lstStyle/>
                    <a:p>
                      <a:pPr algn="ctr"/>
                      <a:r>
                        <a:rPr lang="en-GB" sz="1200" b="1" dirty="0">
                          <a:latin typeface="Gill Sans MT" panose="020B0502020104020203" pitchFamily="34" charset="0"/>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72599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artístico</a:t>
                      </a:r>
                      <a:r>
                        <a:rPr lang="en-GB" sz="1200" kern="1400" dirty="0">
                          <a:ln>
                            <a:noFill/>
                          </a:ln>
                          <a:solidFill>
                            <a:srgbClr val="000000"/>
                          </a:solidFill>
                          <a:effectLst/>
                          <a:latin typeface="+mj-lt"/>
                        </a:rPr>
                        <a:t> / </a:t>
                      </a:r>
                      <a:r>
                        <a:rPr lang="en-GB" sz="1200" kern="1400" dirty="0" err="1">
                          <a:ln>
                            <a:noFill/>
                          </a:ln>
                          <a:solidFill>
                            <a:srgbClr val="000000"/>
                          </a:solidFill>
                          <a:effectLst/>
                          <a:latin typeface="+mj-lt"/>
                        </a:rPr>
                        <a:t>emocionante</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exigente</a:t>
                      </a:r>
                      <a:r>
                        <a:rPr lang="en-GB" sz="1200" kern="1400" dirty="0">
                          <a:ln>
                            <a:noFill/>
                          </a:ln>
                          <a:solidFill>
                            <a:srgbClr val="000000"/>
                          </a:solidFill>
                          <a:effectLst/>
                          <a:latin typeface="+mj-lt"/>
                        </a:rPr>
                        <a:t> / </a:t>
                      </a:r>
                      <a:r>
                        <a:rPr lang="en-GB" sz="1200" kern="1400" dirty="0" err="1">
                          <a:ln>
                            <a:noFill/>
                          </a:ln>
                          <a:solidFill>
                            <a:srgbClr val="000000"/>
                          </a:solidFill>
                          <a:effectLst/>
                          <a:latin typeface="+mj-lt"/>
                        </a:rPr>
                        <a:t>importante</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monótono</a:t>
                      </a:r>
                      <a:r>
                        <a:rPr lang="en-GB" sz="1200" kern="1400" dirty="0">
                          <a:ln>
                            <a:noFill/>
                          </a:ln>
                          <a:solidFill>
                            <a:srgbClr val="000000"/>
                          </a:solidFill>
                          <a:effectLst/>
                          <a:latin typeface="+mj-lt"/>
                        </a:rPr>
                        <a:t> manual/</a:t>
                      </a:r>
                      <a:r>
                        <a:rPr lang="en-GB" sz="1200" kern="1400" dirty="0" err="1">
                          <a:ln>
                            <a:noFill/>
                          </a:ln>
                          <a:solidFill>
                            <a:srgbClr val="000000"/>
                          </a:solidFill>
                          <a:effectLst/>
                          <a:latin typeface="+mj-lt"/>
                        </a:rPr>
                        <a:t>variado</a:t>
                      </a:r>
                      <a:r>
                        <a:rPr lang="en-GB" sz="1200" kern="1400" dirty="0">
                          <a:ln>
                            <a:noFill/>
                          </a:ln>
                          <a:solidFill>
                            <a:srgbClr val="000000"/>
                          </a:solidFill>
                          <a:effectLst/>
                          <a:latin typeface="+mj-lt"/>
                        </a:rPr>
                        <a:t>/</a:t>
                      </a:r>
                      <a:r>
                        <a:rPr lang="en-GB" sz="1200" kern="1400" dirty="0" err="1">
                          <a:ln>
                            <a:noFill/>
                          </a:ln>
                          <a:solidFill>
                            <a:srgbClr val="000000"/>
                          </a:solidFill>
                          <a:effectLst/>
                          <a:latin typeface="+mj-lt"/>
                        </a:rPr>
                        <a:t>repetitivo</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artistic / exciting demanding / important/monotonous/manual</a:t>
                      </a:r>
                    </a:p>
                    <a:p>
                      <a:pPr marR="0" indent="0" algn="l" rtl="0">
                        <a:lnSpc>
                          <a:spcPct val="119000"/>
                        </a:lnSpc>
                        <a:spcBef>
                          <a:spcPts val="0"/>
                        </a:spcBef>
                        <a:spcAft>
                          <a:spcPts val="0"/>
                        </a:spcAft>
                      </a:pPr>
                      <a:r>
                        <a:rPr lang="en-GB" sz="1200" kern="1400" dirty="0">
                          <a:ln>
                            <a:noFill/>
                          </a:ln>
                          <a:solidFill>
                            <a:srgbClr val="000000"/>
                          </a:solidFill>
                          <a:effectLst/>
                          <a:latin typeface="+mj-lt"/>
                        </a:rPr>
                        <a:t>varied/ repetitive </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1"/>
                  </a:ext>
                </a:extLst>
              </a:tr>
              <a:tr h="329622">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con buenas perspectivas</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with good prospects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303647">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con un </a:t>
                      </a:r>
                      <a:r>
                        <a:rPr lang="en-GB" sz="1200" kern="1400" dirty="0" err="1">
                          <a:ln>
                            <a:noFill/>
                          </a:ln>
                          <a:solidFill>
                            <a:srgbClr val="000000"/>
                          </a:solidFill>
                          <a:effectLst/>
                          <a:latin typeface="+mj-lt"/>
                        </a:rPr>
                        <a:t>buen</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sueldo</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mj-lt"/>
                        </a:rPr>
                        <a:t>with a good salary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0311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Tengo</a:t>
                      </a:r>
                      <a:r>
                        <a:rPr lang="en-GB" sz="1200" kern="1400" dirty="0">
                          <a:ln>
                            <a:noFill/>
                          </a:ln>
                          <a:solidFill>
                            <a:srgbClr val="000000"/>
                          </a:solidFill>
                          <a:effectLst/>
                          <a:latin typeface="+mj-lt"/>
                        </a:rPr>
                        <a:t> que… / </a:t>
                      </a:r>
                      <a:r>
                        <a:rPr lang="en-GB" sz="1200" kern="1400" dirty="0" err="1">
                          <a:ln>
                            <a:noFill/>
                          </a:ln>
                          <a:solidFill>
                            <a:srgbClr val="000000"/>
                          </a:solidFill>
                          <a:effectLst/>
                          <a:latin typeface="+mj-lt"/>
                        </a:rPr>
                        <a:t>Suelo</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mj-lt"/>
                        </a:rPr>
                        <a:t>I have to… / I tend to…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508381">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j-lt"/>
                        </a:rPr>
                        <a:t>cuidar a los clientes/pacientes/ pasajeros</a:t>
                      </a:r>
                      <a:endParaRPr lang="es-ES"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look after the customers / patients/passengers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0311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contestar</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llamadas</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telefónicas</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answer telephone calls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303111">
                <a:tc>
                  <a:txBody>
                    <a:bodyPr/>
                    <a:lstStyle/>
                    <a:p>
                      <a:pPr marR="0" indent="0" algn="l" rtl="0">
                        <a:lnSpc>
                          <a:spcPct val="119000"/>
                        </a:lnSpc>
                        <a:spcBef>
                          <a:spcPts val="0"/>
                        </a:spcBef>
                        <a:spcAft>
                          <a:spcPts val="600"/>
                        </a:spcAft>
                      </a:pPr>
                      <a:r>
                        <a:rPr lang="es-ES" sz="1200" kern="1400">
                          <a:ln>
                            <a:noFill/>
                          </a:ln>
                          <a:solidFill>
                            <a:srgbClr val="000000"/>
                          </a:solidFill>
                          <a:effectLst/>
                          <a:latin typeface="+mj-lt"/>
                        </a:rPr>
                        <a:t>enseñar / vigilar a los niños</a:t>
                      </a:r>
                      <a:endParaRPr lang="es-ES"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teach / supervise the children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r h="30311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hacer</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entrevistas</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do interviews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35971345"/>
                  </a:ext>
                </a:extLst>
              </a:tr>
              <a:tr h="303111">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preparar platos distintos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prepare different dishes</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748769057"/>
                  </a:ext>
                </a:extLst>
              </a:tr>
              <a:tr h="303111">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reparar coches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repair cars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43258229"/>
                  </a:ext>
                </a:extLst>
              </a:tr>
              <a:tr h="303111">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servir comida y bebida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serve food and drink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r h="717746">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j-lt"/>
                        </a:rPr>
                        <a:t>trabajar en un taller / en un hospital /en una tienda /a bordo de un avión </a:t>
                      </a:r>
                      <a:endParaRPr lang="es-ES"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j-lt"/>
                        </a:rPr>
                        <a:t>work in a workshop / in a hospital in a shop / aboard a plane </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264998185"/>
                  </a:ext>
                </a:extLst>
              </a:tr>
              <a:tr h="30311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vender </a:t>
                      </a:r>
                      <a:r>
                        <a:rPr lang="en-GB" sz="1200" kern="1400" dirty="0" err="1">
                          <a:ln>
                            <a:noFill/>
                          </a:ln>
                          <a:solidFill>
                            <a:srgbClr val="000000"/>
                          </a:solidFill>
                          <a:effectLst/>
                          <a:latin typeface="+mj-lt"/>
                        </a:rPr>
                        <a:t>ropa</a:t>
                      </a:r>
                      <a:r>
                        <a:rPr lang="en-GB" sz="1200" kern="1400" dirty="0">
                          <a:ln>
                            <a:noFill/>
                          </a:ln>
                          <a:solidFill>
                            <a:srgbClr val="000000"/>
                          </a:solidFill>
                          <a:effectLst/>
                          <a:latin typeface="+mj-lt"/>
                        </a:rPr>
                        <a:t> de </a:t>
                      </a:r>
                      <a:r>
                        <a:rPr lang="en-GB" sz="1200" kern="1400" dirty="0" err="1">
                          <a:ln>
                            <a:noFill/>
                          </a:ln>
                          <a:solidFill>
                            <a:srgbClr val="000000"/>
                          </a:solidFill>
                          <a:effectLst/>
                          <a:latin typeface="+mj-lt"/>
                        </a:rPr>
                        <a:t>marca</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sell designer clothing </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139219470"/>
                  </a:ext>
                </a:extLst>
              </a:tr>
              <a:tr h="303111">
                <a:tc>
                  <a:txBody>
                    <a:bodyPr/>
                    <a:lstStyle/>
                    <a:p>
                      <a:pPr marR="0" indent="0" algn="l" rtl="0">
                        <a:lnSpc>
                          <a:spcPct val="119000"/>
                        </a:lnSpc>
                        <a:spcBef>
                          <a:spcPts val="0"/>
                        </a:spcBef>
                        <a:spcAft>
                          <a:spcPts val="0"/>
                        </a:spcAft>
                      </a:pPr>
                      <a:r>
                        <a:rPr lang="es-ES" sz="1200" kern="1400" dirty="0">
                          <a:ln>
                            <a:noFill/>
                          </a:ln>
                          <a:solidFill>
                            <a:srgbClr val="000000"/>
                          </a:solidFill>
                          <a:effectLst/>
                          <a:latin typeface="+mj-lt"/>
                        </a:rPr>
                        <a:t>¿Qué tipo de persona eres? </a:t>
                      </a:r>
                      <a:endParaRPr lang="es-ES"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What type of person are you? </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212544497"/>
                  </a:ext>
                </a:extLst>
              </a:tr>
              <a:tr h="303111">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Creo que soy…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I think I’m… </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02810902"/>
                  </a:ext>
                </a:extLst>
              </a:tr>
              <a:tr h="303111">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ambicioso/a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Ambitious                   </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773897719"/>
                  </a:ext>
                </a:extLst>
              </a:tr>
              <a:tr h="30311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comprensivo</a:t>
                      </a:r>
                      <a:r>
                        <a:rPr lang="en-GB" sz="1200" kern="1400" dirty="0">
                          <a:ln>
                            <a:noFill/>
                          </a:ln>
                          <a:solidFill>
                            <a:srgbClr val="000000"/>
                          </a:solidFill>
                          <a:effectLst/>
                          <a:latin typeface="+mj-lt"/>
                        </a:rPr>
                        <a:t>/a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understanding</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360346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19347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11</a:t>
            </a:r>
          </a:p>
        </p:txBody>
      </p:sp>
      <p:graphicFrame>
        <p:nvGraphicFramePr>
          <p:cNvPr id="8" name="Table 7"/>
          <p:cNvGraphicFramePr>
            <a:graphicFrameLocks noGrp="1"/>
          </p:cNvGraphicFramePr>
          <p:nvPr>
            <p:extLst>
              <p:ext uri="{D42A27DB-BD31-4B8C-83A1-F6EECF244321}">
                <p14:modId xmlns:p14="http://schemas.microsoft.com/office/powerpoint/2010/main" val="3978700871"/>
              </p:ext>
            </p:extLst>
          </p:nvPr>
        </p:nvGraphicFramePr>
        <p:xfrm>
          <a:off x="1913591" y="214816"/>
          <a:ext cx="4904304" cy="6137857"/>
        </p:xfrm>
        <a:graphic>
          <a:graphicData uri="http://schemas.openxmlformats.org/drawingml/2006/table">
            <a:tbl>
              <a:tblPr firstRow="1" bandRow="1">
                <a:tableStyleId>{5940675A-B579-460E-94D1-54222C63F5DA}</a:tableStyleId>
              </a:tblPr>
              <a:tblGrid>
                <a:gridCol w="2428570">
                  <a:extLst>
                    <a:ext uri="{9D8B030D-6E8A-4147-A177-3AD203B41FA5}">
                      <a16:colId xmlns:a16="http://schemas.microsoft.com/office/drawing/2014/main" val="20000"/>
                    </a:ext>
                  </a:extLst>
                </a:gridCol>
                <a:gridCol w="2475734">
                  <a:extLst>
                    <a:ext uri="{9D8B030D-6E8A-4147-A177-3AD203B41FA5}">
                      <a16:colId xmlns:a16="http://schemas.microsoft.com/office/drawing/2014/main" val="20001"/>
                    </a:ext>
                  </a:extLst>
                </a:gridCol>
              </a:tblGrid>
              <a:tr h="275912">
                <a:tc>
                  <a:txBody>
                    <a:bodyPr/>
                    <a:lstStyle/>
                    <a:p>
                      <a:pPr algn="ctr"/>
                      <a:r>
                        <a:rPr lang="en-GB" sz="1200" b="1" dirty="0">
                          <a:latin typeface="+mj-lt"/>
                        </a:rPr>
                        <a:t>Spanish</a:t>
                      </a:r>
                    </a:p>
                  </a:txBody>
                  <a:tcPr anchor="ctr">
                    <a:solidFill>
                      <a:srgbClr val="FFCCFF"/>
                    </a:solidFill>
                  </a:tcPr>
                </a:tc>
                <a:tc>
                  <a:txBody>
                    <a:bodyPr/>
                    <a:lstStyle/>
                    <a:p>
                      <a:pPr algn="ctr"/>
                      <a:r>
                        <a:rPr lang="en-GB" sz="1200" b="1" dirty="0">
                          <a:latin typeface="+mj-lt"/>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36363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creativo</a:t>
                      </a:r>
                      <a:r>
                        <a:rPr lang="en-GB" sz="1200" kern="1400" dirty="0">
                          <a:ln>
                            <a:noFill/>
                          </a:ln>
                          <a:solidFill>
                            <a:srgbClr val="000000"/>
                          </a:solidFill>
                          <a:effectLst/>
                          <a:latin typeface="+mj-lt"/>
                        </a:rPr>
                        <a:t>/a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creative</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1"/>
                  </a:ext>
                </a:extLst>
              </a:tr>
              <a:tr h="394745">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extrovertido/a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outgoing</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363639">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fuerte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strong</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62996">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trabajador(a)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hard-working</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38397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valiente</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brave</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62996">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Quiero ser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200">
                          <a:ln>
                            <a:noFill/>
                          </a:ln>
                          <a:solidFill>
                            <a:srgbClr val="000000"/>
                          </a:solidFill>
                          <a:effectLst/>
                          <a:latin typeface="+mj-lt"/>
                        </a:rPr>
                        <a:t>I want to be…</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362996">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Gano diez euros por hora</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I earn 10 euros an hour</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r h="362996">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Trabajo en equipo</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I work in a team</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35971345"/>
                  </a:ext>
                </a:extLst>
              </a:tr>
              <a:tr h="362996">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Mis prácticas laborales</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My work experience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748769057"/>
                  </a:ext>
                </a:extLst>
              </a:tr>
              <a:tr h="362996">
                <a:tc>
                  <a:txBody>
                    <a:bodyPr/>
                    <a:lstStyle/>
                    <a:p>
                      <a:pPr marR="0" indent="0" algn="l" rtl="0">
                        <a:lnSpc>
                          <a:spcPct val="119000"/>
                        </a:lnSpc>
                        <a:spcBef>
                          <a:spcPts val="0"/>
                        </a:spcBef>
                        <a:spcAft>
                          <a:spcPts val="600"/>
                        </a:spcAft>
                      </a:pPr>
                      <a:r>
                        <a:rPr lang="es-ES" sz="1200" kern="1400">
                          <a:ln>
                            <a:noFill/>
                          </a:ln>
                          <a:solidFill>
                            <a:srgbClr val="000000"/>
                          </a:solidFill>
                          <a:effectLst/>
                          <a:latin typeface="+mj-lt"/>
                        </a:rPr>
                        <a:t>Hice mis prácticas laborales en…</a:t>
                      </a:r>
                      <a:endParaRPr lang="es-ES"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I did my work experience in…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43258229"/>
                  </a:ext>
                </a:extLst>
              </a:tr>
              <a:tr h="362996">
                <a:tc>
                  <a:txBody>
                    <a:bodyPr/>
                    <a:lstStyle/>
                    <a:p>
                      <a:pPr marR="0" indent="0" algn="l" rtl="0">
                        <a:lnSpc>
                          <a:spcPct val="119000"/>
                        </a:lnSpc>
                        <a:spcBef>
                          <a:spcPts val="0"/>
                        </a:spcBef>
                        <a:spcAft>
                          <a:spcPts val="600"/>
                        </a:spcAft>
                      </a:pPr>
                      <a:r>
                        <a:rPr lang="es-ES" sz="1200" kern="1400">
                          <a:ln>
                            <a:noFill/>
                          </a:ln>
                          <a:solidFill>
                            <a:srgbClr val="000000"/>
                          </a:solidFill>
                          <a:effectLst/>
                          <a:latin typeface="+mj-lt"/>
                        </a:rPr>
                        <a:t>Pasé quince días trabajando en</a:t>
                      </a:r>
                      <a:endParaRPr lang="es-ES"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I spent a fortnight working in...</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r h="362996">
                <a:tc>
                  <a:txBody>
                    <a:bodyPr/>
                    <a:lstStyle/>
                    <a:p>
                      <a:pPr marR="0" indent="0" algn="l" rtl="0">
                        <a:lnSpc>
                          <a:spcPct val="119000"/>
                        </a:lnSpc>
                        <a:spcBef>
                          <a:spcPts val="0"/>
                        </a:spcBef>
                        <a:spcAft>
                          <a:spcPts val="600"/>
                        </a:spcAft>
                      </a:pPr>
                      <a:r>
                        <a:rPr lang="es-ES" sz="1200" kern="1400">
                          <a:ln>
                            <a:noFill/>
                          </a:ln>
                          <a:solidFill>
                            <a:srgbClr val="000000"/>
                          </a:solidFill>
                          <a:effectLst/>
                          <a:latin typeface="+mj-lt"/>
                        </a:rPr>
                        <a:t>El primer / último día ayudaba… </a:t>
                      </a:r>
                      <a:endParaRPr lang="es-ES"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On the first / last day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264998185"/>
                  </a:ext>
                </a:extLst>
              </a:tr>
              <a:tr h="362996">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conocí a / llegué…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I met / I arrived…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139219470"/>
                  </a:ext>
                </a:extLst>
              </a:tr>
              <a:tr h="362996">
                <a:tc>
                  <a:txBody>
                    <a:bodyPr/>
                    <a:lstStyle/>
                    <a:p>
                      <a:pPr marR="0" indent="0" algn="l" rtl="0">
                        <a:lnSpc>
                          <a:spcPct val="119000"/>
                        </a:lnSpc>
                        <a:spcBef>
                          <a:spcPts val="0"/>
                        </a:spcBef>
                        <a:spcAft>
                          <a:spcPts val="600"/>
                        </a:spcAft>
                      </a:pPr>
                      <a:r>
                        <a:rPr lang="es-ES" sz="1200" kern="1400">
                          <a:ln>
                            <a:noFill/>
                          </a:ln>
                          <a:solidFill>
                            <a:srgbClr val="000000"/>
                          </a:solidFill>
                          <a:effectLst/>
                          <a:latin typeface="+mj-lt"/>
                        </a:rPr>
                        <a:t>Cada día / Todos los días… </a:t>
                      </a:r>
                      <a:endParaRPr lang="es-ES"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Each / Every day…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212544497"/>
                  </a:ext>
                </a:extLst>
              </a:tr>
              <a:tr h="362996">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archivaba documentos </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I filed documents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02810902"/>
                  </a:ext>
                </a:extLst>
              </a:tr>
              <a:tr h="362996">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j-lt"/>
                        </a:rPr>
                        <a:t>cogía el autobús / el metro</a:t>
                      </a:r>
                      <a:endParaRPr lang="es-ES"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I caught the bus / underground </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77389771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34147736"/>
              </p:ext>
            </p:extLst>
          </p:nvPr>
        </p:nvGraphicFramePr>
        <p:xfrm>
          <a:off x="6985528" y="224590"/>
          <a:ext cx="4933756" cy="5037220"/>
        </p:xfrm>
        <a:graphic>
          <a:graphicData uri="http://schemas.openxmlformats.org/drawingml/2006/table">
            <a:tbl>
              <a:tblPr firstRow="1" bandRow="1">
                <a:tableStyleId>{5940675A-B579-460E-94D1-54222C63F5DA}</a:tableStyleId>
              </a:tblPr>
              <a:tblGrid>
                <a:gridCol w="2443155">
                  <a:extLst>
                    <a:ext uri="{9D8B030D-6E8A-4147-A177-3AD203B41FA5}">
                      <a16:colId xmlns:a16="http://schemas.microsoft.com/office/drawing/2014/main" val="20000"/>
                    </a:ext>
                  </a:extLst>
                </a:gridCol>
                <a:gridCol w="2490601">
                  <a:extLst>
                    <a:ext uri="{9D8B030D-6E8A-4147-A177-3AD203B41FA5}">
                      <a16:colId xmlns:a16="http://schemas.microsoft.com/office/drawing/2014/main" val="20001"/>
                    </a:ext>
                  </a:extLst>
                </a:gridCol>
              </a:tblGrid>
              <a:tr h="310826">
                <a:tc>
                  <a:txBody>
                    <a:bodyPr/>
                    <a:lstStyle/>
                    <a:p>
                      <a:pPr algn="ctr"/>
                      <a:r>
                        <a:rPr lang="en-GB" sz="1200" b="1" dirty="0">
                          <a:latin typeface="+mj-lt"/>
                        </a:rPr>
                        <a:t>Spanish</a:t>
                      </a:r>
                    </a:p>
                  </a:txBody>
                  <a:tcPr anchor="ctr">
                    <a:solidFill>
                      <a:srgbClr val="FFCCFF"/>
                    </a:solidFill>
                  </a:tcPr>
                </a:tc>
                <a:tc>
                  <a:txBody>
                    <a:bodyPr/>
                    <a:lstStyle/>
                    <a:p>
                      <a:pPr algn="ctr"/>
                      <a:r>
                        <a:rPr lang="en-GB" sz="1200" b="1" dirty="0">
                          <a:latin typeface="+mj-lt"/>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391381">
                <a:tc>
                  <a:txBody>
                    <a:bodyPr/>
                    <a:lstStyle/>
                    <a:p>
                      <a:r>
                        <a:rPr lang="en-GB" sz="1200" kern="1200" dirty="0" err="1">
                          <a:solidFill>
                            <a:schemeClr val="tx1"/>
                          </a:solidFill>
                          <a:effectLst/>
                          <a:latin typeface="+mj-lt"/>
                          <a:ea typeface="+mn-ea"/>
                          <a:cs typeface="+mn-cs"/>
                        </a:rPr>
                        <a:t>empezaba</a:t>
                      </a:r>
                      <a:r>
                        <a:rPr lang="en-GB" sz="1200" kern="1200" dirty="0">
                          <a:solidFill>
                            <a:schemeClr val="tx1"/>
                          </a:solidFill>
                          <a:effectLst/>
                          <a:latin typeface="+mj-lt"/>
                          <a:ea typeface="+mn-ea"/>
                          <a:cs typeface="+mn-cs"/>
                        </a:rPr>
                        <a:t> / </a:t>
                      </a:r>
                      <a:r>
                        <a:rPr lang="en-GB" sz="1200" kern="1200" dirty="0" err="1">
                          <a:solidFill>
                            <a:schemeClr val="tx1"/>
                          </a:solidFill>
                          <a:effectLst/>
                          <a:latin typeface="+mj-lt"/>
                          <a:ea typeface="+mn-ea"/>
                          <a:cs typeface="+mn-cs"/>
                        </a:rPr>
                        <a:t>terminaba</a:t>
                      </a:r>
                      <a:r>
                        <a:rPr lang="en-GB" sz="1200" kern="1200" dirty="0">
                          <a:solidFill>
                            <a:schemeClr val="tx1"/>
                          </a:solidFill>
                          <a:effectLst/>
                          <a:latin typeface="+mj-lt"/>
                          <a:ea typeface="+mn-ea"/>
                          <a:cs typeface="+mn-cs"/>
                        </a:rPr>
                        <a:t> a las …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tab pos="2879446" algn="l"/>
                          <a:tab pos="2766974" algn="l"/>
                        </a:tabLst>
                        <a:defRPr/>
                      </a:pPr>
                      <a:r>
                        <a:rPr lang="en-GB" sz="1200" kern="1400" dirty="0">
                          <a:ln>
                            <a:noFill/>
                          </a:ln>
                          <a:solidFill>
                            <a:srgbClr val="000000"/>
                          </a:solidFill>
                          <a:effectLst/>
                          <a:latin typeface="+mj-lt"/>
                        </a:rPr>
                        <a:t>I started / finished at… </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1"/>
                  </a:ext>
                </a:extLst>
              </a:tr>
              <a:tr h="42486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j-lt"/>
                        </a:rPr>
                        <a:t>hacía una variedad de tareas</a:t>
                      </a:r>
                      <a:endParaRPr lang="es-ES"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mj-lt"/>
                        </a:rPr>
                        <a:t>I did a variety of tasks</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391381">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iba</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en</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transporte</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público</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I went by public transport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906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llevaba</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ropa</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elegante</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I wore smart clothes</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41326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Mi</a:t>
                      </a:r>
                      <a:r>
                        <a:rPr lang="en-GB" sz="1200" kern="1400" dirty="0">
                          <a:ln>
                            <a:noFill/>
                          </a:ln>
                          <a:solidFill>
                            <a:srgbClr val="000000"/>
                          </a:solidFill>
                          <a:effectLst/>
                          <a:latin typeface="+mj-lt"/>
                        </a:rPr>
                        <a:t> jefe/a era…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My boss was…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906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Mis</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compañeros</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eran</a:t>
                      </a:r>
                      <a:r>
                        <a:rPr lang="en-GB" sz="1200" kern="1400" dirty="0">
                          <a:ln>
                            <a:noFill/>
                          </a:ln>
                          <a:solidFill>
                            <a:srgbClr val="000000"/>
                          </a:solidFill>
                          <a:effectLst/>
                          <a:latin typeface="+mj-lt"/>
                        </a:rPr>
                        <a:t>…</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My colleagues were…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3906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Los </a:t>
                      </a:r>
                      <a:r>
                        <a:rPr lang="en-GB" sz="1200" kern="1400" dirty="0" err="1">
                          <a:ln>
                            <a:noFill/>
                          </a:ln>
                          <a:solidFill>
                            <a:srgbClr val="000000"/>
                          </a:solidFill>
                          <a:effectLst/>
                          <a:latin typeface="+mj-lt"/>
                        </a:rPr>
                        <a:t>clientes</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eran</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The customers were …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r h="3906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El </a:t>
                      </a:r>
                      <a:r>
                        <a:rPr lang="en-GB" sz="1200" kern="1400" dirty="0" err="1">
                          <a:ln>
                            <a:noFill/>
                          </a:ln>
                          <a:solidFill>
                            <a:srgbClr val="000000"/>
                          </a:solidFill>
                          <a:effectLst/>
                          <a:latin typeface="+mj-lt"/>
                        </a:rPr>
                        <a:t>trabajo</a:t>
                      </a:r>
                      <a:r>
                        <a:rPr lang="en-GB" sz="1200" kern="1400" dirty="0">
                          <a:ln>
                            <a:noFill/>
                          </a:ln>
                          <a:solidFill>
                            <a:srgbClr val="000000"/>
                          </a:solidFill>
                          <a:effectLst/>
                          <a:latin typeface="+mj-lt"/>
                        </a:rPr>
                        <a:t> era </a:t>
                      </a:r>
                      <a:r>
                        <a:rPr lang="en-GB" sz="1200" kern="1400" dirty="0" err="1">
                          <a:ln>
                            <a:noFill/>
                          </a:ln>
                          <a:solidFill>
                            <a:srgbClr val="000000"/>
                          </a:solidFill>
                          <a:effectLst/>
                          <a:latin typeface="+mj-lt"/>
                        </a:rPr>
                        <a:t>duro</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The job was hard.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35971345"/>
                  </a:ext>
                </a:extLst>
              </a:tr>
              <a:tr h="576035">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Aprendí</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muchas</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nuevas</a:t>
                      </a:r>
                      <a:r>
                        <a:rPr lang="en-GB" sz="1200" kern="1400" dirty="0">
                          <a:ln>
                            <a:noFill/>
                          </a:ln>
                          <a:solidFill>
                            <a:srgbClr val="000000"/>
                          </a:solidFill>
                          <a:effectLst/>
                          <a:latin typeface="+mj-lt"/>
                        </a:rPr>
                        <a:t> </a:t>
                      </a:r>
                      <a:r>
                        <a:rPr lang="en-GB" sz="1200" kern="1400" dirty="0" err="1">
                          <a:ln>
                            <a:noFill/>
                          </a:ln>
                          <a:solidFill>
                            <a:srgbClr val="000000"/>
                          </a:solidFill>
                          <a:effectLst/>
                          <a:latin typeface="+mj-lt"/>
                        </a:rPr>
                        <a:t>habilidades</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0"/>
                        </a:spcAft>
                      </a:pPr>
                      <a:r>
                        <a:rPr lang="en-GB" sz="1200" kern="1400">
                          <a:ln>
                            <a:noFill/>
                          </a:ln>
                          <a:solidFill>
                            <a:srgbClr val="000000"/>
                          </a:solidFill>
                          <a:effectLst/>
                          <a:latin typeface="+mj-lt"/>
                        </a:rPr>
                        <a:t>I learned lots of new skills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748769057"/>
                  </a:ext>
                </a:extLst>
              </a:tr>
              <a:tr h="3906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No </a:t>
                      </a:r>
                      <a:r>
                        <a:rPr lang="en-GB" sz="1200" kern="1400" dirty="0" err="1">
                          <a:ln>
                            <a:noFill/>
                          </a:ln>
                          <a:solidFill>
                            <a:srgbClr val="000000"/>
                          </a:solidFill>
                          <a:effectLst/>
                          <a:latin typeface="+mj-lt"/>
                        </a:rPr>
                        <a:t>aprendí</a:t>
                      </a:r>
                      <a:r>
                        <a:rPr lang="en-GB" sz="1200" kern="1400" dirty="0">
                          <a:ln>
                            <a:noFill/>
                          </a:ln>
                          <a:solidFill>
                            <a:srgbClr val="000000"/>
                          </a:solidFill>
                          <a:effectLst/>
                          <a:latin typeface="+mj-lt"/>
                        </a:rPr>
                        <a:t> nada </a:t>
                      </a:r>
                      <a:r>
                        <a:rPr lang="en-GB" sz="1200" kern="1400" dirty="0" err="1">
                          <a:ln>
                            <a:noFill/>
                          </a:ln>
                          <a:solidFill>
                            <a:srgbClr val="000000"/>
                          </a:solidFill>
                          <a:effectLst/>
                          <a:latin typeface="+mj-lt"/>
                        </a:rPr>
                        <a:t>nuevo</a:t>
                      </a:r>
                      <a:r>
                        <a:rPr lang="en-GB" sz="1200" kern="1400" dirty="0">
                          <a:ln>
                            <a:noFill/>
                          </a:ln>
                          <a:solidFill>
                            <a:srgbClr val="000000"/>
                          </a:solidFill>
                          <a:effectLst/>
                          <a:latin typeface="+mj-lt"/>
                        </a:rPr>
                        <a:t>. </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I didn’t learn anything new. </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43258229"/>
                  </a:ext>
                </a:extLst>
              </a:tr>
              <a:tr h="576035">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j-lt"/>
                        </a:rPr>
                        <a:t>Espero</a:t>
                      </a:r>
                      <a:r>
                        <a:rPr lang="en-GB" sz="1200" kern="1400" dirty="0">
                          <a:ln>
                            <a:noFill/>
                          </a:ln>
                          <a:solidFill>
                            <a:srgbClr val="000000"/>
                          </a:solidFill>
                          <a:effectLst/>
                          <a:latin typeface="+mj-lt"/>
                        </a:rPr>
                        <a:t>/Me </a:t>
                      </a:r>
                      <a:r>
                        <a:rPr lang="en-GB" sz="1200" kern="1400" dirty="0" err="1">
                          <a:ln>
                            <a:noFill/>
                          </a:ln>
                          <a:solidFill>
                            <a:srgbClr val="000000"/>
                          </a:solidFill>
                          <a:effectLst/>
                          <a:latin typeface="+mj-lt"/>
                        </a:rPr>
                        <a:t>gustaría</a:t>
                      </a:r>
                      <a:r>
                        <a:rPr lang="en-GB" sz="1200" kern="1400" dirty="0">
                          <a:ln>
                            <a:noFill/>
                          </a:ln>
                          <a:solidFill>
                            <a:srgbClr val="000000"/>
                          </a:solidFill>
                          <a:effectLst/>
                          <a:latin typeface="+mj-lt"/>
                        </a:rPr>
                        <a:t>/</a:t>
                      </a:r>
                      <a:r>
                        <a:rPr lang="en-GB" sz="1200" kern="1400" dirty="0" err="1">
                          <a:ln>
                            <a:noFill/>
                          </a:ln>
                          <a:solidFill>
                            <a:srgbClr val="000000"/>
                          </a:solidFill>
                          <a:effectLst/>
                          <a:latin typeface="+mj-lt"/>
                        </a:rPr>
                        <a:t>Quisiera</a:t>
                      </a:r>
                      <a:r>
                        <a:rPr lang="en-GB" sz="1200" kern="1400" dirty="0">
                          <a:ln>
                            <a:noFill/>
                          </a:ln>
                          <a:solidFill>
                            <a:srgbClr val="000000"/>
                          </a:solidFill>
                          <a:effectLst/>
                          <a:latin typeface="+mj-lt"/>
                        </a:rPr>
                        <a:t>/</a:t>
                      </a:r>
                      <a:r>
                        <a:rPr lang="en-GB" sz="1200" kern="1400" dirty="0" err="1">
                          <a:ln>
                            <a:noFill/>
                          </a:ln>
                          <a:solidFill>
                            <a:srgbClr val="000000"/>
                          </a:solidFill>
                          <a:effectLst/>
                          <a:latin typeface="+mj-lt"/>
                        </a:rPr>
                        <a:t>Quiero</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I hope to/I would like to/I was wanting to/I want to</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bl>
          </a:graphicData>
        </a:graphic>
      </p:graphicFrame>
    </p:spTree>
    <p:extLst>
      <p:ext uri="{BB962C8B-B14F-4D97-AF65-F5344CB8AC3E}">
        <p14:creationId xmlns:p14="http://schemas.microsoft.com/office/powerpoint/2010/main" val="19017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5" y="764892"/>
          <a:ext cx="5786969" cy="5656973"/>
        </p:xfrm>
        <a:graphic>
          <a:graphicData uri="http://schemas.openxmlformats.org/drawingml/2006/table">
            <a:tbl>
              <a:tblPr firstRow="1" bandRow="1">
                <a:tableStyleId>{5940675A-B579-460E-94D1-54222C63F5DA}</a:tableStyleId>
              </a:tblPr>
              <a:tblGrid>
                <a:gridCol w="1345851">
                  <a:extLst>
                    <a:ext uri="{9D8B030D-6E8A-4147-A177-3AD203B41FA5}">
                      <a16:colId xmlns:a16="http://schemas.microsoft.com/office/drawing/2014/main" val="20000"/>
                    </a:ext>
                  </a:extLst>
                </a:gridCol>
                <a:gridCol w="4441118">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Terms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Mitigation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Bringing people together to talk through their differences/ problems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54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Moral Condemnation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tell someone that they are in the wrong </a:t>
                      </a:r>
                    </a:p>
                  </a:txBody>
                  <a:tcPr marL="36576" marR="36576" marT="36576" marB="36576" anchor="ctr"/>
                </a:tc>
                <a:extLst>
                  <a:ext uri="{0D108BD9-81ED-4DB2-BD59-A6C34878D82A}">
                    <a16:rowId xmlns:a16="http://schemas.microsoft.com/office/drawing/2014/main" val="10002"/>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Economic Sanctions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 Punishing a country by stopping trade with them </a:t>
                      </a:r>
                    </a:p>
                  </a:txBody>
                  <a:tcPr marL="36576" marR="36576" marT="36576" marB="36576" anchor="ctr"/>
                </a:tc>
                <a:extLst>
                  <a:ext uri="{0D108BD9-81ED-4DB2-BD59-A6C34878D82A}">
                    <a16:rowId xmlns:a16="http://schemas.microsoft.com/office/drawing/2014/main" val="10003"/>
                  </a:ext>
                </a:extLst>
              </a:tr>
              <a:tr h="54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Assembly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Members of the League of Nations who met once a year to discuss and vote on matters of international importance </a:t>
                      </a:r>
                    </a:p>
                  </a:txBody>
                  <a:tcPr marL="36576" marR="36576" marT="36576" marB="36576" anchor="ctr"/>
                </a:tc>
                <a:extLst>
                  <a:ext uri="{0D108BD9-81ED-4DB2-BD59-A6C34878D82A}">
                    <a16:rowId xmlns:a16="http://schemas.microsoft.com/office/drawing/2014/main" val="10004"/>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Unanimous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everyone agrees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Veto</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right to reject a proposal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54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Secretariat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League of Nation's bureaucrats; people who implemented the decisions that the Assembly and Council made </a:t>
                      </a:r>
                    </a:p>
                  </a:txBody>
                  <a:tcPr marL="36576" marR="36576" marT="36576" marB="36576" anchor="ctr"/>
                </a:tc>
                <a:extLst>
                  <a:ext uri="{0D108BD9-81ED-4DB2-BD59-A6C34878D82A}">
                    <a16:rowId xmlns:a16="http://schemas.microsoft.com/office/drawing/2014/main" val="535829074"/>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Refugee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Someone who flees from their homeland because it is not safe to live there anymore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Plebiscite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the people of a country, not just politicians, vote on a matter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4706061"/>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Dictator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One ruler who has total power over a country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10493951"/>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Depression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economic state; when a country has little or no money</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86806720"/>
                  </a:ext>
                </a:extLst>
              </a:tr>
              <a:tr h="54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Foreign Minister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politician responsible for a country's relationship with other countries </a:t>
                      </a:r>
                    </a:p>
                  </a:txBody>
                  <a:tcPr marL="36576" marR="36576" marT="36576" marB="36576" anchor="ctr"/>
                </a:tc>
                <a:extLst>
                  <a:ext uri="{0D108BD9-81ED-4DB2-BD59-A6C34878D82A}">
                    <a16:rowId xmlns:a16="http://schemas.microsoft.com/office/drawing/2014/main" val="4006459606"/>
                  </a:ext>
                </a:extLst>
              </a:tr>
            </a:tbl>
          </a:graphicData>
        </a:graphic>
      </p:graphicFrame>
      <p:graphicFrame>
        <p:nvGraphicFramePr>
          <p:cNvPr id="11" name="Content Placeholder 3"/>
          <p:cNvGraphicFramePr>
            <a:graphicFrameLocks/>
          </p:cNvGraphicFramePr>
          <p:nvPr/>
        </p:nvGraphicFramePr>
        <p:xfrm>
          <a:off x="338667" y="764892"/>
          <a:ext cx="5562599" cy="5514588"/>
        </p:xfrm>
        <a:graphic>
          <a:graphicData uri="http://schemas.openxmlformats.org/drawingml/2006/table">
            <a:tbl>
              <a:tblPr firstRow="1" bandRow="1">
                <a:tableStyleId>{5940675A-B579-460E-94D1-54222C63F5DA}</a:tableStyleId>
              </a:tblPr>
              <a:tblGrid>
                <a:gridCol w="1365442">
                  <a:extLst>
                    <a:ext uri="{9D8B030D-6E8A-4147-A177-3AD203B41FA5}">
                      <a16:colId xmlns:a16="http://schemas.microsoft.com/office/drawing/2014/main" val="20000"/>
                    </a:ext>
                  </a:extLst>
                </a:gridCol>
                <a:gridCol w="4197157">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Individuals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r>
                        <a:rPr lang="en-GB" sz="1200" kern="1200" dirty="0">
                          <a:solidFill>
                            <a:schemeClr val="tx1"/>
                          </a:solidFill>
                          <a:effectLst/>
                          <a:latin typeface="Gill Sans MT" panose="020B0502020104020203" pitchFamily="34" charset="0"/>
                          <a:ea typeface="+mn-ea"/>
                          <a:cs typeface="+mn-cs"/>
                        </a:rPr>
                        <a:t>Ratify</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Agree with, make official </a:t>
                      </a:r>
                    </a:p>
                  </a:txBody>
                  <a:tcPr marL="36576" marR="36576" marT="36576" marB="36576" anchor="ctr"/>
                </a:tc>
                <a:extLst>
                  <a:ext uri="{0D108BD9-81ED-4DB2-BD59-A6C34878D82A}">
                    <a16:rowId xmlns:a16="http://schemas.microsoft.com/office/drawing/2014/main" val="10001"/>
                  </a:ext>
                </a:extLst>
              </a:tr>
              <a:tr h="360000">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Abdicate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To give up the throne of a country </a:t>
                      </a:r>
                    </a:p>
                  </a:txBody>
                  <a:tcPr marL="36576" marR="36576" marT="36576" marB="36576" anchor="ctr"/>
                </a:tc>
                <a:extLst>
                  <a:ext uri="{0D108BD9-81ED-4DB2-BD59-A6C34878D82A}">
                    <a16:rowId xmlns:a16="http://schemas.microsoft.com/office/drawing/2014/main" val="3683327587"/>
                  </a:ext>
                </a:extLst>
              </a:tr>
              <a:tr h="360000">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Weimar Republic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democratic government that ruled Germany from 1919-1932 </a:t>
                      </a:r>
                    </a:p>
                  </a:txBody>
                  <a:tcPr marL="36576" marR="36576" marT="36576" marB="36576" anchor="ctr"/>
                </a:tc>
                <a:extLst>
                  <a:ext uri="{0D108BD9-81ED-4DB2-BD59-A6C34878D82A}">
                    <a16:rowId xmlns:a16="http://schemas.microsoft.com/office/drawing/2014/main" val="4052715404"/>
                  </a:ext>
                </a:extLst>
              </a:tr>
              <a:tr h="540000">
                <a:tc>
                  <a:txBody>
                    <a:bodyPr/>
                    <a:lstStyle/>
                    <a:p>
                      <a:r>
                        <a:rPr lang="en-GB" sz="1200" kern="1200" dirty="0">
                          <a:solidFill>
                            <a:schemeClr val="tx1"/>
                          </a:solidFill>
                          <a:effectLst/>
                          <a:latin typeface="Gill Sans MT" panose="020B0502020104020203" pitchFamily="34" charset="0"/>
                          <a:ea typeface="+mn-ea"/>
                          <a:cs typeface="+mn-cs"/>
                        </a:rPr>
                        <a:t>Weimar </a:t>
                      </a:r>
                    </a:p>
                    <a:p>
                      <a:r>
                        <a:rPr lang="en-GB" sz="1200" kern="1200" dirty="0">
                          <a:solidFill>
                            <a:schemeClr val="tx1"/>
                          </a:solidFill>
                          <a:effectLst/>
                          <a:latin typeface="Gill Sans MT" panose="020B0502020104020203" pitchFamily="34" charset="0"/>
                          <a:ea typeface="+mn-ea"/>
                          <a:cs typeface="+mn-cs"/>
                        </a:rPr>
                        <a:t>Constitution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rules setting out how Germany would be governed during the Weimar era </a:t>
                      </a:r>
                    </a:p>
                  </a:txBody>
                  <a:tcPr marL="36576" marR="36576" marT="36576" marB="36576" anchor="ctr"/>
                </a:tc>
                <a:extLst>
                  <a:ext uri="{0D108BD9-81ED-4DB2-BD59-A6C34878D82A}">
                    <a16:rowId xmlns:a16="http://schemas.microsoft.com/office/drawing/2014/main" val="3437242691"/>
                  </a:ext>
                </a:extLst>
              </a:tr>
              <a:tr h="360000">
                <a:tc>
                  <a:txBody>
                    <a:bodyPr/>
                    <a:lstStyle/>
                    <a:p>
                      <a:r>
                        <a:rPr lang="en-GB" sz="1200" kern="1200" dirty="0">
                          <a:solidFill>
                            <a:schemeClr val="tx1"/>
                          </a:solidFill>
                          <a:effectLst/>
                          <a:latin typeface="Gill Sans MT" panose="020B0502020104020203" pitchFamily="34" charset="0"/>
                          <a:ea typeface="+mn-ea"/>
                          <a:cs typeface="+mn-cs"/>
                        </a:rPr>
                        <a:t>Democratic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System of government where people vote for their leader </a:t>
                      </a:r>
                    </a:p>
                  </a:txBody>
                  <a:tcPr marL="36576" marR="36576" marT="36576" marB="36576" anchor="ctr"/>
                </a:tc>
                <a:extLst>
                  <a:ext uri="{0D108BD9-81ED-4DB2-BD59-A6C34878D82A}">
                    <a16:rowId xmlns:a16="http://schemas.microsoft.com/office/drawing/2014/main" val="2743153197"/>
                  </a:ext>
                </a:extLst>
              </a:tr>
              <a:tr h="360000">
                <a:tc>
                  <a:txBody>
                    <a:bodyPr/>
                    <a:lstStyle/>
                    <a:p>
                      <a:pPr marR="0" indent="0" algn="l" rtl="0">
                        <a:lnSpc>
                          <a:spcPct val="119000"/>
                        </a:lnSpc>
                        <a:spcBef>
                          <a:spcPts val="0"/>
                        </a:spcBef>
                        <a:spcAft>
                          <a:spcPts val="600"/>
                        </a:spcAft>
                      </a:pPr>
                      <a:r>
                        <a:rPr lang="en-GB" sz="1200" kern="1200" dirty="0">
                          <a:solidFill>
                            <a:schemeClr val="tx1"/>
                          </a:solidFill>
                          <a:effectLst/>
                          <a:latin typeface="Gill Sans MT" panose="020B0502020104020203" pitchFamily="34" charset="0"/>
                          <a:ea typeface="+mn-ea"/>
                          <a:cs typeface="+mn-cs"/>
                        </a:rPr>
                        <a:t>Hyperinflation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When money becomes worthless </a:t>
                      </a:r>
                    </a:p>
                  </a:txBody>
                  <a:tcPr marL="36576" marR="36576" marT="36576" marB="36576" anchor="ctr"/>
                </a:tc>
                <a:extLst>
                  <a:ext uri="{0D108BD9-81ED-4DB2-BD59-A6C34878D82A}">
                    <a16:rowId xmlns:a16="http://schemas.microsoft.com/office/drawing/2014/main" val="10002"/>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Naval Supremacy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British policy that its navy should be the biggest and strongest </a:t>
                      </a:r>
                    </a:p>
                  </a:txBody>
                  <a:tcPr marL="36576" marR="36576" marT="36576" marB="36576" anchor="ctr"/>
                </a:tc>
                <a:extLst>
                  <a:ext uri="{0D108BD9-81ED-4DB2-BD59-A6C34878D82A}">
                    <a16:rowId xmlns:a16="http://schemas.microsoft.com/office/drawing/2014/main" val="10003"/>
                  </a:ext>
                </a:extLst>
              </a:tr>
              <a:tr h="360000">
                <a:tc>
                  <a:txBody>
                    <a:bodyPr/>
                    <a:lstStyle/>
                    <a:p>
                      <a:r>
                        <a:rPr lang="en-GB" sz="1200" kern="1200" dirty="0">
                          <a:solidFill>
                            <a:schemeClr val="tx1"/>
                          </a:solidFill>
                          <a:effectLst/>
                          <a:latin typeface="Gill Sans MT" panose="020B0502020104020203" pitchFamily="34" charset="0"/>
                          <a:ea typeface="+mn-ea"/>
                          <a:cs typeface="+mn-cs"/>
                        </a:rPr>
                        <a:t>Economist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Someone who studies money, trade and industry </a:t>
                      </a:r>
                    </a:p>
                  </a:txBody>
                  <a:tcPr marL="36576" marR="36576" marT="36576" marB="36576" anchor="ctr"/>
                </a:tc>
                <a:extLst>
                  <a:ext uri="{0D108BD9-81ED-4DB2-BD59-A6C34878D82A}">
                    <a16:rowId xmlns:a16="http://schemas.microsoft.com/office/drawing/2014/main" val="199024253"/>
                  </a:ext>
                </a:extLst>
              </a:tr>
              <a:tr h="504000">
                <a:tc>
                  <a:txBody>
                    <a:bodyPr/>
                    <a:lstStyle/>
                    <a:p>
                      <a:r>
                        <a:rPr lang="en-GB" sz="1200" kern="1200" dirty="0">
                          <a:solidFill>
                            <a:schemeClr val="tx1"/>
                          </a:solidFill>
                          <a:effectLst/>
                          <a:latin typeface="Gill Sans MT" panose="020B0502020104020203" pitchFamily="34" charset="0"/>
                          <a:ea typeface="+mn-ea"/>
                          <a:cs typeface="+mn-cs"/>
                        </a:rPr>
                        <a:t>Council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group of powerful countries which ran the League of Nations; Britain, France, Italy and Japan were permanent members and other countries were elected to serve for a term </a:t>
                      </a:r>
                    </a:p>
                  </a:txBody>
                  <a:tcPr marL="36576" marR="36576" marT="36576" marB="36576" anchor="ctr"/>
                </a:tc>
                <a:extLst>
                  <a:ext uri="{0D108BD9-81ED-4DB2-BD59-A6C34878D82A}">
                    <a16:rowId xmlns:a16="http://schemas.microsoft.com/office/drawing/2014/main" val="10004"/>
                  </a:ext>
                </a:extLst>
              </a:tr>
              <a:tr h="540000">
                <a:tc>
                  <a:txBody>
                    <a:bodyPr/>
                    <a:lstStyle/>
                    <a:p>
                      <a:r>
                        <a:rPr lang="en-GB" sz="1200" kern="1200" dirty="0">
                          <a:solidFill>
                            <a:schemeClr val="tx1"/>
                          </a:solidFill>
                          <a:effectLst/>
                          <a:latin typeface="Gill Sans MT" panose="020B0502020104020203" pitchFamily="34" charset="0"/>
                          <a:ea typeface="+mn-ea"/>
                          <a:cs typeface="+mn-cs"/>
                        </a:rPr>
                        <a:t>Locarno Treaty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Agreement signed in 1925, which allowed Germany to join the League of Nations </a:t>
                      </a:r>
                    </a:p>
                  </a:txBody>
                  <a:tcPr marL="36576" marR="36576" marT="36576" marB="36576" anchor="ctr"/>
                </a:tc>
                <a:extLst>
                  <a:ext uri="{0D108BD9-81ED-4DB2-BD59-A6C34878D82A}">
                    <a16:rowId xmlns:a16="http://schemas.microsoft.com/office/drawing/2014/main" val="10005"/>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Covenant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agreement; the Covenant of the League of Nations set up what the League was and what members could expect to happen under it </a:t>
                      </a:r>
                    </a:p>
                  </a:txBody>
                  <a:tcPr marL="36576" marR="36576" marT="36576" marB="36576" anchor="ctr"/>
                </a:tc>
                <a:extLst>
                  <a:ext uri="{0D108BD9-81ED-4DB2-BD59-A6C34878D82A}">
                    <a16:rowId xmlns:a16="http://schemas.microsoft.com/office/drawing/2014/main" val="3223793309"/>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2" name="TextBox 1">
            <a:extLst>
              <a:ext uri="{FF2B5EF4-FFF2-40B4-BE49-F238E27FC236}">
                <a16:creationId xmlns:a16="http://schemas.microsoft.com/office/drawing/2014/main" id="{E0FEA7E2-19A5-5C6E-C2DA-585991D549BC}"/>
              </a:ext>
            </a:extLst>
          </p:cNvPr>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12</a:t>
            </a:r>
          </a:p>
        </p:txBody>
      </p:sp>
    </p:spTree>
    <p:extLst>
      <p:ext uri="{BB962C8B-B14F-4D97-AF65-F5344CB8AC3E}">
        <p14:creationId xmlns:p14="http://schemas.microsoft.com/office/powerpoint/2010/main" val="113390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67698096"/>
              </p:ext>
            </p:extLst>
          </p:nvPr>
        </p:nvGraphicFramePr>
        <p:xfrm>
          <a:off x="122703" y="683611"/>
          <a:ext cx="11940960" cy="6014902"/>
        </p:xfrm>
        <a:graphic>
          <a:graphicData uri="http://schemas.openxmlformats.org/drawingml/2006/table">
            <a:tbl>
              <a:tblPr firstRow="1" bandRow="1">
                <a:tableStyleId>{5940675A-B579-460E-94D1-54222C63F5DA}</a:tableStyleId>
              </a:tblPr>
              <a:tblGrid>
                <a:gridCol w="2168343">
                  <a:extLst>
                    <a:ext uri="{9D8B030D-6E8A-4147-A177-3AD203B41FA5}">
                      <a16:colId xmlns:a16="http://schemas.microsoft.com/office/drawing/2014/main" val="20000"/>
                    </a:ext>
                  </a:extLst>
                </a:gridCol>
                <a:gridCol w="9772617">
                  <a:extLst>
                    <a:ext uri="{9D8B030D-6E8A-4147-A177-3AD203B41FA5}">
                      <a16:colId xmlns:a16="http://schemas.microsoft.com/office/drawing/2014/main" val="20001"/>
                    </a:ext>
                  </a:extLst>
                </a:gridCol>
              </a:tblGrid>
              <a:tr h="297048">
                <a:tc>
                  <a:txBody>
                    <a:bodyPr/>
                    <a:lstStyle/>
                    <a:p>
                      <a:pPr algn="l"/>
                      <a:r>
                        <a:rPr lang="en-GB" sz="1200" b="0" dirty="0">
                          <a:latin typeface="+mj-lt"/>
                        </a:rPr>
                        <a:t>Key Word</a:t>
                      </a:r>
                    </a:p>
                  </a:txBody>
                  <a:tcPr anchor="ctr">
                    <a:solidFill>
                      <a:schemeClr val="accent4">
                        <a:lumMod val="20000"/>
                        <a:lumOff val="80000"/>
                      </a:schemeClr>
                    </a:solidFill>
                  </a:tcPr>
                </a:tc>
                <a:tc>
                  <a:txBody>
                    <a:bodyPr/>
                    <a:lstStyle/>
                    <a:p>
                      <a:pPr algn="l"/>
                      <a:r>
                        <a:rPr lang="en-GB" sz="1200" b="0" dirty="0">
                          <a:latin typeface="+mj-lt"/>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Abiotic</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dirty="0">
                          <a:solidFill>
                            <a:srgbClr val="000000"/>
                          </a:solidFill>
                          <a:effectLst/>
                          <a:latin typeface="+mj-lt"/>
                          <a:ea typeface="Times New Roman" panose="02020603050405020304" pitchFamily="18" charset="0"/>
                        </a:rPr>
                        <a:t>components in an ecosystem that are non-living environmental factors such as climate (temperature and rainfall), soil, water temperature and light</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1"/>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Biome</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a:solidFill>
                            <a:srgbClr val="000000"/>
                          </a:solidFill>
                          <a:effectLst/>
                          <a:latin typeface="+mj-lt"/>
                          <a:ea typeface="Times New Roman" panose="02020603050405020304" pitchFamily="18" charset="0"/>
                        </a:rPr>
                        <a:t>global-scale ecosystems such as a tropical rainforest or deciduous woodland</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720084359"/>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Biotic</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a:solidFill>
                            <a:srgbClr val="000000"/>
                          </a:solidFill>
                          <a:effectLst/>
                          <a:latin typeface="+mj-lt"/>
                          <a:ea typeface="Times New Roman" panose="02020603050405020304" pitchFamily="18" charset="0"/>
                        </a:rPr>
                        <a:t>components in an ecosystem that are living such as plants and fish</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859346242"/>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Consumer</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dirty="0">
                          <a:solidFill>
                            <a:srgbClr val="000000"/>
                          </a:solidFill>
                          <a:effectLst/>
                          <a:latin typeface="+mj-lt"/>
                          <a:ea typeface="Times New Roman" panose="02020603050405020304" pitchFamily="18" charset="0"/>
                        </a:rPr>
                        <a:t>organism that eats herbivores and/or plant matter</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542584960"/>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Decomposer</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dirty="0">
                          <a:solidFill>
                            <a:srgbClr val="000000"/>
                          </a:solidFill>
                          <a:effectLst/>
                          <a:latin typeface="+mj-lt"/>
                          <a:ea typeface="Times New Roman" panose="02020603050405020304" pitchFamily="18" charset="0"/>
                        </a:rPr>
                        <a:t>organisms such as bacteria or fungi that break down plant and animal material</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2942662950"/>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Ecosystem</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a:solidFill>
                            <a:srgbClr val="000000"/>
                          </a:solidFill>
                          <a:effectLst/>
                          <a:latin typeface="+mj-lt"/>
                          <a:ea typeface="Times New Roman" panose="02020603050405020304" pitchFamily="18" charset="0"/>
                        </a:rPr>
                        <a:t>a community of plants and animals that interact with each other and their physical environment</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2253835080"/>
                  </a:ext>
                </a:extLst>
              </a:tr>
              <a:tr h="386516">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Food chain</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a:solidFill>
                            <a:srgbClr val="000000"/>
                          </a:solidFill>
                          <a:effectLst/>
                          <a:latin typeface="+mj-lt"/>
                          <a:ea typeface="Times New Roman" panose="02020603050405020304" pitchFamily="18" charset="0"/>
                        </a:rPr>
                        <a:t>connections between different organisms (plants and animals) that rely upon one another as their source of food</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2"/>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Food web</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a:solidFill>
                            <a:srgbClr val="000000"/>
                          </a:solidFill>
                          <a:effectLst/>
                          <a:latin typeface="+mj-lt"/>
                          <a:ea typeface="Times New Roman" panose="02020603050405020304" pitchFamily="18" charset="0"/>
                        </a:rPr>
                        <a:t>a complex hierarchy of plants and animals relying on each other for food</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3"/>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Global atmospheric circulation</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dirty="0">
                          <a:solidFill>
                            <a:srgbClr val="000000"/>
                          </a:solidFill>
                          <a:effectLst/>
                          <a:latin typeface="+mj-lt"/>
                          <a:ea typeface="Times New Roman" panose="02020603050405020304" pitchFamily="18" charset="0"/>
                        </a:rPr>
                        <a:t>large scale circulation (movement) of the atmosphere</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4"/>
                  </a:ext>
                </a:extLst>
              </a:tr>
              <a:tr h="293610">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Global ecosystems</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a:solidFill>
                            <a:srgbClr val="000000"/>
                          </a:solidFill>
                          <a:effectLst/>
                          <a:latin typeface="+mj-lt"/>
                          <a:ea typeface="Times New Roman" panose="02020603050405020304" pitchFamily="18" charset="0"/>
                        </a:rPr>
                        <a:t>large scale ecosystem, such as tropical rainforest or tundra</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925240874"/>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Nutrient cycle</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dirty="0">
                          <a:solidFill>
                            <a:srgbClr val="000000"/>
                          </a:solidFill>
                          <a:effectLst/>
                          <a:latin typeface="+mj-lt"/>
                          <a:ea typeface="Times New Roman" panose="02020603050405020304" pitchFamily="18" charset="0"/>
                        </a:rPr>
                        <a:t>on-going recycling of nutrients between living organisms and their environment</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4149408354"/>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Producer</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96900">
                        <a:lnSpc>
                          <a:spcPct val="120000"/>
                        </a:lnSpc>
                        <a:spcAft>
                          <a:spcPts val="0"/>
                        </a:spcAft>
                      </a:pPr>
                      <a:r>
                        <a:rPr lang="en-US" sz="1200" b="0" dirty="0">
                          <a:solidFill>
                            <a:srgbClr val="000000"/>
                          </a:solidFill>
                          <a:effectLst/>
                          <a:latin typeface="+mj-lt"/>
                          <a:ea typeface="Times New Roman" panose="02020603050405020304" pitchFamily="18" charset="0"/>
                        </a:rPr>
                        <a:t>an organism or plant that is able to absorb energy from the sun through photosynthesis</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235971345"/>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Biodiversity</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mj-lt"/>
                          <a:ea typeface="Times New Roman" panose="02020603050405020304" pitchFamily="18" charset="0"/>
                        </a:rPr>
                        <a:t>the variety of life in the world or a particular ecosystem</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684114738"/>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Canopy</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mj-lt"/>
                          <a:ea typeface="Times New Roman" panose="02020603050405020304" pitchFamily="18" charset="0"/>
                        </a:rPr>
                        <a:t>the continuous layer of branches in a forest, which in tropical rainforests hosts the majority of plant and animal species </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84103435"/>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Carbon sink/store</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mj-lt"/>
                          <a:ea typeface="Times New Roman" panose="02020603050405020304" pitchFamily="18" charset="0"/>
                        </a:rPr>
                        <a:t>the removal of CO</a:t>
                      </a:r>
                      <a:r>
                        <a:rPr lang="en-US" sz="1200" b="0" baseline="-25000">
                          <a:solidFill>
                            <a:srgbClr val="000000"/>
                          </a:solidFill>
                          <a:effectLst/>
                          <a:latin typeface="+mj-lt"/>
                          <a:ea typeface="Times New Roman" panose="02020603050405020304" pitchFamily="18" charset="0"/>
                        </a:rPr>
                        <a:t>2</a:t>
                      </a:r>
                      <a:r>
                        <a:rPr lang="en-US" sz="1200" b="0">
                          <a:solidFill>
                            <a:srgbClr val="000000"/>
                          </a:solidFill>
                          <a:effectLst/>
                          <a:latin typeface="+mj-lt"/>
                          <a:ea typeface="Times New Roman" panose="02020603050405020304" pitchFamily="18" charset="0"/>
                        </a:rPr>
                        <a:t> from the atmosphere</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539977628"/>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Climate</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mj-lt"/>
                          <a:ea typeface="Times New Roman" panose="02020603050405020304" pitchFamily="18" charset="0"/>
                        </a:rPr>
                        <a:t>the average weather over a long period of time</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378583956"/>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Climate change</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a:solidFill>
                            <a:srgbClr val="000000"/>
                          </a:solidFill>
                          <a:effectLst/>
                          <a:latin typeface="+mj-lt"/>
                          <a:ea typeface="Times New Roman" panose="02020603050405020304" pitchFamily="18" charset="0"/>
                        </a:rPr>
                        <a:t>a long-term change in the earth's climate, especially a change due to an increase in the average atmospheric temperature</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130782420"/>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Conservation</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managing the environment in order to preserve, protect or restore it</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637775024"/>
                  </a:ext>
                </a:extLst>
              </a:tr>
            </a:tbl>
          </a:graphicData>
        </a:graphic>
      </p:graphicFrame>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Geography</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Tree>
    <p:extLst>
      <p:ext uri="{BB962C8B-B14F-4D97-AF65-F5344CB8AC3E}">
        <p14:creationId xmlns:p14="http://schemas.microsoft.com/office/powerpoint/2010/main" val="310052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21645639"/>
              </p:ext>
            </p:extLst>
          </p:nvPr>
        </p:nvGraphicFramePr>
        <p:xfrm>
          <a:off x="122703" y="767669"/>
          <a:ext cx="11869000" cy="5544673"/>
        </p:xfrm>
        <a:graphic>
          <a:graphicData uri="http://schemas.openxmlformats.org/drawingml/2006/table">
            <a:tbl>
              <a:tblPr firstRow="1" bandRow="1">
                <a:tableStyleId>{5940675A-B579-460E-94D1-54222C63F5DA}</a:tableStyleId>
              </a:tblPr>
              <a:tblGrid>
                <a:gridCol w="2294128">
                  <a:extLst>
                    <a:ext uri="{9D8B030D-6E8A-4147-A177-3AD203B41FA5}">
                      <a16:colId xmlns:a16="http://schemas.microsoft.com/office/drawing/2014/main" val="20000"/>
                    </a:ext>
                  </a:extLst>
                </a:gridCol>
                <a:gridCol w="9574872">
                  <a:extLst>
                    <a:ext uri="{9D8B030D-6E8A-4147-A177-3AD203B41FA5}">
                      <a16:colId xmlns:a16="http://schemas.microsoft.com/office/drawing/2014/main" val="20001"/>
                    </a:ext>
                  </a:extLst>
                </a:gridCol>
              </a:tblGrid>
              <a:tr h="297048">
                <a:tc>
                  <a:txBody>
                    <a:bodyPr/>
                    <a:lstStyle/>
                    <a:p>
                      <a:pPr algn="l"/>
                      <a:r>
                        <a:rPr lang="en-GB" sz="1200" b="0" dirty="0">
                          <a:latin typeface="+mj-lt"/>
                        </a:rPr>
                        <a:t>Key Word</a:t>
                      </a:r>
                    </a:p>
                  </a:txBody>
                  <a:tcPr anchor="ctr">
                    <a:solidFill>
                      <a:schemeClr val="accent6">
                        <a:lumMod val="20000"/>
                        <a:lumOff val="80000"/>
                      </a:schemeClr>
                    </a:solidFill>
                  </a:tcPr>
                </a:tc>
                <a:tc>
                  <a:txBody>
                    <a:bodyPr/>
                    <a:lstStyle/>
                    <a:p>
                      <a:pPr algn="l"/>
                      <a:r>
                        <a:rPr lang="en-GB" sz="1200" b="0" dirty="0">
                          <a:latin typeface="+mj-lt"/>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Debt reduction</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countries are relieved of some of their debt in return for an agreement that they preserve and protect their natural environments</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1"/>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Deforestation</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the cutting down and removal of forest</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720084359"/>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Ecotourism</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nature tourism usually involving small groups with minimal impact on the environment</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859346242"/>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Hardwood</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important resource provided by tropical rainforests</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4034684107"/>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Indigenous tribes</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native to a particular place, usually living in harmony with the natural environment, using resources without causing long-term harm</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2942662950"/>
                  </a:ext>
                </a:extLst>
              </a:tr>
              <a:tr h="386516">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Infertile soil</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soil which is unable to reproduce or sustain life </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2"/>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International agreements</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promises made between countries and/or </a:t>
                      </a:r>
                      <a:r>
                        <a:rPr lang="en-US" sz="1200" b="0" dirty="0" err="1">
                          <a:solidFill>
                            <a:srgbClr val="000000"/>
                          </a:solidFill>
                          <a:effectLst/>
                          <a:latin typeface="+mj-lt"/>
                          <a:ea typeface="Times New Roman" panose="02020603050405020304" pitchFamily="18" charset="0"/>
                        </a:rPr>
                        <a:t>organisations</a:t>
                      </a:r>
                      <a:r>
                        <a:rPr lang="en-US" sz="1200" b="0" dirty="0">
                          <a:solidFill>
                            <a:srgbClr val="000000"/>
                          </a:solidFill>
                          <a:effectLst/>
                          <a:latin typeface="+mj-lt"/>
                          <a:ea typeface="Times New Roman" panose="02020603050405020304" pitchFamily="18" charset="0"/>
                        </a:rPr>
                        <a:t> to mitigate the destruction of natural habitats</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3"/>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Leaching</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heavy rainfall quickly dissolves and carries away nutrients in rainforest soils, leaving behind infertile red, iron-rich soil called </a:t>
                      </a:r>
                      <a:r>
                        <a:rPr lang="en-US" sz="1200" b="0" i="1" dirty="0" err="1">
                          <a:solidFill>
                            <a:srgbClr val="000000"/>
                          </a:solidFill>
                          <a:effectLst/>
                          <a:latin typeface="+mj-lt"/>
                          <a:ea typeface="Times New Roman" panose="02020603050405020304" pitchFamily="18" charset="0"/>
                        </a:rPr>
                        <a:t>latosol</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4"/>
                  </a:ext>
                </a:extLst>
              </a:tr>
              <a:tr h="293610">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Mineral extraction</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the removal of solid mineral resources from the earth</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925240874"/>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Protection</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actions taken before a hazard strikes to reduce its impact, such as educating people or improving building design</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4149408354"/>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Selective logging</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sustainable forestry management where only carefully selected trees are cut down</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235971345"/>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Slash and burn</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a method of land clearing that involves the use of fire, which creates valuable nutrients to help plants grow, but can grow out of control and destroy large areas of forest</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4033769188"/>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Soil erosion</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removal of topsoil faster than it can be replaced, due to natural (water and wind action), animal, and human activity</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678268254"/>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Subsistence farming</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a type of agriculture producing only enough food and materials for the benefit of a farmer and their family</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944597043"/>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Sustainability</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actions that meet the needs of the present without reducing the ability of future generations to meet their needs</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196131528"/>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Tropical rainforest</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506730">
                        <a:lnSpc>
                          <a:spcPct val="120000"/>
                        </a:lnSpc>
                        <a:spcAft>
                          <a:spcPts val="0"/>
                        </a:spcAft>
                      </a:pPr>
                      <a:r>
                        <a:rPr lang="en-US" sz="1200" b="0" dirty="0">
                          <a:solidFill>
                            <a:srgbClr val="000000"/>
                          </a:solidFill>
                          <a:effectLst/>
                          <a:latin typeface="+mj-lt"/>
                          <a:ea typeface="Times New Roman" panose="02020603050405020304" pitchFamily="18" charset="0"/>
                        </a:rPr>
                        <a:t>global-scale ecosystem mainly found close to the Equator, </a:t>
                      </a:r>
                      <a:r>
                        <a:rPr lang="en-US" sz="1200" b="0" dirty="0" err="1">
                          <a:solidFill>
                            <a:srgbClr val="000000"/>
                          </a:solidFill>
                          <a:effectLst/>
                          <a:latin typeface="+mj-lt"/>
                          <a:ea typeface="Times New Roman" panose="02020603050405020304" pitchFamily="18" charset="0"/>
                        </a:rPr>
                        <a:t>characterised</a:t>
                      </a:r>
                      <a:r>
                        <a:rPr lang="en-US" sz="1200" b="0" dirty="0">
                          <a:solidFill>
                            <a:srgbClr val="000000"/>
                          </a:solidFill>
                          <a:effectLst/>
                          <a:latin typeface="+mj-lt"/>
                          <a:ea typeface="Times New Roman" panose="02020603050405020304" pitchFamily="18" charset="0"/>
                        </a:rPr>
                        <a:t> by high temperatures, high rainfall and huge biodiversity</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427823863"/>
                  </a:ext>
                </a:extLst>
              </a:tr>
            </a:tbl>
          </a:graphicData>
        </a:graphic>
      </p:graphicFrame>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Geography</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13</a:t>
            </a:r>
          </a:p>
        </p:txBody>
      </p:sp>
    </p:spTree>
    <p:extLst>
      <p:ext uri="{BB962C8B-B14F-4D97-AF65-F5344CB8AC3E}">
        <p14:creationId xmlns:p14="http://schemas.microsoft.com/office/powerpoint/2010/main" val="404389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88641517"/>
              </p:ext>
            </p:extLst>
          </p:nvPr>
        </p:nvGraphicFramePr>
        <p:xfrm>
          <a:off x="122702" y="365437"/>
          <a:ext cx="12069297" cy="6139401"/>
        </p:xfrm>
        <a:graphic>
          <a:graphicData uri="http://schemas.openxmlformats.org/drawingml/2006/table">
            <a:tbl>
              <a:tblPr firstRow="1" bandRow="1">
                <a:tableStyleId>{5940675A-B579-460E-94D1-54222C63F5DA}</a:tableStyleId>
              </a:tblPr>
              <a:tblGrid>
                <a:gridCol w="1734888">
                  <a:extLst>
                    <a:ext uri="{9D8B030D-6E8A-4147-A177-3AD203B41FA5}">
                      <a16:colId xmlns:a16="http://schemas.microsoft.com/office/drawing/2014/main" val="20000"/>
                    </a:ext>
                  </a:extLst>
                </a:gridCol>
                <a:gridCol w="10334409">
                  <a:extLst>
                    <a:ext uri="{9D8B030D-6E8A-4147-A177-3AD203B41FA5}">
                      <a16:colId xmlns:a16="http://schemas.microsoft.com/office/drawing/2014/main" val="20001"/>
                    </a:ext>
                  </a:extLst>
                </a:gridCol>
              </a:tblGrid>
              <a:tr h="297048">
                <a:tc>
                  <a:txBody>
                    <a:bodyPr/>
                    <a:lstStyle/>
                    <a:p>
                      <a:pPr algn="l"/>
                      <a:r>
                        <a:rPr lang="en-GB" sz="1200" b="0" dirty="0">
                          <a:latin typeface="+mj-lt"/>
                        </a:rPr>
                        <a:t>Key Word</a:t>
                      </a:r>
                    </a:p>
                  </a:txBody>
                  <a:tcPr anchor="ctr">
                    <a:solidFill>
                      <a:schemeClr val="accent2">
                        <a:lumMod val="20000"/>
                        <a:lumOff val="80000"/>
                      </a:schemeClr>
                    </a:solidFill>
                  </a:tcPr>
                </a:tc>
                <a:tc>
                  <a:txBody>
                    <a:bodyPr/>
                    <a:lstStyle/>
                    <a:p>
                      <a:pPr algn="l"/>
                      <a:r>
                        <a:rPr lang="en-GB" sz="1200" b="0" dirty="0">
                          <a:latin typeface="+mj-lt"/>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Adaptation</a:t>
                      </a:r>
                      <a:endParaRPr lang="en-GB" sz="11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actions taken to adjust to natural events such as climate change, to reduce damage, limit the impacts, take advantage of opportunities, or cope with the consequences</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1"/>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Aquifer</a:t>
                      </a:r>
                      <a:endParaRPr lang="en-GB" sz="11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underground water source</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720084359"/>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Arid</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dry, with little or no rainfall</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859346242"/>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Commercial farming</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growing crops or raising livestock for profit, often involving vast areas of land</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4034684107"/>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Contour traps</a:t>
                      </a:r>
                      <a:endParaRPr lang="en-GB" sz="11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embankments built along the contours of slopes to prevent soil from being washed down during heavy rainfall</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2942662950"/>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Evaporation</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the process of water changing from liquid to vapour</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2253835080"/>
                  </a:ext>
                </a:extLst>
              </a:tr>
              <a:tr h="386516">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Extreme temperatures</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temperatures that present challenges for people, animals and plants living in in certain environments</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2"/>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Fuelwood</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wood that is burnt as fuel</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3"/>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Irrigation</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artificial application of water to the land or soil</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4"/>
                  </a:ext>
                </a:extLst>
              </a:tr>
              <a:tr h="293610">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Johads</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man-made drinking water source found in the Thar Desert, Pakistan</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925240874"/>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Nocturnal</a:t>
                      </a:r>
                      <a:endParaRPr lang="en-GB" sz="11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active during the night</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4149408354"/>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Over-cultivation</a:t>
                      </a:r>
                      <a:endParaRPr lang="en-GB" sz="11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where the intensive growing of crops exhausts the soil leaving it barren</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235971345"/>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Overgrazing</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feeding too many livestock for too long on the land, so it is unable to recover its vegetation</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4033769188"/>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Ponding banks</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areas of land enclosed by low walls to store water</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678268254"/>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Salinisation</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a constant flow of water containing salts combined with high rates of evaporation leads to a build-up of salts on the land surface, often the result of over-irrigation in arid regions</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944597043"/>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Soil erosion</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removal of topsoil faster than it can be replaced, due to natural (water and wind action), animal, and human activity</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196131528"/>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Sustainability</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a:solidFill>
                            <a:srgbClr val="000000"/>
                          </a:solidFill>
                          <a:effectLst/>
                          <a:latin typeface="+mj-lt"/>
                          <a:ea typeface="Times New Roman" panose="02020603050405020304" pitchFamily="18" charset="0"/>
                        </a:rPr>
                        <a:t>actions that meet the needs of the present without reducing the ability of future generations to meet their needs</a:t>
                      </a:r>
                      <a:endParaRPr lang="en-GB" sz="11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427823863"/>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Tobas</a:t>
                      </a:r>
                      <a:endParaRPr lang="en-GB" sz="1100" b="0">
                        <a:solidFill>
                          <a:srgbClr val="000000"/>
                        </a:solidFill>
                        <a:effectLst/>
                        <a:latin typeface="+mj-lt"/>
                        <a:ea typeface="Times New Roman" panose="02020603050405020304" pitchFamily="18" charset="0"/>
                      </a:endParaRPr>
                    </a:p>
                  </a:txBody>
                  <a:tcPr marL="68580" marR="68580" marT="36195" marB="17780" anchor="ctr"/>
                </a:tc>
                <a:tc>
                  <a:txBody>
                    <a:bodyPr/>
                    <a:lstStyle/>
                    <a:p>
                      <a:pPr marR="777240">
                        <a:lnSpc>
                          <a:spcPct val="120000"/>
                        </a:lnSpc>
                        <a:spcAft>
                          <a:spcPts val="0"/>
                        </a:spcAft>
                      </a:pPr>
                      <a:r>
                        <a:rPr lang="en-US" sz="1100" b="0" dirty="0">
                          <a:solidFill>
                            <a:srgbClr val="000000"/>
                          </a:solidFill>
                          <a:effectLst/>
                          <a:latin typeface="+mj-lt"/>
                          <a:ea typeface="Times New Roman" panose="02020603050405020304" pitchFamily="18" charset="0"/>
                        </a:rPr>
                        <a:t>a natural drinking water source found in the Thar Desert, Pakistan</a:t>
                      </a:r>
                      <a:endParaRPr lang="en-GB" sz="11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576303377"/>
                  </a:ext>
                </a:extLst>
              </a:tr>
            </a:tbl>
          </a:graphicData>
        </a:graphic>
      </p:graphicFrame>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Geography</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15</a:t>
            </a:r>
          </a:p>
        </p:txBody>
      </p:sp>
    </p:spTree>
    <p:extLst>
      <p:ext uri="{BB962C8B-B14F-4D97-AF65-F5344CB8AC3E}">
        <p14:creationId xmlns:p14="http://schemas.microsoft.com/office/powerpoint/2010/main" val="392834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21799192"/>
              </p:ext>
            </p:extLst>
          </p:nvPr>
        </p:nvGraphicFramePr>
        <p:xfrm>
          <a:off x="5678927" y="134605"/>
          <a:ext cx="6348751" cy="6552751"/>
        </p:xfrm>
        <a:graphic>
          <a:graphicData uri="http://schemas.openxmlformats.org/drawingml/2006/table">
            <a:tbl>
              <a:tblPr>
                <a:tableStyleId>{5940675A-B579-460E-94D1-54222C63F5DA}</a:tableStyleId>
              </a:tblPr>
              <a:tblGrid>
                <a:gridCol w="1243687">
                  <a:extLst>
                    <a:ext uri="{9D8B030D-6E8A-4147-A177-3AD203B41FA5}">
                      <a16:colId xmlns:a16="http://schemas.microsoft.com/office/drawing/2014/main" val="3815758274"/>
                    </a:ext>
                  </a:extLst>
                </a:gridCol>
                <a:gridCol w="5105064">
                  <a:extLst>
                    <a:ext uri="{9D8B030D-6E8A-4147-A177-3AD203B41FA5}">
                      <a16:colId xmlns:a16="http://schemas.microsoft.com/office/drawing/2014/main" val="184164529"/>
                    </a:ext>
                  </a:extLst>
                </a:gridCol>
              </a:tblGrid>
              <a:tr h="401020">
                <a:tc gridSpan="2">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Deoxygenated blood = BLUE (Right side)                                                   Oxygenated = RED (Left side)</a:t>
                      </a:r>
                      <a:endParaRPr lang="en-GB" sz="1200" kern="1400">
                        <a:ln>
                          <a:noFill/>
                        </a:ln>
                        <a:solidFill>
                          <a:srgbClr val="000000"/>
                        </a:solidFill>
                        <a:effectLst/>
                        <a:latin typeface="Gill Sans MT" panose="020B0502020104020203" pitchFamily="34" charset="0"/>
                      </a:endParaRPr>
                    </a:p>
                  </a:txBody>
                  <a:tcPr marL="25236" marR="25236" marT="25236" marB="25236" anchor="ctr"/>
                </a:tc>
                <a:tc hMerge="1">
                  <a:txBody>
                    <a:bodyPr/>
                    <a:lstStyle/>
                    <a:p>
                      <a:endParaRPr lang="en-GB"/>
                    </a:p>
                  </a:txBody>
                  <a:tcPr/>
                </a:tc>
                <a:extLst>
                  <a:ext uri="{0D108BD9-81ED-4DB2-BD59-A6C34878D82A}">
                    <a16:rowId xmlns:a16="http://schemas.microsoft.com/office/drawing/2014/main" val="442501678"/>
                  </a:ext>
                </a:extLst>
              </a:tr>
              <a:tr h="401020">
                <a:tc gridSpan="2">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Components of blood  </a:t>
                      </a:r>
                      <a:endParaRPr lang="en-GB" sz="1200" kern="1400">
                        <a:ln>
                          <a:noFill/>
                        </a:ln>
                        <a:solidFill>
                          <a:srgbClr val="000000"/>
                        </a:solidFill>
                        <a:effectLst/>
                        <a:latin typeface="Gill Sans MT" panose="020B0502020104020203" pitchFamily="34" charset="0"/>
                      </a:endParaRPr>
                    </a:p>
                  </a:txBody>
                  <a:tcPr marL="25236" marR="25236" marT="25236" marB="25236" anchor="ctr"/>
                </a:tc>
                <a:tc hMerge="1">
                  <a:txBody>
                    <a:bodyPr/>
                    <a:lstStyle/>
                    <a:p>
                      <a:endParaRPr lang="en-GB"/>
                    </a:p>
                  </a:txBody>
                  <a:tcPr/>
                </a:tc>
                <a:extLst>
                  <a:ext uri="{0D108BD9-81ED-4DB2-BD59-A6C34878D82A}">
                    <a16:rowId xmlns:a16="http://schemas.microsoft.com/office/drawing/2014/main" val="1281050624"/>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Red blood cells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Carry oxygen from the lungs to the working</a:t>
                      </a:r>
                      <a:r>
                        <a:rPr lang="en-GB" sz="1200" kern="1400" dirty="0">
                          <a:ln>
                            <a:noFill/>
                          </a:ln>
                          <a:effectLst/>
                          <a:latin typeface="Gill Sans MT" panose="020B0502020104020203" pitchFamily="34" charset="0"/>
                        </a:rPr>
                        <a:t> </a:t>
                      </a:r>
                      <a:r>
                        <a:rPr lang="en-GB" sz="1200" kern="1200" dirty="0">
                          <a:ln>
                            <a:noFill/>
                          </a:ln>
                          <a:effectLst/>
                          <a:latin typeface="Gill Sans MT" panose="020B0502020104020203" pitchFamily="34" charset="0"/>
                        </a:rPr>
                        <a:t>muscles + Removes CO2.</a:t>
                      </a:r>
                      <a:endParaRPr lang="en-GB" sz="1200" kern="1400" dirty="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2168032524"/>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Haemoglobin</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A protein that binds and carries oxygen molecules.</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1796148073"/>
                  </a:ext>
                </a:extLst>
              </a:tr>
              <a:tr h="401020">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White blood cells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Are part of the immune system and fight disease and infection.</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762732577"/>
                  </a:ext>
                </a:extLst>
              </a:tr>
              <a:tr h="568842">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Platelets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Blood platelets are formed in the bone marrow and are essential in the clotting of blood. Platelets are the workhorses of the cardiovascular system.</a:t>
                      </a:r>
                      <a:endParaRPr lang="en-GB" sz="1200" kern="140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3721789464"/>
                  </a:ext>
                </a:extLst>
              </a:tr>
              <a:tr h="568842">
                <a:tc>
                  <a:txBody>
                    <a:bodyPr/>
                    <a:lstStyle/>
                    <a:p>
                      <a:pPr marR="0" indent="0" algn="l" rtl="0">
                        <a:lnSpc>
                          <a:spcPct val="119000"/>
                        </a:lnSpc>
                        <a:spcBef>
                          <a:spcPts val="0"/>
                        </a:spcBef>
                        <a:spcAft>
                          <a:spcPts val="600"/>
                        </a:spcAft>
                      </a:pPr>
                      <a:r>
                        <a:rPr lang="en-GB" sz="1200" kern="1200">
                          <a:ln>
                            <a:noFill/>
                          </a:ln>
                          <a:effectLst/>
                          <a:latin typeface="Gill Sans MT" panose="020B0502020104020203" pitchFamily="34" charset="0"/>
                        </a:rPr>
                        <a:t>Plasma</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600"/>
                        </a:spcAft>
                      </a:pPr>
                      <a:r>
                        <a:rPr lang="en-GB" sz="1200" kern="1200" dirty="0">
                          <a:ln>
                            <a:noFill/>
                          </a:ln>
                          <a:effectLst/>
                          <a:latin typeface="Gill Sans MT" panose="020B0502020104020203" pitchFamily="34" charset="0"/>
                        </a:rPr>
                        <a:t>Blood plasma is made up of 90% water. It contains a range of substances that aids the                         circulation between cells and tissues. </a:t>
                      </a:r>
                      <a:endParaRPr lang="en-GB" sz="1200" kern="1400" dirty="0">
                        <a:ln>
                          <a:noFill/>
                        </a:ln>
                        <a:solidFill>
                          <a:srgbClr val="000000"/>
                        </a:solidFill>
                        <a:effectLst/>
                        <a:latin typeface="Gill Sans MT" panose="020B0502020104020203" pitchFamily="34" charset="0"/>
                      </a:endParaRPr>
                    </a:p>
                  </a:txBody>
                  <a:tcPr marL="25236" marR="25236" marT="25236" marB="25236" anchor="ctr"/>
                </a:tc>
                <a:extLst>
                  <a:ext uri="{0D108BD9-81ED-4DB2-BD59-A6C34878D82A}">
                    <a16:rowId xmlns:a16="http://schemas.microsoft.com/office/drawing/2014/main" val="539467603"/>
                  </a:ext>
                </a:extLst>
              </a:tr>
              <a:tr h="1280265">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Arteries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Carry blood away from the heart,</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Oxygenated blood (except pulmonary artery)</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Thick/elastic walls</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High pressure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Small lumen</a:t>
                      </a:r>
                      <a:endParaRPr lang="en-GB" sz="1200" kern="1400" dirty="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395915332"/>
                  </a:ext>
                </a:extLst>
              </a:tr>
              <a:tr h="1280265">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Veins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Carry blood back to the heart</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Deoxygenated blood (except pulmonary vein)</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Thin walls + larger lumen</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Lower pressure</a:t>
                      </a:r>
                      <a:endParaRPr lang="en-GB" sz="1200" kern="140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a:ln>
                            <a:noFill/>
                          </a:ln>
                          <a:effectLst/>
                          <a:latin typeface="Gill Sans MT" panose="020B0502020104020203" pitchFamily="34" charset="0"/>
                        </a:rPr>
                        <a:t>Valves</a:t>
                      </a:r>
                      <a:endParaRPr lang="en-GB" sz="1200" kern="140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028770770"/>
                  </a:ext>
                </a:extLst>
              </a:tr>
              <a:tr h="782790">
                <a:tc>
                  <a:txBody>
                    <a:bodyPr/>
                    <a:lstStyle/>
                    <a:p>
                      <a:pPr marR="0" indent="0" algn="l" rtl="0">
                        <a:lnSpc>
                          <a:spcPct val="119000"/>
                        </a:lnSpc>
                        <a:spcBef>
                          <a:spcPts val="0"/>
                        </a:spcBef>
                        <a:spcAft>
                          <a:spcPts val="200"/>
                        </a:spcAft>
                      </a:pPr>
                      <a:r>
                        <a:rPr lang="en-GB" sz="1200" kern="1200">
                          <a:ln>
                            <a:noFill/>
                          </a:ln>
                          <a:effectLst/>
                          <a:latin typeface="Gill Sans MT" panose="020B0502020104020203" pitchFamily="34" charset="0"/>
                        </a:rPr>
                        <a:t>Capillaries</a:t>
                      </a:r>
                      <a:endParaRPr lang="en-GB" sz="1200" kern="1400">
                        <a:ln>
                          <a:noFill/>
                        </a:ln>
                        <a:solidFill>
                          <a:srgbClr val="000000"/>
                        </a:solidFill>
                        <a:effectLst/>
                        <a:latin typeface="Gill Sans MT" panose="020B0502020104020203" pitchFamily="34" charset="0"/>
                      </a:endParaRPr>
                    </a:p>
                  </a:txBody>
                  <a:tcPr marL="25236" marR="25236" marT="25236" marB="25236" anchor="ctr"/>
                </a:tc>
                <a:tc>
                  <a:txBody>
                    <a:bodyPr/>
                    <a:lstStyle/>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In the tissue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Site of gaseous exchange</a:t>
                      </a:r>
                      <a:endParaRPr lang="en-GB" sz="1200" kern="1400" dirty="0">
                        <a:ln>
                          <a:noFill/>
                        </a:ln>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effectLst/>
                          <a:latin typeface="Gill Sans MT" panose="020B0502020104020203" pitchFamily="34" charset="0"/>
                        </a:rPr>
                        <a:t>Very thin walls</a:t>
                      </a:r>
                      <a:endParaRPr lang="en-GB" sz="1200" kern="1400" dirty="0">
                        <a:ln>
                          <a:noFill/>
                        </a:ln>
                        <a:solidFill>
                          <a:srgbClr val="000000"/>
                        </a:solidFill>
                        <a:effectLst/>
                        <a:latin typeface="Gill Sans MT" panose="020B0502020104020203" pitchFamily="34" charset="0"/>
                      </a:endParaRPr>
                    </a:p>
                  </a:txBody>
                  <a:tcPr marL="25236" marR="25236" marT="25236" marB="25236"/>
                </a:tc>
                <a:extLst>
                  <a:ext uri="{0D108BD9-81ED-4DB2-BD59-A6C34878D82A}">
                    <a16:rowId xmlns:a16="http://schemas.microsoft.com/office/drawing/2014/main" val="1604817423"/>
                  </a:ext>
                </a:extLst>
              </a:tr>
            </a:tbl>
          </a:graphicData>
        </a:graphic>
      </p:graphicFrame>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16</a:t>
            </a:r>
          </a:p>
        </p:txBody>
      </p:sp>
      <p:sp>
        <p:nvSpPr>
          <p:cNvPr id="6" name="TextBox 5"/>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704" y="1668021"/>
            <a:ext cx="5474852" cy="25739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5783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214376952"/>
              </p:ext>
            </p:extLst>
          </p:nvPr>
        </p:nvGraphicFramePr>
        <p:xfrm>
          <a:off x="4315044" y="1151361"/>
          <a:ext cx="3589618" cy="5212080"/>
        </p:xfrm>
        <a:graphic>
          <a:graphicData uri="http://schemas.openxmlformats.org/drawingml/2006/table">
            <a:tbl>
              <a:tblPr firstRow="1" bandRow="1">
                <a:tableStyleId>{5940675A-B579-460E-94D1-54222C63F5DA}</a:tableStyleId>
              </a:tblPr>
              <a:tblGrid>
                <a:gridCol w="2633526">
                  <a:extLst>
                    <a:ext uri="{9D8B030D-6E8A-4147-A177-3AD203B41FA5}">
                      <a16:colId xmlns:a16="http://schemas.microsoft.com/office/drawing/2014/main" val="90344715"/>
                    </a:ext>
                  </a:extLst>
                </a:gridCol>
                <a:gridCol w="956092">
                  <a:extLst>
                    <a:ext uri="{9D8B030D-6E8A-4147-A177-3AD203B41FA5}">
                      <a16:colId xmlns:a16="http://schemas.microsoft.com/office/drawing/2014/main" val="3044920856"/>
                    </a:ext>
                  </a:extLst>
                </a:gridCol>
              </a:tblGrid>
              <a:tr h="240876">
                <a:tc>
                  <a:txBody>
                    <a:bodyPr/>
                    <a:lstStyle/>
                    <a:p>
                      <a:pPr algn="ctr"/>
                      <a:r>
                        <a:rPr lang="en-GB" sz="1300" b="1" dirty="0">
                          <a:latin typeface="Gill Sans MT" panose="020B0502020104020203" pitchFamily="34" charset="0"/>
                        </a:rPr>
                        <a:t>Subject</a:t>
                      </a:r>
                    </a:p>
                  </a:txBody>
                  <a:tcPr/>
                </a:tc>
                <a:tc>
                  <a:txBody>
                    <a:bodyPr/>
                    <a:lstStyle/>
                    <a:p>
                      <a:pPr algn="ctr"/>
                      <a:r>
                        <a:rPr lang="en-GB" sz="1300" b="1" dirty="0">
                          <a:latin typeface="Gill Sans MT" panose="020B0502020104020203" pitchFamily="34" charset="0"/>
                        </a:rPr>
                        <a:t>Page</a:t>
                      </a:r>
                    </a:p>
                  </a:txBody>
                  <a:tcPr/>
                </a:tc>
                <a:extLst>
                  <a:ext uri="{0D108BD9-81ED-4DB2-BD59-A6C34878D82A}">
                    <a16:rowId xmlns:a16="http://schemas.microsoft.com/office/drawing/2014/main" val="680685889"/>
                  </a:ext>
                </a:extLst>
              </a:tr>
              <a:tr h="240876">
                <a:tc>
                  <a:txBody>
                    <a:bodyPr/>
                    <a:lstStyle/>
                    <a:p>
                      <a:r>
                        <a:rPr lang="en-GB" sz="1300" dirty="0">
                          <a:latin typeface="Gill Sans MT" panose="020B0502020104020203" pitchFamily="34" charset="0"/>
                        </a:rPr>
                        <a:t>English</a:t>
                      </a:r>
                    </a:p>
                  </a:txBody>
                  <a:tcPr/>
                </a:tc>
                <a:tc>
                  <a:txBody>
                    <a:bodyPr/>
                    <a:lstStyle/>
                    <a:p>
                      <a:pPr algn="ctr"/>
                      <a:r>
                        <a:rPr lang="en-GB" sz="1300" dirty="0">
                          <a:latin typeface="Gill Sans MT" panose="020B0502020104020203" pitchFamily="34" charset="0"/>
                        </a:rPr>
                        <a:t>1</a:t>
                      </a:r>
                    </a:p>
                  </a:txBody>
                  <a:tcPr/>
                </a:tc>
                <a:extLst>
                  <a:ext uri="{0D108BD9-81ED-4DB2-BD59-A6C34878D82A}">
                    <a16:rowId xmlns:a16="http://schemas.microsoft.com/office/drawing/2014/main" val="1173644405"/>
                  </a:ext>
                </a:extLst>
              </a:tr>
              <a:tr h="240876">
                <a:tc>
                  <a:txBody>
                    <a:bodyPr/>
                    <a:lstStyle/>
                    <a:p>
                      <a:r>
                        <a:rPr lang="en-GB" sz="1300" dirty="0">
                          <a:latin typeface="Gill Sans MT" panose="020B0502020104020203" pitchFamily="34" charset="0"/>
                        </a:rPr>
                        <a:t>Maths</a:t>
                      </a:r>
                    </a:p>
                  </a:txBody>
                  <a:tcPr/>
                </a:tc>
                <a:tc>
                  <a:txBody>
                    <a:bodyPr/>
                    <a:lstStyle/>
                    <a:p>
                      <a:pPr algn="ctr"/>
                      <a:r>
                        <a:rPr lang="en-GB" sz="1300" dirty="0">
                          <a:latin typeface="Gill Sans MT" panose="020B0502020104020203" pitchFamily="34" charset="0"/>
                        </a:rPr>
                        <a:t>3</a:t>
                      </a:r>
                    </a:p>
                  </a:txBody>
                  <a:tcPr/>
                </a:tc>
                <a:extLst>
                  <a:ext uri="{0D108BD9-81ED-4DB2-BD59-A6C34878D82A}">
                    <a16:rowId xmlns:a16="http://schemas.microsoft.com/office/drawing/2014/main" val="3458786320"/>
                  </a:ext>
                </a:extLst>
              </a:tr>
              <a:tr h="240876">
                <a:tc>
                  <a:txBody>
                    <a:bodyPr/>
                    <a:lstStyle/>
                    <a:p>
                      <a:r>
                        <a:rPr lang="en-GB" sz="1300" dirty="0">
                          <a:latin typeface="Gill Sans MT" panose="020B0502020104020203" pitchFamily="34" charset="0"/>
                        </a:rPr>
                        <a:t>Science</a:t>
                      </a:r>
                    </a:p>
                  </a:txBody>
                  <a:tcPr/>
                </a:tc>
                <a:tc>
                  <a:txBody>
                    <a:bodyPr/>
                    <a:lstStyle/>
                    <a:p>
                      <a:pPr algn="ctr"/>
                      <a:r>
                        <a:rPr lang="en-GB" sz="1300" dirty="0">
                          <a:latin typeface="Gill Sans MT" panose="020B0502020104020203" pitchFamily="34" charset="0"/>
                        </a:rPr>
                        <a:t>7</a:t>
                      </a:r>
                    </a:p>
                  </a:txBody>
                  <a:tcPr/>
                </a:tc>
                <a:extLst>
                  <a:ext uri="{0D108BD9-81ED-4DB2-BD59-A6C34878D82A}">
                    <a16:rowId xmlns:a16="http://schemas.microsoft.com/office/drawing/2014/main" val="3468103291"/>
                  </a:ext>
                </a:extLst>
              </a:tr>
              <a:tr h="240876">
                <a:tc>
                  <a:txBody>
                    <a:bodyPr/>
                    <a:lstStyle/>
                    <a:p>
                      <a:r>
                        <a:rPr lang="en-GB" sz="1300" dirty="0">
                          <a:latin typeface="Gill Sans MT" panose="020B0502020104020203" pitchFamily="34" charset="0"/>
                        </a:rPr>
                        <a:t>Spanish</a:t>
                      </a:r>
                    </a:p>
                  </a:txBody>
                  <a:tcPr/>
                </a:tc>
                <a:tc>
                  <a:txBody>
                    <a:bodyPr/>
                    <a:lstStyle/>
                    <a:p>
                      <a:pPr algn="ctr"/>
                      <a:r>
                        <a:rPr lang="en-GB" sz="1300" dirty="0">
                          <a:latin typeface="Gill Sans MT" panose="020B0502020104020203" pitchFamily="34" charset="0"/>
                        </a:rPr>
                        <a:t>10</a:t>
                      </a:r>
                    </a:p>
                  </a:txBody>
                  <a:tcPr/>
                </a:tc>
                <a:extLst>
                  <a:ext uri="{0D108BD9-81ED-4DB2-BD59-A6C34878D82A}">
                    <a16:rowId xmlns:a16="http://schemas.microsoft.com/office/drawing/2014/main" val="3672402999"/>
                  </a:ext>
                </a:extLst>
              </a:tr>
              <a:tr h="240876">
                <a:tc>
                  <a:txBody>
                    <a:bodyPr/>
                    <a:lstStyle/>
                    <a:p>
                      <a:r>
                        <a:rPr lang="en-GB" sz="1300" dirty="0">
                          <a:latin typeface="Gill Sans MT" panose="020B0502020104020203" pitchFamily="34" charset="0"/>
                        </a:rPr>
                        <a:t>History</a:t>
                      </a:r>
                    </a:p>
                  </a:txBody>
                  <a:tcPr/>
                </a:tc>
                <a:tc>
                  <a:txBody>
                    <a:bodyPr/>
                    <a:lstStyle/>
                    <a:p>
                      <a:pPr algn="ctr"/>
                      <a:r>
                        <a:rPr lang="en-GB" sz="1300" dirty="0">
                          <a:latin typeface="Gill Sans MT" panose="020B0502020104020203" pitchFamily="34" charset="0"/>
                        </a:rPr>
                        <a:t>12</a:t>
                      </a:r>
                    </a:p>
                  </a:txBody>
                  <a:tcPr/>
                </a:tc>
                <a:extLst>
                  <a:ext uri="{0D108BD9-81ED-4DB2-BD59-A6C34878D82A}">
                    <a16:rowId xmlns:a16="http://schemas.microsoft.com/office/drawing/2014/main" val="3919237099"/>
                  </a:ext>
                </a:extLst>
              </a:tr>
              <a:tr h="240876">
                <a:tc>
                  <a:txBody>
                    <a:bodyPr/>
                    <a:lstStyle/>
                    <a:p>
                      <a:r>
                        <a:rPr lang="en-GB" sz="1300" dirty="0">
                          <a:latin typeface="Gill Sans MT" panose="020B0502020104020203" pitchFamily="34" charset="0"/>
                        </a:rPr>
                        <a:t>Geography</a:t>
                      </a:r>
                    </a:p>
                  </a:txBody>
                  <a:tcPr/>
                </a:tc>
                <a:tc>
                  <a:txBody>
                    <a:bodyPr/>
                    <a:lstStyle/>
                    <a:p>
                      <a:pPr algn="ctr"/>
                      <a:r>
                        <a:rPr lang="en-GB" sz="1300" dirty="0">
                          <a:latin typeface="Gill Sans MT" panose="020B0502020104020203" pitchFamily="34" charset="0"/>
                        </a:rPr>
                        <a:t>13</a:t>
                      </a:r>
                    </a:p>
                  </a:txBody>
                  <a:tcPr/>
                </a:tc>
                <a:extLst>
                  <a:ext uri="{0D108BD9-81ED-4DB2-BD59-A6C34878D82A}">
                    <a16:rowId xmlns:a16="http://schemas.microsoft.com/office/drawing/2014/main" val="3266787443"/>
                  </a:ext>
                </a:extLst>
              </a:tr>
              <a:tr h="240876">
                <a:tc>
                  <a:txBody>
                    <a:bodyPr/>
                    <a:lstStyle/>
                    <a:p>
                      <a:r>
                        <a:rPr lang="en-GB" sz="1300" dirty="0">
                          <a:latin typeface="Gill Sans MT" panose="020B0502020104020203" pitchFamily="34" charset="0"/>
                        </a:rPr>
                        <a:t>PE</a:t>
                      </a:r>
                    </a:p>
                  </a:txBody>
                  <a:tcPr/>
                </a:tc>
                <a:tc>
                  <a:txBody>
                    <a:bodyPr/>
                    <a:lstStyle/>
                    <a:p>
                      <a:pPr algn="ctr"/>
                      <a:r>
                        <a:rPr lang="en-GB" sz="1300" dirty="0">
                          <a:latin typeface="Gill Sans MT" panose="020B0502020104020203" pitchFamily="34" charset="0"/>
                        </a:rPr>
                        <a:t>16</a:t>
                      </a:r>
                    </a:p>
                  </a:txBody>
                  <a:tcPr/>
                </a:tc>
                <a:extLst>
                  <a:ext uri="{0D108BD9-81ED-4DB2-BD59-A6C34878D82A}">
                    <a16:rowId xmlns:a16="http://schemas.microsoft.com/office/drawing/2014/main" val="725833876"/>
                  </a:ext>
                </a:extLst>
              </a:tr>
              <a:tr h="240876">
                <a:tc>
                  <a:txBody>
                    <a:bodyPr/>
                    <a:lstStyle/>
                    <a:p>
                      <a:r>
                        <a:rPr lang="en-GB" sz="1300" dirty="0">
                          <a:latin typeface="Gill Sans MT" panose="020B0502020104020203" pitchFamily="34" charset="0"/>
                        </a:rPr>
                        <a:t>Computing</a:t>
                      </a:r>
                    </a:p>
                  </a:txBody>
                  <a:tcPr/>
                </a:tc>
                <a:tc>
                  <a:txBody>
                    <a:bodyPr/>
                    <a:lstStyle/>
                    <a:p>
                      <a:pPr algn="ctr"/>
                      <a:r>
                        <a:rPr lang="en-GB" sz="1300" dirty="0">
                          <a:latin typeface="Gill Sans MT" panose="020B0502020104020203" pitchFamily="34" charset="0"/>
                        </a:rPr>
                        <a:t>17</a:t>
                      </a:r>
                    </a:p>
                  </a:txBody>
                  <a:tcPr/>
                </a:tc>
                <a:extLst>
                  <a:ext uri="{0D108BD9-81ED-4DB2-BD59-A6C34878D82A}">
                    <a16:rowId xmlns:a16="http://schemas.microsoft.com/office/drawing/2014/main" val="2510733732"/>
                  </a:ext>
                </a:extLst>
              </a:tr>
              <a:tr h="240876">
                <a:tc>
                  <a:txBody>
                    <a:bodyPr/>
                    <a:lstStyle/>
                    <a:p>
                      <a:r>
                        <a:rPr lang="en-GB" sz="1300" dirty="0">
                          <a:latin typeface="Gill Sans MT" panose="020B0502020104020203" pitchFamily="34" charset="0"/>
                        </a:rPr>
                        <a:t>Business</a:t>
                      </a:r>
                    </a:p>
                  </a:txBody>
                  <a:tcPr/>
                </a:tc>
                <a:tc>
                  <a:txBody>
                    <a:bodyPr/>
                    <a:lstStyle/>
                    <a:p>
                      <a:pPr algn="ctr"/>
                      <a:r>
                        <a:rPr lang="en-GB" sz="1300" dirty="0">
                          <a:latin typeface="Gill Sans MT" panose="020B0502020104020203" pitchFamily="34" charset="0"/>
                        </a:rPr>
                        <a:t>19</a:t>
                      </a:r>
                    </a:p>
                  </a:txBody>
                  <a:tcPr/>
                </a:tc>
                <a:extLst>
                  <a:ext uri="{0D108BD9-81ED-4DB2-BD59-A6C34878D82A}">
                    <a16:rowId xmlns:a16="http://schemas.microsoft.com/office/drawing/2014/main" val="3756745470"/>
                  </a:ext>
                </a:extLst>
              </a:tr>
              <a:tr h="240876">
                <a:tc>
                  <a:txBody>
                    <a:bodyPr/>
                    <a:lstStyle/>
                    <a:p>
                      <a:r>
                        <a:rPr lang="en-GB" sz="1300" dirty="0" err="1">
                          <a:latin typeface="Gill Sans MT" panose="020B0502020104020203" pitchFamily="34" charset="0"/>
                        </a:rPr>
                        <a:t>iMedia</a:t>
                      </a:r>
                      <a:endParaRPr lang="en-GB" sz="1300" dirty="0">
                        <a:latin typeface="Gill Sans MT" panose="020B0502020104020203" pitchFamily="34" charset="0"/>
                      </a:endParaRPr>
                    </a:p>
                  </a:txBody>
                  <a:tcPr/>
                </a:tc>
                <a:tc>
                  <a:txBody>
                    <a:bodyPr/>
                    <a:lstStyle/>
                    <a:p>
                      <a:pPr algn="ctr"/>
                      <a:r>
                        <a:rPr lang="en-GB" sz="1300" dirty="0">
                          <a:latin typeface="Gill Sans MT" panose="020B0502020104020203" pitchFamily="34" charset="0"/>
                        </a:rPr>
                        <a:t>21</a:t>
                      </a:r>
                    </a:p>
                  </a:txBody>
                  <a:tcPr/>
                </a:tc>
                <a:extLst>
                  <a:ext uri="{0D108BD9-81ED-4DB2-BD59-A6C34878D82A}">
                    <a16:rowId xmlns:a16="http://schemas.microsoft.com/office/drawing/2014/main" val="1740898415"/>
                  </a:ext>
                </a:extLst>
              </a:tr>
              <a:tr h="240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latin typeface="Gill Sans MT" panose="020B0502020104020203" pitchFamily="34" charset="0"/>
                        </a:rPr>
                        <a:t>Art</a:t>
                      </a:r>
                    </a:p>
                  </a:txBody>
                  <a:tcPr/>
                </a:tc>
                <a:tc>
                  <a:txBody>
                    <a:bodyPr/>
                    <a:lstStyle/>
                    <a:p>
                      <a:pPr algn="ctr"/>
                      <a:r>
                        <a:rPr lang="en-GB" sz="1300" dirty="0">
                          <a:latin typeface="Gill Sans MT" panose="020B0502020104020203" pitchFamily="34" charset="0"/>
                        </a:rPr>
                        <a:t>22</a:t>
                      </a:r>
                    </a:p>
                  </a:txBody>
                  <a:tcPr/>
                </a:tc>
                <a:extLst>
                  <a:ext uri="{0D108BD9-81ED-4DB2-BD59-A6C34878D82A}">
                    <a16:rowId xmlns:a16="http://schemas.microsoft.com/office/drawing/2014/main" val="300327889"/>
                  </a:ext>
                </a:extLst>
              </a:tr>
              <a:tr h="240876">
                <a:tc>
                  <a:txBody>
                    <a:bodyPr/>
                    <a:lstStyle/>
                    <a:p>
                      <a:r>
                        <a:rPr lang="en-GB" sz="1300" dirty="0">
                          <a:latin typeface="Gill Sans MT" panose="020B0502020104020203" pitchFamily="34" charset="0"/>
                        </a:rPr>
                        <a:t>Performing Arts</a:t>
                      </a:r>
                    </a:p>
                  </a:txBody>
                  <a:tcPr/>
                </a:tc>
                <a:tc>
                  <a:txBody>
                    <a:bodyPr/>
                    <a:lstStyle/>
                    <a:p>
                      <a:pPr algn="ctr"/>
                      <a:r>
                        <a:rPr lang="en-GB" sz="1300" dirty="0">
                          <a:latin typeface="Gill Sans MT" panose="020B0502020104020203" pitchFamily="34" charset="0"/>
                        </a:rPr>
                        <a:t>23</a:t>
                      </a:r>
                    </a:p>
                  </a:txBody>
                  <a:tcPr/>
                </a:tc>
                <a:extLst>
                  <a:ext uri="{0D108BD9-81ED-4DB2-BD59-A6C34878D82A}">
                    <a16:rowId xmlns:a16="http://schemas.microsoft.com/office/drawing/2014/main" val="2693708339"/>
                  </a:ext>
                </a:extLst>
              </a:tr>
              <a:tr h="240876">
                <a:tc>
                  <a:txBody>
                    <a:bodyPr/>
                    <a:lstStyle/>
                    <a:p>
                      <a:r>
                        <a:rPr lang="en-GB" sz="1300" dirty="0">
                          <a:latin typeface="Gill Sans MT" panose="020B0502020104020203" pitchFamily="34" charset="0"/>
                        </a:rPr>
                        <a:t>Cooking and Nutrition</a:t>
                      </a:r>
                    </a:p>
                  </a:txBody>
                  <a:tcPr/>
                </a:tc>
                <a:tc>
                  <a:txBody>
                    <a:bodyPr/>
                    <a:lstStyle/>
                    <a:p>
                      <a:pPr algn="ctr"/>
                      <a:r>
                        <a:rPr lang="en-GB" sz="1300" dirty="0">
                          <a:latin typeface="Gill Sans MT" panose="020B0502020104020203" pitchFamily="34" charset="0"/>
                        </a:rPr>
                        <a:t>25</a:t>
                      </a:r>
                    </a:p>
                  </a:txBody>
                  <a:tcPr/>
                </a:tc>
                <a:extLst>
                  <a:ext uri="{0D108BD9-81ED-4DB2-BD59-A6C34878D82A}">
                    <a16:rowId xmlns:a16="http://schemas.microsoft.com/office/drawing/2014/main" val="3511824151"/>
                  </a:ext>
                </a:extLst>
              </a:tr>
              <a:tr h="240876">
                <a:tc>
                  <a:txBody>
                    <a:bodyPr/>
                    <a:lstStyle/>
                    <a:p>
                      <a:r>
                        <a:rPr lang="en-GB" sz="1300" dirty="0">
                          <a:latin typeface="Gill Sans MT" panose="020B0502020104020203" pitchFamily="34" charset="0"/>
                        </a:rPr>
                        <a:t>Music</a:t>
                      </a:r>
                    </a:p>
                  </a:txBody>
                  <a:tcPr/>
                </a:tc>
                <a:tc>
                  <a:txBody>
                    <a:bodyPr/>
                    <a:lstStyle/>
                    <a:p>
                      <a:pPr algn="ctr"/>
                      <a:r>
                        <a:rPr lang="en-GB" sz="1300" dirty="0">
                          <a:latin typeface="Gill Sans MT" panose="020B0502020104020203" pitchFamily="34" charset="0"/>
                        </a:rPr>
                        <a:t>26</a:t>
                      </a:r>
                    </a:p>
                  </a:txBody>
                  <a:tcPr/>
                </a:tc>
                <a:extLst>
                  <a:ext uri="{0D108BD9-81ED-4DB2-BD59-A6C34878D82A}">
                    <a16:rowId xmlns:a16="http://schemas.microsoft.com/office/drawing/2014/main" val="3165575157"/>
                  </a:ext>
                </a:extLst>
              </a:tr>
              <a:tr h="240876">
                <a:tc>
                  <a:txBody>
                    <a:bodyPr/>
                    <a:lstStyle/>
                    <a:p>
                      <a:r>
                        <a:rPr lang="en-GB" sz="1300" dirty="0">
                          <a:latin typeface="Gill Sans MT" panose="020B0502020104020203" pitchFamily="34" charset="0"/>
                        </a:rPr>
                        <a:t>‘Thinking’ reflection log</a:t>
                      </a:r>
                    </a:p>
                  </a:txBody>
                  <a:tcPr/>
                </a:tc>
                <a:tc>
                  <a:txBody>
                    <a:bodyPr/>
                    <a:lstStyle/>
                    <a:p>
                      <a:pPr algn="ctr"/>
                      <a:r>
                        <a:rPr lang="en-GB" sz="1300" dirty="0">
                          <a:latin typeface="Gill Sans MT" panose="020B0502020104020203" pitchFamily="34" charset="0"/>
                        </a:rPr>
                        <a:t>27</a:t>
                      </a:r>
                    </a:p>
                  </a:txBody>
                  <a:tcPr/>
                </a:tc>
                <a:extLst>
                  <a:ext uri="{0D108BD9-81ED-4DB2-BD59-A6C34878D82A}">
                    <a16:rowId xmlns:a16="http://schemas.microsoft.com/office/drawing/2014/main" val="3584326827"/>
                  </a:ext>
                </a:extLst>
              </a:tr>
              <a:tr h="240876">
                <a:tc>
                  <a:txBody>
                    <a:bodyPr/>
                    <a:lstStyle/>
                    <a:p>
                      <a:r>
                        <a:rPr lang="en-GB" sz="1300" dirty="0">
                          <a:latin typeface="Gill Sans MT" panose="020B0502020104020203" pitchFamily="34" charset="0"/>
                        </a:rPr>
                        <a:t>Reading log</a:t>
                      </a:r>
                    </a:p>
                  </a:txBody>
                  <a:tcPr/>
                </a:tc>
                <a:tc>
                  <a:txBody>
                    <a:bodyPr/>
                    <a:lstStyle/>
                    <a:p>
                      <a:pPr algn="ctr"/>
                      <a:r>
                        <a:rPr lang="en-GB" sz="1300" dirty="0">
                          <a:latin typeface="Gill Sans MT" panose="020B0502020104020203" pitchFamily="34" charset="0"/>
                        </a:rPr>
                        <a:t>34</a:t>
                      </a:r>
                    </a:p>
                  </a:txBody>
                  <a:tcPr/>
                </a:tc>
                <a:extLst>
                  <a:ext uri="{0D108BD9-81ED-4DB2-BD59-A6C34878D82A}">
                    <a16:rowId xmlns:a16="http://schemas.microsoft.com/office/drawing/2014/main" val="679977540"/>
                  </a:ext>
                </a:extLst>
              </a:tr>
              <a:tr h="240876">
                <a:tc>
                  <a:txBody>
                    <a:bodyPr/>
                    <a:lstStyle/>
                    <a:p>
                      <a:r>
                        <a:rPr lang="en-GB" sz="1300" dirty="0">
                          <a:latin typeface="Gill Sans MT" panose="020B0502020104020203" pitchFamily="34" charset="0"/>
                        </a:rPr>
                        <a:t>Cursive Handwriting Practice</a:t>
                      </a:r>
                    </a:p>
                  </a:txBody>
                  <a:tcPr/>
                </a:tc>
                <a:tc>
                  <a:txBody>
                    <a:bodyPr/>
                    <a:lstStyle/>
                    <a:p>
                      <a:pPr algn="ctr"/>
                      <a:r>
                        <a:rPr lang="en-GB" sz="1300" dirty="0">
                          <a:latin typeface="Gill Sans MT" panose="020B0502020104020203" pitchFamily="34" charset="0"/>
                        </a:rPr>
                        <a:t>44</a:t>
                      </a:r>
                    </a:p>
                  </a:txBody>
                  <a:tcPr/>
                </a:tc>
                <a:extLst>
                  <a:ext uri="{0D108BD9-81ED-4DB2-BD59-A6C34878D82A}">
                    <a16:rowId xmlns:a16="http://schemas.microsoft.com/office/drawing/2014/main" val="2151009468"/>
                  </a:ext>
                </a:extLst>
              </a:tr>
            </a:tbl>
          </a:graphicData>
        </a:graphic>
      </p:graphicFrame>
      <p:sp>
        <p:nvSpPr>
          <p:cNvPr id="5" name="Rounded Rectangle 4"/>
          <p:cNvSpPr/>
          <p:nvPr/>
        </p:nvSpPr>
        <p:spPr>
          <a:xfrm>
            <a:off x="296883" y="285008"/>
            <a:ext cx="11625943" cy="6246421"/>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79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391981" y="209611"/>
          <a:ext cx="5525199" cy="6505984"/>
        </p:xfrm>
        <a:graphic>
          <a:graphicData uri="http://schemas.openxmlformats.org/drawingml/2006/table">
            <a:tbl>
              <a:tblPr firstRow="1" bandRow="1">
                <a:tableStyleId>{5940675A-B579-460E-94D1-54222C63F5DA}</a:tableStyleId>
              </a:tblPr>
              <a:tblGrid>
                <a:gridCol w="1444588">
                  <a:extLst>
                    <a:ext uri="{9D8B030D-6E8A-4147-A177-3AD203B41FA5}">
                      <a16:colId xmlns:a16="http://schemas.microsoft.com/office/drawing/2014/main" val="20000"/>
                    </a:ext>
                  </a:extLst>
                </a:gridCol>
                <a:gridCol w="4080611">
                  <a:extLst>
                    <a:ext uri="{9D8B030D-6E8A-4147-A177-3AD203B41FA5}">
                      <a16:colId xmlns:a16="http://schemas.microsoft.com/office/drawing/2014/main" val="3960468582"/>
                    </a:ext>
                  </a:extLst>
                </a:gridCol>
              </a:tblGrid>
              <a:tr h="50769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Real or Float</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decimal</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number.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1679293673"/>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Char</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single characters,</a:t>
                      </a:r>
                      <a:r>
                        <a:rPr lang="en-GB" sz="1200" kern="1400" baseline="0" dirty="0">
                          <a:ln>
                            <a:noFill/>
                          </a:ln>
                          <a:solidFill>
                            <a:srgbClr val="000000"/>
                          </a:solidFill>
                          <a:effectLst/>
                          <a:latin typeface="Gill Sans MT" panose="020B0502020104020203" pitchFamily="34" charset="0"/>
                        </a:rPr>
                        <a:t> such as letters, numbers or punctuation symbol. </a:t>
                      </a: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711425404"/>
                  </a:ext>
                </a:extLst>
              </a:tr>
              <a:tr h="30785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Concatenate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Joining two strings together using the + symbol. </a:t>
                      </a:r>
                    </a:p>
                  </a:txBody>
                  <a:tcPr marL="36576" marR="36576" marT="36576" marB="36576" anchor="ctr">
                    <a:noFill/>
                  </a:tcPr>
                </a:tc>
                <a:extLst>
                  <a:ext uri="{0D108BD9-81ED-4DB2-BD59-A6C34878D82A}">
                    <a16:rowId xmlns:a16="http://schemas.microsoft.com/office/drawing/2014/main" val="2911287931"/>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Casting</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Converting the value of a variable from one data type into another. </a:t>
                      </a:r>
                    </a:p>
                  </a:txBody>
                  <a:tcPr marL="36576" marR="36576" marT="36576" marB="36576" anchor="ctr">
                    <a:noFill/>
                  </a:tcPr>
                </a:tc>
                <a:extLst>
                  <a:ext uri="{0D108BD9-81ED-4DB2-BD59-A6C34878D82A}">
                    <a16:rowId xmlns:a16="http://schemas.microsoft.com/office/drawing/2014/main" val="2067556241"/>
                  </a:ext>
                </a:extLst>
              </a:tr>
              <a:tr h="30785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Flowcharts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visual representation of an algorithm.</a:t>
                      </a:r>
                      <a:r>
                        <a:rPr lang="en-GB" sz="1200" kern="1400" baseline="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403545900"/>
                  </a:ext>
                </a:extLst>
              </a:tr>
              <a:tr h="307855">
                <a:tc gridSpan="2">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Computer Systems</a:t>
                      </a:r>
                    </a:p>
                  </a:txBody>
                  <a:tcPr marL="36576" marR="36576" marT="36576" marB="36576" anchor="ctr">
                    <a:solidFill>
                      <a:schemeClr val="accent5">
                        <a:lumMod val="20000"/>
                        <a:lumOff val="80000"/>
                      </a:schemeClr>
                    </a:solidFill>
                  </a:tcPr>
                </a:tc>
                <a:tc hMerge="1">
                  <a:txBody>
                    <a:bodyPr/>
                    <a:lstStyle/>
                    <a:p>
                      <a:pPr marR="0" indent="0" algn="l" rtl="0">
                        <a:lnSpc>
                          <a:spcPct val="119000"/>
                        </a:lnSpc>
                        <a:spcBef>
                          <a:spcPts val="0"/>
                        </a:spcBef>
                        <a:spcAft>
                          <a:spcPts val="600"/>
                        </a:spcAft>
                      </a:pP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1524453827"/>
                  </a:ext>
                </a:extLst>
              </a:tr>
              <a:tr h="5382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Embedded System</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computer system built into a larger machine to provide a means of control. </a:t>
                      </a:r>
                    </a:p>
                  </a:txBody>
                  <a:tcPr marL="36576" marR="36576" marT="36576" marB="36576" anchor="ctr">
                    <a:noFill/>
                  </a:tcPr>
                </a:tc>
                <a:extLst>
                  <a:ext uri="{0D108BD9-81ED-4DB2-BD59-A6C34878D82A}">
                    <a16:rowId xmlns:a16="http://schemas.microsoft.com/office/drawing/2014/main" val="1854107523"/>
                  </a:ext>
                </a:extLst>
              </a:tr>
              <a:tr h="76866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CPU </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Main processing unit of the computer, comprising</a:t>
                      </a:r>
                      <a:r>
                        <a:rPr lang="en-GB" sz="1200" kern="1400" baseline="0" dirty="0">
                          <a:ln>
                            <a:noFill/>
                          </a:ln>
                          <a:solidFill>
                            <a:srgbClr val="000000"/>
                          </a:solidFill>
                          <a:effectLst/>
                          <a:latin typeface="Gill Sans MT" panose="020B0502020104020203" pitchFamily="34" charset="0"/>
                        </a:rPr>
                        <a:t> of the Arithmetic and Logic Unit, the Control Unit and the immediate access store. </a:t>
                      </a: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2392268315"/>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RAM</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computer’s main memory that holds the data, programs and files while they are being used.</a:t>
                      </a:r>
                    </a:p>
                  </a:txBody>
                  <a:tcPr marL="36576" marR="36576" marT="36576" marB="36576" anchor="ctr">
                    <a:noFill/>
                  </a:tcPr>
                </a:tc>
                <a:extLst>
                  <a:ext uri="{0D108BD9-81ED-4DB2-BD59-A6C34878D82A}">
                    <a16:rowId xmlns:a16="http://schemas.microsoft.com/office/drawing/2014/main" val="1058758229"/>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ROM</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Stores the boot program / BIOS for when the computer is switched on.</a:t>
                      </a:r>
                    </a:p>
                  </a:txBody>
                  <a:tcPr marL="36576" marR="36576" marT="36576" marB="36576" anchor="ctr">
                    <a:noFill/>
                  </a:tcPr>
                </a:tc>
                <a:extLst>
                  <a:ext uri="{0D108BD9-81ED-4DB2-BD59-A6C34878D82A}">
                    <a16:rowId xmlns:a16="http://schemas.microsoft.com/office/drawing/2014/main" val="147994766"/>
                  </a:ext>
                </a:extLst>
              </a:tr>
              <a:tr h="30785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Hard</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Drive</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storage hardware which stores data permanently. </a:t>
                      </a:r>
                    </a:p>
                  </a:txBody>
                  <a:tcPr marL="36576" marR="36576" marT="36576" marB="36576" anchor="ctr">
                    <a:noFill/>
                  </a:tcPr>
                </a:tc>
                <a:extLst>
                  <a:ext uri="{0D108BD9-81ED-4DB2-BD59-A6C34878D82A}">
                    <a16:rowId xmlns:a16="http://schemas.microsoft.com/office/drawing/2014/main" val="1542398560"/>
                  </a:ext>
                </a:extLst>
              </a:tr>
              <a:tr h="7686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BIOS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Basic input/output system. This is the program a computer's microprocessor uses to start the computer system after it is powered on.</a:t>
                      </a:r>
                    </a:p>
                  </a:txBody>
                  <a:tcPr marL="36576" marR="36576" marT="36576" marB="36576" anchor="ctr">
                    <a:noFill/>
                  </a:tcPr>
                </a:tc>
                <a:extLst>
                  <a:ext uri="{0D108BD9-81ED-4DB2-BD59-A6C34878D82A}">
                    <a16:rowId xmlns:a16="http://schemas.microsoft.com/office/drawing/2014/main" val="549999744"/>
                  </a:ext>
                </a:extLst>
              </a:tr>
              <a:tr h="5382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Operating Systems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software that manages the hardware and software resources in a computer system.</a:t>
                      </a:r>
                    </a:p>
                  </a:txBody>
                  <a:tcPr marL="36576" marR="36576" marT="36576" marB="36576" anchor="ctr">
                    <a:noFill/>
                  </a:tcPr>
                </a:tc>
                <a:extLst>
                  <a:ext uri="{0D108BD9-81ED-4DB2-BD59-A6C34878D82A}">
                    <a16:rowId xmlns:a16="http://schemas.microsoft.com/office/drawing/2014/main" val="2379729116"/>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graphicFrame>
        <p:nvGraphicFramePr>
          <p:cNvPr id="4" name="Content Placeholder 3"/>
          <p:cNvGraphicFramePr>
            <a:graphicFrameLocks/>
          </p:cNvGraphicFramePr>
          <p:nvPr/>
        </p:nvGraphicFramePr>
        <p:xfrm>
          <a:off x="406256" y="718521"/>
          <a:ext cx="5930289" cy="5997074"/>
        </p:xfrm>
        <a:graphic>
          <a:graphicData uri="http://schemas.openxmlformats.org/drawingml/2006/table">
            <a:tbl>
              <a:tblPr firstRow="1" bandRow="1">
                <a:tableStyleId>{5940675A-B579-460E-94D1-54222C63F5DA}</a:tableStyleId>
              </a:tblPr>
              <a:tblGrid>
                <a:gridCol w="1268546">
                  <a:extLst>
                    <a:ext uri="{9D8B030D-6E8A-4147-A177-3AD203B41FA5}">
                      <a16:colId xmlns:a16="http://schemas.microsoft.com/office/drawing/2014/main" val="20000"/>
                    </a:ext>
                  </a:extLst>
                </a:gridCol>
                <a:gridCol w="4661743">
                  <a:extLst>
                    <a:ext uri="{9D8B030D-6E8A-4147-A177-3AD203B41FA5}">
                      <a16:colId xmlns:a16="http://schemas.microsoft.com/office/drawing/2014/main" val="3960468582"/>
                    </a:ext>
                  </a:extLst>
                </a:gridCol>
              </a:tblGrid>
              <a:tr h="284798">
                <a:tc gridSpan="2">
                  <a:txBody>
                    <a:bodyPr/>
                    <a:lstStyle/>
                    <a:p>
                      <a:pPr algn="ctr"/>
                      <a:r>
                        <a:rPr lang="en-US" sz="1200" b="1" dirty="0">
                          <a:latin typeface="Gill Sans MT" panose="020B0502020104020203" pitchFamily="34" charset="0"/>
                        </a:rPr>
                        <a:t>Programming</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4421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Translators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Changing a program written in one language into another language</a:t>
                      </a:r>
                    </a:p>
                  </a:txBody>
                  <a:tcPr marL="36576" marR="36576" marT="36576" marB="36576" anchor="ctr">
                    <a:noFill/>
                  </a:tcPr>
                </a:tc>
                <a:extLst>
                  <a:ext uri="{0D108BD9-81ED-4DB2-BD59-A6C34878D82A}">
                    <a16:rowId xmlns:a16="http://schemas.microsoft.com/office/drawing/2014/main" val="2911287931"/>
                  </a:ext>
                </a:extLst>
              </a:tr>
              <a:tr h="52779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High-Level Language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Code written in a way that is similar to human language, such as English, making it easier to understand and use the language.</a:t>
                      </a:r>
                    </a:p>
                  </a:txBody>
                  <a:tcPr marL="36576" marR="36576" marT="36576" marB="36576" anchor="ctr">
                    <a:noFill/>
                  </a:tcPr>
                </a:tc>
                <a:extLst>
                  <a:ext uri="{0D108BD9-81ED-4DB2-BD59-A6C34878D82A}">
                    <a16:rowId xmlns:a16="http://schemas.microsoft.com/office/drawing/2014/main" val="403545900"/>
                  </a:ext>
                </a:extLst>
              </a:tr>
              <a:tr h="52779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Low-Level Language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This does not closely resemble human language, making it harder for humans to understand and write in. </a:t>
                      </a:r>
                    </a:p>
                  </a:txBody>
                  <a:tcPr marL="36576" marR="36576" marT="36576" marB="36576" anchor="ctr">
                    <a:noFill/>
                  </a:tcPr>
                </a:tc>
                <a:extLst>
                  <a:ext uri="{0D108BD9-81ED-4DB2-BD59-A6C34878D82A}">
                    <a16:rowId xmlns:a16="http://schemas.microsoft.com/office/drawing/2014/main" val="3397875823"/>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Assemblers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Turns assembly language into machine code</a:t>
                      </a:r>
                    </a:p>
                  </a:txBody>
                  <a:tcPr marL="36576" marR="36576" marT="36576" marB="36576" anchor="ctr">
                    <a:noFill/>
                  </a:tcPr>
                </a:tc>
                <a:extLst>
                  <a:ext uri="{0D108BD9-81ED-4DB2-BD59-A6C34878D82A}">
                    <a16:rowId xmlns:a16="http://schemas.microsoft.com/office/drawing/2014/main" val="1524453827"/>
                  </a:ext>
                </a:extLst>
              </a:tr>
              <a:tr h="44421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Compilers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Translates all of the code in one go to create an executable file. </a:t>
                      </a:r>
                    </a:p>
                  </a:txBody>
                  <a:tcPr marL="36576" marR="36576" marT="36576" marB="36576" anchor="ctr">
                    <a:noFill/>
                  </a:tcPr>
                </a:tc>
                <a:extLst>
                  <a:ext uri="{0D108BD9-81ED-4DB2-BD59-A6C34878D82A}">
                    <a16:rowId xmlns:a16="http://schemas.microsoft.com/office/drawing/2014/main" val="1854107523"/>
                  </a:ext>
                </a:extLst>
              </a:tr>
              <a:tr h="301873">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Interpreters</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Translates the code one instruction at a time. </a:t>
                      </a:r>
                    </a:p>
                  </a:txBody>
                  <a:tcPr marL="36576" marR="36576" marT="36576" marB="36576" anchor="ctr">
                    <a:noFill/>
                  </a:tcPr>
                </a:tc>
                <a:extLst>
                  <a:ext uri="{0D108BD9-81ED-4DB2-BD59-A6C34878D82A}">
                    <a16:rowId xmlns:a16="http://schemas.microsoft.com/office/drawing/2014/main" val="2392268315"/>
                  </a:ext>
                </a:extLst>
              </a:tr>
              <a:tr h="52779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IDE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Integrated Development</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Environment. Helps programmers to create programs with the help of tools.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1058758229"/>
                  </a:ext>
                </a:extLst>
              </a:tr>
              <a:tr h="52779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Syntax Error</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Something which doesn’t fit the rules or grammar of the programming language.</a:t>
                      </a:r>
                    </a:p>
                  </a:txBody>
                  <a:tcPr marL="36576" marR="36576" marT="36576" marB="36576" anchor="ctr">
                    <a:noFill/>
                  </a:tcPr>
                </a:tc>
                <a:extLst>
                  <a:ext uri="{0D108BD9-81ED-4DB2-BD59-A6C34878D82A}">
                    <a16:rowId xmlns:a16="http://schemas.microsoft.com/office/drawing/2014/main" val="147994766"/>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Sequence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Programming steps that are carried out one after another.</a:t>
                      </a:r>
                    </a:p>
                  </a:txBody>
                  <a:tcPr marL="36576" marR="36576" marT="36576" marB="36576" anchor="ctr">
                    <a:noFill/>
                  </a:tcPr>
                </a:tc>
                <a:extLst>
                  <a:ext uri="{0D108BD9-81ED-4DB2-BD59-A6C34878D82A}">
                    <a16:rowId xmlns:a16="http://schemas.microsoft.com/office/drawing/2014/main" val="1542398560"/>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Variables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value which may change while the program is running.</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549999744"/>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Data</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unit of information</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without context, measured in bits</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2842304564"/>
                  </a:ext>
                </a:extLst>
              </a:tr>
              <a:tr h="45720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String</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sequence of characters, including letters, numbers and punctuation.</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707231611"/>
                  </a:ext>
                </a:extLst>
              </a:tr>
              <a:tr h="30187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Integer</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whole number.</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extLst>
                  <a:ext uri="{0D108BD9-81ED-4DB2-BD59-A6C34878D82A}">
                    <a16:rowId xmlns:a16="http://schemas.microsoft.com/office/drawing/2014/main" val="64627568"/>
                  </a:ext>
                </a:extLst>
              </a:tr>
              <a:tr h="44421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Boolean</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An answers that only has two possible values e.g. True and False. </a:t>
                      </a:r>
                    </a:p>
                  </a:txBody>
                  <a:tcPr marL="36576" marR="36576" marT="36576" marB="36576" anchor="ctr">
                    <a:noFill/>
                  </a:tcPr>
                </a:tc>
                <a:extLst>
                  <a:ext uri="{0D108BD9-81ED-4DB2-BD59-A6C34878D82A}">
                    <a16:rowId xmlns:a16="http://schemas.microsoft.com/office/drawing/2014/main" val="1797054642"/>
                  </a:ext>
                </a:extLst>
              </a:tr>
            </a:tbl>
          </a:graphicData>
        </a:graphic>
      </p:graphicFrame>
    </p:spTree>
    <p:extLst>
      <p:ext uri="{BB962C8B-B14F-4D97-AF65-F5344CB8AC3E}">
        <p14:creationId xmlns:p14="http://schemas.microsoft.com/office/powerpoint/2010/main" val="3891173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graphicFrame>
        <p:nvGraphicFramePr>
          <p:cNvPr id="7" name="Content Placeholder 3"/>
          <p:cNvGraphicFramePr>
            <a:graphicFrameLocks/>
          </p:cNvGraphicFramePr>
          <p:nvPr/>
        </p:nvGraphicFramePr>
        <p:xfrm>
          <a:off x="305620" y="725212"/>
          <a:ext cx="6065200" cy="5915427"/>
        </p:xfrm>
        <a:graphic>
          <a:graphicData uri="http://schemas.openxmlformats.org/drawingml/2006/table">
            <a:tbl>
              <a:tblPr firstRow="1" bandRow="1">
                <a:tableStyleId>{5940675A-B579-460E-94D1-54222C63F5DA}</a:tableStyleId>
              </a:tblPr>
              <a:tblGrid>
                <a:gridCol w="1585773">
                  <a:extLst>
                    <a:ext uri="{9D8B030D-6E8A-4147-A177-3AD203B41FA5}">
                      <a16:colId xmlns:a16="http://schemas.microsoft.com/office/drawing/2014/main" val="20000"/>
                    </a:ext>
                  </a:extLst>
                </a:gridCol>
                <a:gridCol w="4479427">
                  <a:extLst>
                    <a:ext uri="{9D8B030D-6E8A-4147-A177-3AD203B41FA5}">
                      <a16:colId xmlns:a16="http://schemas.microsoft.com/office/drawing/2014/main" val="3960468582"/>
                    </a:ext>
                  </a:extLst>
                </a:gridCol>
              </a:tblGrid>
              <a:tr h="55903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Utility Software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program which performs important maintenance tasks to improve the performance of a computer system.</a:t>
                      </a:r>
                    </a:p>
                  </a:txBody>
                  <a:tcPr marL="36576" marR="36576" marT="36576" marB="36576" anchor="ctr">
                    <a:noFill/>
                  </a:tcPr>
                </a:tc>
                <a:extLst>
                  <a:ext uri="{0D108BD9-81ED-4DB2-BD59-A6C34878D82A}">
                    <a16:rowId xmlns:a16="http://schemas.microsoft.com/office/drawing/2014/main" val="2296198765"/>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Input Device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device which introduced data</a:t>
                      </a:r>
                      <a:r>
                        <a:rPr lang="en-GB" sz="1200" kern="1400" baseline="0" dirty="0">
                          <a:ln>
                            <a:noFill/>
                          </a:ln>
                          <a:solidFill>
                            <a:srgbClr val="000000"/>
                          </a:solidFill>
                          <a:effectLst/>
                          <a:latin typeface="Gill Sans MT" panose="020B0502020104020203" pitchFamily="34" charset="0"/>
                        </a:rPr>
                        <a:t> to the computer. </a:t>
                      </a:r>
                      <a:endParaRPr lang="en-GB" sz="1200" kern="1400" dirty="0">
                        <a:ln>
                          <a:noFill/>
                        </a:ln>
                        <a:solidFill>
                          <a:srgbClr val="000000"/>
                        </a:solidFill>
                        <a:effectLst/>
                        <a:latin typeface="Gill Sans MT" panose="020B0502020104020203" pitchFamily="34" charset="0"/>
                      </a:endParaRPr>
                    </a:p>
                  </a:txBody>
                  <a:tcPr marL="36576" marR="36576" marT="36576" marB="36576" anchor="ctr">
                    <a:noFill/>
                  </a:tcPr>
                </a:tc>
                <a:extLst>
                  <a:ext uri="{0D108BD9-81ED-4DB2-BD59-A6C34878D82A}">
                    <a16:rowId xmlns:a16="http://schemas.microsoft.com/office/drawing/2014/main" val="2911287931"/>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Output Device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device which displays data from the computer. </a:t>
                      </a:r>
                    </a:p>
                  </a:txBody>
                  <a:tcPr marL="36576" marR="36576" marT="36576" marB="36576" anchor="ctr">
                    <a:noFill/>
                  </a:tcPr>
                </a:tc>
                <a:extLst>
                  <a:ext uri="{0D108BD9-81ED-4DB2-BD59-A6C34878D82A}">
                    <a16:rowId xmlns:a16="http://schemas.microsoft.com/office/drawing/2014/main" val="2237251917"/>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Computer Architecture </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way a computer is designed and structured. </a:t>
                      </a:r>
                    </a:p>
                  </a:txBody>
                  <a:tcPr marL="36576" marR="36576" marT="36576" marB="36576" anchor="ctr">
                    <a:noFill/>
                  </a:tcPr>
                </a:tc>
                <a:extLst>
                  <a:ext uri="{0D108BD9-81ED-4DB2-BD59-A6C34878D82A}">
                    <a16:rowId xmlns:a16="http://schemas.microsoft.com/office/drawing/2014/main" val="1524453827"/>
                  </a:ext>
                </a:extLst>
              </a:tr>
              <a:tr h="31973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Control Unit</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Executes instructions and controls the flow of data in the CPU.</a:t>
                      </a:r>
                    </a:p>
                  </a:txBody>
                  <a:tcPr marL="36576" marR="36576" marT="36576" marB="36576" anchor="ctr">
                    <a:noFill/>
                  </a:tcPr>
                </a:tc>
                <a:extLst>
                  <a:ext uri="{0D108BD9-81ED-4DB2-BD59-A6C34878D82A}">
                    <a16:rowId xmlns:a16="http://schemas.microsoft.com/office/drawing/2014/main" val="1854107523"/>
                  </a:ext>
                </a:extLst>
              </a:tr>
              <a:tr h="31973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ALU</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Does all of the calculations and logical operations.</a:t>
                      </a:r>
                    </a:p>
                  </a:txBody>
                  <a:tcPr marL="36576" marR="36576" marT="36576" marB="36576" anchor="ctr">
                    <a:noFill/>
                  </a:tcPr>
                </a:tc>
                <a:extLst>
                  <a:ext uri="{0D108BD9-81ED-4DB2-BD59-A6C34878D82A}">
                    <a16:rowId xmlns:a16="http://schemas.microsoft.com/office/drawing/2014/main" val="2392268315"/>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Registers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small storage space for temporary data in the CPU. </a:t>
                      </a:r>
                    </a:p>
                  </a:txBody>
                  <a:tcPr marL="36576" marR="36576" marT="36576" marB="36576" anchor="ctr">
                    <a:noFill/>
                  </a:tcPr>
                </a:tc>
                <a:extLst>
                  <a:ext uri="{0D108BD9-81ED-4DB2-BD59-A6C34878D82A}">
                    <a16:rowId xmlns:a16="http://schemas.microsoft.com/office/drawing/2014/main" val="147994766"/>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Buses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Data transferred between components on pathways. </a:t>
                      </a:r>
                    </a:p>
                  </a:txBody>
                  <a:tcPr marL="36576" marR="36576" marT="36576" marB="36576" anchor="ctr">
                    <a:noFill/>
                  </a:tcPr>
                </a:tc>
                <a:extLst>
                  <a:ext uri="{0D108BD9-81ED-4DB2-BD59-A6C34878D82A}">
                    <a16:rowId xmlns:a16="http://schemas.microsoft.com/office/drawing/2014/main" val="1542398560"/>
                  </a:ext>
                </a:extLst>
              </a:tr>
              <a:tr h="112141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FDE</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Cycle</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Fetch Decode Execute. This is performed by the CPU millions of times every second. </a:t>
                      </a:r>
                    </a:p>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This cycle is how the CPU processes data and instructions for each program or service that requires its attention.</a:t>
                      </a:r>
                    </a:p>
                  </a:txBody>
                  <a:tcPr marL="36576" marR="36576" marT="36576" marB="36576" anchor="ctr">
                    <a:noFill/>
                  </a:tcPr>
                </a:tc>
                <a:extLst>
                  <a:ext uri="{0D108BD9-81ED-4DB2-BD59-A6C34878D82A}">
                    <a16:rowId xmlns:a16="http://schemas.microsoft.com/office/drawing/2014/main" val="549999744"/>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Volatile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Data lost whenever the power is turned off. </a:t>
                      </a:r>
                    </a:p>
                  </a:txBody>
                  <a:tcPr marL="36576" marR="36576" marT="36576" marB="36576" anchor="ctr">
                    <a:noFill/>
                  </a:tcPr>
                </a:tc>
                <a:extLst>
                  <a:ext uri="{0D108BD9-81ED-4DB2-BD59-A6C34878D82A}">
                    <a16:rowId xmlns:a16="http://schemas.microsoft.com/office/drawing/2014/main" val="707231611"/>
                  </a:ext>
                </a:extLst>
              </a:tr>
              <a:tr h="31973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Non-Volatile </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Data is saved even when not being powered. </a:t>
                      </a:r>
                    </a:p>
                  </a:txBody>
                  <a:tcPr marL="36576" marR="36576" marT="36576" marB="36576" anchor="ctr">
                    <a:noFill/>
                  </a:tcPr>
                </a:tc>
                <a:extLst>
                  <a:ext uri="{0D108BD9-81ED-4DB2-BD59-A6C34878D82A}">
                    <a16:rowId xmlns:a16="http://schemas.microsoft.com/office/drawing/2014/main" val="64627568"/>
                  </a:ext>
                </a:extLst>
              </a:tr>
              <a:tr h="79832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Virtual Memory</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Programs must be stored in RAM to be processed by the CPU. Even if there is insufficient space in RAM for all programs the computer can use the hard disk drive (HDD) as an extension of RAM. </a:t>
                      </a:r>
                    </a:p>
                  </a:txBody>
                  <a:tcPr marL="36576" marR="36576" marT="36576" marB="36576" anchor="ctr">
                    <a:noFill/>
                  </a:tcPr>
                </a:tc>
                <a:extLst>
                  <a:ext uri="{0D108BD9-81ED-4DB2-BD59-A6C34878D82A}">
                    <a16:rowId xmlns:a16="http://schemas.microsoft.com/office/drawing/2014/main" val="1797054642"/>
                  </a:ext>
                </a:extLst>
              </a:tr>
              <a:tr h="559031">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Cache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Very fast memory that stores regularly used data so that the CPU can access it quickly.</a:t>
                      </a:r>
                    </a:p>
                  </a:txBody>
                  <a:tcPr marL="36576" marR="36576" marT="36576" marB="36576" anchor="ctr">
                    <a:noFill/>
                  </a:tcPr>
                </a:tc>
                <a:extLst>
                  <a:ext uri="{0D108BD9-81ED-4DB2-BD59-A6C34878D82A}">
                    <a16:rowId xmlns:a16="http://schemas.microsoft.com/office/drawing/2014/main" val="4120949987"/>
                  </a:ext>
                </a:extLst>
              </a:tr>
            </a:tbl>
          </a:graphicData>
        </a:graphic>
      </p:graphicFrame>
      <p:graphicFrame>
        <p:nvGraphicFramePr>
          <p:cNvPr id="8" name="Content Placeholder 3"/>
          <p:cNvGraphicFramePr>
            <a:graphicFrameLocks/>
          </p:cNvGraphicFramePr>
          <p:nvPr/>
        </p:nvGraphicFramePr>
        <p:xfrm>
          <a:off x="6520850" y="725209"/>
          <a:ext cx="5351360" cy="5915429"/>
        </p:xfrm>
        <a:graphic>
          <a:graphicData uri="http://schemas.openxmlformats.org/drawingml/2006/table">
            <a:tbl>
              <a:tblPr firstRow="1" bandRow="1">
                <a:tableStyleId>{5940675A-B579-460E-94D1-54222C63F5DA}</a:tableStyleId>
              </a:tblPr>
              <a:tblGrid>
                <a:gridCol w="1399137">
                  <a:extLst>
                    <a:ext uri="{9D8B030D-6E8A-4147-A177-3AD203B41FA5}">
                      <a16:colId xmlns:a16="http://schemas.microsoft.com/office/drawing/2014/main" val="20000"/>
                    </a:ext>
                  </a:extLst>
                </a:gridCol>
                <a:gridCol w="3952223">
                  <a:extLst>
                    <a:ext uri="{9D8B030D-6E8A-4147-A177-3AD203B41FA5}">
                      <a16:colId xmlns:a16="http://schemas.microsoft.com/office/drawing/2014/main" val="3960468582"/>
                    </a:ext>
                  </a:extLst>
                </a:gridCol>
              </a:tblGrid>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Secondary Storage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Storage used to save and store data that can be accessed repeatedly. </a:t>
                      </a:r>
                    </a:p>
                  </a:txBody>
                  <a:tcPr marL="36576" marR="36576" marT="36576" marB="36576" anchor="ctr">
                    <a:noFill/>
                  </a:tcPr>
                </a:tc>
                <a:extLst>
                  <a:ext uri="{0D108BD9-81ED-4DB2-BD59-A6C34878D82A}">
                    <a16:rowId xmlns:a16="http://schemas.microsoft.com/office/drawing/2014/main" val="711425404"/>
                  </a:ext>
                </a:extLst>
              </a:tr>
              <a:tr h="90953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Optical</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Portable and generally used to store music, videos, movies. Uses photo-sensitive materials and effects of light (laser light) to store data. </a:t>
                      </a:r>
                    </a:p>
                  </a:txBody>
                  <a:tcPr marL="36576" marR="36576" marT="36576" marB="36576" anchor="ctr">
                    <a:noFill/>
                  </a:tcPr>
                </a:tc>
                <a:extLst>
                  <a:ext uri="{0D108BD9-81ED-4DB2-BD59-A6C34878D82A}">
                    <a16:rowId xmlns:a16="http://schemas.microsoft.com/office/drawing/2014/main" val="2067556241"/>
                  </a:ext>
                </a:extLst>
              </a:tr>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Magnetic</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Used to hold data, instructions and software applications. Stores data using magnetic field. </a:t>
                      </a:r>
                    </a:p>
                  </a:txBody>
                  <a:tcPr marL="36576" marR="36576" marT="36576" marB="36576" anchor="ctr">
                    <a:noFill/>
                  </a:tcPr>
                </a:tc>
                <a:extLst>
                  <a:ext uri="{0D108BD9-81ED-4DB2-BD59-A6C34878D82A}">
                    <a16:rowId xmlns:a16="http://schemas.microsoft.com/office/drawing/2014/main" val="403545900"/>
                  </a:ext>
                </a:extLst>
              </a:tr>
              <a:tr h="36427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Cloud Storage</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Networks of servers accessed on the internet. </a:t>
                      </a:r>
                    </a:p>
                  </a:txBody>
                  <a:tcPr marL="36576" marR="36576" marT="36576" marB="36576" anchor="ctr">
                    <a:noFill/>
                  </a:tcPr>
                </a:tc>
                <a:extLst>
                  <a:ext uri="{0D108BD9-81ED-4DB2-BD59-A6C34878D82A}">
                    <a16:rowId xmlns:a16="http://schemas.microsoft.com/office/drawing/2014/main" val="3163749895"/>
                  </a:ext>
                </a:extLst>
              </a:tr>
              <a:tr h="364275">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Clock Speed</a:t>
                      </a:r>
                    </a:p>
                  </a:txBody>
                  <a:tcPr marL="36576" marR="36576" marT="36576" marB="36576" anchor="ctr">
                    <a:no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measure of how quickly a CPU can process information. </a:t>
                      </a:r>
                    </a:p>
                  </a:txBody>
                  <a:tcPr marL="36576" marR="36576" marT="36576" marB="36576" anchor="ctr">
                    <a:noFill/>
                  </a:tcPr>
                </a:tc>
                <a:extLst>
                  <a:ext uri="{0D108BD9-81ED-4DB2-BD59-A6C34878D82A}">
                    <a16:rowId xmlns:a16="http://schemas.microsoft.com/office/drawing/2014/main" val="2392268315"/>
                  </a:ext>
                </a:extLst>
              </a:tr>
              <a:tr h="3642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Cache Memory</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Temporary storage for frequently accessed data. </a:t>
                      </a:r>
                    </a:p>
                  </a:txBody>
                  <a:tcPr marL="36576" marR="36576" marT="36576" marB="36576" anchor="ctr">
                    <a:noFill/>
                  </a:tcPr>
                </a:tc>
                <a:extLst>
                  <a:ext uri="{0D108BD9-81ED-4DB2-BD59-A6C34878D82A}">
                    <a16:rowId xmlns:a16="http://schemas.microsoft.com/office/drawing/2014/main" val="1058758229"/>
                  </a:ext>
                </a:extLst>
              </a:tr>
              <a:tr h="3642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Cores</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complete set of CPU components. </a:t>
                      </a:r>
                    </a:p>
                  </a:txBody>
                  <a:tcPr marL="36576" marR="36576" marT="36576" marB="36576" anchor="ctr">
                    <a:noFill/>
                  </a:tcPr>
                </a:tc>
                <a:extLst>
                  <a:ext uri="{0D108BD9-81ED-4DB2-BD59-A6C34878D82A}">
                    <a16:rowId xmlns:a16="http://schemas.microsoft.com/office/drawing/2014/main" val="147994766"/>
                  </a:ext>
                </a:extLst>
              </a:tr>
              <a:tr h="36427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Operating System</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software that controls the hardware components.</a:t>
                      </a:r>
                    </a:p>
                  </a:txBody>
                  <a:tcPr marL="36576" marR="36576" marT="36576" marB="36576" anchor="ctr">
                    <a:noFill/>
                  </a:tcPr>
                </a:tc>
                <a:extLst>
                  <a:ext uri="{0D108BD9-81ED-4DB2-BD59-A6C34878D82A}">
                    <a16:rowId xmlns:a16="http://schemas.microsoft.com/office/drawing/2014/main" val="1542398560"/>
                  </a:ext>
                </a:extLst>
              </a:tr>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Logic Gates </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Symbols used to represent circuits of transistors within a computer</a:t>
                      </a:r>
                    </a:p>
                  </a:txBody>
                  <a:tcPr marL="36576" marR="36576" marT="36576" marB="36576" anchor="ctr">
                    <a:noFill/>
                  </a:tcPr>
                </a:tc>
                <a:extLst>
                  <a:ext uri="{0D108BD9-81ED-4DB2-BD59-A6C34878D82A}">
                    <a16:rowId xmlns:a16="http://schemas.microsoft.com/office/drawing/2014/main" val="549999744"/>
                  </a:ext>
                </a:extLst>
              </a:tr>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Truth Table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table used to show all possible inputs and the associated output for each input. </a:t>
                      </a:r>
                    </a:p>
                  </a:txBody>
                  <a:tcPr marL="36576" marR="36576" marT="36576" marB="36576" anchor="ctr">
                    <a:noFill/>
                  </a:tcPr>
                </a:tc>
                <a:extLst>
                  <a:ext uri="{0D108BD9-81ED-4DB2-BD59-A6C34878D82A}">
                    <a16:rowId xmlns:a16="http://schemas.microsoft.com/office/drawing/2014/main" val="2842304564"/>
                  </a:ext>
                </a:extLst>
              </a:tr>
              <a:tr h="63690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Pseudocode</a:t>
                      </a:r>
                    </a:p>
                  </a:txBody>
                  <a:tcPr marL="36576" marR="36576" marT="36576" marB="36576" anchor="ctr">
                    <a:noFill/>
                  </a:tcP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 simple way of describing a set of instructions that does not have to use specific syntax.</a:t>
                      </a:r>
                    </a:p>
                  </a:txBody>
                  <a:tcPr marL="36576" marR="36576" marT="36576" marB="36576" anchor="ctr">
                    <a:noFill/>
                  </a:tcPr>
                </a:tc>
                <a:extLst>
                  <a:ext uri="{0D108BD9-81ED-4DB2-BD59-A6C34878D82A}">
                    <a16:rowId xmlns:a16="http://schemas.microsoft.com/office/drawing/2014/main" val="707231611"/>
                  </a:ext>
                </a:extLst>
              </a:tr>
            </a:tbl>
          </a:graphicData>
        </a:graphic>
      </p:graphicFrame>
    </p:spTree>
    <p:extLst>
      <p:ext uri="{BB962C8B-B14F-4D97-AF65-F5344CB8AC3E}">
        <p14:creationId xmlns:p14="http://schemas.microsoft.com/office/powerpoint/2010/main" val="396267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4134075"/>
              </p:ext>
            </p:extLst>
          </p:nvPr>
        </p:nvGraphicFramePr>
        <p:xfrm>
          <a:off x="5911973" y="802251"/>
          <a:ext cx="6158495" cy="5857066"/>
        </p:xfrm>
        <a:graphic>
          <a:graphicData uri="http://schemas.openxmlformats.org/drawingml/2006/table">
            <a:tbl>
              <a:tblPr firstRow="1" bandRow="1">
                <a:tableStyleId>{5940675A-B579-460E-94D1-54222C63F5DA}</a:tableStyleId>
              </a:tblPr>
              <a:tblGrid>
                <a:gridCol w="1523299">
                  <a:extLst>
                    <a:ext uri="{9D8B030D-6E8A-4147-A177-3AD203B41FA5}">
                      <a16:colId xmlns:a16="http://schemas.microsoft.com/office/drawing/2014/main" val="268534826"/>
                    </a:ext>
                  </a:extLst>
                </a:gridCol>
                <a:gridCol w="4635196">
                  <a:extLst>
                    <a:ext uri="{9D8B030D-6E8A-4147-A177-3AD203B41FA5}">
                      <a16:colId xmlns:a16="http://schemas.microsoft.com/office/drawing/2014/main" val="1482962469"/>
                    </a:ext>
                  </a:extLst>
                </a:gridCol>
              </a:tblGrid>
              <a:tr h="267689">
                <a:tc>
                  <a:txBody>
                    <a:bodyPr/>
                    <a:lstStyle/>
                    <a:p>
                      <a:pPr algn="l"/>
                      <a:r>
                        <a:rPr lang="en-GB" sz="1200" b="0" dirty="0">
                          <a:latin typeface="Gill Sans MT" panose="020B0502020104020203" pitchFamily="34" charset="0"/>
                        </a:rPr>
                        <a:t>Key Term</a:t>
                      </a:r>
                    </a:p>
                  </a:txBody>
                  <a:tcPr anchor="ctr">
                    <a:solidFill>
                      <a:schemeClr val="accent1">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948195823"/>
                  </a:ext>
                </a:extLst>
              </a:tr>
              <a:tr h="858710">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IMPACT OF TECHNOLOGY ON PRODUCTION</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Technology such as manufacturing machinery &amp; robotics is now widely used in many businesses’ production processes.  It can help to:</a:t>
                      </a:r>
                      <a:endParaRPr lang="en-GB" sz="1200" b="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1400"/>
                        </a:spcAft>
                      </a:pPr>
                      <a:r>
                        <a:rPr lang="en-GB" sz="1200" b="0" kern="1400" dirty="0">
                          <a:ln>
                            <a:noFill/>
                          </a:ln>
                          <a:solidFill>
                            <a:srgbClr val="000000"/>
                          </a:solidFill>
                          <a:effectLst/>
                          <a:latin typeface="Gill Sans MT" panose="020B0502020104020203" pitchFamily="34" charset="0"/>
                        </a:rPr>
                        <a:t>•</a:t>
                      </a:r>
                      <a:r>
                        <a:rPr lang="en-GB" sz="1200" b="0" kern="1200" dirty="0">
                          <a:ln>
                            <a:noFill/>
                          </a:ln>
                          <a:solidFill>
                            <a:srgbClr val="000000"/>
                          </a:solidFill>
                          <a:effectLst/>
                          <a:latin typeface="Gill Sans MT" panose="020B0502020104020203" pitchFamily="34" charset="0"/>
                        </a:rPr>
                        <a:t>Reduce costs </a:t>
                      </a:r>
                      <a:r>
                        <a:rPr lang="en-GB" sz="1200" b="0" kern="1400" dirty="0">
                          <a:ln>
                            <a:noFill/>
                          </a:ln>
                          <a:solidFill>
                            <a:srgbClr val="000000"/>
                          </a:solidFill>
                          <a:effectLst/>
                          <a:latin typeface="Gill Sans MT" panose="020B0502020104020203" pitchFamily="34" charset="0"/>
                        </a:rPr>
                        <a:t>•</a:t>
                      </a:r>
                      <a:r>
                        <a:rPr lang="en-GB" sz="1200" b="0" kern="1200" dirty="0">
                          <a:ln>
                            <a:noFill/>
                          </a:ln>
                          <a:solidFill>
                            <a:srgbClr val="000000"/>
                          </a:solidFill>
                          <a:effectLst/>
                          <a:latin typeface="Gill Sans MT" panose="020B0502020104020203" pitchFamily="34" charset="0"/>
                        </a:rPr>
                        <a:t>Improve quality</a:t>
                      </a:r>
                      <a:r>
                        <a:rPr lang="en-GB" sz="1200" b="0" kern="1400" dirty="0">
                          <a:ln>
                            <a:noFill/>
                          </a:ln>
                          <a:solidFill>
                            <a:srgbClr val="000000"/>
                          </a:solidFill>
                          <a:effectLst/>
                          <a:latin typeface="Gill Sans MT" panose="020B0502020104020203" pitchFamily="34" charset="0"/>
                        </a:rPr>
                        <a:t> •</a:t>
                      </a:r>
                      <a:r>
                        <a:rPr lang="en-GB" sz="1200" b="0" kern="1200" dirty="0">
                          <a:ln>
                            <a:noFill/>
                          </a:ln>
                          <a:solidFill>
                            <a:srgbClr val="000000"/>
                          </a:solidFill>
                          <a:effectLst/>
                          <a:latin typeface="Gill Sans MT" panose="020B0502020104020203" pitchFamily="34" charset="0"/>
                        </a:rPr>
                        <a:t>Improve flexibility of manufacturing</a:t>
                      </a:r>
                      <a:r>
                        <a:rPr lang="en-GB" sz="1200" b="0" kern="1400" dirty="0">
                          <a:ln>
                            <a:noFill/>
                          </a:ln>
                          <a:solidFill>
                            <a:srgbClr val="000000"/>
                          </a:solidFill>
                          <a:effectLst/>
                          <a:latin typeface="Gill Sans MT" panose="020B0502020104020203" pitchFamily="34" charset="0"/>
                        </a:rPr>
                        <a:t> •</a:t>
                      </a:r>
                      <a:r>
                        <a:rPr lang="en-GB" sz="1200" b="0" kern="1200" dirty="0">
                          <a:ln>
                            <a:noFill/>
                          </a:ln>
                          <a:solidFill>
                            <a:srgbClr val="000000"/>
                          </a:solidFill>
                          <a:effectLst/>
                          <a:latin typeface="Gill Sans MT" panose="020B0502020104020203" pitchFamily="34" charset="0"/>
                        </a:rPr>
                        <a:t>Balance cost, productivity, quality &amp; flexibility.  </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48743736"/>
                  </a:ext>
                </a:extLst>
              </a:tr>
              <a:tr h="521636">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PROCUREMENT</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The process of managing a business’s major purchases, from raw materials to delivery vans.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161546462"/>
                  </a:ext>
                </a:extLst>
              </a:tr>
              <a:tr h="1071065">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RELATIONSHIPS WITH SUPPLIERS</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There are several factors that contribute to a business’s relationship with its suppliers: These include:</a:t>
                      </a:r>
                      <a:endParaRPr lang="en-GB" sz="1200" b="0" kern="1400">
                        <a:ln>
                          <a:noFill/>
                        </a:ln>
                        <a:solidFill>
                          <a:srgbClr val="000000"/>
                        </a:solidFill>
                        <a:effectLst/>
                        <a:latin typeface="Gill Sans MT" panose="020B0502020104020203" pitchFamily="34" charset="0"/>
                      </a:endParaRPr>
                    </a:p>
                    <a:p>
                      <a:pPr marR="0" indent="0" algn="l" rtl="0">
                        <a:lnSpc>
                          <a:spcPct val="119000"/>
                        </a:lnSpc>
                        <a:spcBef>
                          <a:spcPts val="0"/>
                        </a:spcBef>
                        <a:spcAft>
                          <a:spcPts val="1400"/>
                        </a:spcAft>
                      </a:pPr>
                      <a:r>
                        <a:rPr lang="en-GB" sz="1200" b="0" kern="1400">
                          <a:ln>
                            <a:noFill/>
                          </a:ln>
                          <a:solidFill>
                            <a:srgbClr val="000000"/>
                          </a:solidFill>
                          <a:effectLst/>
                          <a:latin typeface="Gill Sans MT" panose="020B0502020104020203" pitchFamily="34" charset="0"/>
                        </a:rPr>
                        <a:t>•</a:t>
                      </a:r>
                      <a:r>
                        <a:rPr lang="en-GB" sz="1200" b="0" kern="1200">
                          <a:ln>
                            <a:noFill/>
                          </a:ln>
                          <a:solidFill>
                            <a:srgbClr val="000000"/>
                          </a:solidFill>
                          <a:effectLst/>
                          <a:latin typeface="Gill Sans MT" panose="020B0502020104020203" pitchFamily="34" charset="0"/>
                        </a:rPr>
                        <a:t>The cost of the materials or products </a:t>
                      </a:r>
                      <a:r>
                        <a:rPr lang="en-GB" sz="1200" b="0" kern="1400">
                          <a:ln>
                            <a:noFill/>
                          </a:ln>
                          <a:solidFill>
                            <a:srgbClr val="000000"/>
                          </a:solidFill>
                          <a:effectLst/>
                          <a:latin typeface="Gill Sans MT" panose="020B0502020104020203" pitchFamily="34" charset="0"/>
                        </a:rPr>
                        <a:t>•</a:t>
                      </a:r>
                      <a:r>
                        <a:rPr lang="en-GB" sz="1200" b="0" kern="1200">
                          <a:ln>
                            <a:noFill/>
                          </a:ln>
                          <a:solidFill>
                            <a:srgbClr val="000000"/>
                          </a:solidFill>
                          <a:effectLst/>
                          <a:latin typeface="Gill Sans MT" panose="020B0502020104020203" pitchFamily="34" charset="0"/>
                        </a:rPr>
                        <a:t>The delivery speed, reliability &amp; cost. </a:t>
                      </a:r>
                      <a:r>
                        <a:rPr lang="en-GB" sz="1200" b="0" kern="1400">
                          <a:ln>
                            <a:noFill/>
                          </a:ln>
                          <a:solidFill>
                            <a:srgbClr val="000000"/>
                          </a:solidFill>
                          <a:effectLst/>
                          <a:latin typeface="Gill Sans MT" panose="020B0502020104020203" pitchFamily="34" charset="0"/>
                        </a:rPr>
                        <a:t>•</a:t>
                      </a:r>
                      <a:r>
                        <a:rPr lang="en-GB" sz="1200" b="0" kern="1200">
                          <a:ln>
                            <a:noFill/>
                          </a:ln>
                          <a:solidFill>
                            <a:srgbClr val="000000"/>
                          </a:solidFill>
                          <a:effectLst/>
                          <a:latin typeface="Gill Sans MT" panose="020B0502020104020203" pitchFamily="34" charset="0"/>
                        </a:rPr>
                        <a:t>Quality &amp; availability of the materials</a:t>
                      </a:r>
                      <a:r>
                        <a:rPr lang="en-GB" sz="1200" b="0" kern="1400">
                          <a:ln>
                            <a:noFill/>
                          </a:ln>
                          <a:solidFill>
                            <a:srgbClr val="000000"/>
                          </a:solidFill>
                          <a:effectLst/>
                          <a:latin typeface="Gill Sans MT" panose="020B0502020104020203" pitchFamily="34" charset="0"/>
                        </a:rPr>
                        <a:t> •</a:t>
                      </a:r>
                      <a:r>
                        <a:rPr lang="en-GB" sz="1200" b="0" kern="1200">
                          <a:ln>
                            <a:noFill/>
                          </a:ln>
                          <a:solidFill>
                            <a:srgbClr val="000000"/>
                          </a:solidFill>
                          <a:effectLst/>
                          <a:latin typeface="Gill Sans MT" panose="020B0502020104020203" pitchFamily="34" charset="0"/>
                        </a:rPr>
                        <a:t>The level of trust in the supplier. </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39105207"/>
                  </a:ext>
                </a:extLst>
              </a:tr>
              <a:tr h="343561">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LOGISTICS</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organisation &amp; transportation of goods.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243666436"/>
                  </a:ext>
                </a:extLst>
              </a:tr>
              <a:tr h="522759">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STOCK</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Represents either raw materials or ingredients that a business uses to make its products that it has procured from a supplier.</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887692222"/>
                  </a:ext>
                </a:extLst>
              </a:tr>
              <a:tr h="324471">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PERISHABLE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Likely to go out of date or go off quickly.</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254332282"/>
                  </a:ext>
                </a:extLst>
              </a:tr>
              <a:tr h="558812">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BAR GATE STOCK GRAPH</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Indicates the level of stock that a business is holding at any one time.</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166133236"/>
                  </a:ext>
                </a:extLst>
              </a:tr>
              <a:tr h="684997">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LEAD TIME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length of time between new stock being ordered &amp; its delivery at the factory or shop.</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517117848"/>
                  </a:ext>
                </a:extLst>
              </a:tr>
              <a:tr h="68499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JUST IN TIME</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Involves the procurement of stock only when it is needed rather than holding large quantities in a warehouse.</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432985965"/>
                  </a:ext>
                </a:extLst>
              </a:tr>
            </a:tbl>
          </a:graphicData>
        </a:graphic>
      </p:graphicFrame>
      <p:sp>
        <p:nvSpPr>
          <p:cNvPr id="8" name="TextBox 7"/>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0" name="TextBox 9"/>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19</a:t>
            </a:r>
          </a:p>
        </p:txBody>
      </p:sp>
      <p:graphicFrame>
        <p:nvGraphicFramePr>
          <p:cNvPr id="4" name="Table 3"/>
          <p:cNvGraphicFramePr>
            <a:graphicFrameLocks noGrp="1"/>
          </p:cNvGraphicFramePr>
          <p:nvPr>
            <p:extLst>
              <p:ext uri="{D42A27DB-BD31-4B8C-83A1-F6EECF244321}">
                <p14:modId xmlns:p14="http://schemas.microsoft.com/office/powerpoint/2010/main" val="3086156216"/>
              </p:ext>
            </p:extLst>
          </p:nvPr>
        </p:nvGraphicFramePr>
        <p:xfrm>
          <a:off x="218232" y="801297"/>
          <a:ext cx="5617084" cy="5763752"/>
        </p:xfrm>
        <a:graphic>
          <a:graphicData uri="http://schemas.openxmlformats.org/drawingml/2006/table">
            <a:tbl>
              <a:tblPr firstRow="1" bandRow="1">
                <a:tableStyleId>{5940675A-B579-460E-94D1-54222C63F5DA}</a:tableStyleId>
              </a:tblPr>
              <a:tblGrid>
                <a:gridCol w="1416604">
                  <a:extLst>
                    <a:ext uri="{9D8B030D-6E8A-4147-A177-3AD203B41FA5}">
                      <a16:colId xmlns:a16="http://schemas.microsoft.com/office/drawing/2014/main" val="268534826"/>
                    </a:ext>
                  </a:extLst>
                </a:gridCol>
                <a:gridCol w="4200480">
                  <a:extLst>
                    <a:ext uri="{9D8B030D-6E8A-4147-A177-3AD203B41FA5}">
                      <a16:colId xmlns:a16="http://schemas.microsoft.com/office/drawing/2014/main" val="1482962469"/>
                    </a:ext>
                  </a:extLst>
                </a:gridCol>
              </a:tblGrid>
              <a:tr h="270572">
                <a:tc>
                  <a:txBody>
                    <a:bodyPr/>
                    <a:lstStyle/>
                    <a:p>
                      <a:pPr algn="l">
                        <a:lnSpc>
                          <a:spcPct val="100000"/>
                        </a:lnSpc>
                      </a:pPr>
                      <a:r>
                        <a:rPr lang="en-GB" sz="1200" b="0" dirty="0">
                          <a:latin typeface="Gill Sans MT" panose="020B0502020104020203" pitchFamily="34" charset="0"/>
                        </a:rPr>
                        <a:t>Key Term</a:t>
                      </a:r>
                    </a:p>
                  </a:txBody>
                  <a:tcPr anchor="ctr">
                    <a:solidFill>
                      <a:schemeClr val="accent1">
                        <a:lumMod val="20000"/>
                        <a:lumOff val="80000"/>
                      </a:schemeClr>
                    </a:solidFill>
                  </a:tcPr>
                </a:tc>
                <a:tc>
                  <a:txBody>
                    <a:bodyPr/>
                    <a:lstStyle/>
                    <a:p>
                      <a:pPr algn="l">
                        <a:lnSpc>
                          <a:spcPct val="100000"/>
                        </a:lnSpc>
                      </a:pPr>
                      <a:r>
                        <a:rPr lang="en-GB" sz="1200" b="0"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948195823"/>
                  </a:ext>
                </a:extLst>
              </a:tr>
              <a:tr h="627838">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OPERATIONS</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activities that allow a business to produce &amp; deliver products &amp; services to its customers.  Operations transform inputs into outputs.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48743736"/>
                  </a:ext>
                </a:extLst>
              </a:tr>
              <a:tr h="440994">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PRODUCTIVITY</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 measure of the effectiveness with which a business produces its outputs.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161546462"/>
                  </a:ext>
                </a:extLst>
              </a:tr>
              <a:tr h="260996">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EFFICIENCY</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How well a business limits the amount of waste that it produces.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39105207"/>
                  </a:ext>
                </a:extLst>
              </a:tr>
              <a:tr h="287996">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QUALITY</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How well a product or service does its job.</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243666436"/>
                  </a:ext>
                </a:extLst>
              </a:tr>
              <a:tr h="449994">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PRODUCTION PROCESS</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Refers to the different production methods used by a business.  This can be through Job, Batch or Flow methods.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887692222"/>
                  </a:ext>
                </a:extLst>
              </a:tr>
              <a:tr h="41579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JOB PRODUCTION</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Involves the production of one bespoke product at a time.</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4100738275"/>
                  </a:ext>
                </a:extLst>
              </a:tr>
              <a:tr h="503994">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BATCH PRODUCTION</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Allows a business to produce products in relatively large production runs, which may use some automation.</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4020348095"/>
                  </a:ext>
                </a:extLst>
              </a:tr>
              <a:tr h="512992">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FLOW PRODUCTION</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Takes place when a standardised product is produced on a large scale.</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4024512957"/>
                  </a:ext>
                </a:extLst>
              </a:tr>
              <a:tr h="525499">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AUTOMATION</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Using machinery or robotics instead of employees to produce final products.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787930894"/>
                  </a:ext>
                </a:extLst>
              </a:tr>
              <a:tr h="41579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PROFIT MARGIN</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proportion of revenue left over after costs have been deducted.</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51604778"/>
                  </a:ext>
                </a:extLst>
              </a:tr>
              <a:tr h="627838">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ECONOMIES OF SCALE</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 situation where average costs (of production, distribution and sales) fall as a business increases the amount of product that it produces, distributes &amp; sells.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513918413"/>
                  </a:ext>
                </a:extLst>
              </a:tr>
              <a:tr h="36485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DOWNTIME</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Time when a person or machine is not producing something.</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573936359"/>
                  </a:ext>
                </a:extLst>
              </a:tr>
            </a:tbl>
          </a:graphicData>
        </a:graphic>
      </p:graphicFrame>
    </p:spTree>
    <p:extLst>
      <p:ext uri="{BB962C8B-B14F-4D97-AF65-F5344CB8AC3E}">
        <p14:creationId xmlns:p14="http://schemas.microsoft.com/office/powerpoint/2010/main" val="329829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6791" y="11681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Business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20</a:t>
            </a:r>
          </a:p>
        </p:txBody>
      </p:sp>
      <p:graphicFrame>
        <p:nvGraphicFramePr>
          <p:cNvPr id="4" name="Table 3"/>
          <p:cNvGraphicFramePr>
            <a:graphicFrameLocks noGrp="1"/>
          </p:cNvGraphicFramePr>
          <p:nvPr>
            <p:extLst>
              <p:ext uri="{D42A27DB-BD31-4B8C-83A1-F6EECF244321}">
                <p14:modId xmlns:p14="http://schemas.microsoft.com/office/powerpoint/2010/main" val="1340374033"/>
              </p:ext>
            </p:extLst>
          </p:nvPr>
        </p:nvGraphicFramePr>
        <p:xfrm>
          <a:off x="218232" y="801297"/>
          <a:ext cx="5617084" cy="3075038"/>
        </p:xfrm>
        <a:graphic>
          <a:graphicData uri="http://schemas.openxmlformats.org/drawingml/2006/table">
            <a:tbl>
              <a:tblPr firstRow="1" bandRow="1">
                <a:tableStyleId>{5940675A-B579-460E-94D1-54222C63F5DA}</a:tableStyleId>
              </a:tblPr>
              <a:tblGrid>
                <a:gridCol w="1416604">
                  <a:extLst>
                    <a:ext uri="{9D8B030D-6E8A-4147-A177-3AD203B41FA5}">
                      <a16:colId xmlns:a16="http://schemas.microsoft.com/office/drawing/2014/main" val="268534826"/>
                    </a:ext>
                  </a:extLst>
                </a:gridCol>
                <a:gridCol w="4200480">
                  <a:extLst>
                    <a:ext uri="{9D8B030D-6E8A-4147-A177-3AD203B41FA5}">
                      <a16:colId xmlns:a16="http://schemas.microsoft.com/office/drawing/2014/main" val="1482962469"/>
                    </a:ext>
                  </a:extLst>
                </a:gridCol>
              </a:tblGrid>
              <a:tr h="270572">
                <a:tc>
                  <a:txBody>
                    <a:bodyPr/>
                    <a:lstStyle/>
                    <a:p>
                      <a:pPr algn="l">
                        <a:lnSpc>
                          <a:spcPct val="100000"/>
                        </a:lnSpc>
                      </a:pPr>
                      <a:r>
                        <a:rPr lang="en-GB" sz="1200" b="0" dirty="0">
                          <a:latin typeface="Gill Sans MT" panose="020B0502020104020203" pitchFamily="34" charset="0"/>
                        </a:rPr>
                        <a:t>Key Term</a:t>
                      </a:r>
                    </a:p>
                  </a:txBody>
                  <a:tcPr anchor="ctr">
                    <a:solidFill>
                      <a:schemeClr val="accent4">
                        <a:lumMod val="20000"/>
                        <a:lumOff val="80000"/>
                      </a:schemeClr>
                    </a:solidFill>
                  </a:tcPr>
                </a:tc>
                <a:tc>
                  <a:txBody>
                    <a:bodyPr/>
                    <a:lstStyle/>
                    <a:p>
                      <a:pPr algn="l">
                        <a:lnSpc>
                          <a:spcPct val="100000"/>
                        </a:lnSpc>
                      </a:pPr>
                      <a:r>
                        <a:rPr lang="en-GB" sz="1200" b="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948195823"/>
                  </a:ext>
                </a:extLst>
              </a:tr>
              <a:tr h="440994">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QUALITY</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How well a product has been made, the purity of its ingredients or raw materials or how long it will last.</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161546462"/>
                  </a:ext>
                </a:extLst>
              </a:tr>
              <a:tr h="260996">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QUALITY CONTROL</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process of checking the standard of a product’s quality.  At the end.</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39105207"/>
                  </a:ext>
                </a:extLst>
              </a:tr>
              <a:tr h="287996">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QUALITY ASSURANCE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Emphasizes quality checking at every stage of production to reduce sub-standard products.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243666436"/>
                  </a:ext>
                </a:extLst>
              </a:tr>
              <a:tr h="44999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QUALITY MARK</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 standard of quality given to a business that is accredited by a professional body.  This may include the British kitemark, the Investors in People quality mark or the CE mark for products that comply with European standards.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887692222"/>
                  </a:ext>
                </a:extLst>
              </a:tr>
              <a:tr h="415794">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COMPETITIVE </a:t>
                      </a:r>
                      <a:endParaRPr lang="en-GB" sz="1200" b="0" kern="1400">
                        <a:ln>
                          <a:noFill/>
                        </a:ln>
                        <a:solidFill>
                          <a:srgbClr val="000000"/>
                        </a:solidFill>
                        <a:effectLst/>
                        <a:latin typeface="Gill Sans MT" panose="020B0502020104020203" pitchFamily="34" charset="0"/>
                      </a:endParaRPr>
                    </a:p>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ADVANTAGE</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An advantage a business has over its rivals that is unique &amp; sustainable.  This could occur through a USP, high quality, location, low cost &amp; price &amp; so on.</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410073827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79541854"/>
              </p:ext>
            </p:extLst>
          </p:nvPr>
        </p:nvGraphicFramePr>
        <p:xfrm>
          <a:off x="5911973" y="802251"/>
          <a:ext cx="6158495" cy="4384780"/>
        </p:xfrm>
        <a:graphic>
          <a:graphicData uri="http://schemas.openxmlformats.org/drawingml/2006/table">
            <a:tbl>
              <a:tblPr firstRow="1" bandRow="1">
                <a:tableStyleId>{5940675A-B579-460E-94D1-54222C63F5DA}</a:tableStyleId>
              </a:tblPr>
              <a:tblGrid>
                <a:gridCol w="1523299">
                  <a:extLst>
                    <a:ext uri="{9D8B030D-6E8A-4147-A177-3AD203B41FA5}">
                      <a16:colId xmlns:a16="http://schemas.microsoft.com/office/drawing/2014/main" val="268534826"/>
                    </a:ext>
                  </a:extLst>
                </a:gridCol>
                <a:gridCol w="4635196">
                  <a:extLst>
                    <a:ext uri="{9D8B030D-6E8A-4147-A177-3AD203B41FA5}">
                      <a16:colId xmlns:a16="http://schemas.microsoft.com/office/drawing/2014/main" val="1482962469"/>
                    </a:ext>
                  </a:extLst>
                </a:gridCol>
              </a:tblGrid>
              <a:tr h="267689">
                <a:tc>
                  <a:txBody>
                    <a:bodyPr/>
                    <a:lstStyle/>
                    <a:p>
                      <a:pPr algn="l"/>
                      <a:r>
                        <a:rPr lang="en-GB" sz="1200" b="0" dirty="0">
                          <a:latin typeface="Gill Sans MT" panose="020B0502020104020203" pitchFamily="34" charset="0"/>
                        </a:rPr>
                        <a:t>Key Term</a:t>
                      </a:r>
                    </a:p>
                  </a:txBody>
                  <a:tcPr anchor="ctr">
                    <a:solidFill>
                      <a:schemeClr val="accent4">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948195823"/>
                  </a:ext>
                </a:extLst>
              </a:tr>
              <a:tr h="521636">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SALES PROCESS</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Involves: 1. Customer interest. 2. Efficient service. 3. Customer engagement. 4. Post-sales service. 5. Customer loyalty.</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161546462"/>
                  </a:ext>
                </a:extLst>
              </a:tr>
              <a:tr h="1071065">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SALES APPROACHES</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1. The Hard approach – sales employees actively approach &amp; engage customers.</a:t>
                      </a:r>
                      <a:endParaRPr lang="en-GB" sz="1200" b="0" kern="1400">
                        <a:ln>
                          <a:noFill/>
                        </a:ln>
                        <a:solidFill>
                          <a:srgbClr val="000000"/>
                        </a:solidFill>
                        <a:effectLst/>
                        <a:latin typeface="Gill Sans MT" panose="020B0502020104020203" pitchFamily="34" charset="0"/>
                      </a:endParaRPr>
                    </a:p>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2. The Soft approach – Sales employees make customers aware that they are available if the customer needs any information or support</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939105207"/>
                  </a:ext>
                </a:extLst>
              </a:tr>
              <a:tr h="343561">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TRANSACTION</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The act of buying or selling something.  This</a:t>
                      </a:r>
                      <a:r>
                        <a:rPr lang="en-GB" sz="1200" b="0" kern="1200" baseline="0" dirty="0">
                          <a:ln>
                            <a:noFill/>
                          </a:ln>
                          <a:solidFill>
                            <a:srgbClr val="000000"/>
                          </a:solidFill>
                          <a:effectLst/>
                          <a:latin typeface="Gill Sans MT" panose="020B0502020104020203" pitchFamily="34" charset="0"/>
                        </a:rPr>
                        <a:t> can now happen in the form of e-commerce and m-commerce.</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243666436"/>
                  </a:ext>
                </a:extLst>
              </a:tr>
              <a:tr h="522759">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QUANTITATIVE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Concerning the quantity or amount of something that can be measured in numbers.</a:t>
                      </a:r>
                      <a:endParaRPr lang="en-GB" sz="1200" b="0" kern="140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887692222"/>
                  </a:ext>
                </a:extLst>
              </a:tr>
              <a:tr h="324471">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QUALITATIVE</a:t>
                      </a:r>
                      <a:endParaRPr lang="en-GB" sz="1200" b="0" kern="1400" dirty="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Concerning the quality of something that cannot be measured.</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1254332282"/>
                  </a:ext>
                </a:extLst>
              </a:tr>
              <a:tr h="558812">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METRIC</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A standard of measurement.</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3166133236"/>
                  </a:ext>
                </a:extLst>
              </a:tr>
              <a:tr h="684997">
                <a:tc>
                  <a:txBody>
                    <a:bodyPr/>
                    <a:lstStyle/>
                    <a:p>
                      <a:pPr marR="0" indent="0" algn="l" rtl="0">
                        <a:lnSpc>
                          <a:spcPct val="119000"/>
                        </a:lnSpc>
                        <a:spcBef>
                          <a:spcPts val="0"/>
                        </a:spcBef>
                        <a:spcAft>
                          <a:spcPts val="0"/>
                        </a:spcAft>
                      </a:pPr>
                      <a:r>
                        <a:rPr lang="en-GB" sz="1200" b="0" kern="1200">
                          <a:ln>
                            <a:noFill/>
                          </a:ln>
                          <a:solidFill>
                            <a:srgbClr val="000000"/>
                          </a:solidFill>
                          <a:effectLst/>
                          <a:latin typeface="Gill Sans MT" panose="020B0502020104020203" pitchFamily="34" charset="0"/>
                        </a:rPr>
                        <a:t>DIFFERENTIATE</a:t>
                      </a:r>
                      <a:endParaRPr lang="en-GB" sz="1200" b="0" kern="1400">
                        <a:ln>
                          <a:noFill/>
                        </a:ln>
                        <a:solidFill>
                          <a:srgbClr val="000000"/>
                        </a:solidFill>
                        <a:effectLst/>
                        <a:latin typeface="Gill Sans MT" panose="020B0502020104020203" pitchFamily="34" charset="0"/>
                      </a:endParaRPr>
                    </a:p>
                  </a:txBody>
                  <a:tcPr marL="68580" marR="68580" marT="9525" marB="0" anchor="ctr"/>
                </a:tc>
                <a:tc>
                  <a:txBody>
                    <a:bodyPr/>
                    <a:lstStyle/>
                    <a:p>
                      <a:pPr marR="0" indent="0" algn="l" rtl="0">
                        <a:lnSpc>
                          <a:spcPct val="119000"/>
                        </a:lnSpc>
                        <a:spcBef>
                          <a:spcPts val="0"/>
                        </a:spcBef>
                        <a:spcAft>
                          <a:spcPts val="0"/>
                        </a:spcAft>
                      </a:pPr>
                      <a:r>
                        <a:rPr lang="en-GB" sz="1200" b="0" kern="1200" dirty="0">
                          <a:ln>
                            <a:noFill/>
                          </a:ln>
                          <a:solidFill>
                            <a:srgbClr val="000000"/>
                          </a:solidFill>
                          <a:effectLst/>
                          <a:latin typeface="Gill Sans MT" panose="020B0502020104020203" pitchFamily="34" charset="0"/>
                        </a:rPr>
                        <a:t>Show that a product or service is different from similar products or items sold by their direct competitors.</a:t>
                      </a:r>
                      <a:endParaRPr lang="en-GB" sz="1200" b="0" kern="1400" dirty="0">
                        <a:ln>
                          <a:noFill/>
                        </a:ln>
                        <a:solidFill>
                          <a:srgbClr val="000000"/>
                        </a:solidFill>
                        <a:effectLst/>
                        <a:latin typeface="Gill Sans MT" panose="020B0502020104020203" pitchFamily="34" charset="0"/>
                      </a:endParaRPr>
                    </a:p>
                  </a:txBody>
                  <a:tcPr marL="68580" marR="68580" marT="9525" marB="0" anchor="ctr"/>
                </a:tc>
                <a:extLst>
                  <a:ext uri="{0D108BD9-81ED-4DB2-BD59-A6C34878D82A}">
                    <a16:rowId xmlns:a16="http://schemas.microsoft.com/office/drawing/2014/main" val="2517117848"/>
                  </a:ext>
                </a:extLst>
              </a:tr>
            </a:tbl>
          </a:graphicData>
        </a:graphic>
      </p:graphicFrame>
    </p:spTree>
    <p:extLst>
      <p:ext uri="{BB962C8B-B14F-4D97-AF65-F5344CB8AC3E}">
        <p14:creationId xmlns:p14="http://schemas.microsoft.com/office/powerpoint/2010/main" val="138336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8969" y="116810"/>
            <a:ext cx="190275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err="1">
                <a:solidFill>
                  <a:prstClr val="white"/>
                </a:solidFill>
                <a:latin typeface="Gill Sans MT" panose="020B0502020104020203" pitchFamily="34" charset="0"/>
              </a:rPr>
              <a:t>iMedia</a:t>
            </a:r>
            <a:endParaRPr lang="en-US" sz="2000" dirty="0">
              <a:solidFill>
                <a:prstClr val="white"/>
              </a:solidFill>
              <a:latin typeface="Gill Sans MT" panose="020B0502020104020203" pitchFamily="34" charset="0"/>
            </a:endParaRPr>
          </a:p>
        </p:txBody>
      </p:sp>
      <p:sp>
        <p:nvSpPr>
          <p:cNvPr id="6" name="TextBox 5"/>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21</a:t>
            </a:r>
          </a:p>
        </p:txBody>
      </p:sp>
      <p:graphicFrame>
        <p:nvGraphicFramePr>
          <p:cNvPr id="4" name="Table 3"/>
          <p:cNvGraphicFramePr>
            <a:graphicFrameLocks noGrp="1"/>
          </p:cNvGraphicFramePr>
          <p:nvPr/>
        </p:nvGraphicFramePr>
        <p:xfrm>
          <a:off x="278968" y="658762"/>
          <a:ext cx="5616735" cy="6072239"/>
        </p:xfrm>
        <a:graphic>
          <a:graphicData uri="http://schemas.openxmlformats.org/drawingml/2006/table">
            <a:tbl>
              <a:tblPr firstRow="1" bandRow="1">
                <a:tableStyleId>{5C22544A-7EE6-4342-B048-85BDC9FD1C3A}</a:tableStyleId>
              </a:tblPr>
              <a:tblGrid>
                <a:gridCol w="1015232">
                  <a:extLst>
                    <a:ext uri="{9D8B030D-6E8A-4147-A177-3AD203B41FA5}">
                      <a16:colId xmlns:a16="http://schemas.microsoft.com/office/drawing/2014/main" val="2640359052"/>
                    </a:ext>
                  </a:extLst>
                </a:gridCol>
                <a:gridCol w="4601503">
                  <a:extLst>
                    <a:ext uri="{9D8B030D-6E8A-4147-A177-3AD203B41FA5}">
                      <a16:colId xmlns:a16="http://schemas.microsoft.com/office/drawing/2014/main" val="1615116186"/>
                    </a:ext>
                  </a:extLst>
                </a:gridCol>
              </a:tblGrid>
              <a:tr h="317449">
                <a:tc>
                  <a:txBody>
                    <a:bodyPr/>
                    <a:lstStyle/>
                    <a:p>
                      <a:pPr marR="0" lvl="0" indent="0" algn="l">
                        <a:lnSpc>
                          <a:spcPct val="119000"/>
                        </a:lnSpc>
                        <a:spcBef>
                          <a:spcPts val="0"/>
                        </a:spcBef>
                        <a:spcAft>
                          <a:spcPts val="600"/>
                        </a:spcAft>
                        <a:buNone/>
                      </a:pPr>
                      <a:r>
                        <a:rPr lang="en-GB" sz="1200" b="1" kern="1400" dirty="0">
                          <a:ln>
                            <a:noFill/>
                          </a:ln>
                          <a:solidFill>
                            <a:srgbClr val="000000"/>
                          </a:solidFill>
                          <a:effectLst/>
                          <a:latin typeface="Gill Sans MT" panose="020B0502020104020203" pitchFamily="34" charset="0"/>
                        </a:rPr>
                        <a:t>Topic Area 2</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R="0" lvl="0" indent="0" algn="l">
                        <a:lnSpc>
                          <a:spcPct val="119000"/>
                        </a:lnSpc>
                        <a:spcBef>
                          <a:spcPts val="0"/>
                        </a:spcBef>
                        <a:spcAft>
                          <a:spcPts val="600"/>
                        </a:spcAft>
                        <a:buNone/>
                      </a:pPr>
                      <a:r>
                        <a:rPr lang="en-GB" sz="1200" b="1" i="0" u="none" strike="noStrike" kern="1400" baseline="0" noProof="0" dirty="0">
                          <a:ln>
                            <a:noFill/>
                          </a:ln>
                          <a:solidFill>
                            <a:srgbClr val="000000"/>
                          </a:solidFill>
                          <a:effectLst/>
                          <a:latin typeface="Gill Sans MT" panose="020B0502020104020203" pitchFamily="34" charset="0"/>
                        </a:rPr>
                        <a:t>Factors influencing product design</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06976953"/>
                  </a:ext>
                </a:extLst>
              </a:tr>
              <a:tr h="53454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Client </a:t>
                      </a:r>
                      <a:r>
                        <a:rPr lang="en-US" sz="1200" b="0" i="0" u="none" strike="noStrike" kern="1400" noProof="0" dirty="0">
                          <a:ln>
                            <a:noFill/>
                          </a:ln>
                          <a:solidFill>
                            <a:srgbClr val="000000"/>
                          </a:solidFill>
                          <a:effectLst/>
                          <a:latin typeface="Gill Sans MT" panose="020B0502020104020203" pitchFamily="34" charset="0"/>
                        </a:rPr>
                        <a:t>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374151"/>
                          </a:solidFill>
                          <a:effectLst/>
                          <a:latin typeface="Gill Sans MT" panose="020B0502020104020203" pitchFamily="34" charset="0"/>
                        </a:rPr>
                        <a:t>An individual or organization receiving services or advice from a professional or business.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219538"/>
                  </a:ext>
                </a:extLst>
              </a:tr>
              <a:tr h="512732">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Client briefs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Documents outlining the objectives, expectations, and requirements of a project provided by the client to a service provider.</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441691"/>
                  </a:ext>
                </a:extLst>
              </a:tr>
              <a:tr h="521822">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Client requirements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Specific needs and conditions set by the client, forming the basis for a project or service.</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238532"/>
                  </a:ext>
                </a:extLst>
              </a:tr>
              <a:tr h="512732">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Audience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The group of people for whom a product, service, or message is intended, typically characterized by shared interests or demographics.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452859"/>
                  </a:ext>
                </a:extLst>
              </a:tr>
              <a:tr h="512732">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Demographics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Statistical data that describes the characteristics of a population, such as age, gender, income, and education.</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000115"/>
                  </a:ext>
                </a:extLst>
              </a:tr>
              <a:tr h="512732">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Segmentation  </a:t>
                      </a:r>
                      <a:endParaRPr lang="en-US">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Dividing a target audience into distinct groups based on shared characteristics or behaviors.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706968"/>
                  </a:ext>
                </a:extLst>
              </a:tr>
              <a:tr h="541014">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Accessibility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The ease with which a product, service, or information can be reached, used, or understood by a particular audience.</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084960"/>
                  </a:ext>
                </a:extLst>
              </a:tr>
              <a:tr h="521822">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Market research  </a:t>
                      </a:r>
                      <a:endParaRPr lang="en-US">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The process of gathering, analyzing, and interpreting information about a market, including its consumers and competitors.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918396"/>
                  </a:ext>
                </a:extLst>
              </a:tr>
              <a:tr h="521822">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Primary research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Original research conducted firsthand, including methods such as surveys, interviews, and focus groups.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793003"/>
                  </a:ext>
                </a:extLst>
              </a:tr>
              <a:tr h="521822">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Field research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Research conducted outside of a controlled environment, often in real-world settings.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770031"/>
                  </a:ext>
                </a:extLst>
              </a:tr>
              <a:tr h="541014">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Focus groups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A qualitative research method where a small group of participants discusses and provides feedback on a product or topic.</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89868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65218813"/>
              </p:ext>
            </p:extLst>
          </p:nvPr>
        </p:nvGraphicFramePr>
        <p:xfrm>
          <a:off x="6079015" y="116811"/>
          <a:ext cx="5748364" cy="6441555"/>
        </p:xfrm>
        <a:graphic>
          <a:graphicData uri="http://schemas.openxmlformats.org/drawingml/2006/table">
            <a:tbl>
              <a:tblPr firstRow="1" bandRow="1">
                <a:tableStyleId>{5C22544A-7EE6-4342-B048-85BDC9FD1C3A}</a:tableStyleId>
              </a:tblPr>
              <a:tblGrid>
                <a:gridCol w="1175285">
                  <a:extLst>
                    <a:ext uri="{9D8B030D-6E8A-4147-A177-3AD203B41FA5}">
                      <a16:colId xmlns:a16="http://schemas.microsoft.com/office/drawing/2014/main" val="1264255888"/>
                    </a:ext>
                  </a:extLst>
                </a:gridCol>
                <a:gridCol w="4573079">
                  <a:extLst>
                    <a:ext uri="{9D8B030D-6E8A-4147-A177-3AD203B41FA5}">
                      <a16:colId xmlns:a16="http://schemas.microsoft.com/office/drawing/2014/main" val="55810539"/>
                    </a:ext>
                  </a:extLst>
                </a:gridCol>
              </a:tblGrid>
              <a:tr h="27072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Key Word </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Definition</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48218979"/>
                  </a:ext>
                </a:extLst>
              </a:tr>
              <a:tr h="486736">
                <a:tc>
                  <a:txBody>
                    <a:bodyPr/>
                    <a:lstStyle/>
                    <a:p>
                      <a:pPr marL="0" marR="0" lvl="0" indent="0" algn="l">
                        <a:lnSpc>
                          <a:spcPct val="100000"/>
                        </a:lnSpc>
                        <a:spcBef>
                          <a:spcPts val="0"/>
                        </a:spcBef>
                        <a:spcAft>
                          <a:spcPts val="0"/>
                        </a:spcAft>
                        <a:buNone/>
                      </a:pPr>
                      <a:endParaRPr lang="en-GB" sz="1200" b="0" i="0" u="none" strike="noStrike" kern="1400" noProof="0" dirty="0">
                        <a:ln>
                          <a:noFill/>
                        </a:ln>
                        <a:solidFill>
                          <a:srgbClr val="000000"/>
                        </a:solidFill>
                        <a:effectLst/>
                        <a:latin typeface="Gill Sans MT" panose="020B0502020104020203" pitchFamily="34" charset="0"/>
                      </a:endParaRPr>
                    </a:p>
                    <a:p>
                      <a:pPr marL="0" marR="0" lvl="0" indent="0" algn="l">
                        <a:lnSpc>
                          <a:spcPct val="100000"/>
                        </a:lnSpc>
                        <a:spcBef>
                          <a:spcPts val="0"/>
                        </a:spcBef>
                        <a:spcAft>
                          <a:spcPts val="0"/>
                        </a:spcAft>
                        <a:buNone/>
                      </a:pPr>
                      <a:r>
                        <a:rPr lang="en-GB" sz="1200" b="0" i="0" u="none" strike="noStrike" kern="1400" noProof="0" dirty="0">
                          <a:ln>
                            <a:noFill/>
                          </a:ln>
                          <a:solidFill>
                            <a:srgbClr val="000000"/>
                          </a:solidFill>
                          <a:effectLst/>
                          <a:latin typeface="Gill Sans MT" panose="020B0502020104020203" pitchFamily="34" charset="0"/>
                        </a:rPr>
                        <a:t>Questionnaires  </a:t>
                      </a:r>
                      <a:endParaRPr lang="en-GB"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Written sets of questions designed to collect information from respondents.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2912138"/>
                  </a:ext>
                </a:extLst>
              </a:tr>
              <a:tr h="284658">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Internet surveys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Surveys conducted online to gather data from a broad audience.</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468038"/>
                  </a:ext>
                </a:extLst>
              </a:tr>
              <a:tr h="48673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Interviews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Direct conversations between a researcher and a participant to gather in-depth information.</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613418"/>
                  </a:ext>
                </a:extLst>
              </a:tr>
              <a:tr h="48673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 Quantitative data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Numerical data that can be measured and counted, often used for statistical analysis.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808815"/>
                  </a:ext>
                </a:extLst>
              </a:tr>
              <a:tr h="48673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Qualitative data</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Non-numerical data that provides insights into attitudes, opinions, and behaviors.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88174"/>
                  </a:ext>
                </a:extLst>
              </a:tr>
              <a:tr h="489970">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Secondary research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Analysis and interpretation of existing research and data.</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165973"/>
                  </a:ext>
                </a:extLst>
              </a:tr>
              <a:tr h="48673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Desk research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Secondary research conducted using existing literature, documents, and information.</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193962"/>
                  </a:ext>
                </a:extLst>
              </a:tr>
              <a:tr h="48673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Internet research  </a:t>
                      </a:r>
                      <a:endParaRPr lang="en-US">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Gathering information and data from online sources.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897334"/>
                  </a:ext>
                </a:extLst>
              </a:tr>
              <a:tr h="48673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Media codes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Conventions and symbols used in media messages to convey meaning or evoke specific responses.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536037"/>
                  </a:ext>
                </a:extLst>
              </a:tr>
              <a:tr h="48673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Music genre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A category or style of music that shares common characteristics, themes, and musical elements.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1665525"/>
                  </a:ext>
                </a:extLst>
              </a:tr>
              <a:tr h="472943">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Vocal intonation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The modulation of pitch and tone in spoken language, conveying nuances and emotions.</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8690190"/>
                  </a:ext>
                </a:extLst>
              </a:tr>
              <a:tr h="472943">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Intensity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The level of force, energy, or emotional impact within a particular context.</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84162"/>
                  </a:ext>
                </a:extLst>
              </a:tr>
              <a:tr h="486736">
                <a:tc>
                  <a:txBody>
                    <a:bodyPr/>
                    <a:lstStyle/>
                    <a:p>
                      <a:pPr marR="0" lvl="0" indent="0" algn="l">
                        <a:lnSpc>
                          <a:spcPct val="119000"/>
                        </a:lnSpc>
                        <a:spcBef>
                          <a:spcPts val="0"/>
                        </a:spcBef>
                        <a:spcAft>
                          <a:spcPts val="600"/>
                        </a:spcAft>
                        <a:buNone/>
                      </a:pPr>
                      <a:r>
                        <a:rPr lang="en-GB" sz="1200" b="0" i="0" u="none" strike="noStrike" kern="1400" noProof="0" dirty="0">
                          <a:ln>
                            <a:noFill/>
                          </a:ln>
                          <a:solidFill>
                            <a:srgbClr val="000000"/>
                          </a:solidFill>
                          <a:effectLst/>
                          <a:latin typeface="Gill Sans MT" panose="020B0502020104020203" pitchFamily="34" charset="0"/>
                        </a:rPr>
                        <a:t>Mise-</a:t>
                      </a:r>
                      <a:r>
                        <a:rPr lang="en-GB" sz="1200" b="0" i="0" u="none" strike="noStrike" kern="1400" noProof="0" dirty="0" err="1">
                          <a:ln>
                            <a:noFill/>
                          </a:ln>
                          <a:solidFill>
                            <a:srgbClr val="000000"/>
                          </a:solidFill>
                          <a:effectLst/>
                          <a:latin typeface="Gill Sans MT" panose="020B0502020104020203" pitchFamily="34" charset="0"/>
                        </a:rPr>
                        <a:t>en</a:t>
                      </a:r>
                      <a:r>
                        <a:rPr lang="en-GB" sz="1200" b="0" i="0" u="none" strike="noStrike" kern="1400" noProof="0" dirty="0">
                          <a:ln>
                            <a:noFill/>
                          </a:ln>
                          <a:solidFill>
                            <a:srgbClr val="000000"/>
                          </a:solidFill>
                          <a:effectLst/>
                          <a:latin typeface="Gill Sans MT" panose="020B0502020104020203" pitchFamily="34" charset="0"/>
                        </a:rPr>
                        <a:t>-scene  </a:t>
                      </a:r>
                      <a:endParaRPr lang="en-US" dirty="0">
                        <a:latin typeface="Gill Sans MT" panose="020B0502020104020203"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lvl="0" indent="0" algn="l">
                        <a:lnSpc>
                          <a:spcPct val="119000"/>
                        </a:lnSpc>
                        <a:spcBef>
                          <a:spcPts val="0"/>
                        </a:spcBef>
                        <a:spcAft>
                          <a:spcPts val="600"/>
                        </a:spcAft>
                        <a:buNone/>
                      </a:pPr>
                      <a:r>
                        <a:rPr lang="en-US" sz="1200" b="0" i="0" u="none" strike="noStrike" kern="1400" noProof="0" dirty="0">
                          <a:ln>
                            <a:noFill/>
                          </a:ln>
                          <a:solidFill>
                            <a:srgbClr val="000000"/>
                          </a:solidFill>
                          <a:effectLst/>
                          <a:latin typeface="Gill Sans MT" panose="020B0502020104020203" pitchFamily="34" charset="0"/>
                        </a:rPr>
                        <a:t>The arrangement of visual elements in a film or theatrical production, including setting, lighting, and costume.</a:t>
                      </a:r>
                      <a:endParaRPr lang="en-US" dirty="0">
                        <a:latin typeface="Gill Sans MT" panose="020B0502020104020203" pitchFamily="34" charset="0"/>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320550"/>
                  </a:ext>
                </a:extLst>
              </a:tr>
            </a:tbl>
          </a:graphicData>
        </a:graphic>
      </p:graphicFrame>
    </p:spTree>
    <p:extLst>
      <p:ext uri="{BB962C8B-B14F-4D97-AF65-F5344CB8AC3E}">
        <p14:creationId xmlns:p14="http://schemas.microsoft.com/office/powerpoint/2010/main" val="27294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044" y="172176"/>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5" name="TextBox 4"/>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22</a:t>
            </a:r>
          </a:p>
        </p:txBody>
      </p:sp>
      <p:graphicFrame>
        <p:nvGraphicFramePr>
          <p:cNvPr id="4" name="Table 3"/>
          <p:cNvGraphicFramePr>
            <a:graphicFrameLocks noGrp="1"/>
          </p:cNvGraphicFramePr>
          <p:nvPr>
            <p:extLst>
              <p:ext uri="{D42A27DB-BD31-4B8C-83A1-F6EECF244321}">
                <p14:modId xmlns:p14="http://schemas.microsoft.com/office/powerpoint/2010/main" val="3649582320"/>
              </p:ext>
            </p:extLst>
          </p:nvPr>
        </p:nvGraphicFramePr>
        <p:xfrm>
          <a:off x="194044" y="833336"/>
          <a:ext cx="11340230" cy="4316182"/>
        </p:xfrm>
        <a:graphic>
          <a:graphicData uri="http://schemas.openxmlformats.org/drawingml/2006/table">
            <a:tbl>
              <a:tblPr firstRow="1" bandRow="1">
                <a:tableStyleId>{5940675A-B579-460E-94D1-54222C63F5DA}</a:tableStyleId>
              </a:tblPr>
              <a:tblGrid>
                <a:gridCol w="1345998">
                  <a:extLst>
                    <a:ext uri="{9D8B030D-6E8A-4147-A177-3AD203B41FA5}">
                      <a16:colId xmlns:a16="http://schemas.microsoft.com/office/drawing/2014/main" val="20000"/>
                    </a:ext>
                  </a:extLst>
                </a:gridCol>
                <a:gridCol w="9994232">
                  <a:extLst>
                    <a:ext uri="{9D8B030D-6E8A-4147-A177-3AD203B41FA5}">
                      <a16:colId xmlns:a16="http://schemas.microsoft.com/office/drawing/2014/main" val="20001"/>
                    </a:ext>
                  </a:extLst>
                </a:gridCol>
              </a:tblGrid>
              <a:tr h="358873">
                <a:tc>
                  <a:txBody>
                    <a:bodyPr/>
                    <a:lstStyle/>
                    <a:p>
                      <a:pPr algn="l"/>
                      <a:r>
                        <a:rPr lang="en-GB" sz="1200" b="0" dirty="0">
                          <a:latin typeface="+mj-lt"/>
                        </a:rPr>
                        <a:t>Key Word</a:t>
                      </a:r>
                    </a:p>
                  </a:txBody>
                  <a:tcPr anchor="ctr">
                    <a:solidFill>
                      <a:schemeClr val="accent2">
                        <a:lumMod val="20000"/>
                        <a:lumOff val="80000"/>
                      </a:schemeClr>
                    </a:solidFill>
                  </a:tcPr>
                </a:tc>
                <a:tc>
                  <a:txBody>
                    <a:bodyPr/>
                    <a:lstStyle/>
                    <a:p>
                      <a:pPr algn="l"/>
                      <a:r>
                        <a:rPr lang="en-GB" sz="1200" b="0" dirty="0">
                          <a:latin typeface="+mj-lt"/>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53026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Art movement</a:t>
                      </a:r>
                    </a:p>
                  </a:txBody>
                  <a:tcPr marL="36576" marR="36576" marT="36576" marB="36576" anchor="ctr"/>
                </a:tc>
                <a:tc>
                  <a:txBody>
                    <a:bodyPr/>
                    <a:lstStyle/>
                    <a:p>
                      <a:r>
                        <a:rPr lang="en-GB" sz="1200" kern="1200" dirty="0">
                          <a:solidFill>
                            <a:schemeClr val="tx1"/>
                          </a:solidFill>
                          <a:effectLst/>
                          <a:latin typeface="+mj-lt"/>
                          <a:ea typeface="+mn-ea"/>
                          <a:cs typeface="+mn-cs"/>
                        </a:rPr>
                        <a:t>An art movement is a tendency or style in art with a specific common philosophy or goal, followed by a group of artists during a specific period of time. </a:t>
                      </a:r>
                    </a:p>
                  </a:txBody>
                  <a:tcPr marL="36576" marR="36576" marT="36576" marB="36576" anchor="ctr"/>
                </a:tc>
                <a:extLst>
                  <a:ext uri="{0D108BD9-81ED-4DB2-BD59-A6C34878D82A}">
                    <a16:rowId xmlns:a16="http://schemas.microsoft.com/office/drawing/2014/main" val="10002"/>
                  </a:ext>
                </a:extLst>
              </a:tr>
              <a:tr h="46696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Landscape</a:t>
                      </a:r>
                    </a:p>
                  </a:txBody>
                  <a:tcPr marL="36576" marR="36576" marT="36576" marB="36576" anchor="ctr"/>
                </a:tc>
                <a:tc>
                  <a:txBody>
                    <a:bodyPr/>
                    <a:lstStyle/>
                    <a:p>
                      <a:r>
                        <a:rPr lang="en-GB" sz="1200" kern="1200" dirty="0">
                          <a:solidFill>
                            <a:schemeClr val="tx1"/>
                          </a:solidFill>
                          <a:effectLst/>
                          <a:latin typeface="+mj-lt"/>
                          <a:ea typeface="+mn-ea"/>
                          <a:cs typeface="+mn-cs"/>
                        </a:rPr>
                        <a:t>all the visible features of an area of land, often considered in terms of their aesthetic appeal. </a:t>
                      </a:r>
                    </a:p>
                  </a:txBody>
                  <a:tcPr marL="36576" marR="36576" marT="36576" marB="36576" anchor="ctr"/>
                </a:tc>
                <a:extLst>
                  <a:ext uri="{0D108BD9-81ED-4DB2-BD59-A6C34878D82A}">
                    <a16:rowId xmlns:a16="http://schemas.microsoft.com/office/drawing/2014/main" val="1395722993"/>
                  </a:ext>
                </a:extLst>
              </a:tr>
              <a:tr h="46696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Zooming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200" dirty="0">
                          <a:solidFill>
                            <a:schemeClr val="tx1"/>
                          </a:solidFill>
                          <a:effectLst/>
                          <a:latin typeface="+mj-lt"/>
                          <a:ea typeface="+mn-ea"/>
                          <a:cs typeface="+mn-cs"/>
                        </a:rPr>
                        <a:t>change smoothly from a long shot to a close-up or vice versa. </a:t>
                      </a:r>
                    </a:p>
                  </a:txBody>
                  <a:tcPr marL="36576" marR="36576" marT="36576" marB="36576" anchor="ctr"/>
                </a:tc>
                <a:extLst>
                  <a:ext uri="{0D108BD9-81ED-4DB2-BD59-A6C34878D82A}">
                    <a16:rowId xmlns:a16="http://schemas.microsoft.com/office/drawing/2014/main" val="519376139"/>
                  </a:ext>
                </a:extLst>
              </a:tr>
              <a:tr h="46696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Concept theme</a:t>
                      </a:r>
                    </a:p>
                  </a:txBody>
                  <a:tcPr marL="36576" marR="36576" marT="36576" marB="36576" anchor="ctr"/>
                </a:tc>
                <a:tc>
                  <a:txBody>
                    <a:bodyPr/>
                    <a:lstStyle/>
                    <a:p>
                      <a:r>
                        <a:rPr lang="en-GB" sz="1200" kern="1200" dirty="0">
                          <a:solidFill>
                            <a:schemeClr val="tx1"/>
                          </a:solidFill>
                          <a:effectLst/>
                          <a:latin typeface="+mj-lt"/>
                          <a:ea typeface="+mn-ea"/>
                          <a:cs typeface="+mn-cs"/>
                        </a:rPr>
                        <a:t>Concepts are defined as abstract ideas </a:t>
                      </a:r>
                    </a:p>
                  </a:txBody>
                  <a:tcPr marL="36576" marR="36576" marT="36576" marB="36576" anchor="ctr"/>
                </a:tc>
                <a:extLst>
                  <a:ext uri="{0D108BD9-81ED-4DB2-BD59-A6C34878D82A}">
                    <a16:rowId xmlns:a16="http://schemas.microsoft.com/office/drawing/2014/main" val="2959793746"/>
                  </a:ext>
                </a:extLst>
              </a:tr>
              <a:tr h="3803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Context </a:t>
                      </a:r>
                    </a:p>
                  </a:txBody>
                  <a:tcPr marL="36576" marR="36576" marT="36576" marB="36576" anchor="ctr"/>
                </a:tc>
                <a:tc>
                  <a:txBody>
                    <a:bodyPr/>
                    <a:lstStyle/>
                    <a:p>
                      <a:r>
                        <a:rPr lang="en-GB" sz="1200" kern="1200" dirty="0">
                          <a:solidFill>
                            <a:schemeClr val="tx1"/>
                          </a:solidFill>
                          <a:effectLst/>
                          <a:latin typeface="+mj-lt"/>
                          <a:ea typeface="+mn-ea"/>
                          <a:cs typeface="+mn-cs"/>
                        </a:rPr>
                        <a:t>the circumstances that form the setting for an event, statement, or idea, and in terms of which it can be fully understood. </a:t>
                      </a:r>
                    </a:p>
                  </a:txBody>
                  <a:tcPr marL="36576" marR="36576" marT="36576" marB="36576" anchor="ctr"/>
                </a:tc>
                <a:extLst>
                  <a:ext uri="{0D108BD9-81ED-4DB2-BD59-A6C34878D82A}">
                    <a16:rowId xmlns:a16="http://schemas.microsoft.com/office/drawing/2014/main" val="10003"/>
                  </a:ext>
                </a:extLst>
              </a:tr>
              <a:tr h="3803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Juxtaposed</a:t>
                      </a:r>
                    </a:p>
                  </a:txBody>
                  <a:tcPr marL="36576" marR="36576" marT="36576" marB="36576" anchor="ctr"/>
                </a:tc>
                <a:tc>
                  <a:txBody>
                    <a:bodyPr/>
                    <a:lstStyle/>
                    <a:p>
                      <a:r>
                        <a:rPr lang="en-GB" sz="1200" kern="1200" dirty="0">
                          <a:solidFill>
                            <a:schemeClr val="tx1"/>
                          </a:solidFill>
                          <a:effectLst/>
                          <a:latin typeface="+mj-lt"/>
                          <a:ea typeface="+mn-ea"/>
                          <a:cs typeface="+mn-cs"/>
                        </a:rPr>
                        <a:t>place or deal with close together for contrasting effect.</a:t>
                      </a:r>
                    </a:p>
                  </a:txBody>
                  <a:tcPr marL="36576" marR="36576" marT="36576" marB="36576" anchor="ctr"/>
                </a:tc>
                <a:extLst>
                  <a:ext uri="{0D108BD9-81ED-4DB2-BD59-A6C34878D82A}">
                    <a16:rowId xmlns:a16="http://schemas.microsoft.com/office/drawing/2014/main" val="10004"/>
                  </a:ext>
                </a:extLst>
              </a:tr>
              <a:tr h="3547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Viewpoint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a </a:t>
                      </a:r>
                      <a:r>
                        <a:rPr lang="en-GB" sz="1200" kern="1200" dirty="0">
                          <a:solidFill>
                            <a:schemeClr val="tx1"/>
                          </a:solidFill>
                          <a:effectLst/>
                          <a:latin typeface="+mj-lt"/>
                          <a:ea typeface="+mn-ea"/>
                          <a:cs typeface="+mn-cs"/>
                        </a:rPr>
                        <a:t>position giving a good view. </a:t>
                      </a:r>
                    </a:p>
                  </a:txBody>
                  <a:tcPr marL="36576" marR="36576" marT="36576" marB="36576" anchor="ctr"/>
                </a:tc>
                <a:extLst>
                  <a:ext uri="{0D108BD9-81ED-4DB2-BD59-A6C34878D82A}">
                    <a16:rowId xmlns:a16="http://schemas.microsoft.com/office/drawing/2014/main" val="3925240874"/>
                  </a:ext>
                </a:extLst>
              </a:tr>
              <a:tr h="53026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Perspective</a:t>
                      </a:r>
                      <a:r>
                        <a:rPr lang="en-GB" sz="1200" kern="1400" baseline="0" dirty="0">
                          <a:ln>
                            <a:noFill/>
                          </a:ln>
                          <a:solidFill>
                            <a:srgbClr val="000000"/>
                          </a:solidFill>
                          <a:effectLst/>
                          <a:latin typeface="+mj-lt"/>
                        </a:rPr>
                        <a:t> </a:t>
                      </a:r>
                      <a:endParaRPr lang="en-GB" sz="1200" kern="1400" dirty="0">
                        <a:ln>
                          <a:noFill/>
                        </a:ln>
                        <a:solidFill>
                          <a:srgbClr val="000000"/>
                        </a:solidFill>
                        <a:effectLst/>
                        <a:latin typeface="+mj-lt"/>
                      </a:endParaRPr>
                    </a:p>
                  </a:txBody>
                  <a:tcPr marL="36576" marR="36576" marT="36576" marB="36576" anchor="ctr"/>
                </a:tc>
                <a:tc>
                  <a:txBody>
                    <a:bodyPr/>
                    <a:lstStyle/>
                    <a:p>
                      <a:r>
                        <a:rPr lang="en-GB" sz="1200" kern="1200" dirty="0">
                          <a:solidFill>
                            <a:schemeClr val="tx1"/>
                          </a:solidFill>
                          <a:effectLst/>
                          <a:latin typeface="+mj-lt"/>
                          <a:ea typeface="+mn-ea"/>
                          <a:cs typeface="+mn-cs"/>
                        </a:rPr>
                        <a:t>the art of representing three-dimensional objects on a two-dimensional surface so as to give the right impression of their height, width, depth, and position in relation to each other. </a:t>
                      </a:r>
                    </a:p>
                  </a:txBody>
                  <a:tcPr marL="36576" marR="36576" marT="36576" marB="36576" anchor="ctr"/>
                </a:tc>
                <a:extLst>
                  <a:ext uri="{0D108BD9-81ED-4DB2-BD59-A6C34878D82A}">
                    <a16:rowId xmlns:a16="http://schemas.microsoft.com/office/drawing/2014/main" val="3041935017"/>
                  </a:ext>
                </a:extLst>
              </a:tr>
              <a:tr h="38039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Obscured</a:t>
                      </a:r>
                    </a:p>
                  </a:txBody>
                  <a:tcPr marL="36576" marR="36576" marT="36576" marB="36576" anchor="ctr"/>
                </a:tc>
                <a:tc>
                  <a:txBody>
                    <a:bodyPr/>
                    <a:lstStyle/>
                    <a:p>
                      <a:r>
                        <a:rPr lang="en-GB" sz="1200" kern="1200" dirty="0">
                          <a:solidFill>
                            <a:schemeClr val="tx1"/>
                          </a:solidFill>
                          <a:effectLst/>
                          <a:latin typeface="+mj-lt"/>
                          <a:ea typeface="+mn-ea"/>
                          <a:cs typeface="+mn-cs"/>
                        </a:rPr>
                        <a:t>keep from being seen; conceal.</a:t>
                      </a:r>
                    </a:p>
                  </a:txBody>
                  <a:tcPr marL="36576" marR="36576" marT="36576" marB="36576"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4098750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23</a:t>
            </a:r>
          </a:p>
        </p:txBody>
      </p:sp>
      <p:graphicFrame>
        <p:nvGraphicFramePr>
          <p:cNvPr id="2" name="Table 1">
            <a:extLst>
              <a:ext uri="{FF2B5EF4-FFF2-40B4-BE49-F238E27FC236}">
                <a16:creationId xmlns:a16="http://schemas.microsoft.com/office/drawing/2014/main" id="{F0E7CEEF-94BD-822F-BB4F-9F84201962F7}"/>
              </a:ext>
            </a:extLst>
          </p:cNvPr>
          <p:cNvGraphicFramePr>
            <a:graphicFrameLocks noGrp="1"/>
          </p:cNvGraphicFramePr>
          <p:nvPr>
            <p:extLst>
              <p:ext uri="{D42A27DB-BD31-4B8C-83A1-F6EECF244321}">
                <p14:modId xmlns:p14="http://schemas.microsoft.com/office/powerpoint/2010/main" val="3263170580"/>
              </p:ext>
            </p:extLst>
          </p:nvPr>
        </p:nvGraphicFramePr>
        <p:xfrm>
          <a:off x="344824" y="871663"/>
          <a:ext cx="11410294" cy="5334924"/>
        </p:xfrm>
        <a:graphic>
          <a:graphicData uri="http://schemas.openxmlformats.org/drawingml/2006/table">
            <a:tbl>
              <a:tblPr firstRow="1" bandRow="1">
                <a:tableStyleId>{5C22544A-7EE6-4342-B048-85BDC9FD1C3A}</a:tableStyleId>
              </a:tblPr>
              <a:tblGrid>
                <a:gridCol w="548513">
                  <a:extLst>
                    <a:ext uri="{9D8B030D-6E8A-4147-A177-3AD203B41FA5}">
                      <a16:colId xmlns:a16="http://schemas.microsoft.com/office/drawing/2014/main" val="1997320001"/>
                    </a:ext>
                  </a:extLst>
                </a:gridCol>
                <a:gridCol w="2203158">
                  <a:extLst>
                    <a:ext uri="{9D8B030D-6E8A-4147-A177-3AD203B41FA5}">
                      <a16:colId xmlns:a16="http://schemas.microsoft.com/office/drawing/2014/main" val="1367955193"/>
                    </a:ext>
                  </a:extLst>
                </a:gridCol>
                <a:gridCol w="2822227">
                  <a:extLst>
                    <a:ext uri="{9D8B030D-6E8A-4147-A177-3AD203B41FA5}">
                      <a16:colId xmlns:a16="http://schemas.microsoft.com/office/drawing/2014/main" val="1528035594"/>
                    </a:ext>
                  </a:extLst>
                </a:gridCol>
                <a:gridCol w="2973960">
                  <a:extLst>
                    <a:ext uri="{9D8B030D-6E8A-4147-A177-3AD203B41FA5}">
                      <a16:colId xmlns:a16="http://schemas.microsoft.com/office/drawing/2014/main" val="3121283399"/>
                    </a:ext>
                  </a:extLst>
                </a:gridCol>
                <a:gridCol w="2862436">
                  <a:extLst>
                    <a:ext uri="{9D8B030D-6E8A-4147-A177-3AD203B41FA5}">
                      <a16:colId xmlns:a16="http://schemas.microsoft.com/office/drawing/2014/main" val="3236171656"/>
                    </a:ext>
                  </a:extLst>
                </a:gridCol>
              </a:tblGrid>
              <a:tr h="374094">
                <a:tc>
                  <a:txBody>
                    <a:bodyPr/>
                    <a:lstStyle/>
                    <a:p>
                      <a:pPr algn="ctr"/>
                      <a:endParaRPr lang="en-GB" sz="1050" dirty="0"/>
                    </a:p>
                  </a:txBody>
                  <a:tcPr/>
                </a:tc>
                <a:tc>
                  <a:txBody>
                    <a:bodyPr/>
                    <a:lstStyle/>
                    <a:p>
                      <a:pPr algn="ctr"/>
                      <a:r>
                        <a:rPr lang="en-GB" sz="1050" dirty="0"/>
                        <a:t>Constantin Stanislavski</a:t>
                      </a:r>
                    </a:p>
                    <a:p>
                      <a:pPr algn="ctr"/>
                      <a:r>
                        <a:rPr lang="en-GB" sz="1050" dirty="0"/>
                        <a:t>1863 - 1938</a:t>
                      </a:r>
                    </a:p>
                  </a:txBody>
                  <a:tcPr/>
                </a:tc>
                <a:tc>
                  <a:txBody>
                    <a:bodyPr/>
                    <a:lstStyle/>
                    <a:p>
                      <a:pPr algn="ctr"/>
                      <a:r>
                        <a:rPr lang="en-GB" sz="1050" dirty="0" err="1"/>
                        <a:t>Bertolt</a:t>
                      </a:r>
                      <a:r>
                        <a:rPr lang="en-GB" sz="1050" dirty="0"/>
                        <a:t> Brecht</a:t>
                      </a:r>
                    </a:p>
                    <a:p>
                      <a:pPr algn="ctr"/>
                      <a:r>
                        <a:rPr lang="en-GB" sz="1050" dirty="0"/>
                        <a:t>1898 – 1956</a:t>
                      </a:r>
                    </a:p>
                  </a:txBody>
                  <a:tcPr/>
                </a:tc>
                <a:tc>
                  <a:txBody>
                    <a:bodyPr/>
                    <a:lstStyle/>
                    <a:p>
                      <a:pPr algn="ctr"/>
                      <a:r>
                        <a:rPr lang="en-GB" sz="1050" dirty="0"/>
                        <a:t>Anton</a:t>
                      </a:r>
                      <a:r>
                        <a:rPr lang="en-GB" sz="1050" baseline="0" dirty="0"/>
                        <a:t> Artaud</a:t>
                      </a:r>
                      <a:endParaRPr lang="en-GB" sz="1050" dirty="0"/>
                    </a:p>
                    <a:p>
                      <a:pPr algn="ctr"/>
                      <a:r>
                        <a:rPr lang="en-GB" sz="1050" dirty="0"/>
                        <a:t>1896-1948</a:t>
                      </a:r>
                    </a:p>
                  </a:txBody>
                  <a:tcPr/>
                </a:tc>
                <a:tc>
                  <a:txBody>
                    <a:bodyPr/>
                    <a:lstStyle/>
                    <a:p>
                      <a:pPr algn="ctr"/>
                      <a:r>
                        <a:rPr lang="en-GB" sz="1050" dirty="0"/>
                        <a:t>Frantic Assembly</a:t>
                      </a:r>
                    </a:p>
                    <a:p>
                      <a:pPr algn="ctr"/>
                      <a:r>
                        <a:rPr lang="en-GB" sz="1050" dirty="0"/>
                        <a:t>1994 – Present</a:t>
                      </a:r>
                    </a:p>
                  </a:txBody>
                  <a:tcPr/>
                </a:tc>
                <a:extLst>
                  <a:ext uri="{0D108BD9-81ED-4DB2-BD59-A6C34878D82A}">
                    <a16:rowId xmlns:a16="http://schemas.microsoft.com/office/drawing/2014/main" val="1765682391"/>
                  </a:ext>
                </a:extLst>
              </a:tr>
              <a:tr h="224456">
                <a:tc>
                  <a:txBody>
                    <a:bodyPr/>
                    <a:lstStyle/>
                    <a:p>
                      <a:pPr algn="ctr"/>
                      <a:r>
                        <a:rPr lang="en-GB" sz="1050" b="1" dirty="0"/>
                        <a:t>Style</a:t>
                      </a:r>
                    </a:p>
                  </a:txBody>
                  <a:tcPr anchor="ctr"/>
                </a:tc>
                <a:tc>
                  <a:txBody>
                    <a:bodyPr/>
                    <a:lstStyle/>
                    <a:p>
                      <a:pPr algn="ctr"/>
                      <a:r>
                        <a:rPr lang="en-GB" sz="1050" b="0" dirty="0"/>
                        <a:t>Naturalism</a:t>
                      </a:r>
                    </a:p>
                  </a:txBody>
                  <a:tcPr/>
                </a:tc>
                <a:tc>
                  <a:txBody>
                    <a:bodyPr/>
                    <a:lstStyle/>
                    <a:p>
                      <a:pPr algn="ctr"/>
                      <a:r>
                        <a:rPr lang="en-GB" sz="1050" b="0" dirty="0"/>
                        <a:t>Epic Theatre</a:t>
                      </a:r>
                    </a:p>
                  </a:txBody>
                  <a:tcPr/>
                </a:tc>
                <a:tc>
                  <a:txBody>
                    <a:bodyPr/>
                    <a:lstStyle/>
                    <a:p>
                      <a:pPr algn="ctr"/>
                      <a:r>
                        <a:rPr lang="en-GB" sz="1050" b="0" dirty="0"/>
                        <a:t>Theatre of Cruelty</a:t>
                      </a:r>
                    </a:p>
                  </a:txBody>
                  <a:tcPr/>
                </a:tc>
                <a:tc>
                  <a:txBody>
                    <a:bodyPr/>
                    <a:lstStyle/>
                    <a:p>
                      <a:pPr algn="ctr"/>
                      <a:r>
                        <a:rPr lang="en-GB" sz="1050" b="0" dirty="0"/>
                        <a:t>Physical</a:t>
                      </a:r>
                      <a:r>
                        <a:rPr lang="en-GB" sz="1050" b="0" baseline="0" dirty="0"/>
                        <a:t> Theatre</a:t>
                      </a:r>
                      <a:endParaRPr lang="en-GB" sz="1050" b="0" dirty="0"/>
                    </a:p>
                  </a:txBody>
                  <a:tcPr/>
                </a:tc>
                <a:extLst>
                  <a:ext uri="{0D108BD9-81ED-4DB2-BD59-A6C34878D82A}">
                    <a16:rowId xmlns:a16="http://schemas.microsoft.com/office/drawing/2014/main" val="3578997501"/>
                  </a:ext>
                </a:extLst>
              </a:tr>
              <a:tr h="1421555">
                <a:tc>
                  <a:txBody>
                    <a:bodyPr/>
                    <a:lstStyle/>
                    <a:p>
                      <a:pPr algn="ctr"/>
                      <a:r>
                        <a:rPr lang="en-GB" sz="1050" b="1" dirty="0"/>
                        <a:t>Beliefs</a:t>
                      </a:r>
                    </a:p>
                  </a:txBody>
                  <a:tcPr vert="vert270" anchor="ctr"/>
                </a:tc>
                <a:tc>
                  <a:txBody>
                    <a:bodyPr/>
                    <a:lstStyle/>
                    <a:p>
                      <a:pPr algn="ctr"/>
                      <a:r>
                        <a:rPr lang="en-GB" sz="1050" dirty="0"/>
                        <a:t>Believed that the audience</a:t>
                      </a:r>
                    </a:p>
                    <a:p>
                      <a:pPr algn="ctr"/>
                      <a:r>
                        <a:rPr lang="en-GB" sz="1050" dirty="0"/>
                        <a:t>should emotionally connect</a:t>
                      </a:r>
                    </a:p>
                    <a:p>
                      <a:pPr algn="ctr"/>
                      <a:r>
                        <a:rPr lang="en-GB" sz="1050" dirty="0"/>
                        <a:t>with the characters.</a:t>
                      </a:r>
                    </a:p>
                    <a:p>
                      <a:pPr algn="ctr"/>
                      <a:r>
                        <a:rPr lang="en-GB" sz="1050" dirty="0"/>
                        <a:t>Actors should use their own</a:t>
                      </a:r>
                    </a:p>
                    <a:p>
                      <a:pPr algn="ctr"/>
                      <a:r>
                        <a:rPr lang="en-GB" sz="1050" dirty="0"/>
                        <a:t>experience to make their</a:t>
                      </a:r>
                    </a:p>
                    <a:p>
                      <a:pPr algn="ctr"/>
                      <a:r>
                        <a:rPr lang="en-GB" sz="1050" dirty="0"/>
                        <a:t>characters as believable as</a:t>
                      </a:r>
                    </a:p>
                    <a:p>
                      <a:pPr algn="ctr"/>
                      <a:r>
                        <a:rPr lang="en-GB" sz="1050" dirty="0"/>
                        <a:t>possible.</a:t>
                      </a:r>
                    </a:p>
                  </a:txBody>
                  <a:tcPr/>
                </a:tc>
                <a:tc>
                  <a:txBody>
                    <a:bodyPr/>
                    <a:lstStyle/>
                    <a:p>
                      <a:pPr algn="ctr"/>
                      <a:r>
                        <a:rPr lang="en-GB" sz="1050" dirty="0"/>
                        <a:t>Believed that theatre should</a:t>
                      </a:r>
                    </a:p>
                    <a:p>
                      <a:pPr algn="ctr"/>
                      <a:r>
                        <a:rPr lang="en-GB" sz="1050" dirty="0"/>
                        <a:t>be used to spread a message</a:t>
                      </a:r>
                    </a:p>
                    <a:p>
                      <a:pPr algn="ctr"/>
                      <a:r>
                        <a:rPr lang="en-GB" sz="1050" dirty="0"/>
                        <a:t>and comment on society.</a:t>
                      </a:r>
                    </a:p>
                    <a:p>
                      <a:pPr algn="ctr"/>
                      <a:r>
                        <a:rPr lang="en-GB" sz="1050" dirty="0"/>
                        <a:t>The audience should always</a:t>
                      </a:r>
                    </a:p>
                    <a:p>
                      <a:pPr algn="ctr"/>
                      <a:r>
                        <a:rPr lang="en-GB" sz="1050" dirty="0"/>
                        <a:t>be aware they are watching a</a:t>
                      </a:r>
                    </a:p>
                    <a:p>
                      <a:pPr algn="ctr"/>
                      <a:r>
                        <a:rPr lang="en-GB" sz="1050" dirty="0"/>
                        <a:t>play and constantly</a:t>
                      </a:r>
                    </a:p>
                    <a:p>
                      <a:pPr algn="ctr"/>
                      <a:r>
                        <a:rPr lang="en-GB" sz="1050" dirty="0"/>
                        <a:t>questioning what they see.</a:t>
                      </a:r>
                    </a:p>
                  </a:txBody>
                  <a:tcPr/>
                </a:tc>
                <a:tc>
                  <a:txBody>
                    <a:bodyPr/>
                    <a:lstStyle/>
                    <a:p>
                      <a:r>
                        <a:rPr lang="en-GB" sz="1050" dirty="0"/>
                        <a:t>Everything is larger than life - acting space, large &amp; extensive lighting, sound, costume, acting style, masks, giant puppets.</a:t>
                      </a:r>
                      <a:r>
                        <a:rPr lang="en-GB" sz="1050" baseline="0" dirty="0"/>
                        <a:t>  </a:t>
                      </a:r>
                      <a:r>
                        <a:rPr lang="en-GB" sz="1050" dirty="0"/>
                        <a:t>Wanted to get rid of words – thought they were limiting. He used words for their sound quality rather than their meaning.</a:t>
                      </a:r>
                      <a:r>
                        <a:rPr lang="en-GB" sz="1050" baseline="0" dirty="0"/>
                        <a:t>  </a:t>
                      </a:r>
                      <a:r>
                        <a:rPr lang="en-GB" sz="1050" dirty="0"/>
                        <a:t>Wanted theatre that would shock and absorb the audience – a sensory explosion.</a:t>
                      </a:r>
                      <a:r>
                        <a:rPr lang="en-GB" sz="1050" baseline="0" dirty="0"/>
                        <a:t> </a:t>
                      </a:r>
                      <a:r>
                        <a:rPr lang="en-GB" sz="1050" dirty="0"/>
                        <a:t>Actor and audience experience pain and suffering.</a:t>
                      </a:r>
                    </a:p>
                  </a:txBody>
                  <a:tcPr/>
                </a:tc>
                <a:tc>
                  <a:txBody>
                    <a:bodyPr/>
                    <a:lstStyle/>
                    <a:p>
                      <a:pPr algn="ctr"/>
                      <a:r>
                        <a:rPr lang="en-GB" sz="1050" dirty="0"/>
                        <a:t>World-renowned theatre</a:t>
                      </a:r>
                    </a:p>
                    <a:p>
                      <a:pPr algn="ctr"/>
                      <a:r>
                        <a:rPr lang="en-GB" sz="1050" dirty="0"/>
                        <a:t>company who use physical</a:t>
                      </a:r>
                    </a:p>
                    <a:p>
                      <a:pPr algn="ctr"/>
                      <a:r>
                        <a:rPr lang="en-GB" sz="1050" dirty="0"/>
                        <a:t>theatre to devise</a:t>
                      </a:r>
                    </a:p>
                    <a:p>
                      <a:pPr algn="ctr"/>
                      <a:r>
                        <a:rPr lang="en-GB" sz="1050" dirty="0"/>
                        <a:t>performance.</a:t>
                      </a:r>
                      <a:r>
                        <a:rPr lang="en-GB" sz="1050" baseline="0" dirty="0"/>
                        <a:t> </a:t>
                      </a:r>
                    </a:p>
                    <a:p>
                      <a:pPr algn="ctr"/>
                      <a:r>
                        <a:rPr lang="en-GB" sz="1050" dirty="0"/>
                        <a:t>Wanted to create non-realistic</a:t>
                      </a:r>
                    </a:p>
                    <a:p>
                      <a:pPr algn="ctr"/>
                      <a:r>
                        <a:rPr lang="en-GB" sz="1050" dirty="0"/>
                        <a:t>pieces of theatre through the</a:t>
                      </a:r>
                    </a:p>
                    <a:p>
                      <a:pPr algn="ctr"/>
                      <a:r>
                        <a:rPr lang="en-GB" sz="1050" dirty="0"/>
                        <a:t>use of movement and music.</a:t>
                      </a:r>
                    </a:p>
                  </a:txBody>
                  <a:tcPr/>
                </a:tc>
                <a:extLst>
                  <a:ext uri="{0D108BD9-81ED-4DB2-BD59-A6C34878D82A}">
                    <a16:rowId xmlns:a16="http://schemas.microsoft.com/office/drawing/2014/main" val="2918018446"/>
                  </a:ext>
                </a:extLst>
              </a:tr>
              <a:tr h="2020105">
                <a:tc>
                  <a:txBody>
                    <a:bodyPr/>
                    <a:lstStyle/>
                    <a:p>
                      <a:pPr algn="ctr"/>
                      <a:r>
                        <a:rPr lang="en-GB" sz="1050" b="1" dirty="0"/>
                        <a:t>Techniques</a:t>
                      </a:r>
                    </a:p>
                  </a:txBody>
                  <a:tcPr vert="vert270" anchor="ctr"/>
                </a:tc>
                <a:tc>
                  <a:txBody>
                    <a:bodyPr/>
                    <a:lstStyle/>
                    <a:p>
                      <a:pPr marL="285750" indent="-285750">
                        <a:buFont typeface="Arial" panose="020B0604020202020204" pitchFamily="34" charset="0"/>
                        <a:buChar char="•"/>
                      </a:pPr>
                      <a:r>
                        <a:rPr lang="en-GB" sz="1050" dirty="0"/>
                        <a:t>The fourth wall</a:t>
                      </a:r>
                    </a:p>
                    <a:p>
                      <a:pPr marL="285750" indent="-285750">
                        <a:buFont typeface="Arial" panose="020B0604020202020204" pitchFamily="34" charset="0"/>
                        <a:buChar char="•"/>
                      </a:pPr>
                      <a:r>
                        <a:rPr lang="en-GB" sz="1050" dirty="0"/>
                        <a:t>Emotional memory</a:t>
                      </a:r>
                    </a:p>
                    <a:p>
                      <a:pPr marL="285750" indent="-285750">
                        <a:buFont typeface="Arial" panose="020B0604020202020204" pitchFamily="34" charset="0"/>
                        <a:buChar char="•"/>
                      </a:pPr>
                      <a:r>
                        <a:rPr lang="en-GB" sz="1050" dirty="0"/>
                        <a:t>The magic ‘if’</a:t>
                      </a:r>
                    </a:p>
                    <a:p>
                      <a:pPr marL="285750" indent="-285750">
                        <a:buFont typeface="Arial" panose="020B0604020202020204" pitchFamily="34" charset="0"/>
                        <a:buChar char="•"/>
                      </a:pPr>
                      <a:r>
                        <a:rPr lang="en-GB" sz="1050" dirty="0"/>
                        <a:t>Sense memory</a:t>
                      </a:r>
                    </a:p>
                    <a:p>
                      <a:pPr marL="285750" indent="-285750">
                        <a:buFont typeface="Arial" panose="020B0604020202020204" pitchFamily="34" charset="0"/>
                        <a:buChar char="•"/>
                      </a:pPr>
                      <a:r>
                        <a:rPr lang="en-GB" sz="1050" dirty="0"/>
                        <a:t>Objectives</a:t>
                      </a:r>
                    </a:p>
                    <a:p>
                      <a:pPr marL="285750" indent="-285750">
                        <a:buFont typeface="Arial" panose="020B0604020202020204" pitchFamily="34" charset="0"/>
                        <a:buChar char="•"/>
                      </a:pPr>
                      <a:r>
                        <a:rPr lang="en-GB" sz="1050" dirty="0"/>
                        <a:t>Given circumstances</a:t>
                      </a:r>
                    </a:p>
                    <a:p>
                      <a:pPr marL="285750" indent="-285750">
                        <a:buFont typeface="Arial" panose="020B0604020202020204" pitchFamily="34" charset="0"/>
                        <a:buChar char="•"/>
                      </a:pPr>
                      <a:r>
                        <a:rPr lang="en-GB" sz="1050" dirty="0"/>
                        <a:t>Subtext</a:t>
                      </a:r>
                    </a:p>
                    <a:p>
                      <a:pPr marL="285750" indent="-285750">
                        <a:buFont typeface="Arial" panose="020B0604020202020204" pitchFamily="34" charset="0"/>
                        <a:buChar char="•"/>
                      </a:pPr>
                      <a:r>
                        <a:rPr lang="en-GB" sz="1050" dirty="0"/>
                        <a:t>Method of physical actions</a:t>
                      </a:r>
                    </a:p>
                  </a:txBody>
                  <a:tcPr/>
                </a:tc>
                <a:tc>
                  <a:txBody>
                    <a:bodyPr/>
                    <a:lstStyle/>
                    <a:p>
                      <a:pPr marL="0" indent="0">
                        <a:buFont typeface="Arial" panose="020B0604020202020204" pitchFamily="34" charset="0"/>
                        <a:buNone/>
                      </a:pPr>
                      <a:r>
                        <a:rPr lang="en-GB" sz="1050" dirty="0"/>
                        <a:t>•Audience are aware they are watching a performance</a:t>
                      </a:r>
                    </a:p>
                    <a:p>
                      <a:pPr marL="0" indent="0">
                        <a:buFont typeface="Arial" panose="020B0604020202020204" pitchFamily="34" charset="0"/>
                        <a:buNone/>
                      </a:pPr>
                      <a:r>
                        <a:rPr lang="en-GB" sz="1050" dirty="0"/>
                        <a:t>•Audience challenged to think (often political/social issues)</a:t>
                      </a:r>
                    </a:p>
                    <a:p>
                      <a:pPr marL="0" indent="0">
                        <a:buFont typeface="Arial" panose="020B0604020202020204" pitchFamily="34" charset="0"/>
                        <a:buNone/>
                      </a:pPr>
                      <a:r>
                        <a:rPr lang="en-GB" sz="1050" dirty="0"/>
                        <a:t>•Scenery and set changes happen on stage, stage directions read aloud</a:t>
                      </a:r>
                    </a:p>
                    <a:p>
                      <a:pPr marL="0" indent="0">
                        <a:buFont typeface="Arial" panose="020B0604020202020204" pitchFamily="34" charset="0"/>
                        <a:buNone/>
                      </a:pPr>
                      <a:r>
                        <a:rPr lang="en-GB" sz="1050" dirty="0"/>
                        <a:t>•Multi rolling</a:t>
                      </a:r>
                    </a:p>
                    <a:p>
                      <a:pPr marL="0" indent="0">
                        <a:buFont typeface="Arial" panose="020B0604020202020204" pitchFamily="34" charset="0"/>
                        <a:buNone/>
                      </a:pPr>
                      <a:r>
                        <a:rPr lang="en-GB" sz="1050" dirty="0"/>
                        <a:t>•Placards used to ask questions and repeat information</a:t>
                      </a:r>
                    </a:p>
                    <a:p>
                      <a:pPr marL="0" indent="0">
                        <a:buFont typeface="Arial" panose="020B0604020202020204" pitchFamily="34" charset="0"/>
                        <a:buNone/>
                      </a:pPr>
                      <a:r>
                        <a:rPr lang="en-GB" sz="1050" dirty="0"/>
                        <a:t>•Direct address to the audience (talk to the audience, breaking the 4th wall)</a:t>
                      </a:r>
                    </a:p>
                    <a:p>
                      <a:pPr marL="0" indent="0">
                        <a:buFont typeface="Arial" panose="020B0604020202020204" pitchFamily="34" charset="0"/>
                        <a:buNone/>
                      </a:pPr>
                      <a:r>
                        <a:rPr lang="en-GB" sz="1050" dirty="0"/>
                        <a:t>•Costumes are simple</a:t>
                      </a:r>
                    </a:p>
                    <a:p>
                      <a:pPr marL="0" indent="0">
                        <a:buFont typeface="Arial" panose="020B0604020202020204" pitchFamily="34" charset="0"/>
                        <a:buNone/>
                      </a:pPr>
                      <a:r>
                        <a:rPr lang="en-GB" sz="1050" dirty="0"/>
                        <a:t>•Narration</a:t>
                      </a:r>
                    </a:p>
                  </a:txBody>
                  <a:tcPr/>
                </a:tc>
                <a:tc>
                  <a:txBody>
                    <a:bodyPr/>
                    <a:lstStyle/>
                    <a:p>
                      <a:pPr marL="171450" indent="-171450">
                        <a:buFont typeface="Arial" panose="020B0604020202020204" pitchFamily="34" charset="0"/>
                        <a:buChar char="•"/>
                      </a:pPr>
                      <a:r>
                        <a:rPr lang="en-GB" sz="1050" dirty="0"/>
                        <a:t>Overwhelming sounds and bright lights to stun the audience's senses.</a:t>
                      </a:r>
                    </a:p>
                    <a:p>
                      <a:pPr marL="171450" indent="-171450">
                        <a:buFont typeface="Arial" panose="020B0604020202020204" pitchFamily="34" charset="0"/>
                        <a:buChar char="•"/>
                      </a:pPr>
                      <a:r>
                        <a:rPr lang="en-GB" sz="1050" dirty="0"/>
                        <a:t>Audience Placement</a:t>
                      </a:r>
                    </a:p>
                    <a:p>
                      <a:pPr marL="171450" indent="-171450">
                        <a:buFont typeface="Arial" panose="020B0604020202020204" pitchFamily="34" charset="0"/>
                        <a:buChar char="•"/>
                      </a:pPr>
                      <a:r>
                        <a:rPr lang="en-GB" sz="1050" dirty="0"/>
                        <a:t>Breath Control</a:t>
                      </a:r>
                    </a:p>
                    <a:p>
                      <a:pPr marL="171450" indent="-171450">
                        <a:buFont typeface="Arial" panose="020B0604020202020204" pitchFamily="34" charset="0"/>
                        <a:buChar char="•"/>
                      </a:pPr>
                      <a:r>
                        <a:rPr lang="en-GB" sz="1050" dirty="0"/>
                        <a:t>Movement</a:t>
                      </a:r>
                      <a:r>
                        <a:rPr lang="en-GB" sz="1050" baseline="0" dirty="0"/>
                        <a:t> is expressive rather than narrative</a:t>
                      </a:r>
                    </a:p>
                    <a:p>
                      <a:pPr marL="171450" indent="-171450">
                        <a:buFont typeface="Arial" panose="020B0604020202020204" pitchFamily="34" charset="0"/>
                        <a:buChar char="•"/>
                      </a:pPr>
                      <a:r>
                        <a:rPr lang="en-GB" sz="1050" baseline="0" dirty="0"/>
                        <a:t>Visceral Sounds</a:t>
                      </a:r>
                    </a:p>
                  </a:txBody>
                  <a:tcPr/>
                </a:tc>
                <a:tc>
                  <a:txBody>
                    <a:bodyPr/>
                    <a:lstStyle/>
                    <a:p>
                      <a:pPr marL="171450" indent="-171450">
                        <a:buFont typeface="Arial" panose="020B0604020202020204" pitchFamily="34" charset="0"/>
                        <a:buChar char="•"/>
                      </a:pPr>
                      <a:r>
                        <a:rPr lang="en-GB" sz="1050" dirty="0"/>
                        <a:t>Chair duet</a:t>
                      </a:r>
                    </a:p>
                    <a:p>
                      <a:pPr marL="171450" indent="-171450">
                        <a:buFont typeface="Arial" panose="020B0604020202020204" pitchFamily="34" charset="0"/>
                        <a:buChar char="•"/>
                      </a:pPr>
                      <a:r>
                        <a:rPr lang="en-GB" sz="1050" dirty="0"/>
                        <a:t>Hymn hands</a:t>
                      </a:r>
                    </a:p>
                    <a:p>
                      <a:pPr marL="171450" indent="-171450">
                        <a:buFont typeface="Arial" panose="020B0604020202020204" pitchFamily="34" charset="0"/>
                        <a:buChar char="•"/>
                      </a:pPr>
                      <a:r>
                        <a:rPr lang="en-GB" sz="1050" dirty="0"/>
                        <a:t>Lifts</a:t>
                      </a:r>
                    </a:p>
                    <a:p>
                      <a:pPr marL="171450" indent="-171450">
                        <a:buFont typeface="Arial" panose="020B0604020202020204" pitchFamily="34" charset="0"/>
                        <a:buChar char="•"/>
                      </a:pPr>
                      <a:r>
                        <a:rPr lang="en-GB" sz="1050" dirty="0"/>
                        <a:t>Walk the grid</a:t>
                      </a:r>
                    </a:p>
                    <a:p>
                      <a:pPr marL="171450" indent="-171450">
                        <a:buFont typeface="Arial" panose="020B0604020202020204" pitchFamily="34" charset="0"/>
                        <a:buChar char="•"/>
                      </a:pPr>
                      <a:r>
                        <a:rPr lang="en-GB" sz="1050" dirty="0"/>
                        <a:t>Mirroring</a:t>
                      </a:r>
                    </a:p>
                    <a:p>
                      <a:pPr marL="171450" indent="-171450">
                        <a:buFont typeface="Arial" panose="020B0604020202020204" pitchFamily="34" charset="0"/>
                        <a:buChar char="•"/>
                      </a:pPr>
                      <a:r>
                        <a:rPr lang="en-GB" sz="1050" dirty="0"/>
                        <a:t>Round-By-Through</a:t>
                      </a:r>
                    </a:p>
                  </a:txBody>
                  <a:tcPr/>
                </a:tc>
                <a:extLst>
                  <a:ext uri="{0D108BD9-81ED-4DB2-BD59-A6C34878D82A}">
                    <a16:rowId xmlns:a16="http://schemas.microsoft.com/office/drawing/2014/main" val="3387027830"/>
                  </a:ext>
                </a:extLst>
              </a:tr>
              <a:tr h="1078729">
                <a:tc>
                  <a:txBody>
                    <a:bodyPr/>
                    <a:lstStyle/>
                    <a:p>
                      <a:pPr algn="ctr"/>
                      <a:r>
                        <a:rPr lang="en-GB" sz="1050" b="1" dirty="0"/>
                        <a:t>Quote</a:t>
                      </a:r>
                    </a:p>
                  </a:txBody>
                  <a:tcPr vert="vert270" anchor="ctr"/>
                </a:tc>
                <a:tc>
                  <a:txBody>
                    <a:bodyPr/>
                    <a:lstStyle/>
                    <a:p>
                      <a:pPr marL="0" indent="0" algn="ctr">
                        <a:buFont typeface="Arial" panose="020B0604020202020204" pitchFamily="34" charset="0"/>
                        <a:buNone/>
                      </a:pPr>
                      <a:r>
                        <a:rPr lang="en-GB" sz="1050" dirty="0"/>
                        <a:t>‘The actor must use his</a:t>
                      </a:r>
                    </a:p>
                    <a:p>
                      <a:pPr marL="0" indent="0" algn="ctr">
                        <a:buFont typeface="Arial" panose="020B0604020202020204" pitchFamily="34" charset="0"/>
                        <a:buNone/>
                      </a:pPr>
                      <a:r>
                        <a:rPr lang="en-GB" sz="1050" dirty="0"/>
                        <a:t>imagination to be able to answer all</a:t>
                      </a:r>
                    </a:p>
                    <a:p>
                      <a:pPr marL="0" indent="0" algn="ctr">
                        <a:buFont typeface="Arial" panose="020B0604020202020204" pitchFamily="34" charset="0"/>
                        <a:buNone/>
                      </a:pPr>
                      <a:r>
                        <a:rPr lang="en-GB" sz="1050" dirty="0"/>
                        <a:t>questions (when, where, why,</a:t>
                      </a:r>
                    </a:p>
                    <a:p>
                      <a:pPr marL="0" indent="0" algn="ctr">
                        <a:buFont typeface="Arial" panose="020B0604020202020204" pitchFamily="34" charset="0"/>
                        <a:buNone/>
                      </a:pPr>
                      <a:r>
                        <a:rPr lang="en-GB" sz="1050" dirty="0"/>
                        <a:t>how).’</a:t>
                      </a:r>
                    </a:p>
                  </a:txBody>
                  <a:tcPr/>
                </a:tc>
                <a:tc>
                  <a:txBody>
                    <a:bodyPr/>
                    <a:lstStyle/>
                    <a:p>
                      <a:pPr algn="ctr"/>
                      <a:r>
                        <a:rPr lang="en-GB" sz="1050" dirty="0"/>
                        <a:t>‘Art is not a mirror to reflect</a:t>
                      </a:r>
                    </a:p>
                    <a:p>
                      <a:pPr algn="ctr"/>
                      <a:r>
                        <a:rPr lang="en-GB" sz="1050" dirty="0"/>
                        <a:t>reality, but a hammer with which to</a:t>
                      </a:r>
                    </a:p>
                    <a:p>
                      <a:pPr algn="ctr"/>
                      <a:r>
                        <a:rPr lang="en-GB" sz="1050" dirty="0"/>
                        <a:t>shape it.’</a:t>
                      </a:r>
                    </a:p>
                  </a:txBody>
                  <a:tcPr/>
                </a:tc>
                <a:tc>
                  <a:txBody>
                    <a:bodyPr/>
                    <a:lstStyle/>
                    <a:p>
                      <a:pPr algn="ctr"/>
                      <a:endParaRPr lang="en-GB" sz="1050" b="0" dirty="0"/>
                    </a:p>
                    <a:p>
                      <a:pPr algn="ctr"/>
                      <a:r>
                        <a:rPr lang="en-GB" sz="1050" b="0" dirty="0"/>
                        <a:t>“The actor is an athlete of</a:t>
                      </a:r>
                    </a:p>
                    <a:p>
                      <a:pPr algn="ctr"/>
                      <a:r>
                        <a:rPr lang="en-GB" sz="1050" b="0" dirty="0"/>
                        <a:t>the heart”</a:t>
                      </a:r>
                      <a:endParaRPr lang="en-GB" sz="1050" dirty="0"/>
                    </a:p>
                  </a:txBody>
                  <a:tcPr/>
                </a:tc>
                <a:tc>
                  <a:txBody>
                    <a:bodyPr/>
                    <a:lstStyle/>
                    <a:p>
                      <a:pPr algn="ctr"/>
                      <a:r>
                        <a:rPr lang="en-GB" sz="1050" dirty="0"/>
                        <a:t>‘We began with little more than a</a:t>
                      </a:r>
                    </a:p>
                    <a:p>
                      <a:pPr algn="ctr"/>
                      <a:r>
                        <a:rPr lang="en-GB" sz="1050" dirty="0"/>
                        <a:t>fierce work ethic and a desire to do</a:t>
                      </a:r>
                    </a:p>
                    <a:p>
                      <a:pPr algn="ctr"/>
                      <a:r>
                        <a:rPr lang="en-GB" sz="1050" dirty="0"/>
                        <a:t>something different and to do it</a:t>
                      </a:r>
                    </a:p>
                    <a:p>
                      <a:pPr algn="ctr"/>
                      <a:r>
                        <a:rPr lang="en-GB" sz="1050" dirty="0"/>
                        <a:t>differently.’</a:t>
                      </a:r>
                    </a:p>
                    <a:p>
                      <a:pPr algn="ctr"/>
                      <a:endParaRPr lang="en-GB" sz="1050" dirty="0"/>
                    </a:p>
                  </a:txBody>
                  <a:tcPr/>
                </a:tc>
                <a:extLst>
                  <a:ext uri="{0D108BD9-81ED-4DB2-BD59-A6C34878D82A}">
                    <a16:rowId xmlns:a16="http://schemas.microsoft.com/office/drawing/2014/main" val="3351726551"/>
                  </a:ext>
                </a:extLst>
              </a:tr>
            </a:tbl>
          </a:graphicData>
        </a:graphic>
      </p:graphicFrame>
    </p:spTree>
    <p:extLst>
      <p:ext uri="{BB962C8B-B14F-4D97-AF65-F5344CB8AC3E}">
        <p14:creationId xmlns:p14="http://schemas.microsoft.com/office/powerpoint/2010/main" val="410080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2F9524-56CA-1110-AE0D-D9E60448CC09}"/>
              </a:ext>
            </a:extLst>
          </p:cNvPr>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6" name="Table 5">
            <a:extLst>
              <a:ext uri="{FF2B5EF4-FFF2-40B4-BE49-F238E27FC236}">
                <a16:creationId xmlns:a16="http://schemas.microsoft.com/office/drawing/2014/main" id="{91945B60-C528-C05F-7C0D-AA64804EBDA4}"/>
              </a:ext>
            </a:extLst>
          </p:cNvPr>
          <p:cNvGraphicFramePr>
            <a:graphicFrameLocks noGrp="1"/>
          </p:cNvGraphicFramePr>
          <p:nvPr/>
        </p:nvGraphicFramePr>
        <p:xfrm>
          <a:off x="194044" y="833336"/>
          <a:ext cx="10214734" cy="2180780"/>
        </p:xfrm>
        <a:graphic>
          <a:graphicData uri="http://schemas.openxmlformats.org/drawingml/2006/table">
            <a:tbl>
              <a:tblPr firstRow="1" bandRow="1">
                <a:tableStyleId>{5940675A-B579-460E-94D1-54222C63F5DA}</a:tableStyleId>
              </a:tblPr>
              <a:tblGrid>
                <a:gridCol w="1598274">
                  <a:extLst>
                    <a:ext uri="{9D8B030D-6E8A-4147-A177-3AD203B41FA5}">
                      <a16:colId xmlns:a16="http://schemas.microsoft.com/office/drawing/2014/main" val="20000"/>
                    </a:ext>
                  </a:extLst>
                </a:gridCol>
                <a:gridCol w="8616460">
                  <a:extLst>
                    <a:ext uri="{9D8B030D-6E8A-4147-A177-3AD203B41FA5}">
                      <a16:colId xmlns:a16="http://schemas.microsoft.com/office/drawing/2014/main" val="20001"/>
                    </a:ext>
                  </a:extLst>
                </a:gridCol>
              </a:tblGrid>
              <a:tr h="358873">
                <a:tc>
                  <a:txBody>
                    <a:bodyPr/>
                    <a:lstStyle/>
                    <a:p>
                      <a:pPr algn="l"/>
                      <a:r>
                        <a:rPr lang="en-GB" sz="1200" b="0" dirty="0">
                          <a:latin typeface="Gill Sans MT" panose="020B0502020104020203" pitchFamily="34" charset="0"/>
                        </a:rPr>
                        <a:t>Key Word</a:t>
                      </a:r>
                    </a:p>
                  </a:txBody>
                  <a:tcPr anchor="ctr">
                    <a:solidFill>
                      <a:schemeClr val="accent2">
                        <a:lumMod val="20000"/>
                        <a:lumOff val="80000"/>
                      </a:schemeClr>
                    </a:solidFill>
                  </a:tcPr>
                </a:tc>
                <a:tc>
                  <a:txBody>
                    <a:bodyPr/>
                    <a:lstStyle/>
                    <a:p>
                      <a:pPr algn="l"/>
                      <a:r>
                        <a:rPr lang="en-GB" sz="1200" b="0" dirty="0">
                          <a:latin typeface="Gill Sans MT" panose="020B0502020104020203" pitchFamily="34" charset="0"/>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311851">
                <a:tc>
                  <a:txBody>
                    <a:bodyPr/>
                    <a:lstStyle/>
                    <a:p>
                      <a:pPr marR="0" indent="0" algn="l" rtl="0">
                        <a:lnSpc>
                          <a:spcPct val="119000"/>
                        </a:lnSpc>
                        <a:spcBef>
                          <a:spcPts val="0"/>
                        </a:spcBef>
                        <a:spcAft>
                          <a:spcPts val="60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Comedy </a:t>
                      </a:r>
                      <a:endParaRPr lang="en-GB" sz="10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algn="l" rtl="0" eaLnBrk="1" fontAlgn="t" latinLnBrk="0" hangingPunct="1">
                        <a:lnSpc>
                          <a:spcPct val="107000"/>
                        </a:lnSpc>
                        <a:spcBef>
                          <a:spcPts val="0"/>
                        </a:spcBef>
                        <a:spcAft>
                          <a:spcPts val="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Amusing and satirical in tone. Usually a cheerful ending e.g. The Play that Goes Wrong</a:t>
                      </a:r>
                      <a:endParaRPr lang="en-GB" sz="1000" b="0" i="0" u="none" strike="noStrike" dirty="0">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213645">
                <a:tc>
                  <a:txBody>
                    <a:bodyPr/>
                    <a:lstStyle/>
                    <a:p>
                      <a:pPr marR="0" indent="0" algn="l" rtl="0">
                        <a:lnSpc>
                          <a:spcPct val="119000"/>
                        </a:lnSpc>
                        <a:spcBef>
                          <a:spcPts val="0"/>
                        </a:spcBef>
                        <a:spcAft>
                          <a:spcPts val="60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Tragedy</a:t>
                      </a:r>
                      <a:endParaRPr lang="en-GB" sz="10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algn="l" rtl="0" eaLnBrk="1" fontAlgn="t" latinLnBrk="0" hangingPunct="1">
                        <a:lnSpc>
                          <a:spcPct val="107000"/>
                        </a:lnSpc>
                        <a:spcBef>
                          <a:spcPts val="0"/>
                        </a:spcBef>
                        <a:spcAft>
                          <a:spcPts val="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The main character often is brought to ruin or suffers sorrow e.g. DNA </a:t>
                      </a:r>
                      <a:endParaRPr lang="en-GB" sz="1000" b="0" i="0" u="none" strike="noStrike" dirty="0">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395722993"/>
                  </a:ext>
                </a:extLst>
              </a:tr>
              <a:tr h="230560">
                <a:tc>
                  <a:txBody>
                    <a:bodyPr/>
                    <a:lstStyle/>
                    <a:p>
                      <a:pPr marR="0" indent="0" algn="l" rtl="0">
                        <a:lnSpc>
                          <a:spcPct val="119000"/>
                        </a:lnSpc>
                        <a:spcBef>
                          <a:spcPts val="0"/>
                        </a:spcBef>
                        <a:spcAft>
                          <a:spcPts val="60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Naturalism</a:t>
                      </a:r>
                      <a:endParaRPr lang="en-GB" sz="10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algn="l" rtl="0" eaLnBrk="1" fontAlgn="t" latinLnBrk="0" hangingPunct="1">
                        <a:lnSpc>
                          <a:spcPct val="107000"/>
                        </a:lnSpc>
                        <a:spcBef>
                          <a:spcPts val="0"/>
                        </a:spcBef>
                        <a:spcAft>
                          <a:spcPts val="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Acting realistically e.g. The Seagull</a:t>
                      </a:r>
                      <a:endParaRPr lang="en-GB" sz="1000" b="0" i="0" u="none" strike="noStrike" dirty="0">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19376139"/>
                  </a:ext>
                </a:extLst>
              </a:tr>
              <a:tr h="264566">
                <a:tc>
                  <a:txBody>
                    <a:bodyPr/>
                    <a:lstStyle/>
                    <a:p>
                      <a:pPr marR="0" indent="0" algn="l" rtl="0">
                        <a:lnSpc>
                          <a:spcPct val="119000"/>
                        </a:lnSpc>
                        <a:spcBef>
                          <a:spcPts val="0"/>
                        </a:spcBef>
                        <a:spcAft>
                          <a:spcPts val="60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Epic Theatre </a:t>
                      </a:r>
                      <a:endParaRPr lang="en-GB" sz="10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algn="l" rtl="0" eaLnBrk="1" fontAlgn="t" latinLnBrk="0" hangingPunct="1">
                        <a:lnSpc>
                          <a:spcPct val="107000"/>
                        </a:lnSpc>
                        <a:spcBef>
                          <a:spcPts val="0"/>
                        </a:spcBef>
                        <a:spcAft>
                          <a:spcPts val="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Brecht – audiences are reminded they are watching a play, designed to educating e.g. Mother Courage and Her Children</a:t>
                      </a:r>
                      <a:endParaRPr lang="en-GB" sz="1000" b="0" i="0" u="none" strike="noStrike" dirty="0">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959793746"/>
                  </a:ext>
                </a:extLst>
              </a:tr>
              <a:tr h="109158">
                <a:tc>
                  <a:txBody>
                    <a:bodyPr/>
                    <a:lstStyle/>
                    <a:p>
                      <a:pPr marR="0" indent="0" algn="l" rtl="0">
                        <a:lnSpc>
                          <a:spcPct val="119000"/>
                        </a:lnSpc>
                        <a:spcBef>
                          <a:spcPts val="0"/>
                        </a:spcBef>
                        <a:spcAft>
                          <a:spcPts val="60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Physical Theatre </a:t>
                      </a:r>
                      <a:endParaRPr lang="en-GB" sz="10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Emphasises on Dance and Movement as form of expressing e.g. The Curious Incident of the dog in the night-time</a:t>
                      </a:r>
                      <a:endParaRPr lang="en-GB" sz="1000" b="0" i="0" u="none" strike="noStrike" dirty="0">
                        <a:effectLst/>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dirty="0">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14573">
                <a:tc>
                  <a:txBody>
                    <a:bodyPr/>
                    <a:lstStyle/>
                    <a:p>
                      <a:pPr marR="0" indent="0" algn="l" rtl="0">
                        <a:lnSpc>
                          <a:spcPct val="119000"/>
                        </a:lnSpc>
                        <a:spcBef>
                          <a:spcPts val="0"/>
                        </a:spcBef>
                        <a:spcAft>
                          <a:spcPts val="60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Melodrama</a:t>
                      </a:r>
                      <a:endParaRPr lang="en-GB" sz="10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algn="l" rtl="0" eaLnBrk="1" fontAlgn="t" latinLnBrk="0" hangingPunct="1">
                        <a:lnSpc>
                          <a:spcPct val="107000"/>
                        </a:lnSpc>
                        <a:spcBef>
                          <a:spcPts val="0"/>
                        </a:spcBef>
                        <a:spcAft>
                          <a:spcPts val="0"/>
                        </a:spcAft>
                      </a:pPr>
                      <a:r>
                        <a:rPr lang="en-GB" sz="1000" b="0" i="0" u="none" strike="noStrike"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Exaggerated and over the top acting e.g. Wuthering Heights</a:t>
                      </a:r>
                      <a:endParaRPr lang="en-GB" sz="1000" b="0" i="0" u="none" strike="noStrike" dirty="0">
                        <a:effectLst/>
                        <a:latin typeface="Gill Sans MT" panose="020B0502020104020203" pitchFamily="34" charset="0"/>
                      </a:endParaRPr>
                    </a:p>
                    <a:p>
                      <a:endParaRPr lang="en-GB" sz="1000" b="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4"/>
                  </a:ext>
                </a:extLst>
              </a:tr>
            </a:tbl>
          </a:graphicData>
        </a:graphic>
      </p:graphicFrame>
      <p:sp>
        <p:nvSpPr>
          <p:cNvPr id="13" name="Rectangle 12">
            <a:extLst>
              <a:ext uri="{FF2B5EF4-FFF2-40B4-BE49-F238E27FC236}">
                <a16:creationId xmlns:a16="http://schemas.microsoft.com/office/drawing/2014/main" id="{3749077E-A4A1-92BD-7CBA-8BD837FDDE22}"/>
              </a:ext>
            </a:extLst>
          </p:cNvPr>
          <p:cNvSpPr/>
          <p:nvPr/>
        </p:nvSpPr>
        <p:spPr>
          <a:xfrm>
            <a:off x="219946" y="4270323"/>
            <a:ext cx="2803623" cy="830997"/>
          </a:xfrm>
          <a:prstGeom prst="rect">
            <a:avLst/>
          </a:prstGeom>
          <a:ln w="28575">
            <a:noFill/>
          </a:ln>
        </p:spPr>
        <p:txBody>
          <a:bodyPr wrap="square">
            <a:spAutoFit/>
          </a:bodyPr>
          <a:lstStyle/>
          <a:p>
            <a:pPr algn="ctr"/>
            <a:r>
              <a:rPr lang="en-GB" sz="1200" b="1" u="sng" dirty="0">
                <a:latin typeface="Gill Sans MT" panose="020B0502020104020203" pitchFamily="34" charset="0"/>
              </a:rPr>
              <a:t>Devising</a:t>
            </a:r>
          </a:p>
          <a:p>
            <a:r>
              <a:rPr lang="en-GB" sz="1200" dirty="0">
                <a:latin typeface="Gill Sans MT" panose="020B0502020104020203" pitchFamily="34" charset="0"/>
              </a:rPr>
              <a:t>A method of theatre- making in which the</a:t>
            </a:r>
          </a:p>
          <a:p>
            <a:r>
              <a:rPr lang="en-GB" sz="1200" dirty="0">
                <a:latin typeface="Gill Sans MT" panose="020B0502020104020203" pitchFamily="34" charset="0"/>
              </a:rPr>
              <a:t>script originates from a performing ensemble (team) working collaboratively. </a:t>
            </a:r>
          </a:p>
        </p:txBody>
      </p:sp>
      <p:sp>
        <p:nvSpPr>
          <p:cNvPr id="14" name="Rectangle 13">
            <a:extLst>
              <a:ext uri="{FF2B5EF4-FFF2-40B4-BE49-F238E27FC236}">
                <a16:creationId xmlns:a16="http://schemas.microsoft.com/office/drawing/2014/main" id="{CEEB5994-E8C8-6DBD-723C-312260904AC1}"/>
              </a:ext>
            </a:extLst>
          </p:cNvPr>
          <p:cNvSpPr/>
          <p:nvPr/>
        </p:nvSpPr>
        <p:spPr>
          <a:xfrm>
            <a:off x="4259602" y="3850708"/>
            <a:ext cx="2803623" cy="1938992"/>
          </a:xfrm>
          <a:prstGeom prst="rect">
            <a:avLst/>
          </a:prstGeom>
          <a:ln w="19050">
            <a:noFill/>
          </a:ln>
        </p:spPr>
        <p:txBody>
          <a:bodyPr wrap="square">
            <a:spAutoFit/>
          </a:bodyPr>
          <a:lstStyle/>
          <a:p>
            <a:pPr algn="ctr"/>
            <a:r>
              <a:rPr lang="en-GB" sz="1200" b="1" u="sng" dirty="0"/>
              <a:t>Stimulus</a:t>
            </a:r>
          </a:p>
          <a:p>
            <a:r>
              <a:rPr lang="en-GB" sz="1200" dirty="0"/>
              <a:t>A stimulus is a starting point to generate ideas. It may be a picture, song, poem, short story, object, or even just a word! It is meant to be explored, discussed and used to create an original piece of drama.  The final piece of drama does NOT need to resemble any starting stimulus – the stimulus is simply the starting point in order to generate ideas to explore.</a:t>
            </a:r>
          </a:p>
        </p:txBody>
      </p:sp>
      <p:sp>
        <p:nvSpPr>
          <p:cNvPr id="16" name="Rectangle 15">
            <a:extLst>
              <a:ext uri="{FF2B5EF4-FFF2-40B4-BE49-F238E27FC236}">
                <a16:creationId xmlns:a16="http://schemas.microsoft.com/office/drawing/2014/main" id="{A6C46907-C6D6-EF1F-59DE-5828C0C8C06D}"/>
              </a:ext>
            </a:extLst>
          </p:cNvPr>
          <p:cNvSpPr/>
          <p:nvPr/>
        </p:nvSpPr>
        <p:spPr>
          <a:xfrm>
            <a:off x="8299259" y="3429000"/>
            <a:ext cx="2803623" cy="3231654"/>
          </a:xfrm>
          <a:prstGeom prst="rect">
            <a:avLst/>
          </a:prstGeom>
          <a:ln w="19050">
            <a:noFill/>
          </a:ln>
        </p:spPr>
        <p:txBody>
          <a:bodyPr wrap="square">
            <a:spAutoFit/>
          </a:bodyPr>
          <a:lstStyle/>
          <a:p>
            <a:pPr algn="ctr"/>
            <a:r>
              <a:rPr lang="en-GB" sz="1200" b="1" u="sng" dirty="0"/>
              <a:t>Devising Process</a:t>
            </a:r>
          </a:p>
          <a:p>
            <a:r>
              <a:rPr lang="en-GB" sz="1200" dirty="0"/>
              <a:t>Research – Explore each stimuli, finding out all the facts around it</a:t>
            </a:r>
          </a:p>
          <a:p>
            <a:r>
              <a:rPr lang="en-GB" sz="1200" dirty="0"/>
              <a:t>Map ideas- Write all your initial ideas on a mind map</a:t>
            </a:r>
          </a:p>
          <a:p>
            <a:r>
              <a:rPr lang="en-GB" sz="1200" dirty="0"/>
              <a:t>Discuss – Share your ideas with your group and decide the final idea</a:t>
            </a:r>
          </a:p>
          <a:p>
            <a:r>
              <a:rPr lang="en-GB" sz="1200" dirty="0"/>
              <a:t>Storyline – Decide on a theme for your story, who is the protagonist?</a:t>
            </a:r>
          </a:p>
          <a:p>
            <a:r>
              <a:rPr lang="en-GB" sz="1200" dirty="0"/>
              <a:t>Structure- How will you structure your piece?</a:t>
            </a:r>
          </a:p>
          <a:p>
            <a:r>
              <a:rPr lang="en-GB" sz="1200" dirty="0"/>
              <a:t>Practitioner – What style will you chose?</a:t>
            </a:r>
          </a:p>
          <a:p>
            <a:r>
              <a:rPr lang="en-GB" sz="1200" dirty="0"/>
              <a:t>Blocking – Begin to piece your ideas together practically</a:t>
            </a:r>
          </a:p>
          <a:p>
            <a:r>
              <a:rPr lang="en-GB" sz="1200" dirty="0"/>
              <a:t>Rehearse and refine your piece –What changes and development you have made?</a:t>
            </a:r>
          </a:p>
        </p:txBody>
      </p:sp>
      <p:sp>
        <p:nvSpPr>
          <p:cNvPr id="17" name="Arrow: Right 16">
            <a:extLst>
              <a:ext uri="{FF2B5EF4-FFF2-40B4-BE49-F238E27FC236}">
                <a16:creationId xmlns:a16="http://schemas.microsoft.com/office/drawing/2014/main" id="{FFD9D32D-3E30-ECCE-6429-FD4A2BDB3D7F}"/>
              </a:ext>
            </a:extLst>
          </p:cNvPr>
          <p:cNvSpPr/>
          <p:nvPr/>
        </p:nvSpPr>
        <p:spPr>
          <a:xfrm>
            <a:off x="7119720" y="4707308"/>
            <a:ext cx="1112595" cy="2905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7812B2A9-A8C1-D1C9-1216-55F15837ED81}"/>
              </a:ext>
            </a:extLst>
          </p:cNvPr>
          <p:cNvSpPr/>
          <p:nvPr/>
        </p:nvSpPr>
        <p:spPr>
          <a:xfrm>
            <a:off x="3175969" y="4707308"/>
            <a:ext cx="1112595" cy="2905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4683705-2DD9-BF6E-E08F-A4637B10BC45}"/>
              </a:ext>
            </a:extLst>
          </p:cNvPr>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24</a:t>
            </a:r>
          </a:p>
        </p:txBody>
      </p:sp>
    </p:spTree>
    <p:extLst>
      <p:ext uri="{BB962C8B-B14F-4D97-AF65-F5344CB8AC3E}">
        <p14:creationId xmlns:p14="http://schemas.microsoft.com/office/powerpoint/2010/main" val="122169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407033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Hospitality &amp; Catering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25</a:t>
            </a:r>
          </a:p>
        </p:txBody>
      </p:sp>
      <p:graphicFrame>
        <p:nvGraphicFramePr>
          <p:cNvPr id="6" name="Table 5"/>
          <p:cNvGraphicFramePr>
            <a:graphicFrameLocks noGrp="1"/>
          </p:cNvGraphicFramePr>
          <p:nvPr>
            <p:extLst>
              <p:ext uri="{D42A27DB-BD31-4B8C-83A1-F6EECF244321}">
                <p14:modId xmlns:p14="http://schemas.microsoft.com/office/powerpoint/2010/main" val="1067798292"/>
              </p:ext>
            </p:extLst>
          </p:nvPr>
        </p:nvGraphicFramePr>
        <p:xfrm>
          <a:off x="176627" y="773330"/>
          <a:ext cx="11667030" cy="5070328"/>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Simmering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Cooking food in a liquid just below boiling point</a:t>
                      </a: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Roasting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Cooking in a dry heat(or in an oven</a:t>
                      </a:r>
                      <a:r>
                        <a:rPr lang="en-GB" sz="1200" kern="1400" baseline="0" dirty="0">
                          <a:ln>
                            <a:noFill/>
                          </a:ln>
                          <a:solidFill>
                            <a:srgbClr val="000000"/>
                          </a:solidFill>
                          <a:effectLst/>
                          <a:latin typeface="Gill Sans MT" panose="020B0502020104020203" pitchFamily="34" charset="0"/>
                        </a:rPr>
                        <a:t> or pot) with the aid of fat or oil</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Steaming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Cooking food in the steam produced by a boiling liquid, rather than placing the food in the liquid itself</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Poaching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Submerging food in a liquid </a:t>
                      </a:r>
                      <a:r>
                        <a:rPr lang="en-GB" sz="1200" kern="1400" baseline="0" dirty="0">
                          <a:ln>
                            <a:noFill/>
                          </a:ln>
                          <a:solidFill>
                            <a:srgbClr val="000000"/>
                          </a:solidFill>
                          <a:effectLst/>
                          <a:latin typeface="Gill Sans MT" panose="020B0502020104020203" pitchFamily="34" charset="0"/>
                        </a:rPr>
                        <a:t> that is very hot but not boiling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Sauteing</a:t>
                      </a:r>
                      <a:r>
                        <a:rPr lang="en-GB" sz="1200" kern="1400" dirty="0">
                          <a:ln>
                            <a:noFill/>
                          </a:ln>
                          <a:solidFill>
                            <a:srgbClr val="000000"/>
                          </a:solidFill>
                          <a:effectLst/>
                          <a:latin typeface="Gill Sans MT" panose="020B0502020104020203" pitchFamily="34" charset="0"/>
                        </a:rPr>
                        <a: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Cooking small pieces of food quickly in a small amount of fat , moving them around the pan so they become browned </a:t>
                      </a: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Stewing</a:t>
                      </a:r>
                      <a:r>
                        <a:rPr lang="en-GB" sz="1200" kern="1400" baseline="0" dirty="0">
                          <a:ln>
                            <a:noFill/>
                          </a:ln>
                          <a:solidFill>
                            <a:srgbClr val="000000"/>
                          </a:solidFill>
                          <a:effectLst/>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Slow cooking food on a hob by completely covering it with a liquid which is served with the food </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Braising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Lightly frying food before putting it into a casserole dish and stewing it in the liquid</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papillote</a:t>
                      </a:r>
                      <a:r>
                        <a:rPr lang="en-GB" sz="1200" kern="1400" dirty="0">
                          <a:ln>
                            <a:noFill/>
                          </a:ln>
                          <a:solidFill>
                            <a:srgbClr val="000000"/>
                          </a:solidFill>
                          <a:effectLst/>
                          <a:latin typeface="Gill Sans MT" panose="020B0502020104020203" pitchFamily="34" charset="0"/>
                        </a:rPr>
                        <a:t> (paper bag cooking)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Placing food in a paper bag made of greaseproof or baking paper  before baking it in the oven</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Casseroling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This is similar to stewing, except food is cooked in the oven instead of on a hob</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Bain Marie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Deep dish filled with hot water in which a cooking container is placed; used for slow cooking of food</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Creaming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Beating butter and sugar together to incorporate ait into the mixture</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Rubbing in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Fat is rubbed into flour using the fingertips, to incorporate the two ingredients together</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Kneading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Working bread dough to stretch the gluten so that the bread will rise successfully</a:t>
                      </a: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Marinading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Soaking meat, fish or vegetables in a flavoured liquid prior to cooking</a:t>
                      </a: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Blanching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Briefly coking vegetables in boiling water before plunging them into iced water to stop the cooking process</a:t>
                      </a:r>
                    </a:p>
                  </a:txBody>
                  <a:tcPr marL="36576" marR="36576" marT="36576" marB="36576" anchor="ctr"/>
                </a:tc>
                <a:extLst>
                  <a:ext uri="{0D108BD9-81ED-4DB2-BD59-A6C34878D82A}">
                    <a16:rowId xmlns:a16="http://schemas.microsoft.com/office/drawing/2014/main" val="3961565093"/>
                  </a:ext>
                </a:extLst>
              </a:tr>
            </a:tbl>
          </a:graphicData>
        </a:graphic>
      </p:graphicFrame>
    </p:spTree>
    <p:extLst>
      <p:ext uri="{BB962C8B-B14F-4D97-AF65-F5344CB8AC3E}">
        <p14:creationId xmlns:p14="http://schemas.microsoft.com/office/powerpoint/2010/main" val="3547309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06EE1-DFEB-19C2-8CE3-B1A8FBF4A57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01AA816-3C20-DED0-82AD-BB21EEE5323A}"/>
              </a:ext>
            </a:extLst>
          </p:cNvPr>
          <p:cNvSpPr txBox="1"/>
          <p:nvPr/>
        </p:nvSpPr>
        <p:spPr>
          <a:xfrm>
            <a:off x="158998" y="81918"/>
            <a:ext cx="21726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10" name="Table 9">
            <a:extLst>
              <a:ext uri="{FF2B5EF4-FFF2-40B4-BE49-F238E27FC236}">
                <a16:creationId xmlns:a16="http://schemas.microsoft.com/office/drawing/2014/main" id="{4C799BC7-B36E-38F5-5564-DBFDE2B6FEC8}"/>
              </a:ext>
            </a:extLst>
          </p:cNvPr>
          <p:cNvGraphicFramePr>
            <a:graphicFrameLocks noGrp="1"/>
          </p:cNvGraphicFramePr>
          <p:nvPr>
            <p:extLst>
              <p:ext uri="{D42A27DB-BD31-4B8C-83A1-F6EECF244321}">
                <p14:modId xmlns:p14="http://schemas.microsoft.com/office/powerpoint/2010/main" val="1890867835"/>
              </p:ext>
            </p:extLst>
          </p:nvPr>
        </p:nvGraphicFramePr>
        <p:xfrm>
          <a:off x="163131" y="680239"/>
          <a:ext cx="11603176" cy="3436620"/>
        </p:xfrm>
        <a:graphic>
          <a:graphicData uri="http://schemas.openxmlformats.org/drawingml/2006/table">
            <a:tbl>
              <a:tblPr bandRow="1">
                <a:tableStyleId>{5C22544A-7EE6-4342-B048-85BDC9FD1C3A}</a:tableStyleId>
              </a:tblPr>
              <a:tblGrid>
                <a:gridCol w="2320636">
                  <a:extLst>
                    <a:ext uri="{9D8B030D-6E8A-4147-A177-3AD203B41FA5}">
                      <a16:colId xmlns:a16="http://schemas.microsoft.com/office/drawing/2014/main" val="3601513933"/>
                    </a:ext>
                  </a:extLst>
                </a:gridCol>
                <a:gridCol w="9282540">
                  <a:extLst>
                    <a:ext uri="{9D8B030D-6E8A-4147-A177-3AD203B41FA5}">
                      <a16:colId xmlns:a16="http://schemas.microsoft.com/office/drawing/2014/main" val="3522028825"/>
                    </a:ext>
                  </a:extLst>
                </a:gridCol>
              </a:tblGrid>
              <a:tr h="200025">
                <a:tc>
                  <a:txBody>
                    <a:bodyPr/>
                    <a:lstStyle/>
                    <a:p>
                      <a:pPr lvl="0">
                        <a:lnSpc>
                          <a:spcPts val="1950"/>
                        </a:lnSpc>
                        <a:buNone/>
                      </a:pPr>
                      <a:r>
                        <a:rPr lang="en-US" sz="1200" b="0" i="0" u="none" strike="noStrike" noProof="0" dirty="0">
                          <a:effectLst/>
                          <a:latin typeface="+mn-lt"/>
                        </a:rPr>
                        <a:t>Rehearsal</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The process of practicing music to improve accuracy, confidence, and performance quality.</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611864"/>
                  </a:ext>
                </a:extLst>
              </a:tr>
              <a:tr h="200025">
                <a:tc>
                  <a:txBody>
                    <a:bodyPr/>
                    <a:lstStyle/>
                    <a:p>
                      <a:pPr lvl="0">
                        <a:lnSpc>
                          <a:spcPts val="1950"/>
                        </a:lnSpc>
                        <a:buNone/>
                      </a:pPr>
                      <a:r>
                        <a:rPr lang="en-US" sz="1200" b="0" i="0" u="none" strike="noStrike" noProof="0" dirty="0">
                          <a:effectLst/>
                          <a:latin typeface="+mn-lt"/>
                        </a:rPr>
                        <a:t>Practice</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Regular and repeated work on specific musical skills or sections to improve technique and consistency.</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894137"/>
                  </a:ext>
                </a:extLst>
              </a:tr>
              <a:tr h="200025">
                <a:tc>
                  <a:txBody>
                    <a:bodyPr/>
                    <a:lstStyle/>
                    <a:p>
                      <a:pPr lvl="0">
                        <a:lnSpc>
                          <a:spcPts val="1950"/>
                        </a:lnSpc>
                        <a:buNone/>
                      </a:pPr>
                      <a:r>
                        <a:rPr lang="en-US" sz="1200" b="0" i="0" u="none" strike="noStrike" noProof="0" dirty="0">
                          <a:effectLst/>
                          <a:latin typeface="+mn-lt"/>
                        </a:rPr>
                        <a:t>Accuracy</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Performing the correct notes, rhythms, and dynamics as written or intended.</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263570"/>
                  </a:ext>
                </a:extLst>
              </a:tr>
              <a:tr h="200025">
                <a:tc>
                  <a:txBody>
                    <a:bodyPr/>
                    <a:lstStyle/>
                    <a:p>
                      <a:pPr lvl="0">
                        <a:lnSpc>
                          <a:spcPts val="1950"/>
                        </a:lnSpc>
                        <a:buNone/>
                      </a:pPr>
                      <a:r>
                        <a:rPr lang="en-US" sz="1200" b="0" i="0" u="none" strike="noStrike" noProof="0" dirty="0">
                          <a:effectLst/>
                          <a:latin typeface="+mn-lt"/>
                        </a:rPr>
                        <a:t>Expression</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Using dynamics, articulation, and phrasing to convey emotion and musical character.</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750160"/>
                  </a:ext>
                </a:extLst>
              </a:tr>
              <a:tr h="200025">
                <a:tc>
                  <a:txBody>
                    <a:bodyPr/>
                    <a:lstStyle/>
                    <a:p>
                      <a:pPr lvl="0">
                        <a:lnSpc>
                          <a:spcPts val="1950"/>
                        </a:lnSpc>
                        <a:buNone/>
                      </a:pPr>
                      <a:r>
                        <a:rPr lang="en-US" sz="1200" b="0" i="0" u="none" strike="noStrike" noProof="0" dirty="0">
                          <a:effectLst/>
                          <a:latin typeface="+mn-lt"/>
                        </a:rPr>
                        <a:t>Metronome</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n-lt"/>
                        </a:rPr>
                        <a:t>A device or app that produces a steady beat to help musicians stay in time </a:t>
                      </a:r>
                      <a:r>
                        <a:rPr lang="en-US" sz="1200" b="0" i="0" u="none" strike="noStrike" noProof="0">
                          <a:effectLst/>
                          <a:latin typeface="+mn-lt"/>
                        </a:rPr>
                        <a:t>while practicing.</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5428145"/>
                  </a:ext>
                </a:extLst>
              </a:tr>
              <a:tr h="200025">
                <a:tc>
                  <a:txBody>
                    <a:bodyPr/>
                    <a:lstStyle/>
                    <a:p>
                      <a:pPr lvl="0">
                        <a:lnSpc>
                          <a:spcPts val="1950"/>
                        </a:lnSpc>
                        <a:buNone/>
                      </a:pPr>
                      <a:r>
                        <a:rPr lang="en-US" sz="1200" b="0" i="0" u="none" strike="noStrike" noProof="0" dirty="0">
                          <a:effectLst/>
                          <a:latin typeface="+mn-lt"/>
                        </a:rPr>
                        <a:t>Dynamics</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The volume of the music — how loud or quiet it is — and the changes between different levels.</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670384"/>
                  </a:ext>
                </a:extLst>
              </a:tr>
              <a:tr h="200025">
                <a:tc>
                  <a:txBody>
                    <a:bodyPr/>
                    <a:lstStyle/>
                    <a:p>
                      <a:pPr lvl="0">
                        <a:lnSpc>
                          <a:spcPts val="1950"/>
                        </a:lnSpc>
                        <a:buNone/>
                      </a:pPr>
                      <a:r>
                        <a:rPr lang="en-US" sz="1200" b="0" i="0" u="none" strike="noStrike" noProof="0" dirty="0">
                          <a:effectLst/>
                          <a:latin typeface="+mn-lt"/>
                        </a:rPr>
                        <a:t>DAW (Digital Audio Workstation)</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n-lt"/>
                        </a:rPr>
                        <a:t>Software used for recording, editing, and producing audio, such as </a:t>
                      </a:r>
                      <a:r>
                        <a:rPr lang="en-US" sz="1200" b="0" i="0" u="none" strike="noStrike" noProof="0" dirty="0" err="1">
                          <a:effectLst/>
                          <a:latin typeface="+mn-lt"/>
                        </a:rPr>
                        <a:t>BandLab</a:t>
                      </a:r>
                      <a:r>
                        <a:rPr lang="en-US" sz="1200" b="0" i="0" u="none" strike="noStrike" noProof="0" dirty="0">
                          <a:effectLst/>
                          <a:latin typeface="+mn-lt"/>
                        </a:rPr>
                        <a:t>, </a:t>
                      </a:r>
                      <a:r>
                        <a:rPr lang="en-US" sz="1200" b="0" i="0" u="none" strike="noStrike" noProof="0" dirty="0" err="1">
                          <a:effectLst/>
                          <a:latin typeface="+mn-lt"/>
                        </a:rPr>
                        <a:t>Soundtrap</a:t>
                      </a:r>
                      <a:r>
                        <a:rPr lang="en-US" sz="1200" b="0" i="0" u="none" strike="noStrike" noProof="0" dirty="0">
                          <a:effectLst/>
                          <a:latin typeface="+mn-lt"/>
                        </a:rPr>
                        <a:t> or Logic Pro.</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149180"/>
                  </a:ext>
                </a:extLst>
              </a:tr>
              <a:tr h="200025">
                <a:tc>
                  <a:txBody>
                    <a:bodyPr/>
                    <a:lstStyle/>
                    <a:p>
                      <a:pPr lvl="0">
                        <a:lnSpc>
                          <a:spcPts val="1950"/>
                        </a:lnSpc>
                        <a:buNone/>
                      </a:pPr>
                      <a:r>
                        <a:rPr lang="en-US" sz="1200" b="0" i="0" u="none" strike="noStrike" noProof="0" dirty="0">
                          <a:effectLst/>
                          <a:latin typeface="+mn-lt"/>
                        </a:rPr>
                        <a:t>Mixing</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Blending different audio tracks by adjusting volume, panning, and effects to create a balanced final track.</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85591"/>
                  </a:ext>
                </a:extLst>
              </a:tr>
              <a:tr h="200025">
                <a:tc>
                  <a:txBody>
                    <a:bodyPr/>
                    <a:lstStyle/>
                    <a:p>
                      <a:pPr lvl="0">
                        <a:lnSpc>
                          <a:spcPts val="1950"/>
                        </a:lnSpc>
                        <a:buNone/>
                      </a:pPr>
                      <a:r>
                        <a:rPr lang="en-US" sz="1200" b="0" i="0" u="none" strike="noStrike" noProof="0" dirty="0">
                          <a:effectLst/>
                          <a:latin typeface="+mn-lt"/>
                        </a:rPr>
                        <a:t>MIDI (Musical Instrument Digital Interface)</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Digital signals that represent musical notes and instructions — used to control virtual instruments in a DAW.</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770816"/>
                  </a:ext>
                </a:extLst>
              </a:tr>
              <a:tr h="200025">
                <a:tc>
                  <a:txBody>
                    <a:bodyPr/>
                    <a:lstStyle/>
                    <a:p>
                      <a:pPr lvl="0">
                        <a:lnSpc>
                          <a:spcPts val="1950"/>
                        </a:lnSpc>
                        <a:buNone/>
                      </a:pPr>
                      <a:r>
                        <a:rPr lang="en-US" sz="1200" b="0" i="0" u="none" strike="noStrike" noProof="0" dirty="0">
                          <a:effectLst/>
                          <a:latin typeface="+mn-lt"/>
                        </a:rPr>
                        <a:t>Loops</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n-lt"/>
                        </a:rPr>
                        <a:t>Pre-recorded short sections of music that can be repeated and layered in music production.</a:t>
                      </a:r>
                      <a:endParaRPr lang="en-US" sz="1400" dirty="0">
                        <a:latin typeface="+mn-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099483"/>
                  </a:ext>
                </a:extLst>
              </a:tr>
            </a:tbl>
          </a:graphicData>
        </a:graphic>
      </p:graphicFrame>
      <p:grpSp>
        <p:nvGrpSpPr>
          <p:cNvPr id="19" name="Group 18">
            <a:extLst>
              <a:ext uri="{FF2B5EF4-FFF2-40B4-BE49-F238E27FC236}">
                <a16:creationId xmlns:a16="http://schemas.microsoft.com/office/drawing/2014/main" id="{29F8C04C-AAFD-E19E-8D36-FA49F2241955}"/>
              </a:ext>
            </a:extLst>
          </p:cNvPr>
          <p:cNvGrpSpPr/>
          <p:nvPr/>
        </p:nvGrpSpPr>
        <p:grpSpPr>
          <a:xfrm>
            <a:off x="159026" y="4715123"/>
            <a:ext cx="11858802" cy="2142876"/>
            <a:chOff x="174171" y="4444092"/>
            <a:chExt cx="11843658" cy="2413908"/>
          </a:xfrm>
        </p:grpSpPr>
        <p:grpSp>
          <p:nvGrpSpPr>
            <p:cNvPr id="12" name="Group 11">
              <a:extLst>
                <a:ext uri="{FF2B5EF4-FFF2-40B4-BE49-F238E27FC236}">
                  <a16:creationId xmlns:a16="http://schemas.microsoft.com/office/drawing/2014/main" id="{74D11691-98D9-3F16-FD68-1EF0956E555D}"/>
                </a:ext>
              </a:extLst>
            </p:cNvPr>
            <p:cNvGrpSpPr/>
            <p:nvPr/>
          </p:nvGrpSpPr>
          <p:grpSpPr>
            <a:xfrm>
              <a:off x="174171" y="4444092"/>
              <a:ext cx="3679635" cy="2413908"/>
              <a:chOff x="429658" y="4444092"/>
              <a:chExt cx="3679635" cy="2413908"/>
            </a:xfrm>
          </p:grpSpPr>
          <p:pic>
            <p:nvPicPr>
              <p:cNvPr id="15" name="Picture 14" descr="A close-up of a music notation&#10;&#10;Description automatically generated">
                <a:extLst>
                  <a:ext uri="{FF2B5EF4-FFF2-40B4-BE49-F238E27FC236}">
                    <a16:creationId xmlns:a16="http://schemas.microsoft.com/office/drawing/2014/main" id="{82DC689B-41F9-AC69-D9D0-541E7A445052}"/>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6" name="Picture 15" descr="A close-up of a music notation&#10;&#10;Description automatically generated">
                <a:extLst>
                  <a:ext uri="{FF2B5EF4-FFF2-40B4-BE49-F238E27FC236}">
                    <a16:creationId xmlns:a16="http://schemas.microsoft.com/office/drawing/2014/main" id="{F210ADCD-C3E5-189A-64BF-2433C1D52CBB}"/>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7" name="Picture 16" descr="A close-up of a music notation&#10;&#10;Description automatically generated">
                <a:extLst>
                  <a:ext uri="{FF2B5EF4-FFF2-40B4-BE49-F238E27FC236}">
                    <a16:creationId xmlns:a16="http://schemas.microsoft.com/office/drawing/2014/main" id="{4751A126-0178-BD15-1A78-E1906E8BB127}"/>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8" name="Picture 17" descr="A close-up of a music notation&#10;&#10;Description automatically generated">
                <a:extLst>
                  <a:ext uri="{FF2B5EF4-FFF2-40B4-BE49-F238E27FC236}">
                    <a16:creationId xmlns:a16="http://schemas.microsoft.com/office/drawing/2014/main" id="{E4C0FEB0-C4A7-2C39-B003-E2725AC19FC4}"/>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13" name="Picture 2" descr="bass clef and treble clef together - Google Search | Treble clef, Math ...">
              <a:extLst>
                <a:ext uri="{FF2B5EF4-FFF2-40B4-BE49-F238E27FC236}">
                  <a16:creationId xmlns:a16="http://schemas.microsoft.com/office/drawing/2014/main" id="{8F870A51-6841-1B38-8D0A-73BBBD0BD4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LOR KEYS: The notes on a piano keyboard are analogous to the concept ...">
              <a:extLst>
                <a:ext uri="{FF2B5EF4-FFF2-40B4-BE49-F238E27FC236}">
                  <a16:creationId xmlns:a16="http://schemas.microsoft.com/office/drawing/2014/main" id="{7DB9049F-6B76-F6A2-642F-CD48BC186AA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1E3CD9BD-B0F1-1D0F-FCE2-1A8E6D56B041}"/>
              </a:ext>
            </a:extLst>
          </p:cNvPr>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26</a:t>
            </a:r>
          </a:p>
        </p:txBody>
      </p:sp>
    </p:spTree>
    <p:extLst>
      <p:ext uri="{BB962C8B-B14F-4D97-AF65-F5344CB8AC3E}">
        <p14:creationId xmlns:p14="http://schemas.microsoft.com/office/powerpoint/2010/main" val="369016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2882" y="89948"/>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4" name="TextBox 1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graphicFrame>
        <p:nvGraphicFramePr>
          <p:cNvPr id="4" name="Table 3">
            <a:extLst>
              <a:ext uri="{FF2B5EF4-FFF2-40B4-BE49-F238E27FC236}">
                <a16:creationId xmlns:a16="http://schemas.microsoft.com/office/drawing/2014/main" id="{379F102E-9576-4079-8E9D-10C156AEB5CD}"/>
              </a:ext>
            </a:extLst>
          </p:cNvPr>
          <p:cNvGraphicFramePr>
            <a:graphicFrameLocks noGrp="1"/>
          </p:cNvGraphicFramePr>
          <p:nvPr/>
        </p:nvGraphicFramePr>
        <p:xfrm>
          <a:off x="62881" y="654975"/>
          <a:ext cx="3518519" cy="6029315"/>
        </p:xfrm>
        <a:graphic>
          <a:graphicData uri="http://schemas.openxmlformats.org/drawingml/2006/table">
            <a:tbl>
              <a:tblPr firstRow="1" bandRow="1">
                <a:tableStyleId>{7E9639D4-E3E2-4D34-9284-5A2195B3D0D7}</a:tableStyleId>
              </a:tblPr>
              <a:tblGrid>
                <a:gridCol w="799313">
                  <a:extLst>
                    <a:ext uri="{9D8B030D-6E8A-4147-A177-3AD203B41FA5}">
                      <a16:colId xmlns:a16="http://schemas.microsoft.com/office/drawing/2014/main" val="20000"/>
                    </a:ext>
                  </a:extLst>
                </a:gridCol>
                <a:gridCol w="2719206">
                  <a:extLst>
                    <a:ext uri="{9D8B030D-6E8A-4147-A177-3AD203B41FA5}">
                      <a16:colId xmlns:a16="http://schemas.microsoft.com/office/drawing/2014/main" val="20001"/>
                    </a:ext>
                  </a:extLst>
                </a:gridCol>
              </a:tblGrid>
              <a:tr h="286712">
                <a:tc gridSpan="2">
                  <a:txBody>
                    <a:bodyPr/>
                    <a:lstStyle/>
                    <a:p>
                      <a:pPr algn="ctr"/>
                      <a:r>
                        <a:rPr lang="en-GB" sz="1200" b="1" dirty="0">
                          <a:solidFill>
                            <a:schemeClr val="tx1"/>
                          </a:solidFill>
                          <a:latin typeface="Gill Sans MT" panose="020B0502020104020203" pitchFamily="34" charset="0"/>
                        </a:rPr>
                        <a:t>Week 1</a:t>
                      </a:r>
                      <a:r>
                        <a:rPr lang="en-GB" sz="1200" b="1" baseline="0" dirty="0">
                          <a:solidFill>
                            <a:schemeClr val="tx1"/>
                          </a:solidFill>
                          <a:latin typeface="Gill Sans MT" panose="020B0502020104020203" pitchFamily="34" charset="0"/>
                        </a:rPr>
                        <a:t> – Neutral Tones by Thomas Hardy </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51231">
                <a:tc>
                  <a:txBody>
                    <a:bodyPr/>
                    <a:lstStyle/>
                    <a:p>
                      <a:r>
                        <a:rPr lang="en-GB" sz="1200" b="0" dirty="0">
                          <a:solidFill>
                            <a:schemeClr val="tx1"/>
                          </a:solidFill>
                          <a:latin typeface="Gill Sans MT" panose="020B0502020104020203" pitchFamily="34" charset="0"/>
                        </a:rPr>
                        <a:t>Summary</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The</a:t>
                      </a:r>
                      <a:r>
                        <a:rPr lang="en-GB" sz="1200" b="0" baseline="0" dirty="0">
                          <a:solidFill>
                            <a:schemeClr val="tx1"/>
                          </a:solidFill>
                          <a:latin typeface="Gill Sans MT" panose="020B0502020104020203" pitchFamily="34" charset="0"/>
                        </a:rPr>
                        <a:t> speaker reminisces about an unpleasant memory. On this day that he and his lover stood by a pond as he recalls how he believed his lover found him boring and had fallen out of love.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59870">
                <a:tc>
                  <a:txBody>
                    <a:bodyPr/>
                    <a:lstStyle/>
                    <a:p>
                      <a:r>
                        <a:rPr lang="en-GB" sz="1200" b="0" dirty="0">
                          <a:solidFill>
                            <a:schemeClr val="tx1"/>
                          </a:solidFill>
                          <a:latin typeface="Gill Sans MT" panose="020B0502020104020203" pitchFamily="34" charset="0"/>
                        </a:rPr>
                        <a:t>Quotes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dirty="0">
                          <a:latin typeface="Gill Sans MT" panose="020B0502020104020203" pitchFamily="34" charset="0"/>
                        </a:rPr>
                        <a:t>‘Few leaves lay on the starving sod’</a:t>
                      </a:r>
                    </a:p>
                    <a:p>
                      <a:pPr marL="171450" indent="-171450">
                        <a:buFont typeface="Arial" panose="020B0604020202020204" pitchFamily="34" charset="0"/>
                        <a:buChar char="•"/>
                      </a:pPr>
                      <a:r>
                        <a:rPr lang="en-GB" sz="1200" dirty="0">
                          <a:latin typeface="Gill Sans MT" panose="020B0502020104020203" pitchFamily="34" charset="0"/>
                        </a:rPr>
                        <a:t>‘The smile on your mouth was the deadest thing’ </a:t>
                      </a:r>
                      <a:r>
                        <a:rPr lang="en-GB" sz="1200" baseline="0" dirty="0">
                          <a:latin typeface="Gill Sans MT" panose="020B0502020104020203" pitchFamily="34" charset="0"/>
                        </a:rPr>
                        <a:t>‘</a:t>
                      </a:r>
                    </a:p>
                    <a:p>
                      <a:pPr marL="171450" indent="-171450">
                        <a:buFont typeface="Arial" panose="020B0604020202020204" pitchFamily="34" charset="0"/>
                        <a:buChar char="•"/>
                      </a:pPr>
                      <a:r>
                        <a:rPr lang="en-GB" sz="1200" dirty="0">
                          <a:latin typeface="Gill Sans MT" panose="020B0502020104020203" pitchFamily="34" charset="0"/>
                        </a:rPr>
                        <a:t>Keen lessons that love deceives’ </a:t>
                      </a:r>
                    </a:p>
                    <a:p>
                      <a:pPr marL="0" indent="0">
                        <a:buFont typeface="Arial" panose="020B0604020202020204" pitchFamily="34" charset="0"/>
                        <a:buNone/>
                      </a:pP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15751">
                <a:tc>
                  <a:txBody>
                    <a:bodyPr/>
                    <a:lstStyle/>
                    <a:p>
                      <a:r>
                        <a:rPr lang="en-GB" sz="1200" b="0" dirty="0">
                          <a:solidFill>
                            <a:schemeClr val="tx1"/>
                          </a:solidFill>
                          <a:latin typeface="Gill Sans MT" panose="020B0502020104020203" pitchFamily="34" charset="0"/>
                        </a:rPr>
                        <a:t>Structure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poem is written in four regular quatrains, suggesting highly controlled thought as if he thinks of the memory often.</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It is written in a circular structure, beginning and ending by the pond.</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circular structure reflects Hardy’s inability to move on from this painful memory.</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15751">
                <a:tc>
                  <a:txBody>
                    <a:bodyPr/>
                    <a:lstStyle/>
                    <a:p>
                      <a:r>
                        <a:rPr lang="en-GB" sz="1200" b="0" dirty="0">
                          <a:solidFill>
                            <a:schemeClr val="tx1"/>
                          </a:solidFill>
                          <a:latin typeface="Gill Sans MT" panose="020B0502020104020203" pitchFamily="34" charset="0"/>
                        </a:rPr>
                        <a:t>Context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Hardy was a Victorian poet and most of his work was autobiographical. A lot of his poems were about his relationships. Influenced by the romantics, a lot of Hardy’s poetry was about his first wife Emma, who he became estranged from. However this poem was written about a relationship before his marriage to Emma.</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graphicFrame>
        <p:nvGraphicFramePr>
          <p:cNvPr id="2" name="Table 1">
            <a:extLst>
              <a:ext uri="{FF2B5EF4-FFF2-40B4-BE49-F238E27FC236}">
                <a16:creationId xmlns:a16="http://schemas.microsoft.com/office/drawing/2014/main" id="{DADBE5A3-01F1-5525-39A7-035E4BBB4A31}"/>
              </a:ext>
            </a:extLst>
          </p:cNvPr>
          <p:cNvGraphicFramePr>
            <a:graphicFrameLocks noGrp="1"/>
          </p:cNvGraphicFramePr>
          <p:nvPr/>
        </p:nvGraphicFramePr>
        <p:xfrm>
          <a:off x="3716660" y="187035"/>
          <a:ext cx="3908516" cy="6483930"/>
        </p:xfrm>
        <a:graphic>
          <a:graphicData uri="http://schemas.openxmlformats.org/drawingml/2006/table">
            <a:tbl>
              <a:tblPr firstRow="1" bandRow="1">
                <a:tableStyleId>{7E9639D4-E3E2-4D34-9284-5A2195B3D0D7}</a:tableStyleId>
              </a:tblPr>
              <a:tblGrid>
                <a:gridCol w="1073966">
                  <a:extLst>
                    <a:ext uri="{9D8B030D-6E8A-4147-A177-3AD203B41FA5}">
                      <a16:colId xmlns:a16="http://schemas.microsoft.com/office/drawing/2014/main" val="20000"/>
                    </a:ext>
                  </a:extLst>
                </a:gridCol>
                <a:gridCol w="2834550">
                  <a:extLst>
                    <a:ext uri="{9D8B030D-6E8A-4147-A177-3AD203B41FA5}">
                      <a16:colId xmlns:a16="http://schemas.microsoft.com/office/drawing/2014/main" val="20001"/>
                    </a:ext>
                  </a:extLst>
                </a:gridCol>
              </a:tblGrid>
              <a:tr h="300173">
                <a:tc gridSpan="2">
                  <a:txBody>
                    <a:bodyPr/>
                    <a:lstStyle/>
                    <a:p>
                      <a:pPr algn="ctr"/>
                      <a:r>
                        <a:rPr lang="en-GB" sz="1200" b="1" dirty="0">
                          <a:solidFill>
                            <a:schemeClr val="tx1"/>
                          </a:solidFill>
                          <a:latin typeface="Gill Sans MT" panose="020B0502020104020203" pitchFamily="34" charset="0"/>
                        </a:rPr>
                        <a:t>Week 2 – Farmer’s Bride by Charlotte Mew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46031">
                <a:tc>
                  <a:txBody>
                    <a:bodyPr/>
                    <a:lstStyle/>
                    <a:p>
                      <a:r>
                        <a:rPr lang="en-GB" sz="1200" b="0" dirty="0">
                          <a:solidFill>
                            <a:schemeClr val="tx1"/>
                          </a:solidFill>
                          <a:latin typeface="Gill Sans MT" panose="020B0502020104020203" pitchFamily="34" charset="0"/>
                        </a:rPr>
                        <a:t>Summary</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latin typeface="Gill Sans MT" panose="020B0502020104020203" pitchFamily="34" charset="0"/>
                        </a:rPr>
                        <a:t>The poem tells the story of a young woman and her unhappy marriage to an older farmer. They</a:t>
                      </a:r>
                      <a:r>
                        <a:rPr lang="en-GB" sz="1200" baseline="0" dirty="0">
                          <a:latin typeface="Gill Sans MT" panose="020B0502020104020203" pitchFamily="34" charset="0"/>
                        </a:rPr>
                        <a:t> have been married for three years, and she is still frightened of him and other men</a:t>
                      </a:r>
                      <a:r>
                        <a:rPr lang="en-GB" sz="1400" baseline="0" dirty="0"/>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00795">
                <a:tc>
                  <a:txBody>
                    <a:bodyPr/>
                    <a:lstStyle/>
                    <a:p>
                      <a:r>
                        <a:rPr lang="en-GB" sz="1200" b="0" dirty="0">
                          <a:solidFill>
                            <a:schemeClr val="tx1"/>
                          </a:solidFill>
                          <a:latin typeface="Gill Sans MT" panose="020B0502020104020203" pitchFamily="34" charset="0"/>
                        </a:rPr>
                        <a:t>Quotes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dirty="0">
                          <a:latin typeface="Gill Sans MT" panose="020B0502020104020203" pitchFamily="34" charset="0"/>
                        </a:rPr>
                        <a:t>‘Like the shut of a winter’s day/Her smile went out’</a:t>
                      </a:r>
                    </a:p>
                    <a:p>
                      <a:pPr marL="171450" indent="-171450">
                        <a:buFont typeface="Arial" panose="020B0604020202020204" pitchFamily="34" charset="0"/>
                        <a:buChar char="•"/>
                      </a:pPr>
                      <a:r>
                        <a:rPr lang="en-GB" sz="1200" dirty="0">
                          <a:latin typeface="Gill Sans MT" panose="020B0502020104020203" pitchFamily="34" charset="0"/>
                        </a:rPr>
                        <a:t>‘Happy enough to chat and play/With birds and rabbits… So long as men-folk keep away.’</a:t>
                      </a:r>
                    </a:p>
                    <a:p>
                      <a:pPr marL="171450" indent="-171450">
                        <a:buFont typeface="Arial" panose="020B0604020202020204" pitchFamily="34" charset="0"/>
                        <a:buChar char="•"/>
                      </a:pPr>
                      <a:r>
                        <a:rPr lang="en-GB" sz="1200" dirty="0">
                          <a:latin typeface="Gill Sans MT" panose="020B0502020104020203" pitchFamily="34" charset="0"/>
                        </a:rPr>
                        <a:t>‘The short days shorten and the oaks are brown’</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1003">
                <a:tc>
                  <a:txBody>
                    <a:bodyPr/>
                    <a:lstStyle/>
                    <a:p>
                      <a:r>
                        <a:rPr lang="en-GB" sz="1200" b="0" dirty="0">
                          <a:solidFill>
                            <a:schemeClr val="tx1"/>
                          </a:solidFill>
                          <a:latin typeface="Gill Sans MT" panose="020B0502020104020203" pitchFamily="34" charset="0"/>
                        </a:rPr>
                        <a:t>Structure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poem has irregular stanzas, but a clear rhyme scheme (although the pattern is also irregular).</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irregular stanzas reflect the strange relationship between the farmer and his bride.</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As the structure becomes more and more irregular, it highlights the farmer’s inability to control his thoughts and feelings.</a:t>
                      </a:r>
                      <a:endParaRPr lang="en-GB" sz="11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16675">
                <a:tc>
                  <a:txBody>
                    <a:bodyPr/>
                    <a:lstStyle/>
                    <a:p>
                      <a:r>
                        <a:rPr lang="en-GB" sz="1200" b="0" dirty="0">
                          <a:solidFill>
                            <a:schemeClr val="tx1"/>
                          </a:solidFill>
                          <a:latin typeface="Gill Sans MT" panose="020B0502020104020203" pitchFamily="34" charset="0"/>
                        </a:rPr>
                        <a:t>Context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Mew is from the Victorian era and came from a poor family with a lot of mental health illness. Her poems often had a male persona and she was recognised by other great poets for having a clear talent. This poem symbolises the treatment of women in Victorian society, and also the natural world versus the industrial revolution.</a:t>
                      </a:r>
                      <a:endParaRPr lang="en-GB" sz="10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graphicFrame>
        <p:nvGraphicFramePr>
          <p:cNvPr id="3" name="Table 2">
            <a:extLst>
              <a:ext uri="{FF2B5EF4-FFF2-40B4-BE49-F238E27FC236}">
                <a16:creationId xmlns:a16="http://schemas.microsoft.com/office/drawing/2014/main" id="{4D123CB3-F4A1-90A9-CA2D-92A5EFEC53B1}"/>
              </a:ext>
            </a:extLst>
          </p:cNvPr>
          <p:cNvGraphicFramePr>
            <a:graphicFrameLocks noGrp="1"/>
          </p:cNvGraphicFramePr>
          <p:nvPr/>
        </p:nvGraphicFramePr>
        <p:xfrm>
          <a:off x="7846603" y="157466"/>
          <a:ext cx="3908517" cy="6526825"/>
        </p:xfrm>
        <a:graphic>
          <a:graphicData uri="http://schemas.openxmlformats.org/drawingml/2006/table">
            <a:tbl>
              <a:tblPr firstRow="1" bandRow="1">
                <a:tableStyleId>{7E9639D4-E3E2-4D34-9284-5A2195B3D0D7}</a:tableStyleId>
              </a:tblPr>
              <a:tblGrid>
                <a:gridCol w="852035">
                  <a:extLst>
                    <a:ext uri="{9D8B030D-6E8A-4147-A177-3AD203B41FA5}">
                      <a16:colId xmlns:a16="http://schemas.microsoft.com/office/drawing/2014/main" val="20000"/>
                    </a:ext>
                  </a:extLst>
                </a:gridCol>
                <a:gridCol w="3056482">
                  <a:extLst>
                    <a:ext uri="{9D8B030D-6E8A-4147-A177-3AD203B41FA5}">
                      <a16:colId xmlns:a16="http://schemas.microsoft.com/office/drawing/2014/main" val="20001"/>
                    </a:ext>
                  </a:extLst>
                </a:gridCol>
              </a:tblGrid>
              <a:tr h="330493">
                <a:tc gridSpan="2">
                  <a:txBody>
                    <a:bodyPr/>
                    <a:lstStyle/>
                    <a:p>
                      <a:pPr algn="ctr"/>
                      <a:r>
                        <a:rPr lang="en-GB" sz="1200" b="1" dirty="0">
                          <a:solidFill>
                            <a:schemeClr val="tx1"/>
                          </a:solidFill>
                          <a:latin typeface="Gill Sans MT" panose="020B0502020104020203" pitchFamily="34" charset="0"/>
                        </a:rPr>
                        <a:t>Week 3</a:t>
                      </a:r>
                      <a:r>
                        <a:rPr lang="en-GB" sz="1200" b="1" baseline="0" dirty="0">
                          <a:solidFill>
                            <a:schemeClr val="tx1"/>
                          </a:solidFill>
                          <a:latin typeface="Gill Sans MT" panose="020B0502020104020203" pitchFamily="34" charset="0"/>
                        </a:rPr>
                        <a:t> – Letters From Yorkshire by Maura Dooley</a:t>
                      </a:r>
                      <a:endParaRPr lang="en-GB" sz="1200" b="1"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12718">
                <a:tc>
                  <a:txBody>
                    <a:bodyPr/>
                    <a:lstStyle/>
                    <a:p>
                      <a:r>
                        <a:rPr lang="en-GB" sz="1200" b="0" dirty="0">
                          <a:solidFill>
                            <a:schemeClr val="tx1"/>
                          </a:solidFill>
                          <a:latin typeface="Gill Sans MT" panose="020B0502020104020203" pitchFamily="34" charset="0"/>
                        </a:rPr>
                        <a:t>Summary</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The</a:t>
                      </a:r>
                      <a:r>
                        <a:rPr lang="en-GB" sz="1200" b="0" baseline="0" dirty="0">
                          <a:solidFill>
                            <a:schemeClr val="tx1"/>
                          </a:solidFill>
                          <a:latin typeface="Gill Sans MT" panose="020B0502020104020203" pitchFamily="34" charset="0"/>
                        </a:rPr>
                        <a:t> speaker reflects on the different lives between the man working on the garden in Yorkshire and the woman’s city life spent inside writing. They wonder which life is more fulfilling.,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21954">
                <a:tc>
                  <a:txBody>
                    <a:bodyPr/>
                    <a:lstStyle/>
                    <a:p>
                      <a:r>
                        <a:rPr lang="en-GB" sz="1200" b="0" dirty="0">
                          <a:solidFill>
                            <a:schemeClr val="tx1"/>
                          </a:solidFill>
                          <a:latin typeface="Gill Sans MT" panose="020B0502020104020203" pitchFamily="34" charset="0"/>
                        </a:rPr>
                        <a:t>Quotes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dirty="0">
                          <a:latin typeface="Gill Sans MT" panose="020B0502020104020203" pitchFamily="34" charset="0"/>
                        </a:rPr>
                        <a:t>‘he saw the</a:t>
                      </a:r>
                      <a:r>
                        <a:rPr lang="en-GB" sz="1200" baseline="0" dirty="0">
                          <a:latin typeface="Gill Sans MT" panose="020B0502020104020203" pitchFamily="34" charset="0"/>
                        </a:rPr>
                        <a:t> first lapwings return and came indoors to write to me’ </a:t>
                      </a:r>
                    </a:p>
                    <a:p>
                      <a:pPr marL="171450" indent="-171450">
                        <a:buFont typeface="Arial" panose="020B0604020202020204" pitchFamily="34" charset="0"/>
                        <a:buChar char="•"/>
                      </a:pPr>
                      <a:r>
                        <a:rPr lang="en-GB" sz="1200" baseline="0" dirty="0">
                          <a:latin typeface="Gill Sans MT" panose="020B0502020104020203" pitchFamily="34" charset="0"/>
                        </a:rPr>
                        <a:t>‘me with my heartfelt of headlines feeding words onto a blank screen.’ </a:t>
                      </a:r>
                    </a:p>
                    <a:p>
                      <a:pPr marL="171450" indent="-171450">
                        <a:buFont typeface="Arial" panose="020B0604020202020204" pitchFamily="34" charset="0"/>
                        <a:buChar char="•"/>
                      </a:pPr>
                      <a:r>
                        <a:rPr lang="en-GB" sz="1200" baseline="0" dirty="0">
                          <a:latin typeface="Gill Sans MT" panose="020B0502020104020203" pitchFamily="34" charset="0"/>
                        </a:rPr>
                        <a:t>‘Still it’s you who sends me words of that other world’ </a:t>
                      </a:r>
                    </a:p>
                    <a:p>
                      <a:pPr marL="171450" indent="-171450">
                        <a:buFont typeface="Arial" panose="020B0604020202020204" pitchFamily="34" charset="0"/>
                        <a:buChar char="•"/>
                      </a:pPr>
                      <a:r>
                        <a:rPr lang="en-GB" sz="1200" baseline="0" dirty="0">
                          <a:latin typeface="Gill Sans MT" panose="020B0502020104020203" pitchFamily="34" charset="0"/>
                        </a:rPr>
                        <a:t>‘’pouring air and light into an envelope’</a:t>
                      </a:r>
                    </a:p>
                    <a:p>
                      <a:pPr marL="171450" indent="-171450">
                        <a:buFont typeface="Arial" panose="020B0604020202020204" pitchFamily="34" charset="0"/>
                        <a:buChar char="•"/>
                      </a:pPr>
                      <a:r>
                        <a:rPr lang="en-GB" sz="1200" baseline="0" dirty="0">
                          <a:latin typeface="Gill Sans MT" panose="020B0502020104020203" pitchFamily="34" charset="0"/>
                        </a:rPr>
                        <a:t>‘Is your life more real because you dig and sow?’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13046">
                <a:tc>
                  <a:txBody>
                    <a:bodyPr/>
                    <a:lstStyle/>
                    <a:p>
                      <a:r>
                        <a:rPr lang="en-GB" sz="1200" b="0" dirty="0">
                          <a:solidFill>
                            <a:schemeClr val="tx1"/>
                          </a:solidFill>
                          <a:latin typeface="Gill Sans MT" panose="020B0502020104020203" pitchFamily="34" charset="0"/>
                        </a:rPr>
                        <a:t>Structure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poem is written in free verse which makes the poem flow like natural</a:t>
                      </a:r>
                      <a:r>
                        <a:rPr lang="en-GB" sz="1200" baseline="0" dirty="0">
                          <a:latin typeface="Gill Sans MT" panose="020B0502020104020203" pitchFamily="34" charset="0"/>
                        </a:rPr>
                        <a:t> speech or a letter.</a:t>
                      </a:r>
                    </a:p>
                    <a:p>
                      <a:pPr marL="285750" marR="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latin typeface="Gill Sans MT" panose="020B0502020104020203" pitchFamily="34" charset="0"/>
                        </a:rPr>
                        <a:t>Enjambment allows lines and stanzas to flow into each other – the continuous movements reflects the way the seasons are constantly changing. </a:t>
                      </a:r>
                    </a:p>
                    <a:p>
                      <a:pPr marL="285750" marR="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latin typeface="Gill Sans MT" panose="020B0502020104020203" pitchFamily="34" charset="0"/>
                        </a:rPr>
                        <a:t>Use of three-lined stanza makes the poem look disjointed. </a:t>
                      </a:r>
                      <a:endParaRPr lang="en-GB" sz="11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48614">
                <a:tc>
                  <a:txBody>
                    <a:bodyPr/>
                    <a:lstStyle/>
                    <a:p>
                      <a:r>
                        <a:rPr lang="en-GB" sz="1200" b="0" dirty="0">
                          <a:solidFill>
                            <a:schemeClr val="tx1"/>
                          </a:solidFill>
                          <a:latin typeface="Gill Sans MT" panose="020B0502020104020203" pitchFamily="34" charset="0"/>
                        </a:rPr>
                        <a:t>Context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Maura Dooley</a:t>
                      </a:r>
                      <a:r>
                        <a:rPr lang="en-GB" sz="1200" baseline="0" dirty="0">
                          <a:latin typeface="Gill Sans MT" panose="020B0502020104020203" pitchFamily="34" charset="0"/>
                        </a:rPr>
                        <a:t> was born in 1857 in Truro Cornwall. She lived in Yorkshire for a few years before moving to London to become a lecturer. The poem was published in 2002. </a:t>
                      </a: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spTree>
    <p:extLst>
      <p:ext uri="{BB962C8B-B14F-4D97-AF65-F5344CB8AC3E}">
        <p14:creationId xmlns:p14="http://schemas.microsoft.com/office/powerpoint/2010/main" val="44956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6905277"/>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366179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29515510"/>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1591015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98771819"/>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22</a:t>
                      </a:r>
                      <a:r>
                        <a:rPr lang="en-GB" sz="1800" b="1" spc="-10" baseline="30000" dirty="0">
                          <a:latin typeface="Gill Sans MT" panose="020B0502020104020203" pitchFamily="34" charset="0"/>
                          <a:cs typeface="Calibri"/>
                        </a:rPr>
                        <a:t>nd</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1713451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894907540"/>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29</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September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4134170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95077634"/>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6</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1848422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215340121"/>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rtl="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2347727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6487673"/>
              </p:ext>
            </p:extLst>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rtl="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October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1704876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51058012"/>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2421904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693640238"/>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832288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950965155"/>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22</a:t>
                      </a:r>
                      <a:r>
                        <a:rPr lang="en-GB" sz="1600" spc="10" baseline="30000" dirty="0">
                          <a:latin typeface="Gill Sans MT" panose="020B0502020104020203" pitchFamily="34" charset="0"/>
                        </a:rPr>
                        <a:t>nd</a:t>
                      </a:r>
                      <a:r>
                        <a:rPr lang="en-GB" sz="1600" spc="10" dirty="0">
                          <a:latin typeface="Gill Sans MT" panose="020B0502020104020203" pitchFamily="34" charset="0"/>
                        </a:rPr>
                        <a:t> 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293736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2882" y="89948"/>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4" name="TextBox 1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graphicFrame>
        <p:nvGraphicFramePr>
          <p:cNvPr id="4" name="Table 3">
            <a:extLst>
              <a:ext uri="{FF2B5EF4-FFF2-40B4-BE49-F238E27FC236}">
                <a16:creationId xmlns:a16="http://schemas.microsoft.com/office/drawing/2014/main" id="{379F102E-9576-4079-8E9D-10C156AEB5CD}"/>
              </a:ext>
            </a:extLst>
          </p:cNvPr>
          <p:cNvGraphicFramePr>
            <a:graphicFrameLocks noGrp="1"/>
          </p:cNvGraphicFramePr>
          <p:nvPr/>
        </p:nvGraphicFramePr>
        <p:xfrm>
          <a:off x="87428" y="722689"/>
          <a:ext cx="3508180" cy="6044383"/>
        </p:xfrm>
        <a:graphic>
          <a:graphicData uri="http://schemas.openxmlformats.org/drawingml/2006/table">
            <a:tbl>
              <a:tblPr firstRow="1" bandRow="1">
                <a:tableStyleId>{7E9639D4-E3E2-4D34-9284-5A2195B3D0D7}</a:tableStyleId>
              </a:tblPr>
              <a:tblGrid>
                <a:gridCol w="796964">
                  <a:extLst>
                    <a:ext uri="{9D8B030D-6E8A-4147-A177-3AD203B41FA5}">
                      <a16:colId xmlns:a16="http://schemas.microsoft.com/office/drawing/2014/main" val="20000"/>
                    </a:ext>
                  </a:extLst>
                </a:gridCol>
                <a:gridCol w="2711216">
                  <a:extLst>
                    <a:ext uri="{9D8B030D-6E8A-4147-A177-3AD203B41FA5}">
                      <a16:colId xmlns:a16="http://schemas.microsoft.com/office/drawing/2014/main" val="20001"/>
                    </a:ext>
                  </a:extLst>
                </a:gridCol>
              </a:tblGrid>
              <a:tr h="279056">
                <a:tc gridSpan="2">
                  <a:txBody>
                    <a:bodyPr/>
                    <a:lstStyle/>
                    <a:p>
                      <a:pPr algn="ctr"/>
                      <a:r>
                        <a:rPr lang="en-GB" sz="1200" b="1" dirty="0">
                          <a:solidFill>
                            <a:schemeClr val="tx1"/>
                          </a:solidFill>
                          <a:latin typeface="Gill Sans MT" panose="020B0502020104020203" pitchFamily="34" charset="0"/>
                        </a:rPr>
                        <a:t>Week 4 – Walking Away by </a:t>
                      </a:r>
                      <a:r>
                        <a:rPr lang="en-GB" sz="1200" b="1" dirty="0" err="1">
                          <a:solidFill>
                            <a:schemeClr val="tx1"/>
                          </a:solidFill>
                          <a:latin typeface="Gill Sans MT" panose="020B0502020104020203" pitchFamily="34" charset="0"/>
                        </a:rPr>
                        <a:t>C.Day</a:t>
                      </a:r>
                      <a:r>
                        <a:rPr lang="en-GB" sz="1200" b="1" dirty="0">
                          <a:solidFill>
                            <a:schemeClr val="tx1"/>
                          </a:solidFill>
                          <a:latin typeface="Gill Sans MT" panose="020B0502020104020203" pitchFamily="34" charset="0"/>
                        </a:rPr>
                        <a:t> Lewis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09190">
                <a:tc>
                  <a:txBody>
                    <a:bodyPr/>
                    <a:lstStyle/>
                    <a:p>
                      <a:r>
                        <a:rPr lang="en-GB" sz="1200" b="0" dirty="0">
                          <a:solidFill>
                            <a:schemeClr val="tx1"/>
                          </a:solidFill>
                          <a:latin typeface="Gill Sans MT" panose="020B0502020104020203" pitchFamily="34" charset="0"/>
                        </a:rPr>
                        <a:t>Summary</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father reminisces watching his son play in his first game of football. He recalls feeling worried about his son when he watched him walk away. The memory of that day still deeply affects the father eighteen years later.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95217">
                <a:tc>
                  <a:txBody>
                    <a:bodyPr/>
                    <a:lstStyle/>
                    <a:p>
                      <a:r>
                        <a:rPr lang="en-GB" sz="1200" b="0" dirty="0">
                          <a:solidFill>
                            <a:schemeClr val="tx1"/>
                          </a:solidFill>
                          <a:latin typeface="Gill Sans MT" panose="020B0502020104020203" pitchFamily="34" charset="0"/>
                        </a:rPr>
                        <a:t>Quotes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GB" sz="1200" dirty="0">
                        <a:latin typeface="Gill Sans MT" panose="020B0502020104020203" pitchFamily="34" charset="0"/>
                      </a:endParaRPr>
                    </a:p>
                    <a:p>
                      <a:pPr marL="171450" indent="-171450">
                        <a:buFont typeface="Arial" panose="020B0604020202020204" pitchFamily="34" charset="0"/>
                        <a:buChar char="•"/>
                      </a:pPr>
                      <a:r>
                        <a:rPr lang="en-GB" sz="1200" dirty="0">
                          <a:latin typeface="Gill Sans MT" panose="020B0502020104020203" pitchFamily="34" charset="0"/>
                        </a:rPr>
                        <a:t>‘A sunny day with the leaves just turning’</a:t>
                      </a:r>
                    </a:p>
                    <a:p>
                      <a:pPr marL="171450" indent="-171450">
                        <a:buFont typeface="Arial" panose="020B0604020202020204" pitchFamily="34" charset="0"/>
                        <a:buChar char="•"/>
                      </a:pPr>
                      <a:r>
                        <a:rPr lang="en-GB" sz="1200" dirty="0">
                          <a:latin typeface="Gill Sans MT" panose="020B0502020104020203" pitchFamily="34" charset="0"/>
                        </a:rPr>
                        <a:t>Like a satellite wrenched from its orbit, go drifting away’</a:t>
                      </a:r>
                    </a:p>
                    <a:p>
                      <a:pPr marL="171450" indent="-171450">
                        <a:buFont typeface="Arial" panose="020B0604020202020204" pitchFamily="34" charset="0"/>
                        <a:buChar char="•"/>
                      </a:pPr>
                      <a:r>
                        <a:rPr lang="en-GB" sz="1200" dirty="0">
                          <a:latin typeface="Gill Sans MT" panose="020B0502020104020203" pitchFamily="34" charset="0"/>
                        </a:rPr>
                        <a:t>Love is proved in the letting go’</a:t>
                      </a:r>
                    </a:p>
                    <a:p>
                      <a:pPr marL="0" indent="0">
                        <a:buFont typeface="Arial" panose="020B0604020202020204" pitchFamily="34" charset="0"/>
                        <a:buNone/>
                      </a:pP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81244">
                <a:tc>
                  <a:txBody>
                    <a:bodyPr/>
                    <a:lstStyle/>
                    <a:p>
                      <a:r>
                        <a:rPr lang="en-GB" sz="1200" b="0" dirty="0">
                          <a:solidFill>
                            <a:schemeClr val="tx1"/>
                          </a:solidFill>
                          <a:latin typeface="Gill Sans MT" panose="020B0502020104020203" pitchFamily="34" charset="0"/>
                        </a:rPr>
                        <a:t>Structure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first two stanzas the narrator talks about the memory whereas in the final two stanzas he reflects how this memory still pains him. </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final two lines of the poem is like a conclusion – he understands that it is a part of his son’s development no matter how painful the event was.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79676">
                <a:tc>
                  <a:txBody>
                    <a:bodyPr/>
                    <a:lstStyle/>
                    <a:p>
                      <a:r>
                        <a:rPr lang="en-GB" sz="1200" b="0" dirty="0">
                          <a:solidFill>
                            <a:schemeClr val="tx1"/>
                          </a:solidFill>
                          <a:latin typeface="Gill Sans MT" panose="020B0502020104020203" pitchFamily="34" charset="0"/>
                        </a:rPr>
                        <a:t>Context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Cecil Day Lewis was born in Ireland and studied at Oxford. ‘Walking Away’ was published in 1962 and was dedicated to his first son, ‘Sean’.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graphicFrame>
        <p:nvGraphicFramePr>
          <p:cNvPr id="2" name="Table 1">
            <a:extLst>
              <a:ext uri="{FF2B5EF4-FFF2-40B4-BE49-F238E27FC236}">
                <a16:creationId xmlns:a16="http://schemas.microsoft.com/office/drawing/2014/main" id="{DADBE5A3-01F1-5525-39A7-035E4BBB4A31}"/>
              </a:ext>
            </a:extLst>
          </p:cNvPr>
          <p:cNvGraphicFramePr>
            <a:graphicFrameLocks noGrp="1"/>
          </p:cNvGraphicFramePr>
          <p:nvPr/>
        </p:nvGraphicFramePr>
        <p:xfrm>
          <a:off x="3716660" y="187035"/>
          <a:ext cx="3908516" cy="6580038"/>
        </p:xfrm>
        <a:graphic>
          <a:graphicData uri="http://schemas.openxmlformats.org/drawingml/2006/table">
            <a:tbl>
              <a:tblPr firstRow="1" bandRow="1">
                <a:tableStyleId>{7E9639D4-E3E2-4D34-9284-5A2195B3D0D7}</a:tableStyleId>
              </a:tblPr>
              <a:tblGrid>
                <a:gridCol w="1073966">
                  <a:extLst>
                    <a:ext uri="{9D8B030D-6E8A-4147-A177-3AD203B41FA5}">
                      <a16:colId xmlns:a16="http://schemas.microsoft.com/office/drawing/2014/main" val="20000"/>
                    </a:ext>
                  </a:extLst>
                </a:gridCol>
                <a:gridCol w="2834550">
                  <a:extLst>
                    <a:ext uri="{9D8B030D-6E8A-4147-A177-3AD203B41FA5}">
                      <a16:colId xmlns:a16="http://schemas.microsoft.com/office/drawing/2014/main" val="20001"/>
                    </a:ext>
                  </a:extLst>
                </a:gridCol>
              </a:tblGrid>
              <a:tr h="288527">
                <a:tc gridSpan="2">
                  <a:txBody>
                    <a:bodyPr/>
                    <a:lstStyle/>
                    <a:p>
                      <a:pPr algn="ctr"/>
                      <a:r>
                        <a:rPr lang="en-GB" sz="1200" b="1" dirty="0">
                          <a:solidFill>
                            <a:schemeClr val="tx1"/>
                          </a:solidFill>
                          <a:latin typeface="Gill Sans MT" panose="020B0502020104020203" pitchFamily="34" charset="0"/>
                        </a:rPr>
                        <a:t>Week 5 – Eden Rock by Charles </a:t>
                      </a:r>
                      <a:r>
                        <a:rPr lang="en-GB" sz="1200" b="1" dirty="0" err="1">
                          <a:solidFill>
                            <a:schemeClr val="tx1"/>
                          </a:solidFill>
                          <a:latin typeface="Gill Sans MT" panose="020B0502020104020203" pitchFamily="34" charset="0"/>
                        </a:rPr>
                        <a:t>Causely</a:t>
                      </a:r>
                      <a:r>
                        <a:rPr lang="en-GB" sz="1200" b="1" dirty="0">
                          <a:solidFill>
                            <a:schemeClr val="tx1"/>
                          </a:solidFill>
                          <a:latin typeface="Gill Sans MT" panose="020B0502020104020203" pitchFamily="34" charset="0"/>
                        </a:rPr>
                        <a: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18402">
                <a:tc>
                  <a:txBody>
                    <a:bodyPr/>
                    <a:lstStyle/>
                    <a:p>
                      <a:r>
                        <a:rPr lang="en-GB" sz="1200" b="0" dirty="0">
                          <a:solidFill>
                            <a:schemeClr val="tx1"/>
                          </a:solidFill>
                          <a:latin typeface="Gill Sans MT" panose="020B0502020104020203" pitchFamily="34" charset="0"/>
                        </a:rPr>
                        <a:t>Summary</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speaker imagines that his parents are both young again. They're both on the bank of a stream and his mother is preparing a picnic. The narrator is on the opposite bank to his parents, and they encourage him to cross the river to join them.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42570">
                <a:tc>
                  <a:txBody>
                    <a:bodyPr/>
                    <a:lstStyle/>
                    <a:p>
                      <a:r>
                        <a:rPr lang="en-GB" sz="1200" b="0" dirty="0">
                          <a:solidFill>
                            <a:schemeClr val="tx1"/>
                          </a:solidFill>
                          <a:latin typeface="Gill Sans MT" panose="020B0502020104020203" pitchFamily="34" charset="0"/>
                        </a:rPr>
                        <a:t>Quotes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dirty="0">
                          <a:latin typeface="Gill Sans MT" panose="020B0502020104020203" pitchFamily="34" charset="0"/>
                        </a:rPr>
                        <a:t>‘They are waiting for me somewhere beyond Eden Rock’</a:t>
                      </a:r>
                    </a:p>
                    <a:p>
                      <a:pPr marL="171450" indent="-171450">
                        <a:buFont typeface="Arial" panose="020B0604020202020204" pitchFamily="34" charset="0"/>
                        <a:buChar char="•"/>
                      </a:pPr>
                      <a:r>
                        <a:rPr lang="en-GB" sz="1200" dirty="0">
                          <a:latin typeface="Gill Sans MT" panose="020B0502020104020203" pitchFamily="34" charset="0"/>
                        </a:rPr>
                        <a:t>Her hair, the colour of wheat. Takes on the light.’ </a:t>
                      </a:r>
                    </a:p>
                    <a:p>
                      <a:pPr marL="171450" indent="-171450">
                        <a:buFont typeface="Arial" panose="020B0604020202020204" pitchFamily="34" charset="0"/>
                        <a:buChar char="•"/>
                      </a:pPr>
                      <a:r>
                        <a:rPr lang="en-GB" sz="1200" dirty="0">
                          <a:latin typeface="Gill Sans MT" panose="020B0502020104020203" pitchFamily="34" charset="0"/>
                        </a:rPr>
                        <a:t>‘The sky whitens as if lit by three suns.’ </a:t>
                      </a:r>
                    </a:p>
                    <a:p>
                      <a:pPr marL="171450" indent="-171450">
                        <a:buFont typeface="Arial" panose="020B0604020202020204" pitchFamily="34" charset="0"/>
                        <a:buChar char="•"/>
                      </a:pPr>
                      <a:r>
                        <a:rPr lang="en-GB" sz="1200" dirty="0">
                          <a:latin typeface="Gill Sans MT" panose="020B0502020104020203" pitchFamily="34" charset="0"/>
                        </a:rPr>
                        <a:t>I had not thought that it would be like this.’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7251">
                <a:tc>
                  <a:txBody>
                    <a:bodyPr/>
                    <a:lstStyle/>
                    <a:p>
                      <a:r>
                        <a:rPr lang="en-GB" sz="1200" b="0" dirty="0">
                          <a:solidFill>
                            <a:schemeClr val="tx1"/>
                          </a:solidFill>
                          <a:latin typeface="Gill Sans MT" panose="020B0502020104020203" pitchFamily="34" charset="0"/>
                        </a:rPr>
                        <a:t>Structure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In the first three stanzas the narrator affectionately describes his parents, showing his fondness for them. </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In the fourth and fifth stanza the parents turn their attention to him and encourage him to join them. </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poem is structured like an ode. </a:t>
                      </a:r>
                      <a:endParaRPr lang="en-GB" sz="11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50074">
                <a:tc>
                  <a:txBody>
                    <a:bodyPr/>
                    <a:lstStyle/>
                    <a:p>
                      <a:r>
                        <a:rPr lang="en-GB" sz="1200" b="0" dirty="0">
                          <a:solidFill>
                            <a:schemeClr val="tx1"/>
                          </a:solidFill>
                          <a:latin typeface="Gill Sans MT" panose="020B0502020104020203" pitchFamily="34" charset="0"/>
                        </a:rPr>
                        <a:t>Context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err="1">
                          <a:latin typeface="Gill Sans MT" panose="020B0502020104020203" pitchFamily="34" charset="0"/>
                        </a:rPr>
                        <a:t>Causely’s</a:t>
                      </a:r>
                      <a:r>
                        <a:rPr lang="en-GB" sz="1200" dirty="0">
                          <a:latin typeface="Gill Sans MT" panose="020B0502020104020203" pitchFamily="34" charset="0"/>
                        </a:rPr>
                        <a:t> father died when he was 7 years old. His poetic style is iconic for its simplicity and direct messages. </a:t>
                      </a:r>
                      <a:r>
                        <a:rPr lang="en-GB" sz="1200" dirty="0" err="1">
                          <a:latin typeface="Gill Sans MT" panose="020B0502020104020203" pitchFamily="34" charset="0"/>
                        </a:rPr>
                        <a:t>Causely</a:t>
                      </a:r>
                      <a:r>
                        <a:rPr lang="en-GB" sz="1200" dirty="0">
                          <a:latin typeface="Gill Sans MT" panose="020B0502020104020203" pitchFamily="34" charset="0"/>
                        </a:rPr>
                        <a:t> was from Cornwall, and he drew many inspirations for his poems from Cornish folk tales. He may be talking about his own parents in the poem, which was published in 1988. </a:t>
                      </a:r>
                      <a:endParaRPr lang="en-GB" sz="10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graphicFrame>
        <p:nvGraphicFramePr>
          <p:cNvPr id="3" name="Table 2">
            <a:extLst>
              <a:ext uri="{FF2B5EF4-FFF2-40B4-BE49-F238E27FC236}">
                <a16:creationId xmlns:a16="http://schemas.microsoft.com/office/drawing/2014/main" id="{4D123CB3-F4A1-90A9-CA2D-92A5EFEC53B1}"/>
              </a:ext>
            </a:extLst>
          </p:cNvPr>
          <p:cNvGraphicFramePr>
            <a:graphicFrameLocks noGrp="1"/>
          </p:cNvGraphicFramePr>
          <p:nvPr/>
        </p:nvGraphicFramePr>
        <p:xfrm>
          <a:off x="7846603" y="157466"/>
          <a:ext cx="3908517" cy="6537808"/>
        </p:xfrm>
        <a:graphic>
          <a:graphicData uri="http://schemas.openxmlformats.org/drawingml/2006/table">
            <a:tbl>
              <a:tblPr firstRow="1" bandRow="1">
                <a:tableStyleId>{7E9639D4-E3E2-4D34-9284-5A2195B3D0D7}</a:tableStyleId>
              </a:tblPr>
              <a:tblGrid>
                <a:gridCol w="852035">
                  <a:extLst>
                    <a:ext uri="{9D8B030D-6E8A-4147-A177-3AD203B41FA5}">
                      <a16:colId xmlns:a16="http://schemas.microsoft.com/office/drawing/2014/main" val="20000"/>
                    </a:ext>
                  </a:extLst>
                </a:gridCol>
                <a:gridCol w="3056482">
                  <a:extLst>
                    <a:ext uri="{9D8B030D-6E8A-4147-A177-3AD203B41FA5}">
                      <a16:colId xmlns:a16="http://schemas.microsoft.com/office/drawing/2014/main" val="20001"/>
                    </a:ext>
                  </a:extLst>
                </a:gridCol>
              </a:tblGrid>
              <a:tr h="330493">
                <a:tc gridSpan="2">
                  <a:txBody>
                    <a:bodyPr/>
                    <a:lstStyle/>
                    <a:p>
                      <a:pPr algn="ctr"/>
                      <a:r>
                        <a:rPr lang="en-GB" sz="1200" b="1" dirty="0">
                          <a:solidFill>
                            <a:schemeClr val="tx1"/>
                          </a:solidFill>
                          <a:latin typeface="Gill Sans MT" panose="020B0502020104020203" pitchFamily="34" charset="0"/>
                        </a:rPr>
                        <a:t>Week 6 – Follower by Seamus Heaney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12718">
                <a:tc>
                  <a:txBody>
                    <a:bodyPr/>
                    <a:lstStyle/>
                    <a:p>
                      <a:r>
                        <a:rPr lang="en-GB" sz="1200" b="0" dirty="0">
                          <a:solidFill>
                            <a:schemeClr val="tx1"/>
                          </a:solidFill>
                          <a:latin typeface="Gill Sans MT" panose="020B0502020104020203" pitchFamily="34" charset="0"/>
                        </a:rPr>
                        <a:t>Summary</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The</a:t>
                      </a:r>
                      <a:r>
                        <a:rPr lang="en-GB" sz="1200" b="0" baseline="0" dirty="0">
                          <a:solidFill>
                            <a:schemeClr val="tx1"/>
                          </a:solidFill>
                          <a:latin typeface="Gill Sans MT" panose="020B0502020104020203" pitchFamily="34" charset="0"/>
                        </a:rPr>
                        <a:t> speaker describes his father’s expert ploughing. As a boy, he greatly admired his father’s skill. The boy followed his father around the farm. He wanted to grow up to be like his father, but all he ever did was follow him around and be a nuisance. Now they’re both older, the relationship has been reversed, and it’s his father who follows his son.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91159">
                <a:tc>
                  <a:txBody>
                    <a:bodyPr/>
                    <a:lstStyle/>
                    <a:p>
                      <a:r>
                        <a:rPr lang="en-GB" sz="1200" b="0" dirty="0">
                          <a:solidFill>
                            <a:schemeClr val="tx1"/>
                          </a:solidFill>
                          <a:latin typeface="Gill Sans MT" panose="020B0502020104020203" pitchFamily="34" charset="0"/>
                        </a:rPr>
                        <a:t>Quotes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dirty="0">
                          <a:latin typeface="Gill Sans MT" panose="020B0502020104020203" pitchFamily="34" charset="0"/>
                        </a:rPr>
                        <a:t>‘his shoulders globed like a full sail strung’ </a:t>
                      </a:r>
                    </a:p>
                    <a:p>
                      <a:pPr marL="171450" indent="-171450">
                        <a:buFont typeface="Arial" panose="020B0604020202020204" pitchFamily="34" charset="0"/>
                        <a:buChar char="•"/>
                      </a:pPr>
                      <a:r>
                        <a:rPr lang="en-GB" sz="1200" baseline="0" dirty="0">
                          <a:latin typeface="Gill Sans MT" panose="020B0502020104020203" pitchFamily="34" charset="0"/>
                        </a:rPr>
                        <a:t>‘An expert.’ </a:t>
                      </a:r>
                    </a:p>
                    <a:p>
                      <a:pPr marL="171450" indent="-171450">
                        <a:buFont typeface="Arial" panose="020B0604020202020204" pitchFamily="34" charset="0"/>
                        <a:buChar char="•"/>
                      </a:pPr>
                      <a:r>
                        <a:rPr lang="en-GB" sz="1200" baseline="0" dirty="0">
                          <a:latin typeface="Gill Sans MT" panose="020B0502020104020203" pitchFamily="34" charset="0"/>
                        </a:rPr>
                        <a:t>‘I wanted to grow up and plough’ </a:t>
                      </a:r>
                    </a:p>
                    <a:p>
                      <a:pPr marL="171450" indent="-171450">
                        <a:buFont typeface="Arial" panose="020B0604020202020204" pitchFamily="34" charset="0"/>
                        <a:buChar char="•"/>
                      </a:pPr>
                      <a:r>
                        <a:rPr lang="en-GB" sz="1200" baseline="0" dirty="0">
                          <a:latin typeface="Gill Sans MT" panose="020B0502020104020203" pitchFamily="34" charset="0"/>
                        </a:rPr>
                        <a:t>‘All I ever did was follow’</a:t>
                      </a:r>
                    </a:p>
                    <a:p>
                      <a:pPr marL="171450" indent="-171450">
                        <a:buFont typeface="Arial" panose="020B0604020202020204" pitchFamily="34" charset="0"/>
                        <a:buChar char="•"/>
                      </a:pPr>
                      <a:r>
                        <a:rPr lang="en-GB" sz="1200" baseline="0" dirty="0">
                          <a:latin typeface="Gill Sans MT" panose="020B0502020104020203" pitchFamily="34" charset="0"/>
                        </a:rPr>
                        <a:t>‘It is my father who keeps stumbling / Behind me, and will not go away.’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13046">
                <a:tc>
                  <a:txBody>
                    <a:bodyPr/>
                    <a:lstStyle/>
                    <a:p>
                      <a:r>
                        <a:rPr lang="en-GB" sz="1200" b="0" dirty="0">
                          <a:solidFill>
                            <a:schemeClr val="tx1"/>
                          </a:solidFill>
                          <a:latin typeface="Gill Sans MT" panose="020B0502020104020203" pitchFamily="34" charset="0"/>
                        </a:rPr>
                        <a:t>Structure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 first three stanzas focus on his father and the next two stanzas focus on the boy’s struggle with his identity. There is a role reversal in the final stanza. </a:t>
                      </a:r>
                    </a:p>
                    <a:p>
                      <a:pPr marL="285750" marR="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It is written in iambic tetrameter – the neat structure mimics the action of ploughing.</a:t>
                      </a:r>
                    </a:p>
                    <a:p>
                      <a:pPr marL="285750" marR="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There is a regular ABAB rhyme scheme, but some are half-rhymes which reflects how the boy falls short of being like his father. </a:t>
                      </a:r>
                      <a:endParaRPr lang="en-GB" sz="11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48614">
                <a:tc>
                  <a:txBody>
                    <a:bodyPr/>
                    <a:lstStyle/>
                    <a:p>
                      <a:r>
                        <a:rPr lang="en-GB" sz="1200" b="0" dirty="0">
                          <a:solidFill>
                            <a:schemeClr val="tx1"/>
                          </a:solidFill>
                          <a:latin typeface="Gill Sans MT" panose="020B0502020104020203" pitchFamily="34" charset="0"/>
                        </a:rPr>
                        <a:t>Context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Heaney was born in Northern Ireland and grew up on his father’s farm. He was the eldest of nine children, which meant he had a lot of pressure to conform to the expectations of farming.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spTree>
    <p:extLst>
      <p:ext uri="{BB962C8B-B14F-4D97-AF65-F5344CB8AC3E}">
        <p14:creationId xmlns:p14="http://schemas.microsoft.com/office/powerpoint/2010/main" val="3390969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68812246"/>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29</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a:t>
                      </a:r>
                      <a:r>
                        <a:rPr lang="en-GB" sz="1600" spc="10" dirty="0">
                          <a:latin typeface="Gill Sans MT" panose="020B0502020104020203" pitchFamily="34" charset="0"/>
                        </a:rPr>
                        <a:t>September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Tree>
    <p:extLst>
      <p:ext uri="{BB962C8B-B14F-4D97-AF65-F5344CB8AC3E}">
        <p14:creationId xmlns:p14="http://schemas.microsoft.com/office/powerpoint/2010/main" val="294522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700370890"/>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6</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2029972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56994576"/>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spTree>
    <p:extLst>
      <p:ext uri="{BB962C8B-B14F-4D97-AF65-F5344CB8AC3E}">
        <p14:creationId xmlns:p14="http://schemas.microsoft.com/office/powerpoint/2010/main" val="2400469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75756651"/>
              </p:ext>
            </p:extLst>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20</a:t>
                      </a:r>
                      <a:r>
                        <a:rPr lang="en-GB" sz="1600" spc="10" baseline="30000" dirty="0">
                          <a:latin typeface="Gill Sans MT" panose="020B0502020104020203" pitchFamily="34" charset="0"/>
                        </a:rPr>
                        <a:t>th</a:t>
                      </a:r>
                      <a:r>
                        <a:rPr lang="en-GB" sz="1600" spc="10" dirty="0">
                          <a:latin typeface="Gill Sans MT" panose="020B0502020104020203" pitchFamily="34" charset="0"/>
                        </a:rPr>
                        <a:t> October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spTree>
    <p:extLst>
      <p:ext uri="{BB962C8B-B14F-4D97-AF65-F5344CB8AC3E}">
        <p14:creationId xmlns:p14="http://schemas.microsoft.com/office/powerpoint/2010/main" val="1807439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2742768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spTree>
    <p:extLst>
      <p:ext uri="{BB962C8B-B14F-4D97-AF65-F5344CB8AC3E}">
        <p14:creationId xmlns:p14="http://schemas.microsoft.com/office/powerpoint/2010/main" val="3143884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43</a:t>
            </a:r>
          </a:p>
        </p:txBody>
      </p:sp>
    </p:spTree>
    <p:extLst>
      <p:ext uri="{BB962C8B-B14F-4D97-AF65-F5344CB8AC3E}">
        <p14:creationId xmlns:p14="http://schemas.microsoft.com/office/powerpoint/2010/main" val="1281676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44</a:t>
            </a:r>
          </a:p>
        </p:txBody>
      </p:sp>
    </p:spTree>
    <p:extLst>
      <p:ext uri="{BB962C8B-B14F-4D97-AF65-F5344CB8AC3E}">
        <p14:creationId xmlns:p14="http://schemas.microsoft.com/office/powerpoint/2010/main" val="2436728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45</a:t>
            </a:r>
          </a:p>
        </p:txBody>
      </p:sp>
    </p:spTree>
    <p:extLst>
      <p:ext uri="{BB962C8B-B14F-4D97-AF65-F5344CB8AC3E}">
        <p14:creationId xmlns:p14="http://schemas.microsoft.com/office/powerpoint/2010/main" val="2895123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46</a:t>
            </a:r>
          </a:p>
        </p:txBody>
      </p:sp>
    </p:spTree>
    <p:extLst>
      <p:ext uri="{BB962C8B-B14F-4D97-AF65-F5344CB8AC3E}">
        <p14:creationId xmlns:p14="http://schemas.microsoft.com/office/powerpoint/2010/main" val="81432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2882" y="89948"/>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4" name="TextBox 1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graphicFrame>
        <p:nvGraphicFramePr>
          <p:cNvPr id="4" name="Table 3">
            <a:extLst>
              <a:ext uri="{FF2B5EF4-FFF2-40B4-BE49-F238E27FC236}">
                <a16:creationId xmlns:a16="http://schemas.microsoft.com/office/drawing/2014/main" id="{379F102E-9576-4079-8E9D-10C156AEB5CD}"/>
              </a:ext>
            </a:extLst>
          </p:cNvPr>
          <p:cNvGraphicFramePr>
            <a:graphicFrameLocks noGrp="1"/>
          </p:cNvGraphicFramePr>
          <p:nvPr/>
        </p:nvGraphicFramePr>
        <p:xfrm>
          <a:off x="328937" y="849944"/>
          <a:ext cx="4769018" cy="5638724"/>
        </p:xfrm>
        <a:graphic>
          <a:graphicData uri="http://schemas.openxmlformats.org/drawingml/2006/table">
            <a:tbl>
              <a:tblPr firstRow="1" bandRow="1">
                <a:tableStyleId>{7E9639D4-E3E2-4D34-9284-5A2195B3D0D7}</a:tableStyleId>
              </a:tblPr>
              <a:tblGrid>
                <a:gridCol w="1083393">
                  <a:extLst>
                    <a:ext uri="{9D8B030D-6E8A-4147-A177-3AD203B41FA5}">
                      <a16:colId xmlns:a16="http://schemas.microsoft.com/office/drawing/2014/main" val="20000"/>
                    </a:ext>
                  </a:extLst>
                </a:gridCol>
                <a:gridCol w="3685625">
                  <a:extLst>
                    <a:ext uri="{9D8B030D-6E8A-4147-A177-3AD203B41FA5}">
                      <a16:colId xmlns:a16="http://schemas.microsoft.com/office/drawing/2014/main" val="20001"/>
                    </a:ext>
                  </a:extLst>
                </a:gridCol>
              </a:tblGrid>
              <a:tr h="420205">
                <a:tc gridSpan="2">
                  <a:txBody>
                    <a:bodyPr/>
                    <a:lstStyle/>
                    <a:p>
                      <a:pPr algn="ctr"/>
                      <a:r>
                        <a:rPr lang="en-GB" sz="1200" b="1" dirty="0">
                          <a:solidFill>
                            <a:schemeClr val="tx1"/>
                          </a:solidFill>
                          <a:latin typeface="Gill Sans MT" panose="020B0502020104020203" pitchFamily="34" charset="0"/>
                        </a:rPr>
                        <a:t>Week 7 – Mother,  Any Distance by Simon Armitage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24433">
                <a:tc>
                  <a:txBody>
                    <a:bodyPr/>
                    <a:lstStyle/>
                    <a:p>
                      <a:r>
                        <a:rPr lang="en-GB" sz="1200" b="0" dirty="0">
                          <a:solidFill>
                            <a:schemeClr val="tx1"/>
                          </a:solidFill>
                          <a:latin typeface="Gill Sans MT" panose="020B0502020104020203" pitchFamily="34" charset="0"/>
                        </a:rPr>
                        <a:t>Summary</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The speaker’s mother come to the house he is moving into, to help him measure things like doors and walls. This makes him think about how she looked after him. He is nervous about moving on.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28661">
                <a:tc>
                  <a:txBody>
                    <a:bodyPr/>
                    <a:lstStyle/>
                    <a:p>
                      <a:r>
                        <a:rPr lang="en-GB" sz="1200" b="0" dirty="0">
                          <a:solidFill>
                            <a:schemeClr val="tx1"/>
                          </a:solidFill>
                          <a:latin typeface="Gill Sans MT" panose="020B0502020104020203" pitchFamily="34" charset="0"/>
                        </a:rPr>
                        <a:t>Quotes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GB" sz="1200" dirty="0">
                        <a:latin typeface="Gill Sans MT" panose="020B0502020104020203" pitchFamily="34" charset="0"/>
                      </a:endParaRPr>
                    </a:p>
                    <a:p>
                      <a:pPr marL="171450" indent="-171450">
                        <a:buFont typeface="Arial" panose="020B0604020202020204" pitchFamily="34" charset="0"/>
                        <a:buChar char="•"/>
                      </a:pPr>
                      <a:r>
                        <a:rPr lang="en-GB" sz="1200" dirty="0">
                          <a:latin typeface="Gill Sans MT" panose="020B0502020104020203" pitchFamily="34" charset="0"/>
                        </a:rPr>
                        <a:t>‘Mother, any distance greater than a single span requires a second pair of hands.’ </a:t>
                      </a:r>
                    </a:p>
                    <a:p>
                      <a:pPr marL="171450" indent="-171450">
                        <a:buFont typeface="Arial" panose="020B0604020202020204" pitchFamily="34" charset="0"/>
                        <a:buChar char="•"/>
                      </a:pPr>
                      <a:r>
                        <a:rPr lang="en-GB" sz="1200" dirty="0">
                          <a:latin typeface="Gill Sans MT" panose="020B0502020104020203" pitchFamily="34" charset="0"/>
                        </a:rPr>
                        <a:t>‘I reach towards a hatch that opens to an endless sky’</a:t>
                      </a:r>
                    </a:p>
                    <a:p>
                      <a:pPr marL="171450" indent="-171450">
                        <a:buFont typeface="Arial" panose="020B0604020202020204" pitchFamily="34" charset="0"/>
                        <a:buChar char="•"/>
                      </a:pPr>
                      <a:r>
                        <a:rPr lang="en-GB" sz="1200" dirty="0">
                          <a:latin typeface="Gill Sans MT" panose="020B0502020104020203" pitchFamily="34" charset="0"/>
                        </a:rPr>
                        <a:t>‘to fall or fly’ </a:t>
                      </a:r>
                    </a:p>
                    <a:p>
                      <a:pPr marL="0" indent="0">
                        <a:buFont typeface="Arial" panose="020B0604020202020204" pitchFamily="34" charset="0"/>
                        <a:buNone/>
                      </a:pPr>
                      <a:endParaRPr lang="en-GB" sz="12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96737">
                <a:tc>
                  <a:txBody>
                    <a:bodyPr/>
                    <a:lstStyle/>
                    <a:p>
                      <a:r>
                        <a:rPr lang="en-GB" sz="1200" b="0" dirty="0">
                          <a:solidFill>
                            <a:schemeClr val="tx1"/>
                          </a:solidFill>
                          <a:latin typeface="Gill Sans MT" panose="020B0502020104020203" pitchFamily="34" charset="0"/>
                        </a:rPr>
                        <a:t>Structure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Poem is loosely written in the form of a sonnet – traditionally used as love poems. </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Unlike the sonnet, the poem has an irregular rhyme scheme reflecting his uncertainty. </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He uneven lines of the last stanza reflect how the bond between the mother and son is reaching breaking point.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68688">
                <a:tc>
                  <a:txBody>
                    <a:bodyPr/>
                    <a:lstStyle/>
                    <a:p>
                      <a:r>
                        <a:rPr lang="en-GB" sz="1200" b="0" dirty="0">
                          <a:solidFill>
                            <a:schemeClr val="tx1"/>
                          </a:solidFill>
                          <a:latin typeface="Gill Sans MT" panose="020B0502020104020203" pitchFamily="34" charset="0"/>
                        </a:rPr>
                        <a:t>Context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Simon Armitage was born in 1963 in West Yorkshire and studied Geography at university. The poem was published in 1993.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graphicFrame>
        <p:nvGraphicFramePr>
          <p:cNvPr id="2" name="Table 1">
            <a:extLst>
              <a:ext uri="{FF2B5EF4-FFF2-40B4-BE49-F238E27FC236}">
                <a16:creationId xmlns:a16="http://schemas.microsoft.com/office/drawing/2014/main" id="{DADBE5A3-01F1-5525-39A7-035E4BBB4A31}"/>
              </a:ext>
            </a:extLst>
          </p:cNvPr>
          <p:cNvGraphicFramePr>
            <a:graphicFrameLocks noGrp="1"/>
          </p:cNvGraphicFramePr>
          <p:nvPr/>
        </p:nvGraphicFramePr>
        <p:xfrm>
          <a:off x="5377912" y="849944"/>
          <a:ext cx="5672380" cy="5659459"/>
        </p:xfrm>
        <a:graphic>
          <a:graphicData uri="http://schemas.openxmlformats.org/drawingml/2006/table">
            <a:tbl>
              <a:tblPr firstRow="1" bandRow="1">
                <a:tableStyleId>{7E9639D4-E3E2-4D34-9284-5A2195B3D0D7}</a:tableStyleId>
              </a:tblPr>
              <a:tblGrid>
                <a:gridCol w="1131376">
                  <a:extLst>
                    <a:ext uri="{9D8B030D-6E8A-4147-A177-3AD203B41FA5}">
                      <a16:colId xmlns:a16="http://schemas.microsoft.com/office/drawing/2014/main" val="20000"/>
                    </a:ext>
                  </a:extLst>
                </a:gridCol>
                <a:gridCol w="4541004">
                  <a:extLst>
                    <a:ext uri="{9D8B030D-6E8A-4147-A177-3AD203B41FA5}">
                      <a16:colId xmlns:a16="http://schemas.microsoft.com/office/drawing/2014/main" val="20001"/>
                    </a:ext>
                  </a:extLst>
                </a:gridCol>
              </a:tblGrid>
              <a:tr h="266159">
                <a:tc gridSpan="2">
                  <a:txBody>
                    <a:bodyPr/>
                    <a:lstStyle/>
                    <a:p>
                      <a:pPr algn="ctr"/>
                      <a:r>
                        <a:rPr lang="en-GB" sz="1200" b="1" dirty="0">
                          <a:solidFill>
                            <a:schemeClr val="tx1"/>
                          </a:solidFill>
                          <a:latin typeface="Gill Sans MT" panose="020B0502020104020203" pitchFamily="34" charset="0"/>
                        </a:rPr>
                        <a:t>Week 8 – Before You Were Mine by Carol Ann Duffy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F7"/>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76178">
                <a:tc>
                  <a:txBody>
                    <a:bodyPr/>
                    <a:lstStyle/>
                    <a:p>
                      <a:r>
                        <a:rPr lang="en-GB" sz="1200" b="0" dirty="0">
                          <a:solidFill>
                            <a:schemeClr val="tx1"/>
                          </a:solidFill>
                          <a:latin typeface="Gill Sans MT" panose="020B0502020104020203" pitchFamily="34" charset="0"/>
                        </a:rPr>
                        <a:t>Summary</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The poem begins with the speaker looking at a photograph of her mother having fun friends. The narrator imagines her mother when she was younger, staying out late dancing. The speaker says the mother was happiest during ten years before she was born. She wanted her to be like this more but realises her mother was only like this before she was born.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6403">
                <a:tc>
                  <a:txBody>
                    <a:bodyPr/>
                    <a:lstStyle/>
                    <a:p>
                      <a:r>
                        <a:rPr lang="en-GB" sz="1200" b="0" dirty="0">
                          <a:solidFill>
                            <a:schemeClr val="tx1"/>
                          </a:solidFill>
                          <a:latin typeface="Gill Sans MT" panose="020B0502020104020203" pitchFamily="34" charset="0"/>
                        </a:rPr>
                        <a:t>Quotes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200" dirty="0">
                          <a:latin typeface="Gill Sans MT" panose="020B0502020104020203" pitchFamily="34" charset="0"/>
                        </a:rPr>
                        <a:t>‘you laugh on with your pals’</a:t>
                      </a:r>
                    </a:p>
                    <a:p>
                      <a:pPr marL="171450" indent="-171450">
                        <a:buFont typeface="Arial" panose="020B0604020202020204" pitchFamily="34" charset="0"/>
                        <a:buChar char="•"/>
                      </a:pPr>
                      <a:r>
                        <a:rPr lang="en-GB" sz="1200" dirty="0">
                          <a:latin typeface="Gill Sans MT" panose="020B0502020104020203" pitchFamily="34" charset="0"/>
                        </a:rPr>
                        <a:t>‘I knew you would dance like that’ </a:t>
                      </a:r>
                    </a:p>
                    <a:p>
                      <a:pPr marL="171450" indent="-171450">
                        <a:buFont typeface="Arial" panose="020B0604020202020204" pitchFamily="34" charset="0"/>
                        <a:buChar char="•"/>
                      </a:pPr>
                      <a:r>
                        <a:rPr lang="en-GB" sz="1200" dirty="0">
                          <a:latin typeface="Gill Sans MT" panose="020B0502020104020203" pitchFamily="34" charset="0"/>
                        </a:rPr>
                        <a:t>‘Marilyn.’ </a:t>
                      </a:r>
                    </a:p>
                    <a:p>
                      <a:pPr marL="171450" indent="-171450">
                        <a:buFont typeface="Arial" panose="020B0604020202020204" pitchFamily="34" charset="0"/>
                        <a:buChar char="•"/>
                      </a:pPr>
                      <a:r>
                        <a:rPr lang="en-GB" sz="1200" dirty="0">
                          <a:latin typeface="Gill Sans MT" panose="020B0502020104020203" pitchFamily="34" charset="0"/>
                        </a:rPr>
                        <a:t>‘Stamping stars from the wrong pavement.’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23873">
                <a:tc>
                  <a:txBody>
                    <a:bodyPr/>
                    <a:lstStyle/>
                    <a:p>
                      <a:r>
                        <a:rPr lang="en-GB" sz="1200" b="0" dirty="0">
                          <a:solidFill>
                            <a:schemeClr val="tx1"/>
                          </a:solidFill>
                          <a:latin typeface="Gill Sans MT" panose="020B0502020104020203" pitchFamily="34" charset="0"/>
                        </a:rPr>
                        <a:t>Structure</a:t>
                      </a:r>
                      <a:r>
                        <a:rPr lang="en-GB" sz="1200" b="0" baseline="0" dirty="0">
                          <a:solidFill>
                            <a:schemeClr val="tx1"/>
                          </a:solidFill>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Cyclical structure – the poem begins and ends with the mother on the pavement – at the beginning she is having fun with her friends and at the end she is walking with her daughter. </a:t>
                      </a:r>
                    </a:p>
                    <a:p>
                      <a:pPr marL="171450" marR="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Gill Sans MT" panose="020B0502020104020203" pitchFamily="34" charset="0"/>
                        </a:rPr>
                        <a:t>Clear division between before and after the daughter is born. Poem is made up of 4 equal stanzas of five lines – this consistent form reflects the steady passage of time and the inevitable changes it brings. </a:t>
                      </a:r>
                      <a:endParaRPr lang="en-GB" sz="11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76111">
                <a:tc>
                  <a:txBody>
                    <a:bodyPr/>
                    <a:lstStyle/>
                    <a:p>
                      <a:r>
                        <a:rPr lang="en-GB" sz="1200" b="0" dirty="0">
                          <a:solidFill>
                            <a:schemeClr val="tx1"/>
                          </a:solidFill>
                          <a:latin typeface="Gill Sans MT" panose="020B0502020104020203" pitchFamily="34" charset="0"/>
                        </a:rPr>
                        <a:t>Context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This poem is autobiographical and Duffy is writing about her own personal experiences. The poem explores the strong conventions of society that women were expected to adhere to e.g. </a:t>
                      </a:r>
                      <a:r>
                        <a:rPr lang="en-GB" sz="1200">
                          <a:latin typeface="Gill Sans MT" panose="020B0502020104020203" pitchFamily="34" charset="0"/>
                        </a:rPr>
                        <a:t>raising children. </a:t>
                      </a:r>
                      <a:endParaRPr lang="en-GB" sz="1000" dirty="0">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697209"/>
                  </a:ext>
                </a:extLst>
              </a:tr>
            </a:tbl>
          </a:graphicData>
        </a:graphic>
      </p:graphicFrame>
    </p:spTree>
    <p:extLst>
      <p:ext uri="{BB962C8B-B14F-4D97-AF65-F5344CB8AC3E}">
        <p14:creationId xmlns:p14="http://schemas.microsoft.com/office/powerpoint/2010/main" val="275896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243225"/>
            <a:ext cx="3229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ea typeface="+mn-ea"/>
                <a:cs typeface="+mn-cs"/>
              </a:rPr>
              <a:t>Maths</a:t>
            </a:r>
            <a:r>
              <a:rPr kumimoji="0" lang="en-US" sz="2400" b="0" i="0" u="none" strike="noStrike" kern="1200" cap="none" spc="0" normalizeH="0" baseline="0" noProof="0" dirty="0">
                <a:ln>
                  <a:noFill/>
                </a:ln>
                <a:solidFill>
                  <a:prstClr val="white"/>
                </a:solidFill>
                <a:effectLst/>
                <a:uLnTx/>
                <a:uFillTx/>
                <a:ea typeface="+mn-ea"/>
                <a:cs typeface="+mn-cs"/>
              </a:rPr>
              <a:t> –  Foundation</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3</a:t>
            </a:r>
          </a:p>
        </p:txBody>
      </p:sp>
      <p:graphicFrame>
        <p:nvGraphicFramePr>
          <p:cNvPr id="4" name="Table 3"/>
          <p:cNvGraphicFramePr>
            <a:graphicFrameLocks noGrp="1"/>
          </p:cNvGraphicFramePr>
          <p:nvPr/>
        </p:nvGraphicFramePr>
        <p:xfrm>
          <a:off x="289216" y="999028"/>
          <a:ext cx="7555371" cy="2279502"/>
        </p:xfrm>
        <a:graphic>
          <a:graphicData uri="http://schemas.openxmlformats.org/drawingml/2006/table">
            <a:tbl>
              <a:tblPr firstRow="1" bandRow="1">
                <a:tableStyleId>{5940675A-B579-460E-94D1-54222C63F5DA}</a:tableStyleId>
              </a:tblPr>
              <a:tblGrid>
                <a:gridCol w="2101056">
                  <a:extLst>
                    <a:ext uri="{9D8B030D-6E8A-4147-A177-3AD203B41FA5}">
                      <a16:colId xmlns:a16="http://schemas.microsoft.com/office/drawing/2014/main" val="754545584"/>
                    </a:ext>
                  </a:extLst>
                </a:gridCol>
                <a:gridCol w="5454315">
                  <a:extLst>
                    <a:ext uri="{9D8B030D-6E8A-4147-A177-3AD203B41FA5}">
                      <a16:colId xmlns:a16="http://schemas.microsoft.com/office/drawing/2014/main" val="3093854776"/>
                    </a:ext>
                  </a:extLst>
                </a:gridCol>
              </a:tblGrid>
              <a:tr h="379917">
                <a:tc gridSpan="2">
                  <a:txBody>
                    <a:bodyPr/>
                    <a:lstStyle/>
                    <a:p>
                      <a:pPr algn="l"/>
                      <a:r>
                        <a:rPr lang="en-GB" sz="1200" b="1" dirty="0">
                          <a:latin typeface="Gill Sans"/>
                        </a:rPr>
                        <a:t>Fractions</a:t>
                      </a:r>
                    </a:p>
                  </a:txBody>
                  <a:tcPr anchor="ctr">
                    <a:solidFill>
                      <a:srgbClr val="FFCCFF"/>
                    </a:solidFill>
                  </a:tcPr>
                </a:tc>
                <a:tc hMerge="1">
                  <a:txBody>
                    <a:bodyPr/>
                    <a:lstStyle/>
                    <a:p>
                      <a:pPr algn="l"/>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2913395144"/>
                  </a:ext>
                </a:extLst>
              </a:tr>
              <a:tr h="379917">
                <a:tc>
                  <a:txBody>
                    <a:bodyPr/>
                    <a:lstStyle/>
                    <a:p>
                      <a:pPr algn="l" fontAlgn="ctr"/>
                      <a:r>
                        <a:rPr lang="en-GB" sz="1200" b="0" i="0" u="none" strike="noStrike" dirty="0">
                          <a:solidFill>
                            <a:srgbClr val="000000"/>
                          </a:solidFill>
                          <a:effectLst/>
                          <a:latin typeface="Gill Sans"/>
                        </a:rPr>
                        <a:t>Fraction</a:t>
                      </a:r>
                    </a:p>
                  </a:txBody>
                  <a:tcPr marL="9525" marR="9525" marT="9525" marB="0" anchor="ctr"/>
                </a:tc>
                <a:tc>
                  <a:txBody>
                    <a:bodyPr/>
                    <a:lstStyle/>
                    <a:p>
                      <a:pPr algn="l" fontAlgn="ctr"/>
                      <a:r>
                        <a:rPr lang="en-US" sz="1200" b="0" i="0" u="none" strike="noStrike">
                          <a:solidFill>
                            <a:srgbClr val="000000"/>
                          </a:solidFill>
                          <a:effectLst/>
                          <a:latin typeface="Gill Sans"/>
                        </a:rPr>
                        <a:t>How many parts of a whole you have</a:t>
                      </a:r>
                    </a:p>
                  </a:txBody>
                  <a:tcPr marL="9525" marR="9525" marT="9525" marB="0" anchor="ctr"/>
                </a:tc>
                <a:extLst>
                  <a:ext uri="{0D108BD9-81ED-4DB2-BD59-A6C34878D82A}">
                    <a16:rowId xmlns:a16="http://schemas.microsoft.com/office/drawing/2014/main" val="4281674498"/>
                  </a:ext>
                </a:extLst>
              </a:tr>
              <a:tr h="379917">
                <a:tc>
                  <a:txBody>
                    <a:bodyPr/>
                    <a:lstStyle/>
                    <a:p>
                      <a:pPr algn="l" fontAlgn="ctr"/>
                      <a:r>
                        <a:rPr lang="en-GB" sz="1200" b="0" i="0" u="none" strike="noStrike">
                          <a:solidFill>
                            <a:srgbClr val="000000"/>
                          </a:solidFill>
                          <a:effectLst/>
                          <a:latin typeface="Gill Sans"/>
                        </a:rPr>
                        <a:t>Numerator</a:t>
                      </a:r>
                    </a:p>
                  </a:txBody>
                  <a:tcPr marL="9525" marR="9525" marT="9525" marB="0" anchor="ctr"/>
                </a:tc>
                <a:tc>
                  <a:txBody>
                    <a:bodyPr/>
                    <a:lstStyle/>
                    <a:p>
                      <a:pPr algn="l" fontAlgn="ctr"/>
                      <a:r>
                        <a:rPr lang="en-US" sz="1200" b="0" i="0" u="none" strike="noStrike" dirty="0">
                          <a:solidFill>
                            <a:srgbClr val="000000"/>
                          </a:solidFill>
                          <a:effectLst/>
                          <a:latin typeface="Gill Sans"/>
                        </a:rPr>
                        <a:t>The top part of a fraction.</a:t>
                      </a:r>
                    </a:p>
                  </a:txBody>
                  <a:tcPr marL="9525" marR="9525" marT="9525" marB="0" anchor="ctr"/>
                </a:tc>
                <a:extLst>
                  <a:ext uri="{0D108BD9-81ED-4DB2-BD59-A6C34878D82A}">
                    <a16:rowId xmlns:a16="http://schemas.microsoft.com/office/drawing/2014/main" val="2085350235"/>
                  </a:ext>
                </a:extLst>
              </a:tr>
              <a:tr h="379917">
                <a:tc>
                  <a:txBody>
                    <a:bodyPr/>
                    <a:lstStyle/>
                    <a:p>
                      <a:pPr algn="l" fontAlgn="ctr"/>
                      <a:r>
                        <a:rPr lang="en-GB" sz="1200" b="0" i="0" u="none" strike="noStrike">
                          <a:solidFill>
                            <a:srgbClr val="000000"/>
                          </a:solidFill>
                          <a:effectLst/>
                          <a:latin typeface="Gill Sans"/>
                        </a:rPr>
                        <a:t>Denominator</a:t>
                      </a:r>
                    </a:p>
                  </a:txBody>
                  <a:tcPr marL="9525" marR="9525" marT="9525" marB="0" anchor="ctr"/>
                </a:tc>
                <a:tc>
                  <a:txBody>
                    <a:bodyPr/>
                    <a:lstStyle/>
                    <a:p>
                      <a:pPr algn="l" fontAlgn="ctr"/>
                      <a:r>
                        <a:rPr lang="en-US" sz="1200" b="0" i="0" u="none" strike="noStrike" dirty="0">
                          <a:solidFill>
                            <a:srgbClr val="000000"/>
                          </a:solidFill>
                          <a:effectLst/>
                          <a:latin typeface="Gill Sans"/>
                        </a:rPr>
                        <a:t>The bottom part of a fraction.</a:t>
                      </a:r>
                    </a:p>
                  </a:txBody>
                  <a:tcPr marL="9525" marR="9525" marT="9525" marB="0" anchor="ctr"/>
                </a:tc>
                <a:extLst>
                  <a:ext uri="{0D108BD9-81ED-4DB2-BD59-A6C34878D82A}">
                    <a16:rowId xmlns:a16="http://schemas.microsoft.com/office/drawing/2014/main" val="2224344173"/>
                  </a:ext>
                </a:extLst>
              </a:tr>
              <a:tr h="379917">
                <a:tc>
                  <a:txBody>
                    <a:bodyPr/>
                    <a:lstStyle/>
                    <a:p>
                      <a:pPr algn="l" fontAlgn="ctr"/>
                      <a:r>
                        <a:rPr lang="en-GB" sz="1200" b="0" i="0" u="none" strike="noStrike">
                          <a:solidFill>
                            <a:srgbClr val="000000"/>
                          </a:solidFill>
                          <a:effectLst/>
                          <a:latin typeface="Gill Sans"/>
                        </a:rPr>
                        <a:t>Mixed number</a:t>
                      </a:r>
                    </a:p>
                  </a:txBody>
                  <a:tcPr marL="9525" marR="9525" marT="9525" marB="0" anchor="ctr"/>
                </a:tc>
                <a:tc>
                  <a:txBody>
                    <a:bodyPr/>
                    <a:lstStyle/>
                    <a:p>
                      <a:pPr algn="l" fontAlgn="ctr"/>
                      <a:r>
                        <a:rPr lang="en-US" sz="1200" b="0" i="0" u="none" strike="noStrike">
                          <a:solidFill>
                            <a:srgbClr val="000000"/>
                          </a:solidFill>
                          <a:effectLst/>
                          <a:latin typeface="Gill Sans"/>
                        </a:rPr>
                        <a:t>Is an integer and fraction combined</a:t>
                      </a:r>
                    </a:p>
                  </a:txBody>
                  <a:tcPr marL="9525" marR="9525" marT="9525" marB="0" anchor="ctr"/>
                </a:tc>
                <a:extLst>
                  <a:ext uri="{0D108BD9-81ED-4DB2-BD59-A6C34878D82A}">
                    <a16:rowId xmlns:a16="http://schemas.microsoft.com/office/drawing/2014/main" val="1789266830"/>
                  </a:ext>
                </a:extLst>
              </a:tr>
              <a:tr h="379917">
                <a:tc>
                  <a:txBody>
                    <a:bodyPr/>
                    <a:lstStyle/>
                    <a:p>
                      <a:pPr algn="l" fontAlgn="ctr"/>
                      <a:r>
                        <a:rPr lang="en-GB" sz="1200" b="0" i="0" u="none" strike="noStrike">
                          <a:solidFill>
                            <a:srgbClr val="000000"/>
                          </a:solidFill>
                          <a:effectLst/>
                          <a:latin typeface="Gill Sans"/>
                        </a:rPr>
                        <a:t>Improper fraction</a:t>
                      </a:r>
                    </a:p>
                  </a:txBody>
                  <a:tcPr marL="9525" marR="9525" marT="9525" marB="0" anchor="ctr"/>
                </a:tc>
                <a:tc>
                  <a:txBody>
                    <a:bodyPr/>
                    <a:lstStyle/>
                    <a:p>
                      <a:pPr algn="l" fontAlgn="ctr"/>
                      <a:r>
                        <a:rPr lang="en-US" sz="1200" b="0" i="0" u="none" strike="noStrike" dirty="0">
                          <a:solidFill>
                            <a:srgbClr val="000000"/>
                          </a:solidFill>
                          <a:effectLst/>
                          <a:latin typeface="Gill Sans"/>
                        </a:rPr>
                        <a:t>A fraction where the numerator is bigger than the denominator</a:t>
                      </a:r>
                    </a:p>
                  </a:txBody>
                  <a:tcPr marL="9525" marR="9525" marT="9525" marB="0" anchor="ctr"/>
                </a:tc>
                <a:extLst>
                  <a:ext uri="{0D108BD9-81ED-4DB2-BD59-A6C34878D82A}">
                    <a16:rowId xmlns:a16="http://schemas.microsoft.com/office/drawing/2014/main" val="191625979"/>
                  </a:ext>
                </a:extLst>
              </a:tr>
            </a:tbl>
          </a:graphicData>
        </a:graphic>
      </p:graphicFrame>
      <p:pic>
        <p:nvPicPr>
          <p:cNvPr id="3" name="Picture 2"/>
          <p:cNvPicPr>
            <a:picLocks noChangeAspect="1"/>
          </p:cNvPicPr>
          <p:nvPr/>
        </p:nvPicPr>
        <p:blipFill>
          <a:blip r:embed="rId2"/>
          <a:stretch>
            <a:fillRect/>
          </a:stretch>
        </p:blipFill>
        <p:spPr>
          <a:xfrm>
            <a:off x="8456070" y="965131"/>
            <a:ext cx="3158413" cy="231339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80359404"/>
              </p:ext>
            </p:extLst>
          </p:nvPr>
        </p:nvGraphicFramePr>
        <p:xfrm>
          <a:off x="289216" y="3572668"/>
          <a:ext cx="11325267" cy="2916000"/>
        </p:xfrm>
        <a:graphic>
          <a:graphicData uri="http://schemas.openxmlformats.org/drawingml/2006/table">
            <a:tbl>
              <a:tblPr firstRow="1" bandRow="1">
                <a:tableStyleId>{5940675A-B579-460E-94D1-54222C63F5DA}</a:tableStyleId>
              </a:tblPr>
              <a:tblGrid>
                <a:gridCol w="2101058">
                  <a:extLst>
                    <a:ext uri="{9D8B030D-6E8A-4147-A177-3AD203B41FA5}">
                      <a16:colId xmlns:a16="http://schemas.microsoft.com/office/drawing/2014/main" val="3905260720"/>
                    </a:ext>
                  </a:extLst>
                </a:gridCol>
                <a:gridCol w="9224209">
                  <a:extLst>
                    <a:ext uri="{9D8B030D-6E8A-4147-A177-3AD203B41FA5}">
                      <a16:colId xmlns:a16="http://schemas.microsoft.com/office/drawing/2014/main" val="3368927087"/>
                    </a:ext>
                  </a:extLst>
                </a:gridCol>
              </a:tblGrid>
              <a:tr h="324000">
                <a:tc gridSpan="2">
                  <a:txBody>
                    <a:bodyPr/>
                    <a:lstStyle/>
                    <a:p>
                      <a:pPr algn="l"/>
                      <a:r>
                        <a:rPr lang="en-GB" sz="1200" b="1" dirty="0">
                          <a:latin typeface="Gill Sans"/>
                        </a:rPr>
                        <a:t>Expanding and factorising</a:t>
                      </a:r>
                    </a:p>
                  </a:txBody>
                  <a:tcPr anchor="ct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3559645121"/>
                  </a:ext>
                </a:extLst>
              </a:tr>
              <a:tr h="324000">
                <a:tc>
                  <a:txBody>
                    <a:bodyPr/>
                    <a:lstStyle/>
                    <a:p>
                      <a:pPr algn="l" fontAlgn="ctr"/>
                      <a:r>
                        <a:rPr lang="en-GB" sz="1200" b="0" i="0" u="none" strike="noStrike" dirty="0">
                          <a:solidFill>
                            <a:srgbClr val="000000"/>
                          </a:solidFill>
                          <a:effectLst/>
                          <a:latin typeface="Gill Sans"/>
                        </a:rPr>
                        <a:t>Term</a:t>
                      </a:r>
                    </a:p>
                  </a:txBody>
                  <a:tcPr marL="9525" marR="9525" marT="9525" marB="0" anchor="ctr"/>
                </a:tc>
                <a:tc>
                  <a:txBody>
                    <a:bodyPr/>
                    <a:lstStyle/>
                    <a:p>
                      <a:r>
                        <a:rPr lang="en-US" sz="1200" b="0" i="0" kern="1200" dirty="0">
                          <a:solidFill>
                            <a:schemeClr val="tx1"/>
                          </a:solidFill>
                          <a:effectLst/>
                          <a:latin typeface="Gill Sans"/>
                          <a:ea typeface="+mn-ea"/>
                          <a:cs typeface="+mn-cs"/>
                        </a:rPr>
                        <a:t>A single number or variable</a:t>
                      </a:r>
                      <a:endParaRPr lang="en-GB" sz="1200" dirty="0">
                        <a:latin typeface="Gill Sans"/>
                      </a:endParaRPr>
                    </a:p>
                  </a:txBody>
                  <a:tcPr anchor="ctr"/>
                </a:tc>
                <a:extLst>
                  <a:ext uri="{0D108BD9-81ED-4DB2-BD59-A6C34878D82A}">
                    <a16:rowId xmlns:a16="http://schemas.microsoft.com/office/drawing/2014/main" val="2657514339"/>
                  </a:ext>
                </a:extLst>
              </a:tr>
              <a:tr h="324000">
                <a:tc>
                  <a:txBody>
                    <a:bodyPr/>
                    <a:lstStyle/>
                    <a:p>
                      <a:pPr algn="l" fontAlgn="ctr"/>
                      <a:r>
                        <a:rPr lang="en-US" sz="1200" b="0" i="0" u="none" strike="noStrike" dirty="0">
                          <a:solidFill>
                            <a:srgbClr val="000000"/>
                          </a:solidFill>
                          <a:effectLst/>
                          <a:latin typeface="Gill Sans"/>
                        </a:rPr>
                        <a:t>Variable</a:t>
                      </a:r>
                      <a:endParaRPr lang="en-GB" sz="1200" b="0" i="0" u="none" strike="noStrike" dirty="0">
                        <a:solidFill>
                          <a:srgbClr val="000000"/>
                        </a:solidFill>
                        <a:effectLst/>
                        <a:latin typeface="Gill Sans"/>
                      </a:endParaRPr>
                    </a:p>
                  </a:txBody>
                  <a:tcPr marL="9525" marR="9525" marT="9525" marB="0" anchor="ctr"/>
                </a:tc>
                <a:tc>
                  <a:txBody>
                    <a:bodyPr/>
                    <a:lstStyle/>
                    <a:p>
                      <a:r>
                        <a:rPr lang="en-US" sz="1200" dirty="0">
                          <a:latin typeface="Gill Sans"/>
                        </a:rPr>
                        <a:t>A symbol used to represent an unknown number</a:t>
                      </a:r>
                      <a:endParaRPr lang="en-GB" sz="1200" dirty="0">
                        <a:latin typeface="Gill Sans"/>
                      </a:endParaRPr>
                    </a:p>
                  </a:txBody>
                  <a:tcPr anchor="ctr"/>
                </a:tc>
                <a:extLst>
                  <a:ext uri="{0D108BD9-81ED-4DB2-BD59-A6C34878D82A}">
                    <a16:rowId xmlns:a16="http://schemas.microsoft.com/office/drawing/2014/main" val="4105196573"/>
                  </a:ext>
                </a:extLst>
              </a:tr>
              <a:tr h="324000">
                <a:tc>
                  <a:txBody>
                    <a:bodyPr/>
                    <a:lstStyle/>
                    <a:p>
                      <a:pPr algn="l" fontAlgn="ctr"/>
                      <a:r>
                        <a:rPr lang="en-GB" sz="1200" b="0" i="0" u="none" strike="noStrike" dirty="0">
                          <a:solidFill>
                            <a:srgbClr val="000000"/>
                          </a:solidFill>
                          <a:effectLst/>
                          <a:latin typeface="Gill Sans"/>
                        </a:rPr>
                        <a:t>Expression</a:t>
                      </a:r>
                    </a:p>
                  </a:txBody>
                  <a:tcPr marL="9525" marR="9525" marT="9525" marB="0" anchor="ctr"/>
                </a:tc>
                <a:tc>
                  <a:txBody>
                    <a:bodyPr/>
                    <a:lstStyle/>
                    <a:p>
                      <a:r>
                        <a:rPr lang="en-US" sz="1200" b="0" i="0" kern="1200" dirty="0">
                          <a:solidFill>
                            <a:schemeClr val="tx1"/>
                          </a:solidFill>
                          <a:effectLst/>
                          <a:latin typeface="Gill Sans"/>
                          <a:ea typeface="+mn-ea"/>
                          <a:cs typeface="+mn-cs"/>
                        </a:rPr>
                        <a:t>A minimum of two terms containing numbers or variables</a:t>
                      </a:r>
                      <a:endParaRPr lang="en-GB" sz="1200" dirty="0">
                        <a:latin typeface="Gill Sans"/>
                      </a:endParaRPr>
                    </a:p>
                  </a:txBody>
                  <a:tcPr anchor="ctr"/>
                </a:tc>
                <a:extLst>
                  <a:ext uri="{0D108BD9-81ED-4DB2-BD59-A6C34878D82A}">
                    <a16:rowId xmlns:a16="http://schemas.microsoft.com/office/drawing/2014/main" val="3106026278"/>
                  </a:ext>
                </a:extLst>
              </a:tr>
              <a:tr h="324000">
                <a:tc>
                  <a:txBody>
                    <a:bodyPr/>
                    <a:lstStyle/>
                    <a:p>
                      <a:pPr algn="l" fontAlgn="ctr"/>
                      <a:r>
                        <a:rPr lang="en-GB" sz="1200" b="0" i="0" u="none" strike="noStrike" dirty="0">
                          <a:solidFill>
                            <a:srgbClr val="000000"/>
                          </a:solidFill>
                          <a:effectLst/>
                          <a:latin typeface="Gill Sans"/>
                        </a:rPr>
                        <a:t>Equation</a:t>
                      </a:r>
                    </a:p>
                  </a:txBody>
                  <a:tcPr marL="9525" marR="9525" marT="9525" marB="0" anchor="ctr"/>
                </a:tc>
                <a:tc>
                  <a:txBody>
                    <a:bodyPr/>
                    <a:lstStyle/>
                    <a:p>
                      <a:pPr algn="l" fontAlgn="ctr"/>
                      <a:r>
                        <a:rPr lang="en-US" sz="1200" b="0" i="0" u="none" strike="noStrike" dirty="0">
                          <a:solidFill>
                            <a:srgbClr val="000000"/>
                          </a:solidFill>
                          <a:effectLst/>
                          <a:latin typeface="Gill Sans"/>
                        </a:rPr>
                        <a:t> Two expressions which have the same value, separated by an '=' sign. </a:t>
                      </a:r>
                    </a:p>
                  </a:txBody>
                  <a:tcPr marL="9525" marR="9525" marT="9525" marB="0" anchor="ctr"/>
                </a:tc>
                <a:extLst>
                  <a:ext uri="{0D108BD9-81ED-4DB2-BD59-A6C34878D82A}">
                    <a16:rowId xmlns:a16="http://schemas.microsoft.com/office/drawing/2014/main" val="3677487165"/>
                  </a:ext>
                </a:extLst>
              </a:tr>
              <a:tr h="324000">
                <a:tc>
                  <a:txBody>
                    <a:bodyPr/>
                    <a:lstStyle/>
                    <a:p>
                      <a:pPr algn="l" fontAlgn="ctr"/>
                      <a:r>
                        <a:rPr lang="en-GB" sz="1200" b="0" i="0" u="none" strike="noStrike" dirty="0">
                          <a:solidFill>
                            <a:srgbClr val="000000"/>
                          </a:solidFill>
                          <a:effectLst/>
                          <a:latin typeface="Gill Sans"/>
                        </a:rPr>
                        <a:t>Expand</a:t>
                      </a:r>
                    </a:p>
                  </a:txBody>
                  <a:tcPr marL="9525" marR="9525" marT="9525" marB="0" anchor="ctr"/>
                </a:tc>
                <a:tc>
                  <a:txBody>
                    <a:bodyPr/>
                    <a:lstStyle/>
                    <a:p>
                      <a:pPr algn="l" fontAlgn="ctr"/>
                      <a:r>
                        <a:rPr lang="en-US" sz="1200" b="0" i="0" u="none" strike="noStrike" dirty="0">
                          <a:solidFill>
                            <a:srgbClr val="000000"/>
                          </a:solidFill>
                          <a:effectLst/>
                          <a:latin typeface="Gill Sans"/>
                        </a:rPr>
                        <a:t> To multiply out brackets in an expression.</a:t>
                      </a:r>
                    </a:p>
                  </a:txBody>
                  <a:tcPr marL="9525" marR="9525" marT="9525" marB="0" anchor="ctr"/>
                </a:tc>
                <a:extLst>
                  <a:ext uri="{0D108BD9-81ED-4DB2-BD59-A6C34878D82A}">
                    <a16:rowId xmlns:a16="http://schemas.microsoft.com/office/drawing/2014/main" val="2880137520"/>
                  </a:ext>
                </a:extLst>
              </a:tr>
              <a:tr h="324000">
                <a:tc>
                  <a:txBody>
                    <a:bodyPr/>
                    <a:lstStyle/>
                    <a:p>
                      <a:pPr algn="l" fontAlgn="ctr"/>
                      <a:r>
                        <a:rPr lang="en-GB" sz="1200" b="0" i="0" u="none" strike="noStrike">
                          <a:solidFill>
                            <a:srgbClr val="000000"/>
                          </a:solidFill>
                          <a:effectLst/>
                          <a:latin typeface="Gill Sans"/>
                        </a:rPr>
                        <a:t>Factorise</a:t>
                      </a:r>
                    </a:p>
                  </a:txBody>
                  <a:tcPr marL="9525" marR="9525" marT="9525" marB="0" anchor="ctr"/>
                </a:tc>
                <a:tc>
                  <a:txBody>
                    <a:bodyPr/>
                    <a:lstStyle/>
                    <a:p>
                      <a:pPr algn="l" fontAlgn="ctr"/>
                      <a:r>
                        <a:rPr lang="en-US" sz="1200" b="0" i="0" u="none" strike="noStrike" dirty="0">
                          <a:solidFill>
                            <a:srgbClr val="000000"/>
                          </a:solidFill>
                          <a:effectLst/>
                          <a:latin typeface="Gill Sans"/>
                        </a:rPr>
                        <a:t> To put an expression into brackets by taking out a common factor or factors.  </a:t>
                      </a:r>
                    </a:p>
                  </a:txBody>
                  <a:tcPr marL="9525" marR="9525" marT="9525" marB="0" anchor="ctr"/>
                </a:tc>
                <a:extLst>
                  <a:ext uri="{0D108BD9-81ED-4DB2-BD59-A6C34878D82A}">
                    <a16:rowId xmlns:a16="http://schemas.microsoft.com/office/drawing/2014/main" val="2897824880"/>
                  </a:ext>
                </a:extLst>
              </a:tr>
              <a:tr h="324000">
                <a:tc>
                  <a:txBody>
                    <a:bodyPr/>
                    <a:lstStyle/>
                    <a:p>
                      <a:pPr algn="l" fontAlgn="ctr"/>
                      <a:r>
                        <a:rPr lang="en-GB" sz="1200" b="0" i="0" u="none" strike="noStrike" dirty="0">
                          <a:solidFill>
                            <a:srgbClr val="000000"/>
                          </a:solidFill>
                          <a:effectLst/>
                          <a:latin typeface="Gill Sans"/>
                        </a:rPr>
                        <a:t>Coefficient</a:t>
                      </a:r>
                    </a:p>
                  </a:txBody>
                  <a:tcPr marL="9525" marR="9525" marT="9525" marB="0" anchor="ctr"/>
                </a:tc>
                <a:tc>
                  <a:txBody>
                    <a:bodyPr/>
                    <a:lstStyle/>
                    <a:p>
                      <a:r>
                        <a:rPr lang="en-US" sz="1200" b="0" i="0" kern="1200" dirty="0">
                          <a:solidFill>
                            <a:schemeClr val="tx1"/>
                          </a:solidFill>
                          <a:effectLst/>
                          <a:latin typeface="Gill Sans"/>
                          <a:ea typeface="+mn-ea"/>
                          <a:cs typeface="+mn-cs"/>
                        </a:rPr>
                        <a:t>A number used to multiply a variable</a:t>
                      </a:r>
                      <a:endParaRPr lang="en-GB" sz="1200" dirty="0">
                        <a:latin typeface="Gill Sans"/>
                      </a:endParaRPr>
                    </a:p>
                  </a:txBody>
                  <a:tcPr anchor="ctr"/>
                </a:tc>
                <a:extLst>
                  <a:ext uri="{0D108BD9-81ED-4DB2-BD59-A6C34878D82A}">
                    <a16:rowId xmlns:a16="http://schemas.microsoft.com/office/drawing/2014/main" val="2427310658"/>
                  </a:ext>
                </a:extLst>
              </a:tr>
              <a:tr h="324000">
                <a:tc>
                  <a:txBody>
                    <a:bodyPr/>
                    <a:lstStyle/>
                    <a:p>
                      <a:r>
                        <a:rPr lang="en-US" sz="1200" dirty="0">
                          <a:latin typeface="Gill Sans"/>
                        </a:rPr>
                        <a:t>Quadratic</a:t>
                      </a:r>
                      <a:endParaRPr lang="en-GB" sz="1200" dirty="0">
                        <a:latin typeface="Gill Sans"/>
                      </a:endParaRPr>
                    </a:p>
                  </a:txBody>
                  <a:tcPr anchor="ctr"/>
                </a:tc>
                <a:tc>
                  <a:txBody>
                    <a:bodyPr/>
                    <a:lstStyle/>
                    <a:p>
                      <a:r>
                        <a:rPr lang="en-US" sz="1200" b="0" i="0" kern="1200" dirty="0">
                          <a:solidFill>
                            <a:schemeClr val="tx1"/>
                          </a:solidFill>
                          <a:effectLst/>
                          <a:latin typeface="Gill Sans"/>
                          <a:ea typeface="+mn-ea"/>
                          <a:cs typeface="+mn-cs"/>
                        </a:rPr>
                        <a:t>An</a:t>
                      </a:r>
                      <a:r>
                        <a:rPr lang="en-US" sz="1200" b="0" i="0" kern="1200" baseline="0" dirty="0">
                          <a:solidFill>
                            <a:schemeClr val="tx1"/>
                          </a:solidFill>
                          <a:effectLst/>
                          <a:latin typeface="Gill Sans"/>
                          <a:ea typeface="+mn-ea"/>
                          <a:cs typeface="+mn-cs"/>
                        </a:rPr>
                        <a:t> expression or equation</a:t>
                      </a:r>
                      <a:r>
                        <a:rPr lang="en-US" sz="1200" b="0" i="0" kern="1200" dirty="0">
                          <a:solidFill>
                            <a:schemeClr val="tx1"/>
                          </a:solidFill>
                          <a:effectLst/>
                          <a:latin typeface="Gill Sans"/>
                          <a:ea typeface="+mn-ea"/>
                          <a:cs typeface="+mn-cs"/>
                        </a:rPr>
                        <a:t> where its highest exponent is 2</a:t>
                      </a:r>
                      <a:endParaRPr lang="en-GB" sz="1200" dirty="0">
                        <a:latin typeface="Gill Sans"/>
                      </a:endParaRPr>
                    </a:p>
                  </a:txBody>
                  <a:tcPr anchor="ctr"/>
                </a:tc>
                <a:extLst>
                  <a:ext uri="{0D108BD9-81ED-4DB2-BD59-A6C34878D82A}">
                    <a16:rowId xmlns:a16="http://schemas.microsoft.com/office/drawing/2014/main" val="3263874586"/>
                  </a:ext>
                </a:extLst>
              </a:tr>
            </a:tbl>
          </a:graphicData>
        </a:graphic>
      </p:graphicFrame>
    </p:spTree>
    <p:extLst>
      <p:ext uri="{BB962C8B-B14F-4D97-AF65-F5344CB8AC3E}">
        <p14:creationId xmlns:p14="http://schemas.microsoft.com/office/powerpoint/2010/main" val="81193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114888"/>
            <a:ext cx="3229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Foundation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4</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89217" y="627093"/>
              <a:ext cx="11614025" cy="6230907"/>
            </p:xfrm>
            <a:graphic>
              <a:graphicData uri="http://schemas.openxmlformats.org/drawingml/2006/table">
                <a:tbl>
                  <a:tblPr firstRow="1" bandRow="1">
                    <a:tableStyleId>{5940675A-B579-460E-94D1-54222C63F5DA}</a:tableStyleId>
                  </a:tblPr>
                  <a:tblGrid>
                    <a:gridCol w="2968549">
                      <a:extLst>
                        <a:ext uri="{9D8B030D-6E8A-4147-A177-3AD203B41FA5}">
                          <a16:colId xmlns:a16="http://schemas.microsoft.com/office/drawing/2014/main" val="3320737753"/>
                        </a:ext>
                      </a:extLst>
                    </a:gridCol>
                    <a:gridCol w="8645476">
                      <a:extLst>
                        <a:ext uri="{9D8B030D-6E8A-4147-A177-3AD203B41FA5}">
                          <a16:colId xmlns:a16="http://schemas.microsoft.com/office/drawing/2014/main" val="1575322912"/>
                        </a:ext>
                      </a:extLst>
                    </a:gridCol>
                  </a:tblGrid>
                  <a:tr h="324000">
                    <a:tc gridSpan="2">
                      <a:txBody>
                        <a:bodyPr/>
                        <a:lstStyle/>
                        <a:p>
                          <a:pPr algn="l"/>
                          <a:r>
                            <a:rPr lang="en-GB" sz="1200" b="1" dirty="0">
                              <a:latin typeface="+mj-lt"/>
                            </a:rPr>
                            <a:t>Percentages</a:t>
                          </a:r>
                        </a:p>
                      </a:txBody>
                      <a:tcPr anchor="ct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1517490617"/>
                      </a:ext>
                    </a:extLst>
                  </a:tr>
                  <a:tr h="324000">
                    <a:tc>
                      <a:txBody>
                        <a:bodyPr/>
                        <a:lstStyle/>
                        <a:p>
                          <a:pPr algn="l" fontAlgn="ctr"/>
                          <a:r>
                            <a:rPr lang="en-GB" sz="1200" b="0" i="0" u="none" strike="noStrike" dirty="0">
                              <a:solidFill>
                                <a:srgbClr val="000000"/>
                              </a:solidFill>
                              <a:effectLst/>
                              <a:latin typeface="+mj-lt"/>
                            </a:rPr>
                            <a:t>Percentage </a:t>
                          </a:r>
                        </a:p>
                      </a:txBody>
                      <a:tcPr marL="9525" marR="9525" marT="9525" marB="0" anchor="ctr"/>
                    </a:tc>
                    <a:tc>
                      <a:txBody>
                        <a:bodyPr/>
                        <a:lstStyle/>
                        <a:p>
                          <a:pPr algn="l" fontAlgn="ctr"/>
                          <a:r>
                            <a:rPr lang="en-GB" sz="1200" b="0" i="0" u="none" strike="noStrike" dirty="0">
                              <a:solidFill>
                                <a:srgbClr val="000000"/>
                              </a:solidFill>
                              <a:effectLst/>
                              <a:latin typeface="+mj-lt"/>
                            </a:rPr>
                            <a:t>Out of 100</a:t>
                          </a:r>
                        </a:p>
                      </a:txBody>
                      <a:tcPr marL="9525" marR="9525" marT="9525" marB="0" anchor="ctr"/>
                    </a:tc>
                    <a:extLst>
                      <a:ext uri="{0D108BD9-81ED-4DB2-BD59-A6C34878D82A}">
                        <a16:rowId xmlns:a16="http://schemas.microsoft.com/office/drawing/2014/main" val="1097222946"/>
                      </a:ext>
                    </a:extLst>
                  </a:tr>
                  <a:tr h="324000">
                    <a:tc>
                      <a:txBody>
                        <a:bodyPr/>
                        <a:lstStyle/>
                        <a:p>
                          <a:pPr algn="l" fontAlgn="ctr"/>
                          <a:r>
                            <a:rPr lang="en-GB" sz="1200" b="0" i="0" u="none" strike="noStrike">
                              <a:solidFill>
                                <a:srgbClr val="000000"/>
                              </a:solidFill>
                              <a:effectLst/>
                              <a:latin typeface="+mj-lt"/>
                            </a:rPr>
                            <a:t>Increase</a:t>
                          </a:r>
                        </a:p>
                      </a:txBody>
                      <a:tcPr marL="9525" marR="9525" marT="9525" marB="0" anchor="ctr"/>
                    </a:tc>
                    <a:tc>
                      <a:txBody>
                        <a:bodyPr/>
                        <a:lstStyle/>
                        <a:p>
                          <a:pPr algn="l" fontAlgn="ctr"/>
                          <a:r>
                            <a:rPr lang="en-GB" sz="1200" b="0" i="0" u="none" strike="noStrike" dirty="0">
                              <a:solidFill>
                                <a:srgbClr val="000000"/>
                              </a:solidFill>
                              <a:effectLst/>
                              <a:latin typeface="+mj-lt"/>
                            </a:rPr>
                            <a:t>Make bigger</a:t>
                          </a:r>
                        </a:p>
                      </a:txBody>
                      <a:tcPr marL="9525" marR="9525" marT="9525" marB="0" anchor="ctr"/>
                    </a:tc>
                    <a:extLst>
                      <a:ext uri="{0D108BD9-81ED-4DB2-BD59-A6C34878D82A}">
                        <a16:rowId xmlns:a16="http://schemas.microsoft.com/office/drawing/2014/main" val="751656766"/>
                      </a:ext>
                    </a:extLst>
                  </a:tr>
                  <a:tr h="324000">
                    <a:tc>
                      <a:txBody>
                        <a:bodyPr/>
                        <a:lstStyle/>
                        <a:p>
                          <a:pPr algn="l" fontAlgn="ctr"/>
                          <a:r>
                            <a:rPr lang="en-GB" sz="1200" b="0" i="0" u="none" strike="noStrike">
                              <a:solidFill>
                                <a:srgbClr val="000000"/>
                              </a:solidFill>
                              <a:effectLst/>
                              <a:latin typeface="+mj-lt"/>
                            </a:rPr>
                            <a:t>Decrease</a:t>
                          </a:r>
                        </a:p>
                      </a:txBody>
                      <a:tcPr marL="9525" marR="9525" marT="9525" marB="0" anchor="ctr"/>
                    </a:tc>
                    <a:tc>
                      <a:txBody>
                        <a:bodyPr/>
                        <a:lstStyle/>
                        <a:p>
                          <a:pPr algn="l" fontAlgn="ctr"/>
                          <a:r>
                            <a:rPr lang="en-GB" sz="1200" b="0" i="0" u="none" strike="noStrike" dirty="0">
                              <a:solidFill>
                                <a:srgbClr val="000000"/>
                              </a:solidFill>
                              <a:effectLst/>
                              <a:latin typeface="+mj-lt"/>
                            </a:rPr>
                            <a:t>Make smaller</a:t>
                          </a:r>
                        </a:p>
                      </a:txBody>
                      <a:tcPr marL="9525" marR="9525" marT="9525" marB="0" anchor="ctr"/>
                    </a:tc>
                    <a:extLst>
                      <a:ext uri="{0D108BD9-81ED-4DB2-BD59-A6C34878D82A}">
                        <a16:rowId xmlns:a16="http://schemas.microsoft.com/office/drawing/2014/main" val="1433080795"/>
                      </a:ext>
                    </a:extLst>
                  </a:tr>
                  <a:tr h="324000">
                    <a:tc>
                      <a:txBody>
                        <a:bodyPr/>
                        <a:lstStyle/>
                        <a:p>
                          <a:pPr algn="l" fontAlgn="ctr"/>
                          <a:r>
                            <a:rPr lang="en-GB" sz="1200" b="0" i="0" u="none" strike="noStrike" dirty="0">
                              <a:solidFill>
                                <a:srgbClr val="000000"/>
                              </a:solidFill>
                              <a:effectLst/>
                              <a:latin typeface="+mj-lt"/>
                            </a:rPr>
                            <a:t>Percentage multiplier</a:t>
                          </a:r>
                        </a:p>
                      </a:txBody>
                      <a:tcPr marL="9525" marR="9525" marT="9525" marB="0" anchor="ctr"/>
                    </a:tc>
                    <a:tc>
                      <a:txBody>
                        <a:bodyPr/>
                        <a:lstStyle/>
                        <a:p>
                          <a:pPr algn="l" fontAlgn="ctr"/>
                          <a:r>
                            <a:rPr lang="en-US" sz="1200" b="0" i="0" u="none" strike="noStrike">
                              <a:solidFill>
                                <a:srgbClr val="000000"/>
                              </a:solidFill>
                              <a:effectLst/>
                              <a:latin typeface="+mj-lt"/>
                            </a:rPr>
                            <a:t>A number you multiply by to increase or decrease in one calculation</a:t>
                          </a:r>
                        </a:p>
                      </a:txBody>
                      <a:tcPr marL="9525" marR="9525" marT="9525" marB="0" anchor="ctr"/>
                    </a:tc>
                    <a:extLst>
                      <a:ext uri="{0D108BD9-81ED-4DB2-BD59-A6C34878D82A}">
                        <a16:rowId xmlns:a16="http://schemas.microsoft.com/office/drawing/2014/main" val="117779741"/>
                      </a:ext>
                    </a:extLst>
                  </a:tr>
                  <a:tr h="324000">
                    <a:tc>
                      <a:txBody>
                        <a:bodyPr/>
                        <a:lstStyle/>
                        <a:p>
                          <a:r>
                            <a:rPr lang="en-GB" sz="1200" dirty="0">
                              <a:latin typeface="+mj-lt"/>
                            </a:rPr>
                            <a:t>Per annum</a:t>
                          </a:r>
                        </a:p>
                      </a:txBody>
                      <a:tcPr anchor="ctr"/>
                    </a:tc>
                    <a:tc>
                      <a:txBody>
                        <a:bodyPr/>
                        <a:lstStyle/>
                        <a:p>
                          <a:r>
                            <a:rPr lang="en-GB" sz="1200" dirty="0">
                              <a:latin typeface="+mj-lt"/>
                            </a:rPr>
                            <a:t>Each</a:t>
                          </a:r>
                          <a:r>
                            <a:rPr lang="en-GB" sz="1200" baseline="0" dirty="0">
                              <a:latin typeface="+mj-lt"/>
                            </a:rPr>
                            <a:t> year</a:t>
                          </a:r>
                          <a:endParaRPr lang="en-GB" sz="1200" dirty="0">
                            <a:latin typeface="+mj-lt"/>
                          </a:endParaRPr>
                        </a:p>
                      </a:txBody>
                      <a:tcPr anchor="ctr"/>
                    </a:tc>
                    <a:extLst>
                      <a:ext uri="{0D108BD9-81ED-4DB2-BD59-A6C34878D82A}">
                        <a16:rowId xmlns:a16="http://schemas.microsoft.com/office/drawing/2014/main" val="2861338378"/>
                      </a:ext>
                    </a:extLst>
                  </a:tr>
                  <a:tr h="324000">
                    <a:tc>
                      <a:txBody>
                        <a:bodyPr/>
                        <a:lstStyle/>
                        <a:p>
                          <a:pPr algn="l" fontAlgn="ctr"/>
                          <a:r>
                            <a:rPr lang="en-GB" sz="1200" b="0" i="0" u="none" strike="noStrike" dirty="0">
                              <a:solidFill>
                                <a:srgbClr val="000000"/>
                              </a:solidFill>
                              <a:effectLst/>
                              <a:latin typeface="+mj-lt"/>
                            </a:rPr>
                            <a:t>Simple interest</a:t>
                          </a:r>
                        </a:p>
                      </a:txBody>
                      <a:tcPr marL="9525" marR="9525" marT="9525" marB="0" anchor="ctr"/>
                    </a:tc>
                    <a:tc>
                      <a:txBody>
                        <a:bodyPr/>
                        <a:lstStyle/>
                        <a:p>
                          <a:pPr algn="l" fontAlgn="ctr"/>
                          <a:r>
                            <a:rPr lang="en-GB" sz="1200" b="0" i="0" u="none" strike="noStrike" dirty="0">
                              <a:solidFill>
                                <a:srgbClr val="000000"/>
                              </a:solidFill>
                              <a:effectLst/>
                              <a:latin typeface="+mj-lt"/>
                            </a:rPr>
                            <a:t>Same amount every year</a:t>
                          </a:r>
                        </a:p>
                      </a:txBody>
                      <a:tcPr marL="9525" marR="9525" marT="9525" marB="0" anchor="ctr"/>
                    </a:tc>
                    <a:extLst>
                      <a:ext uri="{0D108BD9-81ED-4DB2-BD59-A6C34878D82A}">
                        <a16:rowId xmlns:a16="http://schemas.microsoft.com/office/drawing/2014/main" val="292454114"/>
                      </a:ext>
                    </a:extLst>
                  </a:tr>
                  <a:tr h="324000">
                    <a:tc>
                      <a:txBody>
                        <a:bodyPr/>
                        <a:lstStyle/>
                        <a:p>
                          <a:pPr algn="l" fontAlgn="ctr"/>
                          <a:r>
                            <a:rPr lang="en-GB" sz="1200" b="0" i="0" u="none" strike="noStrike" dirty="0">
                              <a:solidFill>
                                <a:srgbClr val="000000"/>
                              </a:solidFill>
                              <a:effectLst/>
                              <a:latin typeface="+mj-lt"/>
                            </a:rPr>
                            <a:t>Compound interest</a:t>
                          </a:r>
                        </a:p>
                      </a:txBody>
                      <a:tcPr marL="9525" marR="9525" marT="9525" marB="0" anchor="ctr"/>
                    </a:tc>
                    <a:tc>
                      <a:txBody>
                        <a:bodyPr/>
                        <a:lstStyle/>
                        <a:p>
                          <a:pPr algn="l" fontAlgn="ctr"/>
                          <a:r>
                            <a:rPr lang="en-GB" sz="1200" b="0" i="0" u="none" strike="noStrike" dirty="0">
                              <a:solidFill>
                                <a:srgbClr val="000000"/>
                              </a:solidFill>
                              <a:effectLst/>
                              <a:latin typeface="+mj-lt"/>
                            </a:rPr>
                            <a:t>Worked out yearly</a:t>
                          </a:r>
                        </a:p>
                      </a:txBody>
                      <a:tcPr marL="9525" marR="9525" marT="9525" marB="0" anchor="ctr"/>
                    </a:tc>
                    <a:extLst>
                      <a:ext uri="{0D108BD9-81ED-4DB2-BD59-A6C34878D82A}">
                        <a16:rowId xmlns:a16="http://schemas.microsoft.com/office/drawing/2014/main" val="1798805249"/>
                      </a:ext>
                    </a:extLst>
                  </a:tr>
                  <a:tr h="324000">
                    <a:tc>
                      <a:txBody>
                        <a:bodyPr/>
                        <a:lstStyle/>
                        <a:p>
                          <a:pPr algn="l" fontAlgn="ctr"/>
                          <a:r>
                            <a:rPr lang="en-GB" sz="1200" b="0" i="0" u="none" strike="noStrike" dirty="0">
                              <a:solidFill>
                                <a:srgbClr val="000000"/>
                              </a:solidFill>
                              <a:effectLst/>
                              <a:latin typeface="+mj-lt"/>
                            </a:rPr>
                            <a:t>Percentage change</a:t>
                          </a:r>
                        </a:p>
                      </a:txBody>
                      <a:tcPr marL="9525" marR="9525" marT="9525" marB="0" anchor="ctr"/>
                    </a:tc>
                    <a:tc>
                      <a:txBody>
                        <a:bodyPr/>
                        <a:lstStyle/>
                        <a:p>
                          <a:pPr algn="l" fontAlgn="ctr"/>
                          <a:r>
                            <a:rPr lang="en-US" sz="1200" b="0" i="0" u="none" strike="noStrike" dirty="0">
                              <a:solidFill>
                                <a:srgbClr val="000000"/>
                              </a:solidFill>
                              <a:effectLst/>
                              <a:latin typeface="+mj-lt"/>
                            </a:rPr>
                            <a:t>The percentage increase, decrease or profit</a:t>
                          </a:r>
                        </a:p>
                      </a:txBody>
                      <a:tcPr marL="9525" marR="9525" marT="9525" marB="0" anchor="ctr"/>
                    </a:tc>
                    <a:extLst>
                      <a:ext uri="{0D108BD9-81ED-4DB2-BD59-A6C34878D82A}">
                        <a16:rowId xmlns:a16="http://schemas.microsoft.com/office/drawing/2014/main" val="3565253470"/>
                      </a:ext>
                    </a:extLst>
                  </a:tr>
                  <a:tr h="324000">
                    <a:tc>
                      <a:txBody>
                        <a:bodyPr/>
                        <a:lstStyle/>
                        <a:p>
                          <a:pPr algn="l" fontAlgn="ctr"/>
                          <a:r>
                            <a:rPr lang="en-GB" sz="1200" b="0" i="0" u="none" strike="noStrike" dirty="0">
                              <a:solidFill>
                                <a:srgbClr val="000000"/>
                              </a:solidFill>
                              <a:effectLst/>
                              <a:latin typeface="+mj-lt"/>
                            </a:rPr>
                            <a:t>Reverse percentages</a:t>
                          </a:r>
                        </a:p>
                      </a:txBody>
                      <a:tcPr marL="9525" marR="9525" marT="9525" marB="0" anchor="ctr"/>
                    </a:tc>
                    <a:tc>
                      <a:txBody>
                        <a:bodyPr/>
                        <a:lstStyle/>
                        <a:p>
                          <a:pPr algn="l" fontAlgn="ctr"/>
                          <a:r>
                            <a:rPr lang="en-US" sz="1200" b="0" i="0" u="none" strike="noStrike" dirty="0">
                              <a:solidFill>
                                <a:srgbClr val="000000"/>
                              </a:solidFill>
                              <a:effectLst/>
                              <a:latin typeface="+mj-lt"/>
                            </a:rPr>
                            <a:t>Working backwards to fins the original amount after an increase or decrease</a:t>
                          </a:r>
                        </a:p>
                      </a:txBody>
                      <a:tcPr marL="9525" marR="9525" marT="9525" marB="0" anchor="ctr"/>
                    </a:tc>
                    <a:extLst>
                      <a:ext uri="{0D108BD9-81ED-4DB2-BD59-A6C34878D82A}">
                        <a16:rowId xmlns:a16="http://schemas.microsoft.com/office/drawing/2014/main" val="1189809227"/>
                      </a:ext>
                    </a:extLst>
                  </a:tr>
                  <a:tr h="324000">
                    <a:tc gridSpan="2">
                      <a:txBody>
                        <a:bodyPr/>
                        <a:lstStyle/>
                        <a:p>
                          <a:pPr algn="l" fontAlgn="ctr"/>
                          <a:r>
                            <a:rPr lang="en-US" sz="1200" b="1" i="0" u="none" strike="noStrike" dirty="0">
                              <a:solidFill>
                                <a:srgbClr val="000000"/>
                              </a:solidFill>
                              <a:effectLst/>
                              <a:latin typeface="+mj-lt"/>
                            </a:rPr>
                            <a:t>Vectors</a:t>
                          </a:r>
                          <a:endParaRPr lang="en-GB" sz="1200" b="1" i="0" u="none" strike="noStrike" dirty="0">
                            <a:solidFill>
                              <a:srgbClr val="000000"/>
                            </a:solidFill>
                            <a:effectLst/>
                            <a:latin typeface="+mj-lt"/>
                          </a:endParaRPr>
                        </a:p>
                      </a:txBody>
                      <a:tcPr marL="9525" marR="9525" marT="9525" marB="0" anchor="ctr">
                        <a:solidFill>
                          <a:schemeClr val="accent4">
                            <a:lumMod val="20000"/>
                            <a:lumOff val="80000"/>
                          </a:schemeClr>
                        </a:solidFill>
                      </a:tcPr>
                    </a:tc>
                    <a:tc hMerge="1">
                      <a:txBody>
                        <a:bodyPr/>
                        <a:lstStyle/>
                        <a:p>
                          <a:pPr algn="l" fontAlgn="ctr"/>
                          <a:endParaRPr lang="en-US" sz="1200" b="0" i="0" u="none" strike="noStrike" dirty="0">
                            <a:solidFill>
                              <a:srgbClr val="000000"/>
                            </a:solidFill>
                            <a:effectLst/>
                            <a:latin typeface="Gill Sans"/>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503223223"/>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Vectors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A vector describes a movement from one point to another. A vector quantity has both direction and magnitude (size).</a:t>
                          </a:r>
                        </a:p>
                      </a:txBody>
                      <a:tcPr marL="36576" marR="36576" marT="36576" marB="36576" anchor="ctr"/>
                    </a:tc>
                    <a:extLst>
                      <a:ext uri="{0D108BD9-81ED-4DB2-BD59-A6C34878D82A}">
                        <a16:rowId xmlns:a16="http://schemas.microsoft.com/office/drawing/2014/main" val="1814037562"/>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Vector 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A vector between two points A and B is described as: </a:t>
                          </a:r>
                          <a14:m>
                            <m:oMath xmlns:m="http://schemas.openxmlformats.org/officeDocument/2006/math">
                              <m:acc>
                                <m:accPr>
                                  <m:chr m:val="⃗"/>
                                  <m:ctrlPr>
                                    <a:rPr lang="en-GB" sz="1200" i="1" kern="1400" smtClean="0">
                                      <a:ln>
                                        <a:noFill/>
                                      </a:ln>
                                      <a:solidFill>
                                        <a:srgbClr val="000000"/>
                                      </a:solidFill>
                                      <a:effectLst/>
                                      <a:latin typeface="Cambria Math" panose="02040503050406030204" pitchFamily="18" charset="0"/>
                                    </a:rPr>
                                  </m:ctrlPr>
                                </m:accPr>
                                <m:e>
                                  <m:r>
                                    <a:rPr lang="en-GB" sz="1200" b="0" i="1" kern="1400" smtClean="0">
                                      <a:ln>
                                        <a:noFill/>
                                      </a:ln>
                                      <a:solidFill>
                                        <a:srgbClr val="000000"/>
                                      </a:solidFill>
                                      <a:effectLst/>
                                      <a:latin typeface="Cambria Math" panose="02040503050406030204" pitchFamily="18" charset="0"/>
                                    </a:rPr>
                                    <m:t>𝐴𝐵</m:t>
                                  </m:r>
                                </m:e>
                              </m:acc>
                            </m:oMath>
                          </a14:m>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953410678"/>
                      </a:ext>
                    </a:extLst>
                  </a:tr>
                  <a:tr h="324000">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Column</a:t>
                          </a:r>
                          <a:r>
                            <a:rPr lang="en-GB" sz="1200" kern="1400" baseline="0" dirty="0">
                              <a:ln>
                                <a:noFill/>
                              </a:ln>
                              <a:solidFill>
                                <a:srgbClr val="000000"/>
                              </a:solidFill>
                              <a:effectLst/>
                              <a:latin typeface="+mj-lt"/>
                            </a:rPr>
                            <a:t> vector</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A column vector is written in</a:t>
                          </a:r>
                          <a:r>
                            <a:rPr lang="en-GB" sz="1200" kern="1400" baseline="0" dirty="0">
                              <a:ln>
                                <a:noFill/>
                              </a:ln>
                              <a:solidFill>
                                <a:srgbClr val="000000"/>
                              </a:solidFill>
                              <a:effectLst/>
                              <a:latin typeface="+mj-lt"/>
                            </a:rPr>
                            <a:t> this format:</a:t>
                          </a:r>
                          <a14:m>
                            <m:oMath xmlns:m="http://schemas.openxmlformats.org/officeDocument/2006/math">
                              <m:d>
                                <m:dPr>
                                  <m:ctrlPr>
                                    <a:rPr lang="en-GB" sz="1200" i="1" kern="1400" smtClean="0">
                                      <a:ln>
                                        <a:noFill/>
                                      </a:ln>
                                      <a:solidFill>
                                        <a:srgbClr val="000000"/>
                                      </a:solidFill>
                                      <a:effectLst/>
                                      <a:latin typeface="Cambria Math" panose="02040503050406030204" pitchFamily="18" charset="0"/>
                                    </a:rPr>
                                  </m:ctrlPr>
                                </m:dPr>
                                <m:e>
                                  <m:f>
                                    <m:fPr>
                                      <m:type m:val="noBa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𝑥</m:t>
                                      </m:r>
                                    </m:num>
                                    <m:den>
                                      <m:r>
                                        <a:rPr lang="en-GB" sz="1200" b="0" i="1" kern="1400" smtClean="0">
                                          <a:ln>
                                            <a:noFill/>
                                          </a:ln>
                                          <a:solidFill>
                                            <a:srgbClr val="000000"/>
                                          </a:solidFill>
                                          <a:effectLst/>
                                          <a:latin typeface="Cambria Math" panose="02040503050406030204" pitchFamily="18" charset="0"/>
                                        </a:rPr>
                                        <m:t>𝑦</m:t>
                                      </m:r>
                                    </m:den>
                                  </m:f>
                                </m:e>
                              </m:d>
                              <m:r>
                                <a:rPr lang="en-US" sz="1200" b="0" i="1" kern="1400" smtClean="0">
                                  <a:ln>
                                    <a:noFill/>
                                  </a:ln>
                                  <a:solidFill>
                                    <a:srgbClr val="000000"/>
                                  </a:solidFill>
                                  <a:effectLst/>
                                  <a:latin typeface="Cambria Math" panose="02040503050406030204" pitchFamily="18" charset="0"/>
                                </a:rPr>
                                <m:t>      </m:t>
                              </m:r>
                              <m:r>
                                <a:rPr lang="en-GB" sz="1200" b="0" i="1" kern="1400" dirty="0" smtClean="0">
                                  <a:ln>
                                    <a:noFill/>
                                  </a:ln>
                                  <a:solidFill>
                                    <a:srgbClr val="000000"/>
                                  </a:solidFill>
                                  <a:effectLst/>
                                  <a:latin typeface="Cambria Math" panose="02040503050406030204" pitchFamily="18" charset="0"/>
                                </a:rPr>
                                <m:t>𝑥</m:t>
                              </m:r>
                            </m:oMath>
                          </a14:m>
                          <a:r>
                            <a:rPr lang="en-GB" sz="1200" kern="1400" dirty="0">
                              <a:ln>
                                <a:noFill/>
                              </a:ln>
                              <a:solidFill>
                                <a:srgbClr val="000000"/>
                              </a:solidFill>
                              <a:effectLst/>
                              <a:latin typeface="+mj-lt"/>
                            </a:rPr>
                            <a:t> = right (+) and left (-) movement     y = up (+) and down (-) movement</a:t>
                          </a:r>
                        </a:p>
                      </a:txBody>
                      <a:tcPr marL="36576" marR="36576" marT="36576" marB="36576" anchor="ctr"/>
                    </a:tc>
                    <a:extLst>
                      <a:ext uri="{0D108BD9-81ED-4DB2-BD59-A6C34878D82A}">
                        <a16:rowId xmlns:a16="http://schemas.microsoft.com/office/drawing/2014/main" val="4173711549"/>
                      </a:ext>
                    </a:extLst>
                  </a:tr>
                  <a:tr h="324000">
                    <a:tc gridSpan="2">
                      <a:txBody>
                        <a:bodyPr/>
                        <a:lstStyle/>
                        <a:p>
                          <a:pPr marR="0" indent="0" algn="l" rtl="0">
                            <a:lnSpc>
                              <a:spcPct val="119000"/>
                            </a:lnSpc>
                            <a:spcBef>
                              <a:spcPts val="0"/>
                            </a:spcBef>
                            <a:spcAft>
                              <a:spcPts val="1400"/>
                            </a:spcAft>
                          </a:pPr>
                          <a:r>
                            <a:rPr lang="en-US" sz="1200" b="1" kern="1400" dirty="0">
                              <a:ln>
                                <a:noFill/>
                              </a:ln>
                              <a:solidFill>
                                <a:srgbClr val="000000"/>
                              </a:solidFill>
                              <a:effectLst/>
                              <a:latin typeface="+mj-lt"/>
                            </a:rPr>
                            <a:t>Ratio</a:t>
                          </a:r>
                          <a:endParaRPr lang="en-GB" sz="1200" b="1" kern="1400" dirty="0">
                            <a:ln>
                              <a:noFill/>
                            </a:ln>
                            <a:solidFill>
                              <a:srgbClr val="000000"/>
                            </a:solidFill>
                            <a:effectLst/>
                            <a:latin typeface="+mj-lt"/>
                          </a:endParaRPr>
                        </a:p>
                      </a:txBody>
                      <a:tcPr marL="36576" marR="36576" marT="36576" marB="36576" anchor="ctr">
                        <a:solidFill>
                          <a:schemeClr val="accent5">
                            <a:lumMod val="20000"/>
                            <a:lumOff val="80000"/>
                          </a:schemeClr>
                        </a:solidFill>
                      </a:tcPr>
                    </a:tc>
                    <a:tc hMerge="1">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368313052"/>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Ratio </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Ratio compares the size of one part to another part. Written using the ‘:’ symbol.</a:t>
                          </a:r>
                        </a:p>
                      </a:txBody>
                      <a:tcPr marL="36576" marR="36576" marT="36576" marB="36576" anchor="ctr"/>
                    </a:tc>
                    <a:extLst>
                      <a:ext uri="{0D108BD9-81ED-4DB2-BD59-A6C34878D82A}">
                        <a16:rowId xmlns:a16="http://schemas.microsoft.com/office/drawing/2014/main" val="2413387246"/>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Simplifying Ratios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200"/>
                            </a:spcAft>
                            <a:buClrTx/>
                            <a:buSzTx/>
                            <a:buFontTx/>
                            <a:buNone/>
                            <a:tabLst/>
                            <a:defRPr/>
                          </a:pPr>
                          <a:r>
                            <a:rPr lang="en-GB" sz="1200" dirty="0">
                              <a:latin typeface="+mj-lt"/>
                            </a:rPr>
                            <a:t>To reduce a ratio to its lowest terms by dividing by a common factor</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082739898"/>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Ratios in the form 1:n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Divide both parts of the ratio by one of the numbers to make one part equal 1.</a:t>
                          </a:r>
                        </a:p>
                      </a:txBody>
                      <a:tcPr marL="36576" marR="36576" marT="36576" marB="36576" anchor="ctr"/>
                    </a:tc>
                    <a:extLst>
                      <a:ext uri="{0D108BD9-81ED-4DB2-BD59-A6C34878D82A}">
                        <a16:rowId xmlns:a16="http://schemas.microsoft.com/office/drawing/2014/main" val="3380535822"/>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Sharing into a ratio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mj-lt"/>
                            </a:rPr>
                            <a:t>A method of sharing out an amount in a given ratio.</a:t>
                          </a:r>
                        </a:p>
                      </a:txBody>
                      <a:tcPr marL="36576" marR="36576" marT="36576" marB="36576" anchor="ctr"/>
                    </a:tc>
                    <a:extLst>
                      <a:ext uri="{0D108BD9-81ED-4DB2-BD59-A6C34878D82A}">
                        <a16:rowId xmlns:a16="http://schemas.microsoft.com/office/drawing/2014/main" val="75619119"/>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417434249"/>
                  </p:ext>
                </p:extLst>
              </p:nvPr>
            </p:nvGraphicFramePr>
            <p:xfrm>
              <a:off x="289217" y="627093"/>
              <a:ext cx="11614025" cy="6230907"/>
            </p:xfrm>
            <a:graphic>
              <a:graphicData uri="http://schemas.openxmlformats.org/drawingml/2006/table">
                <a:tbl>
                  <a:tblPr firstRow="1" bandRow="1">
                    <a:tableStyleId>{5940675A-B579-460E-94D1-54222C63F5DA}</a:tableStyleId>
                  </a:tblPr>
                  <a:tblGrid>
                    <a:gridCol w="2968549">
                      <a:extLst>
                        <a:ext uri="{9D8B030D-6E8A-4147-A177-3AD203B41FA5}">
                          <a16:colId xmlns:a16="http://schemas.microsoft.com/office/drawing/2014/main" val="3320737753"/>
                        </a:ext>
                      </a:extLst>
                    </a:gridCol>
                    <a:gridCol w="8645476">
                      <a:extLst>
                        <a:ext uri="{9D8B030D-6E8A-4147-A177-3AD203B41FA5}">
                          <a16:colId xmlns:a16="http://schemas.microsoft.com/office/drawing/2014/main" val="1575322912"/>
                        </a:ext>
                      </a:extLst>
                    </a:gridCol>
                  </a:tblGrid>
                  <a:tr h="324000">
                    <a:tc gridSpan="2">
                      <a:txBody>
                        <a:bodyPr/>
                        <a:lstStyle/>
                        <a:p>
                          <a:pPr algn="l"/>
                          <a:r>
                            <a:rPr lang="en-GB" sz="1200" b="1" dirty="0" smtClean="0">
                              <a:latin typeface="+mj-lt"/>
                            </a:rPr>
                            <a:t>Percentages</a:t>
                          </a:r>
                          <a:endParaRPr lang="en-GB" sz="1200" b="1" dirty="0">
                            <a:latin typeface="+mj-lt"/>
                          </a:endParaRPr>
                        </a:p>
                      </a:txBody>
                      <a:tcPr anchor="ct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1517490617"/>
                      </a:ext>
                    </a:extLst>
                  </a:tr>
                  <a:tr h="324000">
                    <a:tc>
                      <a:txBody>
                        <a:bodyPr/>
                        <a:lstStyle/>
                        <a:p>
                          <a:pPr algn="l" fontAlgn="ctr"/>
                          <a:r>
                            <a:rPr lang="en-GB" sz="1200" b="0" i="0" u="none" strike="noStrike" dirty="0">
                              <a:solidFill>
                                <a:srgbClr val="000000"/>
                              </a:solidFill>
                              <a:effectLst/>
                              <a:latin typeface="+mj-lt"/>
                            </a:rPr>
                            <a:t>Percentage </a:t>
                          </a:r>
                        </a:p>
                      </a:txBody>
                      <a:tcPr marL="9525" marR="9525" marT="9525" marB="0" anchor="ctr"/>
                    </a:tc>
                    <a:tc>
                      <a:txBody>
                        <a:bodyPr/>
                        <a:lstStyle/>
                        <a:p>
                          <a:pPr algn="l" fontAlgn="ctr"/>
                          <a:r>
                            <a:rPr lang="en-GB" sz="1200" b="0" i="0" u="none" strike="noStrike" dirty="0">
                              <a:solidFill>
                                <a:srgbClr val="000000"/>
                              </a:solidFill>
                              <a:effectLst/>
                              <a:latin typeface="+mj-lt"/>
                            </a:rPr>
                            <a:t>Out of 100</a:t>
                          </a:r>
                        </a:p>
                      </a:txBody>
                      <a:tcPr marL="9525" marR="9525" marT="9525" marB="0" anchor="ctr"/>
                    </a:tc>
                    <a:extLst>
                      <a:ext uri="{0D108BD9-81ED-4DB2-BD59-A6C34878D82A}">
                        <a16:rowId xmlns:a16="http://schemas.microsoft.com/office/drawing/2014/main" val="1097222946"/>
                      </a:ext>
                    </a:extLst>
                  </a:tr>
                  <a:tr h="324000">
                    <a:tc>
                      <a:txBody>
                        <a:bodyPr/>
                        <a:lstStyle/>
                        <a:p>
                          <a:pPr algn="l" fontAlgn="ctr"/>
                          <a:r>
                            <a:rPr lang="en-GB" sz="1200" b="0" i="0" u="none" strike="noStrike">
                              <a:solidFill>
                                <a:srgbClr val="000000"/>
                              </a:solidFill>
                              <a:effectLst/>
                              <a:latin typeface="+mj-lt"/>
                            </a:rPr>
                            <a:t>Increase</a:t>
                          </a:r>
                        </a:p>
                      </a:txBody>
                      <a:tcPr marL="9525" marR="9525" marT="9525" marB="0" anchor="ctr"/>
                    </a:tc>
                    <a:tc>
                      <a:txBody>
                        <a:bodyPr/>
                        <a:lstStyle/>
                        <a:p>
                          <a:pPr algn="l" fontAlgn="ctr"/>
                          <a:r>
                            <a:rPr lang="en-GB" sz="1200" b="0" i="0" u="none" strike="noStrike" dirty="0">
                              <a:solidFill>
                                <a:srgbClr val="000000"/>
                              </a:solidFill>
                              <a:effectLst/>
                              <a:latin typeface="+mj-lt"/>
                            </a:rPr>
                            <a:t>Make bigger</a:t>
                          </a:r>
                        </a:p>
                      </a:txBody>
                      <a:tcPr marL="9525" marR="9525" marT="9525" marB="0" anchor="ctr"/>
                    </a:tc>
                    <a:extLst>
                      <a:ext uri="{0D108BD9-81ED-4DB2-BD59-A6C34878D82A}">
                        <a16:rowId xmlns:a16="http://schemas.microsoft.com/office/drawing/2014/main" val="751656766"/>
                      </a:ext>
                    </a:extLst>
                  </a:tr>
                  <a:tr h="324000">
                    <a:tc>
                      <a:txBody>
                        <a:bodyPr/>
                        <a:lstStyle/>
                        <a:p>
                          <a:pPr algn="l" fontAlgn="ctr"/>
                          <a:r>
                            <a:rPr lang="en-GB" sz="1200" b="0" i="0" u="none" strike="noStrike">
                              <a:solidFill>
                                <a:srgbClr val="000000"/>
                              </a:solidFill>
                              <a:effectLst/>
                              <a:latin typeface="+mj-lt"/>
                            </a:rPr>
                            <a:t>Decrease</a:t>
                          </a:r>
                        </a:p>
                      </a:txBody>
                      <a:tcPr marL="9525" marR="9525" marT="9525" marB="0" anchor="ctr"/>
                    </a:tc>
                    <a:tc>
                      <a:txBody>
                        <a:bodyPr/>
                        <a:lstStyle/>
                        <a:p>
                          <a:pPr algn="l" fontAlgn="ctr"/>
                          <a:r>
                            <a:rPr lang="en-GB" sz="1200" b="0" i="0" u="none" strike="noStrike" dirty="0">
                              <a:solidFill>
                                <a:srgbClr val="000000"/>
                              </a:solidFill>
                              <a:effectLst/>
                              <a:latin typeface="+mj-lt"/>
                            </a:rPr>
                            <a:t>Make smaller</a:t>
                          </a:r>
                        </a:p>
                      </a:txBody>
                      <a:tcPr marL="9525" marR="9525" marT="9525" marB="0" anchor="ctr"/>
                    </a:tc>
                    <a:extLst>
                      <a:ext uri="{0D108BD9-81ED-4DB2-BD59-A6C34878D82A}">
                        <a16:rowId xmlns:a16="http://schemas.microsoft.com/office/drawing/2014/main" val="1433080795"/>
                      </a:ext>
                    </a:extLst>
                  </a:tr>
                  <a:tr h="324000">
                    <a:tc>
                      <a:txBody>
                        <a:bodyPr/>
                        <a:lstStyle/>
                        <a:p>
                          <a:pPr algn="l" fontAlgn="ctr"/>
                          <a:r>
                            <a:rPr lang="en-GB" sz="1200" b="0" i="0" u="none" strike="noStrike" dirty="0">
                              <a:solidFill>
                                <a:srgbClr val="000000"/>
                              </a:solidFill>
                              <a:effectLst/>
                              <a:latin typeface="+mj-lt"/>
                            </a:rPr>
                            <a:t>Percentage multiplier</a:t>
                          </a:r>
                        </a:p>
                      </a:txBody>
                      <a:tcPr marL="9525" marR="9525" marT="9525" marB="0" anchor="ctr"/>
                    </a:tc>
                    <a:tc>
                      <a:txBody>
                        <a:bodyPr/>
                        <a:lstStyle/>
                        <a:p>
                          <a:pPr algn="l" fontAlgn="ctr"/>
                          <a:r>
                            <a:rPr lang="en-US" sz="1200" b="0" i="0" u="none" strike="noStrike">
                              <a:solidFill>
                                <a:srgbClr val="000000"/>
                              </a:solidFill>
                              <a:effectLst/>
                              <a:latin typeface="+mj-lt"/>
                            </a:rPr>
                            <a:t>A number you multiply by to increase or decrease in one calculation</a:t>
                          </a:r>
                        </a:p>
                      </a:txBody>
                      <a:tcPr marL="9525" marR="9525" marT="9525" marB="0" anchor="ctr"/>
                    </a:tc>
                    <a:extLst>
                      <a:ext uri="{0D108BD9-81ED-4DB2-BD59-A6C34878D82A}">
                        <a16:rowId xmlns:a16="http://schemas.microsoft.com/office/drawing/2014/main" val="117779741"/>
                      </a:ext>
                    </a:extLst>
                  </a:tr>
                  <a:tr h="324000">
                    <a:tc>
                      <a:txBody>
                        <a:bodyPr/>
                        <a:lstStyle/>
                        <a:p>
                          <a:r>
                            <a:rPr lang="en-GB" sz="1200" dirty="0" smtClean="0">
                              <a:latin typeface="+mj-lt"/>
                            </a:rPr>
                            <a:t>Per annum</a:t>
                          </a:r>
                          <a:endParaRPr lang="en-GB" sz="1200" dirty="0">
                            <a:latin typeface="+mj-lt"/>
                          </a:endParaRPr>
                        </a:p>
                      </a:txBody>
                      <a:tcPr anchor="ctr"/>
                    </a:tc>
                    <a:tc>
                      <a:txBody>
                        <a:bodyPr/>
                        <a:lstStyle/>
                        <a:p>
                          <a:r>
                            <a:rPr lang="en-GB" sz="1200" dirty="0" smtClean="0">
                              <a:latin typeface="+mj-lt"/>
                            </a:rPr>
                            <a:t>Each</a:t>
                          </a:r>
                          <a:r>
                            <a:rPr lang="en-GB" sz="1200" baseline="0" dirty="0" smtClean="0">
                              <a:latin typeface="+mj-lt"/>
                            </a:rPr>
                            <a:t> year</a:t>
                          </a:r>
                          <a:endParaRPr lang="en-GB" sz="1200" dirty="0">
                            <a:latin typeface="+mj-lt"/>
                          </a:endParaRPr>
                        </a:p>
                      </a:txBody>
                      <a:tcPr anchor="ctr"/>
                    </a:tc>
                    <a:extLst>
                      <a:ext uri="{0D108BD9-81ED-4DB2-BD59-A6C34878D82A}">
                        <a16:rowId xmlns:a16="http://schemas.microsoft.com/office/drawing/2014/main" val="2861338378"/>
                      </a:ext>
                    </a:extLst>
                  </a:tr>
                  <a:tr h="324000">
                    <a:tc>
                      <a:txBody>
                        <a:bodyPr/>
                        <a:lstStyle/>
                        <a:p>
                          <a:pPr algn="l" fontAlgn="ctr"/>
                          <a:r>
                            <a:rPr lang="en-GB" sz="1200" b="0" i="0" u="none" strike="noStrike" dirty="0">
                              <a:solidFill>
                                <a:srgbClr val="000000"/>
                              </a:solidFill>
                              <a:effectLst/>
                              <a:latin typeface="+mj-lt"/>
                            </a:rPr>
                            <a:t>Simple interest</a:t>
                          </a:r>
                        </a:p>
                      </a:txBody>
                      <a:tcPr marL="9525" marR="9525" marT="9525" marB="0" anchor="ctr"/>
                    </a:tc>
                    <a:tc>
                      <a:txBody>
                        <a:bodyPr/>
                        <a:lstStyle/>
                        <a:p>
                          <a:pPr algn="l" fontAlgn="ctr"/>
                          <a:r>
                            <a:rPr lang="en-GB" sz="1200" b="0" i="0" u="none" strike="noStrike" dirty="0">
                              <a:solidFill>
                                <a:srgbClr val="000000"/>
                              </a:solidFill>
                              <a:effectLst/>
                              <a:latin typeface="+mj-lt"/>
                            </a:rPr>
                            <a:t>Same amount every year</a:t>
                          </a:r>
                        </a:p>
                      </a:txBody>
                      <a:tcPr marL="9525" marR="9525" marT="9525" marB="0" anchor="ctr"/>
                    </a:tc>
                    <a:extLst>
                      <a:ext uri="{0D108BD9-81ED-4DB2-BD59-A6C34878D82A}">
                        <a16:rowId xmlns:a16="http://schemas.microsoft.com/office/drawing/2014/main" val="292454114"/>
                      </a:ext>
                    </a:extLst>
                  </a:tr>
                  <a:tr h="324000">
                    <a:tc>
                      <a:txBody>
                        <a:bodyPr/>
                        <a:lstStyle/>
                        <a:p>
                          <a:pPr algn="l" fontAlgn="ctr"/>
                          <a:r>
                            <a:rPr lang="en-GB" sz="1200" b="0" i="0" u="none" strike="noStrike" dirty="0">
                              <a:solidFill>
                                <a:srgbClr val="000000"/>
                              </a:solidFill>
                              <a:effectLst/>
                              <a:latin typeface="+mj-lt"/>
                            </a:rPr>
                            <a:t>Compound interest</a:t>
                          </a:r>
                        </a:p>
                      </a:txBody>
                      <a:tcPr marL="9525" marR="9525" marT="9525" marB="0" anchor="ctr"/>
                    </a:tc>
                    <a:tc>
                      <a:txBody>
                        <a:bodyPr/>
                        <a:lstStyle/>
                        <a:p>
                          <a:pPr algn="l" fontAlgn="ctr"/>
                          <a:r>
                            <a:rPr lang="en-GB" sz="1200" b="0" i="0" u="none" strike="noStrike" dirty="0">
                              <a:solidFill>
                                <a:srgbClr val="000000"/>
                              </a:solidFill>
                              <a:effectLst/>
                              <a:latin typeface="+mj-lt"/>
                            </a:rPr>
                            <a:t>Worked out yearly</a:t>
                          </a:r>
                        </a:p>
                      </a:txBody>
                      <a:tcPr marL="9525" marR="9525" marT="9525" marB="0" anchor="ctr"/>
                    </a:tc>
                    <a:extLst>
                      <a:ext uri="{0D108BD9-81ED-4DB2-BD59-A6C34878D82A}">
                        <a16:rowId xmlns:a16="http://schemas.microsoft.com/office/drawing/2014/main" val="1798805249"/>
                      </a:ext>
                    </a:extLst>
                  </a:tr>
                  <a:tr h="324000">
                    <a:tc>
                      <a:txBody>
                        <a:bodyPr/>
                        <a:lstStyle/>
                        <a:p>
                          <a:pPr algn="l" fontAlgn="ctr"/>
                          <a:r>
                            <a:rPr lang="en-GB" sz="1200" b="0" i="0" u="none" strike="noStrike" dirty="0">
                              <a:solidFill>
                                <a:srgbClr val="000000"/>
                              </a:solidFill>
                              <a:effectLst/>
                              <a:latin typeface="+mj-lt"/>
                            </a:rPr>
                            <a:t>Percentage change</a:t>
                          </a:r>
                        </a:p>
                      </a:txBody>
                      <a:tcPr marL="9525" marR="9525" marT="9525" marB="0" anchor="ctr"/>
                    </a:tc>
                    <a:tc>
                      <a:txBody>
                        <a:bodyPr/>
                        <a:lstStyle/>
                        <a:p>
                          <a:pPr algn="l" fontAlgn="ctr"/>
                          <a:r>
                            <a:rPr lang="en-US" sz="1200" b="0" i="0" u="none" strike="noStrike" dirty="0">
                              <a:solidFill>
                                <a:srgbClr val="000000"/>
                              </a:solidFill>
                              <a:effectLst/>
                              <a:latin typeface="+mj-lt"/>
                            </a:rPr>
                            <a:t>The percentage </a:t>
                          </a:r>
                          <a:r>
                            <a:rPr lang="en-US" sz="1200" b="0" i="0" u="none" strike="noStrike" dirty="0" smtClean="0">
                              <a:solidFill>
                                <a:srgbClr val="000000"/>
                              </a:solidFill>
                              <a:effectLst/>
                              <a:latin typeface="+mj-lt"/>
                            </a:rPr>
                            <a:t>increase, </a:t>
                          </a:r>
                          <a:r>
                            <a:rPr lang="en-US" sz="1200" b="0" i="0" u="none" strike="noStrike" dirty="0">
                              <a:solidFill>
                                <a:srgbClr val="000000"/>
                              </a:solidFill>
                              <a:effectLst/>
                              <a:latin typeface="+mj-lt"/>
                            </a:rPr>
                            <a:t>decrease </a:t>
                          </a:r>
                          <a:r>
                            <a:rPr lang="en-US" sz="1200" b="0" i="0" u="none" strike="noStrike" dirty="0" smtClean="0">
                              <a:solidFill>
                                <a:srgbClr val="000000"/>
                              </a:solidFill>
                              <a:effectLst/>
                              <a:latin typeface="+mj-lt"/>
                            </a:rPr>
                            <a:t>or profit</a:t>
                          </a:r>
                          <a:endParaRPr lang="en-US"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565253470"/>
                      </a:ext>
                    </a:extLst>
                  </a:tr>
                  <a:tr h="324000">
                    <a:tc>
                      <a:txBody>
                        <a:bodyPr/>
                        <a:lstStyle/>
                        <a:p>
                          <a:pPr algn="l" fontAlgn="ctr"/>
                          <a:r>
                            <a:rPr lang="en-GB" sz="1200" b="0" i="0" u="none" strike="noStrike" dirty="0">
                              <a:solidFill>
                                <a:srgbClr val="000000"/>
                              </a:solidFill>
                              <a:effectLst/>
                              <a:latin typeface="+mj-lt"/>
                            </a:rPr>
                            <a:t>Reverse percentages</a:t>
                          </a:r>
                        </a:p>
                      </a:txBody>
                      <a:tcPr marL="9525" marR="9525" marT="9525" marB="0" anchor="ctr"/>
                    </a:tc>
                    <a:tc>
                      <a:txBody>
                        <a:bodyPr/>
                        <a:lstStyle/>
                        <a:p>
                          <a:pPr algn="l" fontAlgn="ctr"/>
                          <a:r>
                            <a:rPr lang="en-US" sz="1200" b="0" i="0" u="none" strike="noStrike" dirty="0">
                              <a:solidFill>
                                <a:srgbClr val="000000"/>
                              </a:solidFill>
                              <a:effectLst/>
                              <a:latin typeface="+mj-lt"/>
                            </a:rPr>
                            <a:t>Working backwards to fins the original amount after an increase or decrease</a:t>
                          </a:r>
                        </a:p>
                      </a:txBody>
                      <a:tcPr marL="9525" marR="9525" marT="9525" marB="0" anchor="ctr"/>
                    </a:tc>
                    <a:extLst>
                      <a:ext uri="{0D108BD9-81ED-4DB2-BD59-A6C34878D82A}">
                        <a16:rowId xmlns:a16="http://schemas.microsoft.com/office/drawing/2014/main" val="1189809227"/>
                      </a:ext>
                    </a:extLst>
                  </a:tr>
                  <a:tr h="324000">
                    <a:tc gridSpan="2">
                      <a:txBody>
                        <a:bodyPr/>
                        <a:lstStyle/>
                        <a:p>
                          <a:pPr algn="l" fontAlgn="ctr"/>
                          <a:r>
                            <a:rPr lang="en-US" sz="1200" b="1" i="0" u="none" strike="noStrike" dirty="0" smtClean="0">
                              <a:solidFill>
                                <a:srgbClr val="000000"/>
                              </a:solidFill>
                              <a:effectLst/>
                              <a:latin typeface="+mj-lt"/>
                            </a:rPr>
                            <a:t>Vectors</a:t>
                          </a:r>
                          <a:endParaRPr lang="en-GB" sz="1200" b="1" i="0" u="none" strike="noStrike" dirty="0">
                            <a:solidFill>
                              <a:srgbClr val="000000"/>
                            </a:solidFill>
                            <a:effectLst/>
                            <a:latin typeface="+mj-lt"/>
                          </a:endParaRPr>
                        </a:p>
                      </a:txBody>
                      <a:tcPr marL="9525" marR="9525" marT="9525" marB="0" anchor="ctr">
                        <a:solidFill>
                          <a:schemeClr val="accent4">
                            <a:lumMod val="20000"/>
                            <a:lumOff val="80000"/>
                          </a:schemeClr>
                        </a:solidFill>
                      </a:tcPr>
                    </a:tc>
                    <a:tc hMerge="1">
                      <a:txBody>
                        <a:bodyPr/>
                        <a:lstStyle/>
                        <a:p>
                          <a:pPr algn="l" fontAlgn="ctr"/>
                          <a:endParaRPr lang="en-US" sz="1200" b="0" i="0" u="none" strike="noStrike" dirty="0">
                            <a:solidFill>
                              <a:srgbClr val="000000"/>
                            </a:solidFill>
                            <a:effectLst/>
                            <a:latin typeface="Gill Sans"/>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503223223"/>
                      </a:ext>
                    </a:extLst>
                  </a:tr>
                  <a:tr h="324000">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j-lt"/>
                            </a:rPr>
                            <a:t>Vectors</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j-lt"/>
                            </a:rPr>
                            <a:t>A vector describes a movement from one point to another. A vector quantity has both direction and magnitude (size).</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14037562"/>
                      </a:ext>
                    </a:extLst>
                  </a:tr>
                  <a:tr h="324000">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j-lt"/>
                            </a:rPr>
                            <a:t>Vector notation</a:t>
                          </a:r>
                          <a:endParaRPr lang="en-GB" sz="1200" kern="1400" dirty="0">
                            <a:ln>
                              <a:noFill/>
                            </a:ln>
                            <a:solidFill>
                              <a:srgbClr val="000000"/>
                            </a:solidFill>
                            <a:effectLst/>
                            <a:latin typeface="+mj-lt"/>
                          </a:endParaRPr>
                        </a:p>
                      </a:txBody>
                      <a:tcPr marL="36576" marR="36576" marT="36576" marB="36576" anchor="ctr"/>
                    </a:tc>
                    <a:tc>
                      <a:txBody>
                        <a:bodyPr/>
                        <a:lstStyle/>
                        <a:p>
                          <a:endParaRPr lang="en-US"/>
                        </a:p>
                      </a:txBody>
                      <a:tcPr marL="36576" marR="36576" marT="36576" marB="36576" anchor="ctr">
                        <a:blipFill>
                          <a:blip r:embed="rId2"/>
                          <a:stretch>
                            <a:fillRect l="-34390" t="-1183333" r="-141" b="-624074"/>
                          </a:stretch>
                        </a:blipFill>
                      </a:tcPr>
                    </a:tc>
                    <a:extLst>
                      <a:ext uri="{0D108BD9-81ED-4DB2-BD59-A6C34878D82A}">
                        <a16:rowId xmlns:a16="http://schemas.microsoft.com/office/drawing/2014/main" val="953410678"/>
                      </a:ext>
                    </a:extLst>
                  </a:tr>
                  <a:tr h="398907">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mj-lt"/>
                            </a:rPr>
                            <a:t>Column</a:t>
                          </a:r>
                          <a:r>
                            <a:rPr lang="en-GB" sz="1200" kern="1400" baseline="0" dirty="0" smtClean="0">
                              <a:ln>
                                <a:noFill/>
                              </a:ln>
                              <a:solidFill>
                                <a:srgbClr val="000000"/>
                              </a:solidFill>
                              <a:effectLst/>
                              <a:latin typeface="+mj-lt"/>
                            </a:rPr>
                            <a:t> vector</a:t>
                          </a:r>
                          <a:endParaRPr lang="en-GB" sz="1200" kern="1400" dirty="0">
                            <a:ln>
                              <a:noFill/>
                            </a:ln>
                            <a:solidFill>
                              <a:srgbClr val="000000"/>
                            </a:solidFill>
                            <a:effectLst/>
                            <a:latin typeface="+mj-lt"/>
                          </a:endParaRPr>
                        </a:p>
                      </a:txBody>
                      <a:tcPr marL="36576" marR="36576" marT="36576" marB="36576" anchor="ctr"/>
                    </a:tc>
                    <a:tc>
                      <a:txBody>
                        <a:bodyPr/>
                        <a:lstStyle/>
                        <a:p>
                          <a:endParaRPr lang="en-US"/>
                        </a:p>
                      </a:txBody>
                      <a:tcPr marL="36576" marR="36576" marT="36576" marB="36576" anchor="ctr">
                        <a:blipFill>
                          <a:blip r:embed="rId2"/>
                          <a:stretch>
                            <a:fillRect l="-34390" t="-1066154" r="-141" b="-418462"/>
                          </a:stretch>
                        </a:blipFill>
                      </a:tcPr>
                    </a:tc>
                    <a:extLst>
                      <a:ext uri="{0D108BD9-81ED-4DB2-BD59-A6C34878D82A}">
                        <a16:rowId xmlns:a16="http://schemas.microsoft.com/office/drawing/2014/main" val="4173711549"/>
                      </a:ext>
                    </a:extLst>
                  </a:tr>
                  <a:tr h="324000">
                    <a:tc gridSpan="2">
                      <a:txBody>
                        <a:bodyPr/>
                        <a:lstStyle/>
                        <a:p>
                          <a:pPr marR="0" indent="0" algn="l" rtl="0">
                            <a:lnSpc>
                              <a:spcPct val="119000"/>
                            </a:lnSpc>
                            <a:spcBef>
                              <a:spcPts val="0"/>
                            </a:spcBef>
                            <a:spcAft>
                              <a:spcPts val="1400"/>
                            </a:spcAft>
                          </a:pPr>
                          <a:r>
                            <a:rPr lang="en-US" sz="1200" b="1" kern="1400" dirty="0" smtClean="0">
                              <a:ln>
                                <a:noFill/>
                              </a:ln>
                              <a:solidFill>
                                <a:srgbClr val="000000"/>
                              </a:solidFill>
                              <a:effectLst/>
                              <a:latin typeface="+mj-lt"/>
                            </a:rPr>
                            <a:t>Ratio</a:t>
                          </a:r>
                          <a:endParaRPr lang="en-GB" sz="1200" b="1" kern="1400" dirty="0">
                            <a:ln>
                              <a:noFill/>
                            </a:ln>
                            <a:solidFill>
                              <a:srgbClr val="000000"/>
                            </a:solidFill>
                            <a:effectLst/>
                            <a:latin typeface="+mj-lt"/>
                          </a:endParaRPr>
                        </a:p>
                      </a:txBody>
                      <a:tcPr marL="36576" marR="36576" marT="36576" marB="36576" anchor="ctr">
                        <a:solidFill>
                          <a:schemeClr val="accent5">
                            <a:lumMod val="20000"/>
                            <a:lumOff val="80000"/>
                          </a:schemeClr>
                        </a:solidFill>
                      </a:tcPr>
                    </a:tc>
                    <a:tc hMerge="1">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smtClean="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368313052"/>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Ratio </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Ratio compares the size of one part to another </a:t>
                          </a:r>
                          <a:r>
                            <a:rPr lang="en-GB" sz="1200" kern="1400" dirty="0" smtClean="0">
                              <a:ln>
                                <a:noFill/>
                              </a:ln>
                              <a:solidFill>
                                <a:srgbClr val="000000"/>
                              </a:solidFill>
                              <a:effectLst/>
                              <a:latin typeface="+mj-lt"/>
                            </a:rPr>
                            <a:t>part</a:t>
                          </a:r>
                          <a:r>
                            <a:rPr lang="en-GB" sz="1200" kern="1400" dirty="0" smtClean="0">
                              <a:ln>
                                <a:noFill/>
                              </a:ln>
                              <a:solidFill>
                                <a:srgbClr val="000000"/>
                              </a:solidFill>
                              <a:effectLst/>
                              <a:latin typeface="+mj-lt"/>
                            </a:rPr>
                            <a:t>. Written </a:t>
                          </a:r>
                          <a:r>
                            <a:rPr lang="en-GB" sz="1200" kern="1400" dirty="0">
                              <a:ln>
                                <a:noFill/>
                              </a:ln>
                              <a:solidFill>
                                <a:srgbClr val="000000"/>
                              </a:solidFill>
                              <a:effectLst/>
                              <a:latin typeface="+mj-lt"/>
                            </a:rPr>
                            <a:t>using the ‘:’ symbol.</a:t>
                          </a:r>
                        </a:p>
                      </a:txBody>
                      <a:tcPr marL="36576" marR="36576" marT="36576" marB="36576" anchor="ctr"/>
                    </a:tc>
                    <a:extLst>
                      <a:ext uri="{0D108BD9-81ED-4DB2-BD59-A6C34878D82A}">
                        <a16:rowId xmlns:a16="http://schemas.microsoft.com/office/drawing/2014/main" val="2413387246"/>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Simplifying Ratios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200"/>
                            </a:spcAft>
                            <a:buClrTx/>
                            <a:buSzTx/>
                            <a:buFontTx/>
                            <a:buNone/>
                            <a:tabLst/>
                            <a:defRPr/>
                          </a:pPr>
                          <a:r>
                            <a:rPr lang="en-GB" sz="1200" dirty="0">
                              <a:latin typeface="+mj-lt"/>
                            </a:rPr>
                            <a:t>To reduce a ratio to its lowest terms by dividing by a common factor</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082739898"/>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Ratios in the form 1:n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Divide both parts of the ratio by one of the numbers to make one part equal 1.</a:t>
                          </a:r>
                        </a:p>
                      </a:txBody>
                      <a:tcPr marL="36576" marR="36576" marT="36576" marB="36576" anchor="ctr"/>
                    </a:tc>
                    <a:extLst>
                      <a:ext uri="{0D108BD9-81ED-4DB2-BD59-A6C34878D82A}">
                        <a16:rowId xmlns:a16="http://schemas.microsoft.com/office/drawing/2014/main" val="3380535822"/>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Sharing into a ratio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mj-lt"/>
                            </a:rPr>
                            <a:t>A method of sharing out an amount in a given ratio.</a:t>
                          </a:r>
                        </a:p>
                      </a:txBody>
                      <a:tcPr marL="36576" marR="36576" marT="36576" marB="36576" anchor="ctr"/>
                    </a:tc>
                    <a:extLst>
                      <a:ext uri="{0D108BD9-81ED-4DB2-BD59-A6C34878D82A}">
                        <a16:rowId xmlns:a16="http://schemas.microsoft.com/office/drawing/2014/main" val="75619119"/>
                      </a:ext>
                    </a:extLst>
                  </a:tr>
                </a:tbl>
              </a:graphicData>
            </a:graphic>
          </p:graphicFrame>
        </mc:Fallback>
      </mc:AlternateContent>
    </p:spTree>
    <p:extLst>
      <p:ext uri="{BB962C8B-B14F-4D97-AF65-F5344CB8AC3E}">
        <p14:creationId xmlns:p14="http://schemas.microsoft.com/office/powerpoint/2010/main" val="406207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114888"/>
            <a:ext cx="3229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Higher</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5</a:t>
            </a:r>
          </a:p>
        </p:txBody>
      </p:sp>
      <p:graphicFrame>
        <p:nvGraphicFramePr>
          <p:cNvPr id="7" name="Table 6"/>
          <p:cNvGraphicFramePr>
            <a:graphicFrameLocks noGrp="1"/>
          </p:cNvGraphicFramePr>
          <p:nvPr/>
        </p:nvGraphicFramePr>
        <p:xfrm>
          <a:off x="289217" y="627093"/>
          <a:ext cx="11614025" cy="5832000"/>
        </p:xfrm>
        <a:graphic>
          <a:graphicData uri="http://schemas.openxmlformats.org/drawingml/2006/table">
            <a:tbl>
              <a:tblPr firstRow="1" bandRow="1">
                <a:tableStyleId>{5940675A-B579-460E-94D1-54222C63F5DA}</a:tableStyleId>
              </a:tblPr>
              <a:tblGrid>
                <a:gridCol w="2968549">
                  <a:extLst>
                    <a:ext uri="{9D8B030D-6E8A-4147-A177-3AD203B41FA5}">
                      <a16:colId xmlns:a16="http://schemas.microsoft.com/office/drawing/2014/main" val="3320737753"/>
                    </a:ext>
                  </a:extLst>
                </a:gridCol>
                <a:gridCol w="8645476">
                  <a:extLst>
                    <a:ext uri="{9D8B030D-6E8A-4147-A177-3AD203B41FA5}">
                      <a16:colId xmlns:a16="http://schemas.microsoft.com/office/drawing/2014/main" val="1575322912"/>
                    </a:ext>
                  </a:extLst>
                </a:gridCol>
              </a:tblGrid>
              <a:tr h="324000">
                <a:tc gridSpan="2">
                  <a:txBody>
                    <a:bodyPr/>
                    <a:lstStyle/>
                    <a:p>
                      <a:pPr algn="l"/>
                      <a:r>
                        <a:rPr lang="en-GB" sz="1200" b="1" dirty="0">
                          <a:latin typeface="+mn-lt"/>
                        </a:rPr>
                        <a:t>Circle Theorems</a:t>
                      </a:r>
                    </a:p>
                  </a:txBody>
                  <a:tcPr anchor="ct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1517490617"/>
                  </a:ext>
                </a:extLst>
              </a:tr>
              <a:tr h="324000">
                <a:tc gridSpan="2">
                  <a:txBody>
                    <a:bodyPr/>
                    <a:lstStyle/>
                    <a:p>
                      <a:pPr algn="l" fontAlgn="ctr"/>
                      <a:r>
                        <a:rPr lang="en-US" sz="1200" b="0" i="0" u="none" strike="noStrike" dirty="0">
                          <a:solidFill>
                            <a:srgbClr val="000000"/>
                          </a:solidFill>
                          <a:effectLst/>
                          <a:latin typeface="+mn-lt"/>
                        </a:rPr>
                        <a:t>1. The perpendicular  bisector of a chord goes through the center of the circle</a:t>
                      </a:r>
                    </a:p>
                  </a:txBody>
                  <a:tcPr marL="9525" marR="9525" marT="9525" marB="0" anchor="ctr"/>
                </a:tc>
                <a:tc hMerge="1">
                  <a:txBody>
                    <a:bodyPr/>
                    <a:lstStyle/>
                    <a:p>
                      <a:endParaRPr lang="en-GB"/>
                    </a:p>
                  </a:txBody>
                  <a:tcPr/>
                </a:tc>
                <a:extLst>
                  <a:ext uri="{0D108BD9-81ED-4DB2-BD59-A6C34878D82A}">
                    <a16:rowId xmlns:a16="http://schemas.microsoft.com/office/drawing/2014/main" val="1097222946"/>
                  </a:ext>
                </a:extLst>
              </a:tr>
              <a:tr h="324000">
                <a:tc gridSpan="2">
                  <a:txBody>
                    <a:bodyPr/>
                    <a:lstStyle/>
                    <a:p>
                      <a:pPr algn="l" fontAlgn="ctr"/>
                      <a:r>
                        <a:rPr lang="en-US" sz="1200" b="0" i="0" u="none" strike="noStrike">
                          <a:solidFill>
                            <a:srgbClr val="000000"/>
                          </a:solidFill>
                          <a:effectLst/>
                          <a:latin typeface="+mn-lt"/>
                        </a:rPr>
                        <a:t>2. A radius meets a tangent at 90˚</a:t>
                      </a:r>
                    </a:p>
                  </a:txBody>
                  <a:tcPr marL="9525" marR="9525" marT="9525" marB="0" anchor="ctr"/>
                </a:tc>
                <a:tc hMerge="1">
                  <a:txBody>
                    <a:bodyPr/>
                    <a:lstStyle/>
                    <a:p>
                      <a:endParaRPr lang="en-GB"/>
                    </a:p>
                  </a:txBody>
                  <a:tcPr/>
                </a:tc>
                <a:extLst>
                  <a:ext uri="{0D108BD9-81ED-4DB2-BD59-A6C34878D82A}">
                    <a16:rowId xmlns:a16="http://schemas.microsoft.com/office/drawing/2014/main" val="2563704612"/>
                  </a:ext>
                </a:extLst>
              </a:tr>
              <a:tr h="324000">
                <a:tc gridSpan="2">
                  <a:txBody>
                    <a:bodyPr/>
                    <a:lstStyle/>
                    <a:p>
                      <a:pPr algn="l" fontAlgn="ctr"/>
                      <a:r>
                        <a:rPr lang="en-US" sz="1200" b="0" i="0" u="none" strike="noStrike">
                          <a:solidFill>
                            <a:srgbClr val="000000"/>
                          </a:solidFill>
                          <a:effectLst/>
                          <a:latin typeface="+mn-lt"/>
                        </a:rPr>
                        <a:t>3. Tangents to a circle from the same point are equal in length</a:t>
                      </a:r>
                    </a:p>
                  </a:txBody>
                  <a:tcPr marL="9525" marR="9525" marT="9525" marB="0" anchor="ctr"/>
                </a:tc>
                <a:tc hMerge="1">
                  <a:txBody>
                    <a:bodyPr/>
                    <a:lstStyle/>
                    <a:p>
                      <a:endParaRPr lang="en-GB"/>
                    </a:p>
                  </a:txBody>
                  <a:tcPr/>
                </a:tc>
                <a:extLst>
                  <a:ext uri="{0D108BD9-81ED-4DB2-BD59-A6C34878D82A}">
                    <a16:rowId xmlns:a16="http://schemas.microsoft.com/office/drawing/2014/main" val="2656385429"/>
                  </a:ext>
                </a:extLst>
              </a:tr>
              <a:tr h="324000">
                <a:tc gridSpan="2">
                  <a:txBody>
                    <a:bodyPr/>
                    <a:lstStyle/>
                    <a:p>
                      <a:pPr algn="l" fontAlgn="ctr"/>
                      <a:r>
                        <a:rPr lang="en-GB" sz="1200" b="0" i="0" u="none" strike="noStrike" dirty="0">
                          <a:solidFill>
                            <a:srgbClr val="000000"/>
                          </a:solidFill>
                          <a:effectLst/>
                          <a:latin typeface="+mn-lt"/>
                        </a:rPr>
                        <a:t>4. Angles in a semi circle are 90˚</a:t>
                      </a:r>
                    </a:p>
                  </a:txBody>
                  <a:tcPr marL="9525" marR="9525" marT="9525" marB="0" anchor="ctr"/>
                </a:tc>
                <a:tc hMerge="1">
                  <a:txBody>
                    <a:bodyPr/>
                    <a:lstStyle/>
                    <a:p>
                      <a:endParaRPr lang="en-GB"/>
                    </a:p>
                  </a:txBody>
                  <a:tcPr/>
                </a:tc>
                <a:extLst>
                  <a:ext uri="{0D108BD9-81ED-4DB2-BD59-A6C34878D82A}">
                    <a16:rowId xmlns:a16="http://schemas.microsoft.com/office/drawing/2014/main" val="2021483420"/>
                  </a:ext>
                </a:extLst>
              </a:tr>
              <a:tr h="324000">
                <a:tc gridSpan="2">
                  <a:txBody>
                    <a:bodyPr/>
                    <a:lstStyle/>
                    <a:p>
                      <a:pPr algn="l" fontAlgn="ctr"/>
                      <a:r>
                        <a:rPr lang="en-US" sz="1200" b="0" i="0" u="none" strike="noStrike" dirty="0">
                          <a:solidFill>
                            <a:srgbClr val="000000"/>
                          </a:solidFill>
                          <a:effectLst/>
                          <a:latin typeface="+mn-lt"/>
                        </a:rPr>
                        <a:t>5. Angle at the center is double the angle at the circumference</a:t>
                      </a:r>
                    </a:p>
                  </a:txBody>
                  <a:tcPr marL="9525" marR="9525" marT="9525" marB="0" anchor="ctr"/>
                </a:tc>
                <a:tc hMerge="1">
                  <a:txBody>
                    <a:bodyPr/>
                    <a:lstStyle/>
                    <a:p>
                      <a:endParaRPr lang="en-GB"/>
                    </a:p>
                  </a:txBody>
                  <a:tcPr/>
                </a:tc>
                <a:extLst>
                  <a:ext uri="{0D108BD9-81ED-4DB2-BD59-A6C34878D82A}">
                    <a16:rowId xmlns:a16="http://schemas.microsoft.com/office/drawing/2014/main" val="466233180"/>
                  </a:ext>
                </a:extLst>
              </a:tr>
              <a:tr h="324000">
                <a:tc gridSpan="2">
                  <a:txBody>
                    <a:bodyPr/>
                    <a:lstStyle/>
                    <a:p>
                      <a:pPr algn="l" fontAlgn="ctr"/>
                      <a:r>
                        <a:rPr lang="en-US" sz="1200" b="0" i="0" u="none" strike="noStrike">
                          <a:solidFill>
                            <a:srgbClr val="000000"/>
                          </a:solidFill>
                          <a:effectLst/>
                          <a:latin typeface="+mn-lt"/>
                        </a:rPr>
                        <a:t>6.  Angles in the same segment are equal</a:t>
                      </a:r>
                    </a:p>
                  </a:txBody>
                  <a:tcPr marL="9525" marR="9525" marT="9525" marB="0" anchor="ctr"/>
                </a:tc>
                <a:tc hMerge="1">
                  <a:txBody>
                    <a:bodyPr/>
                    <a:lstStyle/>
                    <a:p>
                      <a:endParaRPr lang="en-GB"/>
                    </a:p>
                  </a:txBody>
                  <a:tcPr/>
                </a:tc>
                <a:extLst>
                  <a:ext uri="{0D108BD9-81ED-4DB2-BD59-A6C34878D82A}">
                    <a16:rowId xmlns:a16="http://schemas.microsoft.com/office/drawing/2014/main" val="1468526534"/>
                  </a:ext>
                </a:extLst>
              </a:tr>
              <a:tr h="324000">
                <a:tc gridSpan="2">
                  <a:txBody>
                    <a:bodyPr/>
                    <a:lstStyle/>
                    <a:p>
                      <a:pPr algn="l" fontAlgn="ctr"/>
                      <a:r>
                        <a:rPr lang="en-US" sz="1200" b="0" i="0" u="none" strike="noStrike">
                          <a:solidFill>
                            <a:srgbClr val="000000"/>
                          </a:solidFill>
                          <a:effectLst/>
                          <a:latin typeface="+mn-lt"/>
                        </a:rPr>
                        <a:t>7. Opposite angles in a cyclic quadrilateral add up to 180˚</a:t>
                      </a:r>
                    </a:p>
                  </a:txBody>
                  <a:tcPr marL="9525" marR="9525" marT="9525" marB="0" anchor="ctr"/>
                </a:tc>
                <a:tc hMerge="1">
                  <a:txBody>
                    <a:bodyPr/>
                    <a:lstStyle/>
                    <a:p>
                      <a:endParaRPr lang="en-GB"/>
                    </a:p>
                  </a:txBody>
                  <a:tcPr/>
                </a:tc>
                <a:extLst>
                  <a:ext uri="{0D108BD9-81ED-4DB2-BD59-A6C34878D82A}">
                    <a16:rowId xmlns:a16="http://schemas.microsoft.com/office/drawing/2014/main" val="3739150431"/>
                  </a:ext>
                </a:extLst>
              </a:tr>
              <a:tr h="324000">
                <a:tc gridSpan="2">
                  <a:txBody>
                    <a:bodyPr/>
                    <a:lstStyle/>
                    <a:p>
                      <a:pPr algn="l" fontAlgn="ctr"/>
                      <a:r>
                        <a:rPr lang="en-US" sz="1200" b="0" i="0" u="none" strike="noStrike" dirty="0">
                          <a:solidFill>
                            <a:srgbClr val="000000"/>
                          </a:solidFill>
                          <a:effectLst/>
                          <a:latin typeface="+mn-lt"/>
                        </a:rPr>
                        <a:t>8. Alternate segment theorem (the angle between a tangent and a chord is equal to the angle in the alternate segment)</a:t>
                      </a:r>
                    </a:p>
                  </a:txBody>
                  <a:tcPr marL="9525" marR="9525" marT="9525" marB="0" anchor="ctr"/>
                </a:tc>
                <a:tc hMerge="1">
                  <a:txBody>
                    <a:bodyPr/>
                    <a:lstStyle/>
                    <a:p>
                      <a:endParaRPr lang="en-GB"/>
                    </a:p>
                  </a:txBody>
                  <a:tcPr/>
                </a:tc>
                <a:extLst>
                  <a:ext uri="{0D108BD9-81ED-4DB2-BD59-A6C34878D82A}">
                    <a16:rowId xmlns:a16="http://schemas.microsoft.com/office/drawing/2014/main" val="1914592689"/>
                  </a:ext>
                </a:extLst>
              </a:tr>
              <a:tr h="324000">
                <a:tc gridSpan="2">
                  <a:txBody>
                    <a:bodyPr/>
                    <a:lstStyle/>
                    <a:p>
                      <a:pPr algn="l" fontAlgn="ctr"/>
                      <a:r>
                        <a:rPr lang="en-GB" sz="1200" b="1" i="0" u="none" strike="noStrike" dirty="0">
                          <a:solidFill>
                            <a:srgbClr val="000000"/>
                          </a:solidFill>
                          <a:effectLst/>
                          <a:latin typeface="+mn-lt"/>
                        </a:rPr>
                        <a:t>Velocity-time graphs</a:t>
                      </a:r>
                    </a:p>
                  </a:txBody>
                  <a:tcPr marL="9525" marR="9525" marT="9525" marB="0" anchor="ctr">
                    <a:solidFill>
                      <a:srgbClr val="FFCCFF"/>
                    </a:solidFill>
                  </a:tcPr>
                </a:tc>
                <a:tc hMerge="1">
                  <a:txBody>
                    <a:bodyPr/>
                    <a:lstStyle/>
                    <a:p>
                      <a:pPr algn="l" fontAlgn="ctr"/>
                      <a:endParaRPr lang="en-GB"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751656766"/>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Speed</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A measure of how fast something is travelling</a:t>
                      </a:r>
                    </a:p>
                  </a:txBody>
                  <a:tcPr marL="36576" marR="36576" marT="36576" marB="36576" anchor="ctr"/>
                </a:tc>
                <a:extLst>
                  <a:ext uri="{0D108BD9-81ED-4DB2-BD59-A6C34878D82A}">
                    <a16:rowId xmlns:a16="http://schemas.microsoft.com/office/drawing/2014/main" val="1433080795"/>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Distance</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How far an object has travelled</a:t>
                      </a:r>
                    </a:p>
                  </a:txBody>
                  <a:tcPr marL="36576" marR="36576" marT="36576" marB="36576" anchor="ctr"/>
                </a:tc>
                <a:extLst>
                  <a:ext uri="{0D108BD9-81ED-4DB2-BD59-A6C34878D82A}">
                    <a16:rowId xmlns:a16="http://schemas.microsoft.com/office/drawing/2014/main" val="117779741"/>
                  </a:ext>
                </a:extLst>
              </a:tr>
              <a:tr h="324000">
                <a:tc>
                  <a:txBody>
                    <a:bodyPr/>
                    <a:lstStyle/>
                    <a:p>
                      <a:r>
                        <a:rPr lang="en-US" sz="1200" dirty="0">
                          <a:latin typeface="+mn-lt"/>
                        </a:rPr>
                        <a:t>Velocity</a:t>
                      </a:r>
                      <a:endParaRPr lang="en-GB" sz="1200" dirty="0">
                        <a:latin typeface="+mn-lt"/>
                      </a:endParaRPr>
                    </a:p>
                  </a:txBody>
                  <a:tcPr anchor="ctr"/>
                </a:tc>
                <a:tc>
                  <a:txBody>
                    <a:bodyPr/>
                    <a:lstStyle/>
                    <a:p>
                      <a:r>
                        <a:rPr lang="en-US" sz="1200" dirty="0">
                          <a:latin typeface="+mn-lt"/>
                        </a:rPr>
                        <a:t>The velocity of an object is its </a:t>
                      </a:r>
                      <a:r>
                        <a:rPr lang="en-US" sz="1200" b="1" dirty="0">
                          <a:latin typeface="+mn-lt"/>
                        </a:rPr>
                        <a:t>speed</a:t>
                      </a:r>
                      <a:r>
                        <a:rPr lang="en-US" sz="1200" dirty="0">
                          <a:latin typeface="+mn-lt"/>
                        </a:rPr>
                        <a:t> in a given </a:t>
                      </a:r>
                      <a:r>
                        <a:rPr lang="en-US" sz="1200" b="1" dirty="0">
                          <a:latin typeface="+mn-lt"/>
                        </a:rPr>
                        <a:t>direction</a:t>
                      </a:r>
                      <a:endParaRPr lang="en-GB" sz="1200" b="1" dirty="0">
                        <a:latin typeface="+mn-lt"/>
                      </a:endParaRPr>
                    </a:p>
                  </a:txBody>
                  <a:tcPr anchor="ctr"/>
                </a:tc>
                <a:extLst>
                  <a:ext uri="{0D108BD9-81ED-4DB2-BD59-A6C34878D82A}">
                    <a16:rowId xmlns:a16="http://schemas.microsoft.com/office/drawing/2014/main" val="2861338378"/>
                  </a:ext>
                </a:extLst>
              </a:tr>
              <a:tr h="324000">
                <a:tc>
                  <a:txBody>
                    <a:bodyPr/>
                    <a:lstStyle/>
                    <a:p>
                      <a:pPr algn="l" fontAlgn="ctr"/>
                      <a:r>
                        <a:rPr lang="en-US" sz="1200" b="0" i="0" u="none" strike="noStrike" dirty="0">
                          <a:solidFill>
                            <a:srgbClr val="000000"/>
                          </a:solidFill>
                          <a:effectLst/>
                          <a:latin typeface="+mn-lt"/>
                        </a:rPr>
                        <a:t>Acceleration</a:t>
                      </a:r>
                      <a:endParaRPr lang="en-GB" sz="1200" b="0" i="0" u="none" strike="noStrike" dirty="0">
                        <a:solidFill>
                          <a:srgbClr val="000000"/>
                        </a:solidFill>
                        <a:effectLst/>
                        <a:latin typeface="+mn-lt"/>
                      </a:endParaRPr>
                    </a:p>
                  </a:txBody>
                  <a:tcPr marL="9525" marR="9525" marT="9525" marB="0" anchor="ctr"/>
                </a:tc>
                <a:tc>
                  <a:txBody>
                    <a:bodyPr/>
                    <a:lstStyle/>
                    <a:p>
                      <a:pPr algn="l" fontAlgn="ctr"/>
                      <a:r>
                        <a:rPr lang="en-US" sz="1200" dirty="0">
                          <a:latin typeface="+mn-lt"/>
                        </a:rPr>
                        <a:t>Is the change in velocity of an object per second</a:t>
                      </a:r>
                      <a:endParaRPr lang="en-GB"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2454114"/>
                  </a:ext>
                </a:extLst>
              </a:tr>
              <a:tr h="324000">
                <a:tc>
                  <a:txBody>
                    <a:bodyPr/>
                    <a:lstStyle/>
                    <a:p>
                      <a:pPr algn="l" fontAlgn="ctr"/>
                      <a:r>
                        <a:rPr lang="en-US" sz="1200" b="0" i="0" u="none" strike="noStrike" dirty="0">
                          <a:solidFill>
                            <a:srgbClr val="000000"/>
                          </a:solidFill>
                          <a:effectLst/>
                          <a:latin typeface="+mn-lt"/>
                        </a:rPr>
                        <a:t>Distance-time</a:t>
                      </a:r>
                      <a:r>
                        <a:rPr lang="en-US" sz="1200" b="0" i="0" u="none" strike="noStrike" baseline="0" dirty="0">
                          <a:solidFill>
                            <a:srgbClr val="000000"/>
                          </a:solidFill>
                          <a:effectLst/>
                          <a:latin typeface="+mn-lt"/>
                        </a:rPr>
                        <a:t> graphs</a:t>
                      </a:r>
                      <a:endParaRPr lang="en-GB" sz="1200" b="0" i="0" u="none" strike="noStrike" dirty="0">
                        <a:solidFill>
                          <a:srgbClr val="000000"/>
                        </a:solidFill>
                        <a:effectLst/>
                        <a:latin typeface="+mn-lt"/>
                      </a:endParaRPr>
                    </a:p>
                  </a:txBody>
                  <a:tcPr marL="9525" marR="9525" marT="9525" marB="0" anchor="ctr"/>
                </a:tc>
                <a:tc>
                  <a:txBody>
                    <a:bodyPr/>
                    <a:lstStyle/>
                    <a:p>
                      <a:pPr algn="l" fontAlgn="ctr"/>
                      <a:r>
                        <a:rPr lang="en-US" sz="1200" b="0" i="0" u="none" strike="noStrike" dirty="0">
                          <a:solidFill>
                            <a:srgbClr val="000000"/>
                          </a:solidFill>
                          <a:effectLst/>
                          <a:latin typeface="+mn-lt"/>
                        </a:rPr>
                        <a:t>Shows the distance travelled by an</a:t>
                      </a:r>
                      <a:r>
                        <a:rPr lang="en-US" sz="1200" b="0" i="0" u="none" strike="noStrike" baseline="0" dirty="0">
                          <a:solidFill>
                            <a:srgbClr val="000000"/>
                          </a:solidFill>
                          <a:effectLst/>
                          <a:latin typeface="+mn-lt"/>
                        </a:rPr>
                        <a:t> object .  The gradient of the line is equal to the objects speed</a:t>
                      </a:r>
                      <a:endParaRPr lang="en-GB"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98805249"/>
                  </a:ext>
                </a:extLst>
              </a:tr>
              <a:tr h="324000">
                <a:tc>
                  <a:txBody>
                    <a:bodyPr/>
                    <a:lstStyle/>
                    <a:p>
                      <a:pPr algn="l" fontAlgn="ctr"/>
                      <a:r>
                        <a:rPr lang="en-US" sz="1200" b="0" i="0" u="none" strike="noStrike" dirty="0">
                          <a:solidFill>
                            <a:srgbClr val="000000"/>
                          </a:solidFill>
                          <a:effectLst/>
                          <a:latin typeface="+mn-lt"/>
                        </a:rPr>
                        <a:t>Velocity time graph</a:t>
                      </a:r>
                      <a:endParaRPr lang="en-GB" sz="1200" b="0" i="0" u="none" strike="noStrike" dirty="0">
                        <a:solidFill>
                          <a:srgbClr val="000000"/>
                        </a:solidFill>
                        <a:effectLst/>
                        <a:latin typeface="+mn-lt"/>
                      </a:endParaRPr>
                    </a:p>
                  </a:txBody>
                  <a:tcPr marL="9525" marR="9525" marT="9525" marB="0" anchor="ctr"/>
                </a:tc>
                <a:tc>
                  <a:txBody>
                    <a:bodyPr/>
                    <a:lstStyle/>
                    <a:p>
                      <a:pPr algn="l" fontAlgn="ctr"/>
                      <a:r>
                        <a:rPr lang="en-US" sz="1200" b="0" i="0" u="none" strike="noStrike" dirty="0">
                          <a:solidFill>
                            <a:srgbClr val="000000"/>
                          </a:solidFill>
                          <a:effectLst/>
                          <a:latin typeface="+mn-lt"/>
                        </a:rPr>
                        <a:t>Shows</a:t>
                      </a:r>
                      <a:r>
                        <a:rPr lang="en-US" sz="1200" b="0" i="0" u="none" strike="noStrike" baseline="0" dirty="0">
                          <a:solidFill>
                            <a:srgbClr val="000000"/>
                          </a:solidFill>
                          <a:effectLst/>
                          <a:latin typeface="+mn-lt"/>
                        </a:rPr>
                        <a:t> how the velocity of an object changes with time.  The gradient of the line is equal to the objects acceleration.</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65253470"/>
                  </a:ext>
                </a:extLst>
              </a:tr>
              <a:tr h="324000">
                <a:tc>
                  <a:txBody>
                    <a:bodyPr/>
                    <a:lstStyle/>
                    <a:p>
                      <a:pPr algn="l" fontAlgn="ctr"/>
                      <a:r>
                        <a:rPr lang="en-US" sz="1200" b="0" i="0" u="none" strike="noStrike" dirty="0">
                          <a:solidFill>
                            <a:srgbClr val="000000"/>
                          </a:solidFill>
                          <a:effectLst/>
                          <a:latin typeface="+mn-lt"/>
                        </a:rPr>
                        <a:t>Tangent</a:t>
                      </a:r>
                      <a:endParaRPr lang="en-GB" sz="1200" b="0" i="0" u="none" strike="noStrike" dirty="0">
                        <a:solidFill>
                          <a:srgbClr val="000000"/>
                        </a:solidFill>
                        <a:effectLst/>
                        <a:latin typeface="+mn-lt"/>
                      </a:endParaRPr>
                    </a:p>
                  </a:txBody>
                  <a:tcPr marL="9525" marR="9525" marT="9525" marB="0" anchor="ctr"/>
                </a:tc>
                <a:tc>
                  <a:txBody>
                    <a:bodyPr/>
                    <a:lstStyle/>
                    <a:p>
                      <a:pPr algn="l" fontAlgn="ctr"/>
                      <a:r>
                        <a:rPr lang="en-US" sz="1200" dirty="0">
                          <a:latin typeface="+mn-lt"/>
                        </a:rPr>
                        <a:t>A tangent is a straight line which touches the curve at a point and is drawn in the direction of the slope at that point</a:t>
                      </a:r>
                      <a:endParaRPr lang="en-US"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189809227"/>
                  </a:ext>
                </a:extLst>
              </a:tr>
              <a:tr h="324000">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mn-lt"/>
                        </a:rPr>
                        <a:t>Area under</a:t>
                      </a:r>
                      <a:r>
                        <a:rPr lang="en-US" sz="1200" kern="1400" baseline="0" dirty="0">
                          <a:ln>
                            <a:noFill/>
                          </a:ln>
                          <a:solidFill>
                            <a:srgbClr val="000000"/>
                          </a:solidFill>
                          <a:effectLst/>
                          <a:latin typeface="+mn-lt"/>
                        </a:rPr>
                        <a:t> the velocity time graph</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mn-lt"/>
                        </a:rPr>
                        <a:t>The</a:t>
                      </a:r>
                      <a:r>
                        <a:rPr lang="en-US" sz="1200" kern="1400" baseline="0" dirty="0">
                          <a:ln>
                            <a:noFill/>
                          </a:ln>
                          <a:solidFill>
                            <a:srgbClr val="000000"/>
                          </a:solidFill>
                          <a:effectLst/>
                          <a:latin typeface="+mn-lt"/>
                        </a:rPr>
                        <a:t> distanced travelled can be calculated by finding the area under a velocity time graph</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814037562"/>
                  </a:ext>
                </a:extLst>
              </a:tr>
            </a:tbl>
          </a:graphicData>
        </a:graphic>
      </p:graphicFrame>
    </p:spTree>
    <p:extLst>
      <p:ext uri="{BB962C8B-B14F-4D97-AF65-F5344CB8AC3E}">
        <p14:creationId xmlns:p14="http://schemas.microsoft.com/office/powerpoint/2010/main" val="44588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114888"/>
            <a:ext cx="3229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  Higher</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6</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139105304"/>
                  </p:ext>
                </p:extLst>
              </p:nvPr>
            </p:nvGraphicFramePr>
            <p:xfrm>
              <a:off x="289217" y="627093"/>
              <a:ext cx="11614025" cy="5906907"/>
            </p:xfrm>
            <a:graphic>
              <a:graphicData uri="http://schemas.openxmlformats.org/drawingml/2006/table">
                <a:tbl>
                  <a:tblPr firstRow="1" bandRow="1">
                    <a:tableStyleId>{5940675A-B579-460E-94D1-54222C63F5DA}</a:tableStyleId>
                  </a:tblPr>
                  <a:tblGrid>
                    <a:gridCol w="2968549">
                      <a:extLst>
                        <a:ext uri="{9D8B030D-6E8A-4147-A177-3AD203B41FA5}">
                          <a16:colId xmlns:a16="http://schemas.microsoft.com/office/drawing/2014/main" val="3320737753"/>
                        </a:ext>
                      </a:extLst>
                    </a:gridCol>
                    <a:gridCol w="8645476">
                      <a:extLst>
                        <a:ext uri="{9D8B030D-6E8A-4147-A177-3AD203B41FA5}">
                          <a16:colId xmlns:a16="http://schemas.microsoft.com/office/drawing/2014/main" val="1575322912"/>
                        </a:ext>
                      </a:extLst>
                    </a:gridCol>
                  </a:tblGrid>
                  <a:tr h="324000">
                    <a:tc gridSpan="2">
                      <a:txBody>
                        <a:bodyPr/>
                        <a:lstStyle/>
                        <a:p>
                          <a:pPr algn="l"/>
                          <a:r>
                            <a:rPr lang="en-GB" sz="1200" b="1" dirty="0">
                              <a:latin typeface="+mj-lt"/>
                            </a:rPr>
                            <a:t>Algebraic fractions</a:t>
                          </a:r>
                        </a:p>
                      </a:txBody>
                      <a:tcPr anchor="ct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1517490617"/>
                      </a:ext>
                    </a:extLst>
                  </a:tr>
                  <a:tr h="324000">
                    <a:tc>
                      <a:txBody>
                        <a:bodyPr/>
                        <a:lstStyle/>
                        <a:p>
                          <a:pPr algn="l" fontAlgn="ctr"/>
                          <a:r>
                            <a:rPr lang="en-GB" sz="1200" b="0" i="0" u="none" strike="noStrike" dirty="0">
                              <a:solidFill>
                                <a:srgbClr val="000000"/>
                              </a:solidFill>
                              <a:effectLst/>
                              <a:latin typeface="+mj-lt"/>
                            </a:rPr>
                            <a:t>Algebraic Fractions</a:t>
                          </a:r>
                        </a:p>
                      </a:txBody>
                      <a:tcPr marL="9525" marR="9525" marT="9525" marB="0" anchor="ctr"/>
                    </a:tc>
                    <a:tc>
                      <a:txBody>
                        <a:bodyPr/>
                        <a:lstStyle/>
                        <a:p>
                          <a:pPr algn="l" fontAlgn="ctr"/>
                          <a:r>
                            <a:rPr lang="en-GB" sz="1200" b="0" i="0" u="none" strike="noStrike" dirty="0">
                              <a:solidFill>
                                <a:srgbClr val="202124"/>
                              </a:solidFill>
                              <a:effectLst/>
                              <a:latin typeface="+mj-lt"/>
                            </a:rPr>
                            <a:t>Is a fraction whose numerator and denominator are algebraic expressions</a:t>
                          </a:r>
                        </a:p>
                      </a:txBody>
                      <a:tcPr marL="9525" marR="9525" marT="9525" marB="0" anchor="ctr"/>
                    </a:tc>
                    <a:extLst>
                      <a:ext uri="{0D108BD9-81ED-4DB2-BD59-A6C34878D82A}">
                        <a16:rowId xmlns:a16="http://schemas.microsoft.com/office/drawing/2014/main" val="1433080795"/>
                      </a:ext>
                    </a:extLst>
                  </a:tr>
                  <a:tr h="324000">
                    <a:tc>
                      <a:txBody>
                        <a:bodyPr/>
                        <a:lstStyle/>
                        <a:p>
                          <a:pPr algn="l" fontAlgn="ctr"/>
                          <a:r>
                            <a:rPr lang="en-GB" sz="1200" b="0" i="0" u="none" strike="noStrike" dirty="0">
                              <a:solidFill>
                                <a:srgbClr val="000000"/>
                              </a:solidFill>
                              <a:effectLst/>
                              <a:latin typeface="+mj-lt"/>
                            </a:rPr>
                            <a:t>Simplifying algebraic fractions</a:t>
                          </a:r>
                        </a:p>
                      </a:txBody>
                      <a:tcPr marL="9525" marR="9525" marT="9525" marB="0" anchor="ctr"/>
                    </a:tc>
                    <a:tc>
                      <a:txBody>
                        <a:bodyPr/>
                        <a:lstStyle/>
                        <a:p>
                          <a:pPr algn="l" fontAlgn="ctr"/>
                          <a:r>
                            <a:rPr lang="en-GB" sz="1200" b="0" i="0" u="none" strike="noStrike" dirty="0">
                              <a:solidFill>
                                <a:srgbClr val="000000"/>
                              </a:solidFill>
                              <a:effectLst/>
                              <a:latin typeface="+mj-lt"/>
                            </a:rPr>
                            <a:t>Cancelling down by finding common factors in the numerator and denominator</a:t>
                          </a:r>
                        </a:p>
                      </a:txBody>
                      <a:tcPr marL="9525" marR="9525" marT="9525" marB="0" anchor="ctr"/>
                    </a:tc>
                    <a:extLst>
                      <a:ext uri="{0D108BD9-81ED-4DB2-BD59-A6C34878D82A}">
                        <a16:rowId xmlns:a16="http://schemas.microsoft.com/office/drawing/2014/main" val="117779741"/>
                      </a:ext>
                    </a:extLst>
                  </a:tr>
                  <a:tr h="324000">
                    <a:tc>
                      <a:txBody>
                        <a:bodyPr/>
                        <a:lstStyle/>
                        <a:p>
                          <a:pPr algn="l" fontAlgn="ctr"/>
                          <a:r>
                            <a:rPr lang="en-GB" sz="1200" b="0" i="0" u="none" strike="noStrike">
                              <a:solidFill>
                                <a:srgbClr val="000000"/>
                              </a:solidFill>
                              <a:effectLst/>
                              <a:latin typeface="+mj-lt"/>
                            </a:rPr>
                            <a:t>Adding &amp; subtracting algebraic fractions</a:t>
                          </a:r>
                        </a:p>
                      </a:txBody>
                      <a:tcPr marL="9525" marR="9525" marT="9525" marB="0" anchor="ctr"/>
                    </a:tc>
                    <a:tc>
                      <a:txBody>
                        <a:bodyPr/>
                        <a:lstStyle/>
                        <a:p>
                          <a:pPr algn="l" fontAlgn="ctr"/>
                          <a:r>
                            <a:rPr lang="en-GB" sz="1200" b="0" i="0" u="none" strike="noStrike">
                              <a:solidFill>
                                <a:srgbClr val="000000"/>
                              </a:solidFill>
                              <a:effectLst/>
                              <a:latin typeface="+mj-lt"/>
                            </a:rPr>
                            <a:t>Follow the same rules as normal fractions</a:t>
                          </a:r>
                        </a:p>
                      </a:txBody>
                      <a:tcPr marL="9525" marR="9525" marT="9525" marB="0" anchor="ctr"/>
                    </a:tc>
                    <a:extLst>
                      <a:ext uri="{0D108BD9-81ED-4DB2-BD59-A6C34878D82A}">
                        <a16:rowId xmlns:a16="http://schemas.microsoft.com/office/drawing/2014/main" val="2861338378"/>
                      </a:ext>
                    </a:extLst>
                  </a:tr>
                  <a:tr h="324000">
                    <a:tc>
                      <a:txBody>
                        <a:bodyPr/>
                        <a:lstStyle/>
                        <a:p>
                          <a:pPr algn="l" fontAlgn="ctr"/>
                          <a:r>
                            <a:rPr lang="en-GB" sz="1200" b="0" i="0" u="none" strike="noStrike">
                              <a:solidFill>
                                <a:srgbClr val="000000"/>
                              </a:solidFill>
                              <a:effectLst/>
                              <a:latin typeface="+mj-lt"/>
                            </a:rPr>
                            <a:t>Multiplying  &amp; dividing algebraic fractions</a:t>
                          </a:r>
                        </a:p>
                      </a:txBody>
                      <a:tcPr marL="9525" marR="9525" marT="9525" marB="0" anchor="ctr"/>
                    </a:tc>
                    <a:tc>
                      <a:txBody>
                        <a:bodyPr/>
                        <a:lstStyle/>
                        <a:p>
                          <a:pPr algn="l" fontAlgn="ctr"/>
                          <a:r>
                            <a:rPr lang="en-GB" sz="1200" b="0" i="0" u="none" strike="noStrike" dirty="0">
                              <a:solidFill>
                                <a:srgbClr val="000000"/>
                              </a:solidFill>
                              <a:effectLst/>
                              <a:latin typeface="+mj-lt"/>
                            </a:rPr>
                            <a:t>Follow the same rules as normal fractions</a:t>
                          </a:r>
                        </a:p>
                      </a:txBody>
                      <a:tcPr marL="9525" marR="9525" marT="9525" marB="0" anchor="ctr"/>
                    </a:tc>
                    <a:extLst>
                      <a:ext uri="{0D108BD9-81ED-4DB2-BD59-A6C34878D82A}">
                        <a16:rowId xmlns:a16="http://schemas.microsoft.com/office/drawing/2014/main" val="292454114"/>
                      </a:ext>
                    </a:extLst>
                  </a:tr>
                  <a:tr h="324000">
                    <a:tc gridSpan="2">
                      <a:txBody>
                        <a:bodyPr/>
                        <a:lstStyle/>
                        <a:p>
                          <a:pPr algn="l" fontAlgn="ctr"/>
                          <a:r>
                            <a:rPr lang="en-GB" sz="1200" b="1" i="0" u="none" strike="noStrike" dirty="0">
                              <a:solidFill>
                                <a:srgbClr val="000000"/>
                              </a:solidFill>
                              <a:effectLst/>
                              <a:latin typeface="+mj-lt"/>
                            </a:rPr>
                            <a:t>Algebraic proof </a:t>
                          </a:r>
                        </a:p>
                      </a:txBody>
                      <a:tcPr marL="0" marR="0" marT="0" marB="0" anchor="ctr">
                        <a:solidFill>
                          <a:schemeClr val="accent4">
                            <a:lumMod val="20000"/>
                            <a:lumOff val="80000"/>
                          </a:schemeClr>
                        </a:solidFill>
                      </a:tcPr>
                    </a:tc>
                    <a:tc hMerge="1">
                      <a:txBody>
                        <a:bodyPr/>
                        <a:lstStyle/>
                        <a:p>
                          <a:endParaRPr dirty="0"/>
                        </a:p>
                      </a:txBody>
                      <a:tcPr marL="0" marR="0" marT="0" marB="0" anchor="ctr"/>
                    </a:tc>
                    <a:extLst>
                      <a:ext uri="{0D108BD9-81ED-4DB2-BD59-A6C34878D82A}">
                        <a16:rowId xmlns:a16="http://schemas.microsoft.com/office/drawing/2014/main" val="1798805249"/>
                      </a:ext>
                    </a:extLst>
                  </a:tr>
                  <a:tr h="324000">
                    <a:tc>
                      <a:txBody>
                        <a:bodyPr/>
                        <a:lstStyle/>
                        <a:p>
                          <a:pPr algn="l" fontAlgn="ctr"/>
                          <a:r>
                            <a:rPr lang="en-GB" sz="1200" b="0" i="0" u="none" strike="noStrike">
                              <a:solidFill>
                                <a:srgbClr val="000000"/>
                              </a:solidFill>
                              <a:effectLst/>
                              <a:latin typeface="+mj-lt"/>
                            </a:rPr>
                            <a:t>Algebraic proof</a:t>
                          </a:r>
                        </a:p>
                      </a:txBody>
                      <a:tcPr marL="0" marR="0" marT="0" marB="0" anchor="ctr"/>
                    </a:tc>
                    <a:tc>
                      <a:txBody>
                        <a:bodyPr/>
                        <a:lstStyle/>
                        <a:p>
                          <a:pPr algn="l" fontAlgn="ctr"/>
                          <a:r>
                            <a:rPr lang="en-GB" sz="1200" b="0" i="0" u="none" strike="noStrike">
                              <a:solidFill>
                                <a:srgbClr val="202124"/>
                              </a:solidFill>
                              <a:effectLst/>
                              <a:latin typeface="+mj-lt"/>
                            </a:rPr>
                            <a:t>Shows the logical arguments behind an algebraic solution</a:t>
                          </a:r>
                        </a:p>
                      </a:txBody>
                      <a:tcPr marL="0" marR="0" marT="0" marB="0" anchor="ctr"/>
                    </a:tc>
                    <a:extLst>
                      <a:ext uri="{0D108BD9-81ED-4DB2-BD59-A6C34878D82A}">
                        <a16:rowId xmlns:a16="http://schemas.microsoft.com/office/drawing/2014/main" val="3565253470"/>
                      </a:ext>
                    </a:extLst>
                  </a:tr>
                  <a:tr h="324000">
                    <a:tc>
                      <a:txBody>
                        <a:bodyPr/>
                        <a:lstStyle/>
                        <a:p>
                          <a:pPr algn="l" fontAlgn="ctr"/>
                          <a:r>
                            <a:rPr lang="en-GB" sz="1200" b="0" i="0" u="none" strike="noStrike">
                              <a:solidFill>
                                <a:srgbClr val="000000"/>
                              </a:solidFill>
                              <a:effectLst/>
                              <a:latin typeface="+mj-lt"/>
                            </a:rPr>
                            <a:t>Consecutive</a:t>
                          </a:r>
                        </a:p>
                      </a:txBody>
                      <a:tcPr marL="0" marR="0" marT="0" marB="0" anchor="ctr"/>
                    </a:tc>
                    <a:tc>
                      <a:txBody>
                        <a:bodyPr/>
                        <a:lstStyle/>
                        <a:p>
                          <a:pPr algn="l" fontAlgn="ctr"/>
                          <a:r>
                            <a:rPr lang="en-GB" sz="1200" b="0" i="0" u="none" strike="noStrike" dirty="0">
                              <a:solidFill>
                                <a:srgbClr val="000000"/>
                              </a:solidFill>
                              <a:effectLst/>
                              <a:latin typeface="+mj-lt"/>
                            </a:rPr>
                            <a:t>Numbers that follow each other e.g. 1,2,3,4</a:t>
                          </a:r>
                        </a:p>
                      </a:txBody>
                      <a:tcPr marL="0" marR="0" marT="0" marB="0" anchor="ctr"/>
                    </a:tc>
                    <a:extLst>
                      <a:ext uri="{0D108BD9-81ED-4DB2-BD59-A6C34878D82A}">
                        <a16:rowId xmlns:a16="http://schemas.microsoft.com/office/drawing/2014/main" val="1189809227"/>
                      </a:ext>
                    </a:extLst>
                  </a:tr>
                  <a:tr h="324000">
                    <a:tc>
                      <a:txBody>
                        <a:bodyPr/>
                        <a:lstStyle/>
                        <a:p>
                          <a:pPr algn="l" fontAlgn="ctr"/>
                          <a:r>
                            <a:rPr lang="en-GB" sz="1200" b="0" i="0" u="none" strike="noStrike" dirty="0">
                              <a:solidFill>
                                <a:srgbClr val="000000"/>
                              </a:solidFill>
                              <a:effectLst/>
                              <a:latin typeface="+mj-lt"/>
                            </a:rPr>
                            <a:t>Symbols for proof</a:t>
                          </a:r>
                        </a:p>
                      </a:txBody>
                      <a:tcPr marL="9525" marR="9525" marT="9525" marB="0" anchor="ctr"/>
                    </a:tc>
                    <a:tc>
                      <a:txBody>
                        <a:bodyPr/>
                        <a:lstStyle/>
                        <a:p>
                          <a:pPr algn="l" fontAlgn="b"/>
                          <a:r>
                            <a:rPr lang="en-GB" sz="1200" b="0" i="0" u="none" strike="noStrike" dirty="0">
                              <a:solidFill>
                                <a:srgbClr val="000000"/>
                              </a:solidFill>
                              <a:effectLst/>
                              <a:latin typeface="+mj-lt"/>
                            </a:rPr>
                            <a:t>Therefore                       Because</a:t>
                          </a:r>
                        </a:p>
                      </a:txBody>
                      <a:tcPr marL="0" marR="0" marT="0" marB="0" anchor="ctr"/>
                    </a:tc>
                    <a:extLst>
                      <a:ext uri="{0D108BD9-81ED-4DB2-BD59-A6C34878D82A}">
                        <a16:rowId xmlns:a16="http://schemas.microsoft.com/office/drawing/2014/main" val="1814037562"/>
                      </a:ext>
                    </a:extLst>
                  </a:tr>
                  <a:tr h="324000">
                    <a:tc gridSpan="2">
                      <a:txBody>
                        <a:bodyPr/>
                        <a:lstStyle/>
                        <a:p>
                          <a:pPr algn="l" fontAlgn="ctr"/>
                          <a:r>
                            <a:rPr lang="en-GB" sz="1200" b="1" i="0" u="none" strike="noStrike" dirty="0">
                              <a:solidFill>
                                <a:srgbClr val="000000"/>
                              </a:solidFill>
                              <a:effectLst/>
                              <a:latin typeface="+mj-lt"/>
                            </a:rPr>
                            <a:t>Functions </a:t>
                          </a:r>
                        </a:p>
                      </a:txBody>
                      <a:tcPr marL="0" marR="0" marT="0" marB="0" anchor="ctr">
                        <a:solidFill>
                          <a:schemeClr val="accent1">
                            <a:lumMod val="20000"/>
                            <a:lumOff val="80000"/>
                          </a:schemeClr>
                        </a:solidFill>
                      </a:tcPr>
                    </a:tc>
                    <a:tc hMerge="1">
                      <a:txBody>
                        <a:bodyPr/>
                        <a:lstStyle/>
                        <a:p>
                          <a:endParaRPr dirty="0"/>
                        </a:p>
                      </a:txBody>
                      <a:tcPr marL="0" marR="0" marT="0" marB="0" anchor="ctr"/>
                    </a:tc>
                    <a:extLst>
                      <a:ext uri="{0D108BD9-81ED-4DB2-BD59-A6C34878D82A}">
                        <a16:rowId xmlns:a16="http://schemas.microsoft.com/office/drawing/2014/main" val="1594251066"/>
                      </a:ext>
                    </a:extLst>
                  </a:tr>
                  <a:tr h="324000">
                    <a:tc>
                      <a:txBody>
                        <a:bodyPr/>
                        <a:lstStyle/>
                        <a:p>
                          <a:pPr algn="l" fontAlgn="ctr"/>
                          <a:r>
                            <a:rPr lang="en-GB" sz="1200" b="0" i="0" u="none" strike="noStrike">
                              <a:solidFill>
                                <a:srgbClr val="000000"/>
                              </a:solidFill>
                              <a:effectLst/>
                              <a:latin typeface="+mj-lt"/>
                            </a:rPr>
                            <a:t>Function Notation</a:t>
                          </a:r>
                        </a:p>
                      </a:txBody>
                      <a:tcPr marL="0" marR="0" marT="0" marB="0" anchor="ctr"/>
                    </a:tc>
                    <a:tc>
                      <a:txBody>
                        <a:bodyPr/>
                        <a:lstStyle/>
                        <a:p>
                          <a:pPr algn="l" fontAlgn="ctr"/>
                          <a:r>
                            <a:rPr lang="en-GB" sz="1200" b="0" i="0" u="none" strike="noStrike">
                              <a:solidFill>
                                <a:srgbClr val="000000"/>
                              </a:solidFill>
                              <a:effectLst/>
                              <a:latin typeface="+mj-lt"/>
                            </a:rPr>
                            <a:t> Is a way in which a function can be represented using symbols and signs</a:t>
                          </a:r>
                        </a:p>
                      </a:txBody>
                      <a:tcPr marL="0" marR="0" marT="0" marB="0" anchor="ctr"/>
                    </a:tc>
                    <a:extLst>
                      <a:ext uri="{0D108BD9-81ED-4DB2-BD59-A6C34878D82A}">
                        <a16:rowId xmlns:a16="http://schemas.microsoft.com/office/drawing/2014/main" val="3202813912"/>
                      </a:ext>
                    </a:extLst>
                  </a:tr>
                  <a:tr h="324000">
                    <a:tc>
                      <a:txBody>
                        <a:bodyPr/>
                        <a:lstStyle/>
                        <a:p>
                          <a:pPr algn="ctr" fontAlgn="ctr"/>
                          <a:r>
                            <a:rPr lang="en-GB" sz="1200" b="0" i="0" u="none" strike="noStrike">
                              <a:solidFill>
                                <a:srgbClr val="000000"/>
                              </a:solidFill>
                              <a:effectLst/>
                              <a:latin typeface="+mj-lt"/>
                            </a:rPr>
                            <a:t> </a:t>
                          </a:r>
                        </a:p>
                      </a:txBody>
                      <a:tcPr marL="0" marR="0" marT="0" marB="0" anchor="ctr"/>
                    </a:tc>
                    <a:tc>
                      <a:txBody>
                        <a:bodyPr/>
                        <a:lstStyle/>
                        <a:p>
                          <a:pPr algn="l" fontAlgn="ctr"/>
                          <a:r>
                            <a:rPr lang="en-GB" sz="1200" b="0" i="0" u="none" strike="noStrike" dirty="0">
                              <a:solidFill>
                                <a:srgbClr val="202124"/>
                              </a:solidFill>
                              <a:effectLst/>
                              <a:latin typeface="+mj-lt"/>
                            </a:rPr>
                            <a:t>The most frequently used function notation is f(x) which is read as “f” of “x”.</a:t>
                          </a:r>
                        </a:p>
                      </a:txBody>
                      <a:tcPr marL="0" marR="0" marT="0" marB="0" anchor="ctr"/>
                    </a:tc>
                    <a:extLst>
                      <a:ext uri="{0D108BD9-81ED-4DB2-BD59-A6C34878D82A}">
                        <a16:rowId xmlns:a16="http://schemas.microsoft.com/office/drawing/2014/main" val="2143109290"/>
                      </a:ext>
                    </a:extLst>
                  </a:tr>
                  <a:tr h="324000">
                    <a:tc>
                      <a:txBody>
                        <a:bodyPr/>
                        <a:lstStyle/>
                        <a:p>
                          <a:pPr algn="l" fontAlgn="ctr"/>
                          <a:r>
                            <a:rPr lang="en-GB" sz="1200" b="0" i="0" u="none" strike="noStrike">
                              <a:solidFill>
                                <a:srgbClr val="000000"/>
                              </a:solidFill>
                              <a:effectLst/>
                              <a:latin typeface="+mj-lt"/>
                            </a:rPr>
                            <a:t>Inverse functions</a:t>
                          </a:r>
                        </a:p>
                      </a:txBody>
                      <a:tcPr marL="0" marR="0" marT="0" marB="0" anchor="ctr"/>
                    </a:tc>
                    <a:tc>
                      <a:txBody>
                        <a:bodyPr/>
                        <a:lstStyle/>
                        <a:p>
                          <a:pPr lvl="0" algn="l" fontAlgn="ctr"/>
                          <a:r>
                            <a:rPr lang="en-GB" sz="1200" b="0" i="0" u="none" strike="noStrike" dirty="0">
                              <a:solidFill>
                                <a:srgbClr val="000000"/>
                              </a:solidFill>
                              <a:effectLst/>
                              <a:latin typeface="+mj-lt"/>
                            </a:rPr>
                            <a:t>Is a function that serves to “undo” another function                    Work in reverse</a:t>
                          </a:r>
                        </a:p>
                      </a:txBody>
                      <a:tcPr marL="9525" marR="9525" marT="9525" marB="0" anchor="ctr"/>
                    </a:tc>
                    <a:extLst>
                      <a:ext uri="{0D108BD9-81ED-4DB2-BD59-A6C34878D82A}">
                        <a16:rowId xmlns:a16="http://schemas.microsoft.com/office/drawing/2014/main" val="3685311659"/>
                      </a:ext>
                    </a:extLst>
                  </a:tr>
                  <a:tr h="324000">
                    <a:tc>
                      <a:txBody>
                        <a:bodyPr/>
                        <a:lstStyle/>
                        <a:p>
                          <a:pPr algn="l" fontAlgn="ctr"/>
                          <a:r>
                            <a:rPr lang="en-GB" sz="1200" b="0" i="0" u="none" strike="noStrike">
                              <a:solidFill>
                                <a:srgbClr val="000000"/>
                              </a:solidFill>
                              <a:effectLst/>
                              <a:latin typeface="+mj-lt"/>
                            </a:rPr>
                            <a:t>Composite functions</a:t>
                          </a:r>
                        </a:p>
                      </a:txBody>
                      <a:tcPr marL="0" marR="0" marT="0" marB="0" anchor="ctr"/>
                    </a:tc>
                    <a:tc>
                      <a:txBody>
                        <a:bodyPr/>
                        <a:lstStyle/>
                        <a:p>
                          <a:pPr lvl="0" algn="l" fontAlgn="ctr"/>
                          <a:r>
                            <a:rPr lang="en-GB" sz="1200" b="0" i="0" u="none" strike="noStrike" dirty="0">
                              <a:solidFill>
                                <a:srgbClr val="000000"/>
                              </a:solidFill>
                              <a:effectLst/>
                              <a:latin typeface="+mj-lt"/>
                            </a:rPr>
                            <a:t>Where the output of one is the input to the other                      Put g in first then put the answer into f</a:t>
                          </a:r>
                        </a:p>
                      </a:txBody>
                      <a:tcPr marL="9525" marR="9525" marT="9525" marB="0" anchor="ctr"/>
                    </a:tc>
                    <a:extLst>
                      <a:ext uri="{0D108BD9-81ED-4DB2-BD59-A6C34878D82A}">
                        <a16:rowId xmlns:a16="http://schemas.microsoft.com/office/drawing/2014/main" val="1128202300"/>
                      </a:ext>
                    </a:extLst>
                  </a:tr>
                  <a:tr h="324000">
                    <a:tc gridSpan="2">
                      <a:txBody>
                        <a:bodyPr/>
                        <a:lstStyle/>
                        <a:p>
                          <a:pPr algn="l" fontAlgn="ctr"/>
                          <a:r>
                            <a:rPr lang="en-US" sz="1200" b="1" i="0" u="none" strike="noStrike" dirty="0">
                              <a:solidFill>
                                <a:srgbClr val="000000"/>
                              </a:solidFill>
                              <a:effectLst/>
                              <a:latin typeface="+mj-lt"/>
                            </a:rPr>
                            <a:t>Vectors</a:t>
                          </a:r>
                          <a:endParaRPr lang="en-GB" sz="1200" b="1" i="0" u="none" strike="noStrike" dirty="0">
                            <a:solidFill>
                              <a:srgbClr val="000000"/>
                            </a:solidFill>
                            <a:effectLst/>
                            <a:latin typeface="+mj-lt"/>
                          </a:endParaRPr>
                        </a:p>
                      </a:txBody>
                      <a:tcPr marL="9525" marR="9525" marT="9525" marB="0" anchor="ctr">
                        <a:solidFill>
                          <a:schemeClr val="accent2">
                            <a:lumMod val="20000"/>
                            <a:lumOff val="80000"/>
                          </a:schemeClr>
                        </a:solidFill>
                      </a:tcPr>
                    </a:tc>
                    <a:tc hMerge="1">
                      <a:txBody>
                        <a:bodyPr/>
                        <a:lstStyle/>
                        <a:p>
                          <a:pPr algn="l" fontAlgn="ct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959395460"/>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Vectors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A vector describes a movement from one point to another. A vector quantity has both direction and magnitude (size).</a:t>
                          </a:r>
                        </a:p>
                      </a:txBody>
                      <a:tcPr marL="36576" marR="36576" marT="36576" marB="36576" anchor="ctr"/>
                    </a:tc>
                    <a:extLst>
                      <a:ext uri="{0D108BD9-81ED-4DB2-BD59-A6C34878D82A}">
                        <a16:rowId xmlns:a16="http://schemas.microsoft.com/office/drawing/2014/main" val="2938882860"/>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Vector 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A vector between two points A and B is described as: </a:t>
                          </a:r>
                          <a14:m>
                            <m:oMath xmlns:m="http://schemas.openxmlformats.org/officeDocument/2006/math">
                              <m:acc>
                                <m:accPr>
                                  <m:chr m:val="⃗"/>
                                  <m:ctrlPr>
                                    <a:rPr lang="en-GB" sz="1200" i="1" kern="1400" smtClean="0">
                                      <a:ln>
                                        <a:noFill/>
                                      </a:ln>
                                      <a:solidFill>
                                        <a:srgbClr val="000000"/>
                                      </a:solidFill>
                                      <a:effectLst/>
                                      <a:latin typeface="Cambria Math" panose="02040503050406030204" pitchFamily="18" charset="0"/>
                                    </a:rPr>
                                  </m:ctrlPr>
                                </m:accPr>
                                <m:e>
                                  <m:r>
                                    <a:rPr lang="en-GB" sz="1200" b="0" i="1" kern="1400" smtClean="0">
                                      <a:ln>
                                        <a:noFill/>
                                      </a:ln>
                                      <a:solidFill>
                                        <a:srgbClr val="000000"/>
                                      </a:solidFill>
                                      <a:effectLst/>
                                      <a:latin typeface="Cambria Math" panose="02040503050406030204" pitchFamily="18" charset="0"/>
                                    </a:rPr>
                                    <m:t>𝐴𝐵</m:t>
                                  </m:r>
                                </m:e>
                              </m:acc>
                            </m:oMath>
                          </a14:m>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651548373"/>
                      </a:ext>
                    </a:extLst>
                  </a:tr>
                  <a:tr h="324000">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Column</a:t>
                          </a:r>
                          <a:r>
                            <a:rPr lang="en-GB" sz="1200" kern="1400" baseline="0" dirty="0">
                              <a:ln>
                                <a:noFill/>
                              </a:ln>
                              <a:solidFill>
                                <a:srgbClr val="000000"/>
                              </a:solidFill>
                              <a:effectLst/>
                              <a:latin typeface="+mj-lt"/>
                            </a:rPr>
                            <a:t> vector</a:t>
                          </a:r>
                          <a:endParaRPr lang="en-GB" sz="1200" kern="1400" dirty="0">
                            <a:ln>
                              <a:noFill/>
                            </a:ln>
                            <a:solidFill>
                              <a:srgbClr val="000000"/>
                            </a:solidFill>
                            <a:effectLst/>
                            <a:latin typeface="+mj-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A column vector is written in</a:t>
                          </a:r>
                          <a:r>
                            <a:rPr lang="en-GB" sz="1200" kern="1400" baseline="0" dirty="0">
                              <a:ln>
                                <a:noFill/>
                              </a:ln>
                              <a:solidFill>
                                <a:srgbClr val="000000"/>
                              </a:solidFill>
                              <a:effectLst/>
                              <a:latin typeface="+mj-lt"/>
                            </a:rPr>
                            <a:t> this format:</a:t>
                          </a:r>
                          <a14:m>
                            <m:oMath xmlns:m="http://schemas.openxmlformats.org/officeDocument/2006/math">
                              <m:d>
                                <m:dPr>
                                  <m:ctrlPr>
                                    <a:rPr lang="en-GB" sz="1200" i="1" kern="1400" smtClean="0">
                                      <a:ln>
                                        <a:noFill/>
                                      </a:ln>
                                      <a:solidFill>
                                        <a:srgbClr val="000000"/>
                                      </a:solidFill>
                                      <a:effectLst/>
                                      <a:latin typeface="Cambria Math" panose="02040503050406030204" pitchFamily="18" charset="0"/>
                                    </a:rPr>
                                  </m:ctrlPr>
                                </m:dPr>
                                <m:e>
                                  <m:f>
                                    <m:fPr>
                                      <m:type m:val="noBar"/>
                                      <m:ctrlPr>
                                        <a:rPr lang="en-GB" sz="1200" i="1" kern="1400" smtClean="0">
                                          <a:ln>
                                            <a:noFill/>
                                          </a:ln>
                                          <a:solidFill>
                                            <a:srgbClr val="000000"/>
                                          </a:solidFill>
                                          <a:effectLst/>
                                          <a:latin typeface="Cambria Math" panose="02040503050406030204" pitchFamily="18" charset="0"/>
                                        </a:rPr>
                                      </m:ctrlPr>
                                    </m:fPr>
                                    <m:num>
                                      <m:r>
                                        <a:rPr lang="en-GB" sz="1200" b="0" i="1" kern="1400" smtClean="0">
                                          <a:ln>
                                            <a:noFill/>
                                          </a:ln>
                                          <a:solidFill>
                                            <a:srgbClr val="000000"/>
                                          </a:solidFill>
                                          <a:effectLst/>
                                          <a:latin typeface="Cambria Math" panose="02040503050406030204" pitchFamily="18" charset="0"/>
                                        </a:rPr>
                                        <m:t>𝑥</m:t>
                                      </m:r>
                                    </m:num>
                                    <m:den>
                                      <m:r>
                                        <a:rPr lang="en-GB" sz="1200" b="0" i="1" kern="1400" smtClean="0">
                                          <a:ln>
                                            <a:noFill/>
                                          </a:ln>
                                          <a:solidFill>
                                            <a:srgbClr val="000000"/>
                                          </a:solidFill>
                                          <a:effectLst/>
                                          <a:latin typeface="Cambria Math" panose="02040503050406030204" pitchFamily="18" charset="0"/>
                                        </a:rPr>
                                        <m:t>𝑦</m:t>
                                      </m:r>
                                    </m:den>
                                  </m:f>
                                </m:e>
                              </m:d>
                              <m:r>
                                <a:rPr lang="en-US" sz="1200" b="0" i="1" kern="1400" smtClean="0">
                                  <a:ln>
                                    <a:noFill/>
                                  </a:ln>
                                  <a:solidFill>
                                    <a:srgbClr val="000000"/>
                                  </a:solidFill>
                                  <a:effectLst/>
                                  <a:latin typeface="Cambria Math" panose="02040503050406030204" pitchFamily="18" charset="0"/>
                                </a:rPr>
                                <m:t>      </m:t>
                              </m:r>
                              <m:r>
                                <a:rPr lang="en-GB" sz="1200" b="0" i="1" kern="1400" dirty="0" smtClean="0">
                                  <a:ln>
                                    <a:noFill/>
                                  </a:ln>
                                  <a:solidFill>
                                    <a:srgbClr val="000000"/>
                                  </a:solidFill>
                                  <a:effectLst/>
                                  <a:latin typeface="Cambria Math" panose="02040503050406030204" pitchFamily="18" charset="0"/>
                                </a:rPr>
                                <m:t>𝑥</m:t>
                              </m:r>
                            </m:oMath>
                          </a14:m>
                          <a:r>
                            <a:rPr lang="en-GB" sz="1200" kern="1400" dirty="0">
                              <a:ln>
                                <a:noFill/>
                              </a:ln>
                              <a:solidFill>
                                <a:srgbClr val="000000"/>
                              </a:solidFill>
                              <a:effectLst/>
                              <a:latin typeface="+mj-lt"/>
                            </a:rPr>
                            <a:t> = right (+) and left (-) movement     y = up (+) and down (-) movement</a:t>
                          </a:r>
                        </a:p>
                      </a:txBody>
                      <a:tcPr marL="36576" marR="36576" marT="36576" marB="36576" anchor="ctr"/>
                    </a:tc>
                    <a:extLst>
                      <a:ext uri="{0D108BD9-81ED-4DB2-BD59-A6C34878D82A}">
                        <a16:rowId xmlns:a16="http://schemas.microsoft.com/office/drawing/2014/main" val="221851176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139105304"/>
                  </p:ext>
                </p:extLst>
              </p:nvPr>
            </p:nvGraphicFramePr>
            <p:xfrm>
              <a:off x="289217" y="627093"/>
              <a:ext cx="11614025" cy="5906907"/>
            </p:xfrm>
            <a:graphic>
              <a:graphicData uri="http://schemas.openxmlformats.org/drawingml/2006/table">
                <a:tbl>
                  <a:tblPr firstRow="1" bandRow="1">
                    <a:tableStyleId>{5940675A-B579-460E-94D1-54222C63F5DA}</a:tableStyleId>
                  </a:tblPr>
                  <a:tblGrid>
                    <a:gridCol w="2968549">
                      <a:extLst>
                        <a:ext uri="{9D8B030D-6E8A-4147-A177-3AD203B41FA5}">
                          <a16:colId xmlns:a16="http://schemas.microsoft.com/office/drawing/2014/main" val="3320737753"/>
                        </a:ext>
                      </a:extLst>
                    </a:gridCol>
                    <a:gridCol w="8645476">
                      <a:extLst>
                        <a:ext uri="{9D8B030D-6E8A-4147-A177-3AD203B41FA5}">
                          <a16:colId xmlns:a16="http://schemas.microsoft.com/office/drawing/2014/main" val="1575322912"/>
                        </a:ext>
                      </a:extLst>
                    </a:gridCol>
                  </a:tblGrid>
                  <a:tr h="324000">
                    <a:tc gridSpan="2">
                      <a:txBody>
                        <a:bodyPr/>
                        <a:lstStyle/>
                        <a:p>
                          <a:pPr algn="l"/>
                          <a:r>
                            <a:rPr lang="en-GB" sz="1200" b="1" dirty="0">
                              <a:latin typeface="+mj-lt"/>
                            </a:rPr>
                            <a:t>Algebraic fractions</a:t>
                          </a:r>
                        </a:p>
                      </a:txBody>
                      <a:tcPr anchor="ctr">
                        <a:solidFill>
                          <a:schemeClr val="accent6">
                            <a:lumMod val="20000"/>
                            <a:lumOff val="80000"/>
                          </a:schemeClr>
                        </a:solidFill>
                      </a:tcPr>
                    </a:tc>
                    <a:tc hMerge="1">
                      <a:txBody>
                        <a:bodyPr/>
                        <a:lstStyle/>
                        <a:p>
                          <a:endParaRPr lang="en-GB" sz="1200" dirty="0">
                            <a:latin typeface="Gill Sans MT" panose="020B0502020104020203" pitchFamily="34" charset="0"/>
                          </a:endParaRPr>
                        </a:p>
                      </a:txBody>
                      <a:tcPr anchor="ctr"/>
                    </a:tc>
                    <a:extLst>
                      <a:ext uri="{0D108BD9-81ED-4DB2-BD59-A6C34878D82A}">
                        <a16:rowId xmlns:a16="http://schemas.microsoft.com/office/drawing/2014/main" val="1517490617"/>
                      </a:ext>
                    </a:extLst>
                  </a:tr>
                  <a:tr h="324000">
                    <a:tc>
                      <a:txBody>
                        <a:bodyPr/>
                        <a:lstStyle/>
                        <a:p>
                          <a:pPr algn="l" fontAlgn="ctr"/>
                          <a:r>
                            <a:rPr lang="en-GB" sz="1200" b="0" i="0" u="none" strike="noStrike" dirty="0">
                              <a:solidFill>
                                <a:srgbClr val="000000"/>
                              </a:solidFill>
                              <a:effectLst/>
                              <a:latin typeface="+mj-lt"/>
                            </a:rPr>
                            <a:t>Algebraic Fractions</a:t>
                          </a:r>
                        </a:p>
                      </a:txBody>
                      <a:tcPr marL="9525" marR="9525" marT="9525" marB="0" anchor="ctr"/>
                    </a:tc>
                    <a:tc>
                      <a:txBody>
                        <a:bodyPr/>
                        <a:lstStyle/>
                        <a:p>
                          <a:pPr algn="l" fontAlgn="ctr"/>
                          <a:r>
                            <a:rPr lang="en-GB" sz="1200" b="0" i="0" u="none" strike="noStrike" dirty="0">
                              <a:solidFill>
                                <a:srgbClr val="202124"/>
                              </a:solidFill>
                              <a:effectLst/>
                              <a:latin typeface="+mj-lt"/>
                            </a:rPr>
                            <a:t>Is a fraction whose numerator and denominator are algebraic expressions</a:t>
                          </a:r>
                        </a:p>
                      </a:txBody>
                      <a:tcPr marL="9525" marR="9525" marT="9525" marB="0" anchor="ctr"/>
                    </a:tc>
                    <a:extLst>
                      <a:ext uri="{0D108BD9-81ED-4DB2-BD59-A6C34878D82A}">
                        <a16:rowId xmlns:a16="http://schemas.microsoft.com/office/drawing/2014/main" val="1433080795"/>
                      </a:ext>
                    </a:extLst>
                  </a:tr>
                  <a:tr h="324000">
                    <a:tc>
                      <a:txBody>
                        <a:bodyPr/>
                        <a:lstStyle/>
                        <a:p>
                          <a:pPr algn="l" fontAlgn="ctr"/>
                          <a:r>
                            <a:rPr lang="en-GB" sz="1200" b="0" i="0" u="none" strike="noStrike" dirty="0">
                              <a:solidFill>
                                <a:srgbClr val="000000"/>
                              </a:solidFill>
                              <a:effectLst/>
                              <a:latin typeface="+mj-lt"/>
                            </a:rPr>
                            <a:t>Simplifying algebraic fractions</a:t>
                          </a:r>
                        </a:p>
                      </a:txBody>
                      <a:tcPr marL="9525" marR="9525" marT="9525" marB="0" anchor="ctr"/>
                    </a:tc>
                    <a:tc>
                      <a:txBody>
                        <a:bodyPr/>
                        <a:lstStyle/>
                        <a:p>
                          <a:pPr algn="l" fontAlgn="ctr"/>
                          <a:r>
                            <a:rPr lang="en-GB" sz="1200" b="0" i="0" u="none" strike="noStrike" dirty="0">
                              <a:solidFill>
                                <a:srgbClr val="000000"/>
                              </a:solidFill>
                              <a:effectLst/>
                              <a:latin typeface="+mj-lt"/>
                            </a:rPr>
                            <a:t>Cancelling down by finding common factors in the numerator and denominator</a:t>
                          </a:r>
                        </a:p>
                      </a:txBody>
                      <a:tcPr marL="9525" marR="9525" marT="9525" marB="0" anchor="ctr"/>
                    </a:tc>
                    <a:extLst>
                      <a:ext uri="{0D108BD9-81ED-4DB2-BD59-A6C34878D82A}">
                        <a16:rowId xmlns:a16="http://schemas.microsoft.com/office/drawing/2014/main" val="117779741"/>
                      </a:ext>
                    </a:extLst>
                  </a:tr>
                  <a:tr h="324000">
                    <a:tc>
                      <a:txBody>
                        <a:bodyPr/>
                        <a:lstStyle/>
                        <a:p>
                          <a:pPr algn="l" fontAlgn="ctr"/>
                          <a:r>
                            <a:rPr lang="en-GB" sz="1200" b="0" i="0" u="none" strike="noStrike">
                              <a:solidFill>
                                <a:srgbClr val="000000"/>
                              </a:solidFill>
                              <a:effectLst/>
                              <a:latin typeface="+mj-lt"/>
                            </a:rPr>
                            <a:t>Adding &amp; subtracting algebraic fractions</a:t>
                          </a:r>
                        </a:p>
                      </a:txBody>
                      <a:tcPr marL="9525" marR="9525" marT="9525" marB="0" anchor="ctr"/>
                    </a:tc>
                    <a:tc>
                      <a:txBody>
                        <a:bodyPr/>
                        <a:lstStyle/>
                        <a:p>
                          <a:pPr algn="l" fontAlgn="ctr"/>
                          <a:r>
                            <a:rPr lang="en-GB" sz="1200" b="0" i="0" u="none" strike="noStrike">
                              <a:solidFill>
                                <a:srgbClr val="000000"/>
                              </a:solidFill>
                              <a:effectLst/>
                              <a:latin typeface="+mj-lt"/>
                            </a:rPr>
                            <a:t>Follow the same rules as normal fractions</a:t>
                          </a:r>
                        </a:p>
                      </a:txBody>
                      <a:tcPr marL="9525" marR="9525" marT="9525" marB="0" anchor="ctr"/>
                    </a:tc>
                    <a:extLst>
                      <a:ext uri="{0D108BD9-81ED-4DB2-BD59-A6C34878D82A}">
                        <a16:rowId xmlns:a16="http://schemas.microsoft.com/office/drawing/2014/main" val="2861338378"/>
                      </a:ext>
                    </a:extLst>
                  </a:tr>
                  <a:tr h="324000">
                    <a:tc>
                      <a:txBody>
                        <a:bodyPr/>
                        <a:lstStyle/>
                        <a:p>
                          <a:pPr algn="l" fontAlgn="ctr"/>
                          <a:r>
                            <a:rPr lang="en-GB" sz="1200" b="0" i="0" u="none" strike="noStrike">
                              <a:solidFill>
                                <a:srgbClr val="000000"/>
                              </a:solidFill>
                              <a:effectLst/>
                              <a:latin typeface="+mj-lt"/>
                            </a:rPr>
                            <a:t>Multiplying  &amp; dividing algebraic fractions</a:t>
                          </a:r>
                        </a:p>
                      </a:txBody>
                      <a:tcPr marL="9525" marR="9525" marT="9525" marB="0" anchor="ctr"/>
                    </a:tc>
                    <a:tc>
                      <a:txBody>
                        <a:bodyPr/>
                        <a:lstStyle/>
                        <a:p>
                          <a:pPr algn="l" fontAlgn="ctr"/>
                          <a:r>
                            <a:rPr lang="en-GB" sz="1200" b="0" i="0" u="none" strike="noStrike" dirty="0">
                              <a:solidFill>
                                <a:srgbClr val="000000"/>
                              </a:solidFill>
                              <a:effectLst/>
                              <a:latin typeface="+mj-lt"/>
                            </a:rPr>
                            <a:t>Follow the same rules as normal fractions</a:t>
                          </a:r>
                        </a:p>
                      </a:txBody>
                      <a:tcPr marL="9525" marR="9525" marT="9525" marB="0" anchor="ctr"/>
                    </a:tc>
                    <a:extLst>
                      <a:ext uri="{0D108BD9-81ED-4DB2-BD59-A6C34878D82A}">
                        <a16:rowId xmlns:a16="http://schemas.microsoft.com/office/drawing/2014/main" val="292454114"/>
                      </a:ext>
                    </a:extLst>
                  </a:tr>
                  <a:tr h="324000">
                    <a:tc gridSpan="2">
                      <a:txBody>
                        <a:bodyPr/>
                        <a:lstStyle/>
                        <a:p>
                          <a:pPr algn="l" fontAlgn="ctr"/>
                          <a:r>
                            <a:rPr lang="en-GB" sz="1200" b="1" i="0" u="none" strike="noStrike" dirty="0">
                              <a:solidFill>
                                <a:srgbClr val="000000"/>
                              </a:solidFill>
                              <a:effectLst/>
                              <a:latin typeface="+mj-lt"/>
                            </a:rPr>
                            <a:t>Algebraic proof </a:t>
                          </a:r>
                        </a:p>
                      </a:txBody>
                      <a:tcPr marL="0" marR="0" marT="0" marB="0" anchor="ctr">
                        <a:solidFill>
                          <a:schemeClr val="accent4">
                            <a:lumMod val="20000"/>
                            <a:lumOff val="80000"/>
                          </a:schemeClr>
                        </a:solidFill>
                      </a:tcPr>
                    </a:tc>
                    <a:tc hMerge="1">
                      <a:txBody>
                        <a:bodyPr/>
                        <a:lstStyle/>
                        <a:p>
                          <a:endParaRPr dirty="0"/>
                        </a:p>
                      </a:txBody>
                      <a:tcPr marL="0" marR="0" marT="0" marB="0" anchor="ctr"/>
                    </a:tc>
                    <a:extLst>
                      <a:ext uri="{0D108BD9-81ED-4DB2-BD59-A6C34878D82A}">
                        <a16:rowId xmlns:a16="http://schemas.microsoft.com/office/drawing/2014/main" val="1798805249"/>
                      </a:ext>
                    </a:extLst>
                  </a:tr>
                  <a:tr h="324000">
                    <a:tc>
                      <a:txBody>
                        <a:bodyPr/>
                        <a:lstStyle/>
                        <a:p>
                          <a:pPr algn="l" fontAlgn="ctr"/>
                          <a:r>
                            <a:rPr lang="en-GB" sz="1200" b="0" i="0" u="none" strike="noStrike">
                              <a:solidFill>
                                <a:srgbClr val="000000"/>
                              </a:solidFill>
                              <a:effectLst/>
                              <a:latin typeface="+mj-lt"/>
                            </a:rPr>
                            <a:t>Algebraic proof</a:t>
                          </a:r>
                        </a:p>
                      </a:txBody>
                      <a:tcPr marL="0" marR="0" marT="0" marB="0" anchor="ctr"/>
                    </a:tc>
                    <a:tc>
                      <a:txBody>
                        <a:bodyPr/>
                        <a:lstStyle/>
                        <a:p>
                          <a:pPr algn="l" fontAlgn="ctr"/>
                          <a:r>
                            <a:rPr lang="en-GB" sz="1200" b="0" i="0" u="none" strike="noStrike">
                              <a:solidFill>
                                <a:srgbClr val="202124"/>
                              </a:solidFill>
                              <a:effectLst/>
                              <a:latin typeface="+mj-lt"/>
                            </a:rPr>
                            <a:t>Shows the logical arguments behind an algebraic solution</a:t>
                          </a:r>
                        </a:p>
                      </a:txBody>
                      <a:tcPr marL="0" marR="0" marT="0" marB="0" anchor="ctr"/>
                    </a:tc>
                    <a:extLst>
                      <a:ext uri="{0D108BD9-81ED-4DB2-BD59-A6C34878D82A}">
                        <a16:rowId xmlns:a16="http://schemas.microsoft.com/office/drawing/2014/main" val="3565253470"/>
                      </a:ext>
                    </a:extLst>
                  </a:tr>
                  <a:tr h="324000">
                    <a:tc>
                      <a:txBody>
                        <a:bodyPr/>
                        <a:lstStyle/>
                        <a:p>
                          <a:pPr algn="l" fontAlgn="ctr"/>
                          <a:r>
                            <a:rPr lang="en-GB" sz="1200" b="0" i="0" u="none" strike="noStrike">
                              <a:solidFill>
                                <a:srgbClr val="000000"/>
                              </a:solidFill>
                              <a:effectLst/>
                              <a:latin typeface="+mj-lt"/>
                            </a:rPr>
                            <a:t>Consecutive</a:t>
                          </a:r>
                        </a:p>
                      </a:txBody>
                      <a:tcPr marL="0" marR="0" marT="0" marB="0" anchor="ctr"/>
                    </a:tc>
                    <a:tc>
                      <a:txBody>
                        <a:bodyPr/>
                        <a:lstStyle/>
                        <a:p>
                          <a:pPr algn="l" fontAlgn="ctr"/>
                          <a:r>
                            <a:rPr lang="en-GB" sz="1200" b="0" i="0" u="none" strike="noStrike" dirty="0">
                              <a:solidFill>
                                <a:srgbClr val="000000"/>
                              </a:solidFill>
                              <a:effectLst/>
                              <a:latin typeface="+mj-lt"/>
                            </a:rPr>
                            <a:t>Numbers that follow each other e.g. 1,2,3,4</a:t>
                          </a:r>
                        </a:p>
                      </a:txBody>
                      <a:tcPr marL="0" marR="0" marT="0" marB="0" anchor="ctr"/>
                    </a:tc>
                    <a:extLst>
                      <a:ext uri="{0D108BD9-81ED-4DB2-BD59-A6C34878D82A}">
                        <a16:rowId xmlns:a16="http://schemas.microsoft.com/office/drawing/2014/main" val="1189809227"/>
                      </a:ext>
                    </a:extLst>
                  </a:tr>
                  <a:tr h="324000">
                    <a:tc>
                      <a:txBody>
                        <a:bodyPr/>
                        <a:lstStyle/>
                        <a:p>
                          <a:pPr algn="l" fontAlgn="ctr"/>
                          <a:r>
                            <a:rPr lang="en-GB" sz="1200" b="0" i="0" u="none" strike="noStrike" dirty="0">
                              <a:solidFill>
                                <a:srgbClr val="000000"/>
                              </a:solidFill>
                              <a:effectLst/>
                              <a:latin typeface="+mj-lt"/>
                            </a:rPr>
                            <a:t>Symbols for proof</a:t>
                          </a:r>
                        </a:p>
                      </a:txBody>
                      <a:tcPr marL="9525" marR="9525" marT="9525" marB="0" anchor="ctr"/>
                    </a:tc>
                    <a:tc>
                      <a:txBody>
                        <a:bodyPr/>
                        <a:lstStyle/>
                        <a:p>
                          <a:pPr algn="l" fontAlgn="b"/>
                          <a:r>
                            <a:rPr lang="en-GB" sz="1200" b="0" i="0" u="none" strike="noStrike" dirty="0">
                              <a:solidFill>
                                <a:srgbClr val="000000"/>
                              </a:solidFill>
                              <a:effectLst/>
                              <a:latin typeface="+mj-lt"/>
                            </a:rPr>
                            <a:t>Therefore                       Because</a:t>
                          </a:r>
                        </a:p>
                      </a:txBody>
                      <a:tcPr marL="0" marR="0" marT="0" marB="0" anchor="ctr"/>
                    </a:tc>
                    <a:extLst>
                      <a:ext uri="{0D108BD9-81ED-4DB2-BD59-A6C34878D82A}">
                        <a16:rowId xmlns:a16="http://schemas.microsoft.com/office/drawing/2014/main" val="1814037562"/>
                      </a:ext>
                    </a:extLst>
                  </a:tr>
                  <a:tr h="324000">
                    <a:tc gridSpan="2">
                      <a:txBody>
                        <a:bodyPr/>
                        <a:lstStyle/>
                        <a:p>
                          <a:pPr algn="l" fontAlgn="ctr"/>
                          <a:r>
                            <a:rPr lang="en-GB" sz="1200" b="1" i="0" u="none" strike="noStrike" dirty="0">
                              <a:solidFill>
                                <a:srgbClr val="000000"/>
                              </a:solidFill>
                              <a:effectLst/>
                              <a:latin typeface="+mj-lt"/>
                            </a:rPr>
                            <a:t>Functions </a:t>
                          </a:r>
                        </a:p>
                      </a:txBody>
                      <a:tcPr marL="0" marR="0" marT="0" marB="0" anchor="ctr">
                        <a:solidFill>
                          <a:schemeClr val="accent1">
                            <a:lumMod val="20000"/>
                            <a:lumOff val="80000"/>
                          </a:schemeClr>
                        </a:solidFill>
                      </a:tcPr>
                    </a:tc>
                    <a:tc hMerge="1">
                      <a:txBody>
                        <a:bodyPr/>
                        <a:lstStyle/>
                        <a:p>
                          <a:endParaRPr dirty="0"/>
                        </a:p>
                      </a:txBody>
                      <a:tcPr marL="0" marR="0" marT="0" marB="0" anchor="ctr"/>
                    </a:tc>
                    <a:extLst>
                      <a:ext uri="{0D108BD9-81ED-4DB2-BD59-A6C34878D82A}">
                        <a16:rowId xmlns:a16="http://schemas.microsoft.com/office/drawing/2014/main" val="1594251066"/>
                      </a:ext>
                    </a:extLst>
                  </a:tr>
                  <a:tr h="324000">
                    <a:tc>
                      <a:txBody>
                        <a:bodyPr/>
                        <a:lstStyle/>
                        <a:p>
                          <a:pPr algn="l" fontAlgn="ctr"/>
                          <a:r>
                            <a:rPr lang="en-GB" sz="1200" b="0" i="0" u="none" strike="noStrike">
                              <a:solidFill>
                                <a:srgbClr val="000000"/>
                              </a:solidFill>
                              <a:effectLst/>
                              <a:latin typeface="+mj-lt"/>
                            </a:rPr>
                            <a:t>Function Notation</a:t>
                          </a:r>
                        </a:p>
                      </a:txBody>
                      <a:tcPr marL="0" marR="0" marT="0" marB="0" anchor="ctr"/>
                    </a:tc>
                    <a:tc>
                      <a:txBody>
                        <a:bodyPr/>
                        <a:lstStyle/>
                        <a:p>
                          <a:pPr algn="l" fontAlgn="ctr"/>
                          <a:r>
                            <a:rPr lang="en-GB" sz="1200" b="0" i="0" u="none" strike="noStrike">
                              <a:solidFill>
                                <a:srgbClr val="000000"/>
                              </a:solidFill>
                              <a:effectLst/>
                              <a:latin typeface="+mj-lt"/>
                            </a:rPr>
                            <a:t> Is a way in which a function can be represented using symbols and signs</a:t>
                          </a:r>
                        </a:p>
                      </a:txBody>
                      <a:tcPr marL="0" marR="0" marT="0" marB="0" anchor="ctr"/>
                    </a:tc>
                    <a:extLst>
                      <a:ext uri="{0D108BD9-81ED-4DB2-BD59-A6C34878D82A}">
                        <a16:rowId xmlns:a16="http://schemas.microsoft.com/office/drawing/2014/main" val="3202813912"/>
                      </a:ext>
                    </a:extLst>
                  </a:tr>
                  <a:tr h="324000">
                    <a:tc>
                      <a:txBody>
                        <a:bodyPr/>
                        <a:lstStyle/>
                        <a:p>
                          <a:pPr algn="ctr" fontAlgn="ctr"/>
                          <a:r>
                            <a:rPr lang="en-GB" sz="1200" b="0" i="0" u="none" strike="noStrike">
                              <a:solidFill>
                                <a:srgbClr val="000000"/>
                              </a:solidFill>
                              <a:effectLst/>
                              <a:latin typeface="+mj-lt"/>
                            </a:rPr>
                            <a:t> </a:t>
                          </a:r>
                        </a:p>
                      </a:txBody>
                      <a:tcPr marL="0" marR="0" marT="0" marB="0" anchor="ctr"/>
                    </a:tc>
                    <a:tc>
                      <a:txBody>
                        <a:bodyPr/>
                        <a:lstStyle/>
                        <a:p>
                          <a:pPr algn="l" fontAlgn="ctr"/>
                          <a:r>
                            <a:rPr lang="en-GB" sz="1200" b="0" i="0" u="none" strike="noStrike" dirty="0">
                              <a:solidFill>
                                <a:srgbClr val="202124"/>
                              </a:solidFill>
                              <a:effectLst/>
                              <a:latin typeface="+mj-lt"/>
                            </a:rPr>
                            <a:t>The most frequently used function notation is f(x) which is read as “f” of “x”.</a:t>
                          </a:r>
                        </a:p>
                      </a:txBody>
                      <a:tcPr marL="0" marR="0" marT="0" marB="0" anchor="ctr"/>
                    </a:tc>
                    <a:extLst>
                      <a:ext uri="{0D108BD9-81ED-4DB2-BD59-A6C34878D82A}">
                        <a16:rowId xmlns:a16="http://schemas.microsoft.com/office/drawing/2014/main" val="2143109290"/>
                      </a:ext>
                    </a:extLst>
                  </a:tr>
                  <a:tr h="324000">
                    <a:tc>
                      <a:txBody>
                        <a:bodyPr/>
                        <a:lstStyle/>
                        <a:p>
                          <a:pPr algn="l" fontAlgn="ctr"/>
                          <a:r>
                            <a:rPr lang="en-GB" sz="1200" b="0" i="0" u="none" strike="noStrike">
                              <a:solidFill>
                                <a:srgbClr val="000000"/>
                              </a:solidFill>
                              <a:effectLst/>
                              <a:latin typeface="+mj-lt"/>
                            </a:rPr>
                            <a:t>Inverse functions</a:t>
                          </a:r>
                        </a:p>
                      </a:txBody>
                      <a:tcPr marL="0" marR="0" marT="0" marB="0" anchor="ctr"/>
                    </a:tc>
                    <a:tc>
                      <a:txBody>
                        <a:bodyPr/>
                        <a:lstStyle/>
                        <a:p>
                          <a:pPr lvl="0" algn="l" fontAlgn="ctr"/>
                          <a:r>
                            <a:rPr lang="en-GB" sz="1200" b="0" i="0" u="none" strike="noStrike" dirty="0">
                              <a:solidFill>
                                <a:srgbClr val="000000"/>
                              </a:solidFill>
                              <a:effectLst/>
                              <a:latin typeface="+mj-lt"/>
                            </a:rPr>
                            <a:t>Is a function that serves to “undo” another function                    Work in reverse</a:t>
                          </a:r>
                        </a:p>
                      </a:txBody>
                      <a:tcPr marL="9525" marR="9525" marT="9525" marB="0" anchor="ctr"/>
                    </a:tc>
                    <a:extLst>
                      <a:ext uri="{0D108BD9-81ED-4DB2-BD59-A6C34878D82A}">
                        <a16:rowId xmlns:a16="http://schemas.microsoft.com/office/drawing/2014/main" val="3685311659"/>
                      </a:ext>
                    </a:extLst>
                  </a:tr>
                  <a:tr h="324000">
                    <a:tc>
                      <a:txBody>
                        <a:bodyPr/>
                        <a:lstStyle/>
                        <a:p>
                          <a:pPr algn="l" fontAlgn="ctr"/>
                          <a:r>
                            <a:rPr lang="en-GB" sz="1200" b="0" i="0" u="none" strike="noStrike">
                              <a:solidFill>
                                <a:srgbClr val="000000"/>
                              </a:solidFill>
                              <a:effectLst/>
                              <a:latin typeface="+mj-lt"/>
                            </a:rPr>
                            <a:t>Composite functions</a:t>
                          </a:r>
                        </a:p>
                      </a:txBody>
                      <a:tcPr marL="0" marR="0" marT="0" marB="0" anchor="ctr"/>
                    </a:tc>
                    <a:tc>
                      <a:txBody>
                        <a:bodyPr/>
                        <a:lstStyle/>
                        <a:p>
                          <a:pPr lvl="0" algn="l" fontAlgn="ctr"/>
                          <a:r>
                            <a:rPr lang="en-GB" sz="1200" b="0" i="0" u="none" strike="noStrike" dirty="0">
                              <a:solidFill>
                                <a:srgbClr val="000000"/>
                              </a:solidFill>
                              <a:effectLst/>
                              <a:latin typeface="+mj-lt"/>
                            </a:rPr>
                            <a:t>Where the output of one is the input to the other                      Put g in first then put the answer into f</a:t>
                          </a:r>
                        </a:p>
                      </a:txBody>
                      <a:tcPr marL="9525" marR="9525" marT="9525" marB="0" anchor="ctr"/>
                    </a:tc>
                    <a:extLst>
                      <a:ext uri="{0D108BD9-81ED-4DB2-BD59-A6C34878D82A}">
                        <a16:rowId xmlns:a16="http://schemas.microsoft.com/office/drawing/2014/main" val="1128202300"/>
                      </a:ext>
                    </a:extLst>
                  </a:tr>
                  <a:tr h="324000">
                    <a:tc gridSpan="2">
                      <a:txBody>
                        <a:bodyPr/>
                        <a:lstStyle/>
                        <a:p>
                          <a:pPr algn="l" fontAlgn="ctr"/>
                          <a:r>
                            <a:rPr lang="en-US" sz="1200" b="1" i="0" u="none" strike="noStrike" dirty="0">
                              <a:solidFill>
                                <a:srgbClr val="000000"/>
                              </a:solidFill>
                              <a:effectLst/>
                              <a:latin typeface="+mj-lt"/>
                            </a:rPr>
                            <a:t>Vectors</a:t>
                          </a:r>
                          <a:endParaRPr lang="en-GB" sz="1200" b="1" i="0" u="none" strike="noStrike" dirty="0">
                            <a:solidFill>
                              <a:srgbClr val="000000"/>
                            </a:solidFill>
                            <a:effectLst/>
                            <a:latin typeface="+mj-lt"/>
                          </a:endParaRPr>
                        </a:p>
                      </a:txBody>
                      <a:tcPr marL="9525" marR="9525" marT="9525" marB="0" anchor="ctr">
                        <a:solidFill>
                          <a:schemeClr val="accent2">
                            <a:lumMod val="20000"/>
                            <a:lumOff val="80000"/>
                          </a:schemeClr>
                        </a:solidFill>
                      </a:tcPr>
                    </a:tc>
                    <a:tc hMerge="1">
                      <a:txBody>
                        <a:bodyPr/>
                        <a:lstStyle/>
                        <a:p>
                          <a:pPr algn="l" fontAlgn="ctr"/>
                          <a:endParaRPr lang="en-US" sz="1200" b="0" i="0" u="none" strike="noStrike" dirty="0">
                            <a:solidFill>
                              <a:srgbClr val="000000"/>
                            </a:solidFill>
                            <a:effectLst/>
                            <a:latin typeface="Gill Sans"/>
                          </a:endParaRPr>
                        </a:p>
                      </a:txBody>
                      <a:tcPr marL="9525" marR="9525" marT="9525" marB="0" anchor="ctr"/>
                    </a:tc>
                    <a:extLst>
                      <a:ext uri="{0D108BD9-81ED-4DB2-BD59-A6C34878D82A}">
                        <a16:rowId xmlns:a16="http://schemas.microsoft.com/office/drawing/2014/main" val="3959395460"/>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Vectors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A vector describes a movement from one point to another. A vector quantity has both direction and magnitude (size).</a:t>
                          </a:r>
                        </a:p>
                      </a:txBody>
                      <a:tcPr marL="36576" marR="36576" marT="36576" marB="36576" anchor="ctr"/>
                    </a:tc>
                    <a:extLst>
                      <a:ext uri="{0D108BD9-81ED-4DB2-BD59-A6C34878D82A}">
                        <a16:rowId xmlns:a16="http://schemas.microsoft.com/office/drawing/2014/main" val="2938882860"/>
                      </a:ext>
                    </a:extLst>
                  </a:tr>
                  <a:tr h="324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Vector notation</a:t>
                          </a:r>
                        </a:p>
                      </a:txBody>
                      <a:tcPr marL="36576" marR="36576" marT="36576" marB="36576" anchor="ctr"/>
                    </a:tc>
                    <a:tc>
                      <a:txBody>
                        <a:bodyPr/>
                        <a:lstStyle/>
                        <a:p>
                          <a:endParaRPr lang="en-US"/>
                        </a:p>
                      </a:txBody>
                      <a:tcPr marL="36576" marR="36576" marT="36576" marB="36576" anchor="ctr">
                        <a:blipFill>
                          <a:blip r:embed="rId2"/>
                          <a:stretch>
                            <a:fillRect l="-34390" t="-1607547" r="-141" b="-128302"/>
                          </a:stretch>
                        </a:blipFill>
                      </a:tcPr>
                    </a:tc>
                    <a:extLst>
                      <a:ext uri="{0D108BD9-81ED-4DB2-BD59-A6C34878D82A}">
                        <a16:rowId xmlns:a16="http://schemas.microsoft.com/office/drawing/2014/main" val="1651548373"/>
                      </a:ext>
                    </a:extLst>
                  </a:tr>
                  <a:tr h="398907">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j-lt"/>
                            </a:rPr>
                            <a:t>Column</a:t>
                          </a:r>
                          <a:r>
                            <a:rPr lang="en-GB" sz="1200" kern="1400" baseline="0" dirty="0">
                              <a:ln>
                                <a:noFill/>
                              </a:ln>
                              <a:solidFill>
                                <a:srgbClr val="000000"/>
                              </a:solidFill>
                              <a:effectLst/>
                              <a:latin typeface="+mj-lt"/>
                            </a:rPr>
                            <a:t> vector</a:t>
                          </a:r>
                          <a:endParaRPr lang="en-GB" sz="1200" kern="1400" dirty="0">
                            <a:ln>
                              <a:noFill/>
                            </a:ln>
                            <a:solidFill>
                              <a:srgbClr val="000000"/>
                            </a:solidFill>
                            <a:effectLst/>
                            <a:latin typeface="+mj-lt"/>
                          </a:endParaRPr>
                        </a:p>
                      </a:txBody>
                      <a:tcPr marL="36576" marR="36576" marT="36576" marB="36576" anchor="ctr"/>
                    </a:tc>
                    <a:tc>
                      <a:txBody>
                        <a:bodyPr/>
                        <a:lstStyle/>
                        <a:p>
                          <a:endParaRPr lang="en-US"/>
                        </a:p>
                      </a:txBody>
                      <a:tcPr marL="36576" marR="36576" marT="36576" marB="36576" anchor="ctr">
                        <a:blipFill>
                          <a:blip r:embed="rId2"/>
                          <a:stretch>
                            <a:fillRect l="-34390" t="-1371212" r="-141" b="-3030"/>
                          </a:stretch>
                        </a:blipFill>
                      </a:tcPr>
                    </a:tc>
                    <a:extLst>
                      <a:ext uri="{0D108BD9-81ED-4DB2-BD59-A6C34878D82A}">
                        <a16:rowId xmlns:a16="http://schemas.microsoft.com/office/drawing/2014/main" val="2218511761"/>
                      </a:ext>
                    </a:extLst>
                  </a:tr>
                </a:tbl>
              </a:graphicData>
            </a:graphic>
          </p:graphicFrame>
        </mc:Fallback>
      </mc:AlternateContent>
      <mc:AlternateContent xmlns:mc="http://schemas.openxmlformats.org/markup-compatibility/2006" xmlns:a14="http://schemas.microsoft.com/office/drawing/2010/main">
        <mc:Choice Requires="a14">
          <p:sp>
            <p:nvSpPr>
              <p:cNvPr id="4" name="TextBox 1">
                <a:extLst>
                  <a:ext uri="{FF2B5EF4-FFF2-40B4-BE49-F238E27FC236}">
                    <a16:creationId xmlns:a16="http://schemas.microsoft.com/office/drawing/2014/main" id="{00000000-0008-0000-0000-000002000000}"/>
                  </a:ext>
                </a:extLst>
              </p:cNvPr>
              <p:cNvSpPr txBox="1"/>
              <p:nvPr/>
            </p:nvSpPr>
            <p:spPr>
              <a:xfrm>
                <a:off x="6650730" y="4523398"/>
                <a:ext cx="667362" cy="33065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GB" sz="1600" i="1">
                              <a:latin typeface="Cambria Math" panose="02040503050406030204" pitchFamily="18" charset="0"/>
                            </a:rPr>
                          </m:ctrlPr>
                        </m:sSupPr>
                        <m:e>
                          <m:r>
                            <a:rPr lang="en-GB" sz="1600" b="0" i="1">
                              <a:latin typeface="Cambria Math" panose="02040503050406030204" pitchFamily="18" charset="0"/>
                            </a:rPr>
                            <m:t>𝑓</m:t>
                          </m:r>
                        </m:e>
                        <m:sup>
                          <m:r>
                            <a:rPr lang="en-GB" sz="1600" b="0" i="1">
                              <a:latin typeface="Cambria Math" panose="02040503050406030204" pitchFamily="18" charset="0"/>
                            </a:rPr>
                            <m:t>−1</m:t>
                          </m:r>
                        </m:sup>
                      </m:sSup>
                      <m:d>
                        <m:dPr>
                          <m:ctrlPr>
                            <a:rPr lang="en-GB" sz="1600" b="0" i="1">
                              <a:latin typeface="Cambria Math" panose="02040503050406030204" pitchFamily="18" charset="0"/>
                            </a:rPr>
                          </m:ctrlPr>
                        </m:dPr>
                        <m:e>
                          <m:r>
                            <a:rPr lang="en-GB" sz="1600" b="0" i="1">
                              <a:latin typeface="Cambria Math" panose="02040503050406030204" pitchFamily="18" charset="0"/>
                            </a:rPr>
                            <m:t>𝑥</m:t>
                          </m:r>
                        </m:e>
                      </m:d>
                    </m:oMath>
                  </m:oMathPara>
                </a14:m>
                <a:endParaRPr lang="en-GB" sz="1600" b="0" dirty="0"/>
              </a:p>
              <a:p>
                <a:pPr algn="l"/>
                <a:endParaRPr lang="en-GB" sz="1600" dirty="0"/>
              </a:p>
            </p:txBody>
          </p:sp>
        </mc:Choice>
        <mc:Fallback xmlns="">
          <p:sp>
            <p:nvSpPr>
              <p:cNvPr id="4" name="TextBox 1">
                <a:extLst>
                  <a:ext uri="{FF2B5EF4-FFF2-40B4-BE49-F238E27FC236}">
                    <a16:creationId xmlns:a16="http://schemas.microsoft.com/office/drawing/2014/main" id="{00000000-0008-0000-0000-000002000000}"/>
                  </a:ext>
                </a:extLst>
              </p:cNvPr>
              <p:cNvSpPr txBox="1">
                <a:spLocks noRot="1" noChangeAspect="1" noMove="1" noResize="1" noEditPoints="1" noAdjustHandles="1" noChangeArrowheads="1" noChangeShapeType="1" noTextEdit="1"/>
              </p:cNvSpPr>
              <p:nvPr/>
            </p:nvSpPr>
            <p:spPr>
              <a:xfrm>
                <a:off x="6650730" y="4523398"/>
                <a:ext cx="667362" cy="330653"/>
              </a:xfrm>
              <a:prstGeom prst="rect">
                <a:avLst/>
              </a:prstGeom>
              <a:blipFill>
                <a:blip r:embed="rId3"/>
                <a:stretch>
                  <a:fillRect l="-14679" b="-18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2">
                <a:extLst>
                  <a:ext uri="{FF2B5EF4-FFF2-40B4-BE49-F238E27FC236}">
                    <a16:creationId xmlns:a16="http://schemas.microsoft.com/office/drawing/2014/main" id="{00000000-0008-0000-0000-000003000000}"/>
                  </a:ext>
                </a:extLst>
              </p:cNvPr>
              <p:cNvSpPr txBox="1"/>
              <p:nvPr/>
            </p:nvSpPr>
            <p:spPr>
              <a:xfrm>
                <a:off x="6650730" y="4854051"/>
                <a:ext cx="1438275" cy="34439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1600" b="0" i="1">
                          <a:latin typeface="Cambria Math" panose="02040503050406030204" pitchFamily="18" charset="0"/>
                        </a:rPr>
                        <m:t>𝑓𝑔</m:t>
                      </m:r>
                      <m:d>
                        <m:dPr>
                          <m:ctrlPr>
                            <a:rPr lang="en-GB" sz="1600" b="0" i="1">
                              <a:latin typeface="Cambria Math" panose="02040503050406030204" pitchFamily="18" charset="0"/>
                            </a:rPr>
                          </m:ctrlPr>
                        </m:dPr>
                        <m:e>
                          <m:r>
                            <a:rPr lang="en-GB" sz="1600" b="0" i="1">
                              <a:latin typeface="Cambria Math" panose="02040503050406030204" pitchFamily="18" charset="0"/>
                            </a:rPr>
                            <m:t>𝑥</m:t>
                          </m:r>
                        </m:e>
                      </m:d>
                      <m:r>
                        <a:rPr lang="en-GB" sz="1600" b="0" i="0">
                          <a:latin typeface="Cambria Math" panose="02040503050406030204" pitchFamily="18" charset="0"/>
                        </a:rPr>
                        <m:t> </m:t>
                      </m:r>
                    </m:oMath>
                  </m:oMathPara>
                </a14:m>
                <a:endParaRPr lang="en-GB" sz="1800" dirty="0"/>
              </a:p>
              <a:p>
                <a:endParaRPr lang="en-GB" sz="600" dirty="0"/>
              </a:p>
            </p:txBody>
          </p:sp>
        </mc:Choice>
        <mc:Fallback xmlns="">
          <p:sp>
            <p:nvSpPr>
              <p:cNvPr id="6" name="TextBox 2">
                <a:extLst>
                  <a:ext uri="{FF2B5EF4-FFF2-40B4-BE49-F238E27FC236}">
                    <a16:creationId xmlns:a16="http://schemas.microsoft.com/office/drawing/2014/main" id="{00000000-0008-0000-0000-000003000000}"/>
                  </a:ext>
                </a:extLst>
              </p:cNvPr>
              <p:cNvSpPr txBox="1">
                <a:spLocks noRot="1" noChangeAspect="1" noMove="1" noResize="1" noEditPoints="1" noAdjustHandles="1" noChangeArrowheads="1" noChangeShapeType="1" noTextEdit="1"/>
              </p:cNvSpPr>
              <p:nvPr/>
            </p:nvSpPr>
            <p:spPr>
              <a:xfrm>
                <a:off x="6650730" y="4854051"/>
                <a:ext cx="1438275" cy="344390"/>
              </a:xfrm>
              <a:prstGeom prst="rect">
                <a:avLst/>
              </a:prstGeom>
              <a:blipFill>
                <a:blip r:embed="rId4"/>
                <a:stretch>
                  <a:fillRect l="-6780"/>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F0822A04-6D6D-F73B-053C-F580A09E4004}"/>
              </a:ext>
            </a:extLst>
          </p:cNvPr>
          <p:cNvPicPr>
            <a:picLocks noChangeAspect="1"/>
          </p:cNvPicPr>
          <p:nvPr/>
        </p:nvPicPr>
        <p:blipFill>
          <a:blip r:embed="rId5"/>
          <a:stretch>
            <a:fillRect/>
          </a:stretch>
        </p:blipFill>
        <p:spPr>
          <a:xfrm>
            <a:off x="3968141" y="3269588"/>
            <a:ext cx="290513" cy="233363"/>
          </a:xfrm>
          <a:prstGeom prst="rect">
            <a:avLst/>
          </a:prstGeom>
        </p:spPr>
      </p:pic>
      <p:pic>
        <p:nvPicPr>
          <p:cNvPr id="11" name="Picture 10">
            <a:extLst>
              <a:ext uri="{FF2B5EF4-FFF2-40B4-BE49-F238E27FC236}">
                <a16:creationId xmlns:a16="http://schemas.microsoft.com/office/drawing/2014/main" id="{FD0C482A-56AE-77CD-9499-87AA91477559}"/>
              </a:ext>
            </a:extLst>
          </p:cNvPr>
          <p:cNvPicPr>
            <a:picLocks noChangeAspect="1"/>
          </p:cNvPicPr>
          <p:nvPr/>
        </p:nvPicPr>
        <p:blipFill>
          <a:blip r:embed="rId5"/>
          <a:stretch>
            <a:fillRect/>
          </a:stretch>
        </p:blipFill>
        <p:spPr>
          <a:xfrm rot="10800000">
            <a:off x="5403661" y="3266137"/>
            <a:ext cx="290513" cy="233363"/>
          </a:xfrm>
          <a:prstGeom prst="rect">
            <a:avLst/>
          </a:prstGeom>
        </p:spPr>
      </p:pic>
    </p:spTree>
    <p:extLst>
      <p:ext uri="{BB962C8B-B14F-4D97-AF65-F5344CB8AC3E}">
        <p14:creationId xmlns:p14="http://schemas.microsoft.com/office/powerpoint/2010/main" val="22797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9869</Words>
  <Application>Microsoft Office PowerPoint</Application>
  <PresentationFormat>Widescreen</PresentationFormat>
  <Paragraphs>1477</Paragraphs>
  <Slides>49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 Math</vt:lpstr>
      <vt:lpstr>Gill Sans</vt:lpstr>
      <vt:lpstr>Gill Sans MT</vt:lpstr>
      <vt:lpstr>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MAmin</cp:lastModifiedBy>
  <cp:revision>117</cp:revision>
  <dcterms:created xsi:type="dcterms:W3CDTF">2023-12-05T15:46:56Z</dcterms:created>
  <dcterms:modified xsi:type="dcterms:W3CDTF">2025-09-04T15:21:32Z</dcterms:modified>
</cp:coreProperties>
</file>