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359" r:id="rId4"/>
    <p:sldId id="360" r:id="rId5"/>
    <p:sldId id="260" r:id="rId6"/>
    <p:sldId id="262" r:id="rId7"/>
    <p:sldId id="357" r:id="rId8"/>
    <p:sldId id="358" r:id="rId9"/>
    <p:sldId id="265" r:id="rId10"/>
    <p:sldId id="267" r:id="rId11"/>
    <p:sldId id="266" r:id="rId12"/>
    <p:sldId id="301" r:id="rId13"/>
    <p:sldId id="304" r:id="rId14"/>
    <p:sldId id="305" r:id="rId15"/>
    <p:sldId id="306" r:id="rId16"/>
    <p:sldId id="268" r:id="rId17"/>
    <p:sldId id="302" r:id="rId18"/>
    <p:sldId id="303" r:id="rId19"/>
    <p:sldId id="269" r:id="rId20"/>
    <p:sldId id="275" r:id="rId21"/>
    <p:sldId id="276" r:id="rId22"/>
    <p:sldId id="277" r:id="rId23"/>
    <p:sldId id="279" r:id="rId24"/>
    <p:sldId id="274" r:id="rId25"/>
    <p:sldId id="278" r:id="rId26"/>
    <p:sldId id="356"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2" d="100"/>
          <a:sy n="112"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7351E-0DA0-4924-B93C-292223947B8E}" type="datetimeFigureOut">
              <a:rPr lang="en-GB" smtClean="0"/>
              <a:t>10/10/2025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C649D-2363-4D64-903C-49A0963D7145}" type="slidenum">
              <a:rPr lang="en-GB" smtClean="0"/>
              <a:t>‹#›</a:t>
            </a:fld>
            <a:endParaRPr lang="en-GB"/>
          </a:p>
        </p:txBody>
      </p:sp>
    </p:spTree>
    <p:extLst>
      <p:ext uri="{BB962C8B-B14F-4D97-AF65-F5344CB8AC3E}">
        <p14:creationId xmlns:p14="http://schemas.microsoft.com/office/powerpoint/2010/main" val="15534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54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72788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8201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21902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13693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B2ABD-DD7F-47C0-A624-FB8F4F935B61}"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84485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4B2ABD-DD7F-47C0-A624-FB8F4F935B61}"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92582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4B2ABD-DD7F-47C0-A624-FB8F4F935B61}" type="datetimeFigureOut">
              <a:rPr lang="en-GB" smtClean="0"/>
              <a:t>10/10/2025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3603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4B2ABD-DD7F-47C0-A624-FB8F4F935B61}" type="datetimeFigureOut">
              <a:rPr lang="en-GB" smtClean="0"/>
              <a:t>10/10/2025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3700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B2ABD-DD7F-47C0-A624-FB8F4F935B61}" type="datetimeFigureOut">
              <a:rPr lang="en-GB" smtClean="0"/>
              <a:t>10/10/2025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87880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4123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99961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B2ABD-DD7F-47C0-A624-FB8F4F935B61}" type="datetimeFigureOut">
              <a:rPr lang="en-GB" smtClean="0"/>
              <a:t>10/10/2025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F52B-1BD9-4D8C-A20B-5EAA243A6484}" type="slidenum">
              <a:rPr lang="en-GB" smtClean="0"/>
              <a:t>‹#›</a:t>
            </a:fld>
            <a:endParaRPr lang="en-GB"/>
          </a:p>
        </p:txBody>
      </p:sp>
    </p:spTree>
    <p:extLst>
      <p:ext uri="{BB962C8B-B14F-4D97-AF65-F5344CB8AC3E}">
        <p14:creationId xmlns:p14="http://schemas.microsoft.com/office/powerpoint/2010/main" val="173759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11 Knowledge </a:t>
            </a:r>
            <a:r>
              <a:rPr lang="en-GB">
                <a:latin typeface="Gill Sans MT" panose="020B0502020104020203" pitchFamily="34" charset="0"/>
              </a:rPr>
              <a:t>Organiser HT2</a:t>
            </a:r>
            <a:endParaRPr lang="en-GB" dirty="0">
              <a:latin typeface="Gill Sans MT" panose="020B0502020104020203" pitchFamily="34" charset="0"/>
            </a:endParaRP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00B0F0"/>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198716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35389387"/>
              </p:ext>
            </p:extLst>
          </p:nvPr>
        </p:nvGraphicFramePr>
        <p:xfrm>
          <a:off x="6924502" y="135367"/>
          <a:ext cx="5070763" cy="6561737"/>
        </p:xfrm>
        <a:graphic>
          <a:graphicData uri="http://schemas.openxmlformats.org/drawingml/2006/table">
            <a:tbl>
              <a:tblPr firstRow="1" bandRow="1">
                <a:tableStyleId>{5940675A-B579-460E-94D1-54222C63F5DA}</a:tableStyleId>
              </a:tblPr>
              <a:tblGrid>
                <a:gridCol w="2508325">
                  <a:extLst>
                    <a:ext uri="{9D8B030D-6E8A-4147-A177-3AD203B41FA5}">
                      <a16:colId xmlns:a16="http://schemas.microsoft.com/office/drawing/2014/main" val="20000"/>
                    </a:ext>
                  </a:extLst>
                </a:gridCol>
                <a:gridCol w="2562438">
                  <a:extLst>
                    <a:ext uri="{9D8B030D-6E8A-4147-A177-3AD203B41FA5}">
                      <a16:colId xmlns:a16="http://schemas.microsoft.com/office/drawing/2014/main" val="20001"/>
                    </a:ext>
                  </a:extLst>
                </a:gridCol>
              </a:tblGrid>
              <a:tr h="267883">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5305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Los </a:t>
                      </a:r>
                      <a:r>
                        <a:rPr lang="en-GB" sz="1200" kern="1200" dirty="0" err="1">
                          <a:ln>
                            <a:noFill/>
                          </a:ln>
                          <a:solidFill>
                            <a:srgbClr val="000000"/>
                          </a:solidFill>
                          <a:effectLst/>
                          <a:latin typeface="+mn-lt"/>
                        </a:rPr>
                        <a:t>recursos</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resources</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1"/>
                  </a:ext>
                </a:extLst>
              </a:tr>
              <a:tr h="383257">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El </a:t>
                      </a:r>
                      <a:r>
                        <a:rPr lang="en-GB" sz="1200" kern="1200" dirty="0" err="1">
                          <a:ln>
                            <a:noFill/>
                          </a:ln>
                          <a:solidFill>
                            <a:srgbClr val="000000"/>
                          </a:solidFill>
                          <a:effectLst/>
                          <a:latin typeface="+mn-lt"/>
                        </a:rPr>
                        <a:t>mundo</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The world</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2"/>
                  </a:ext>
                </a:extLst>
              </a:tr>
              <a:tr h="35305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La </a:t>
                      </a:r>
                      <a:r>
                        <a:rPr lang="en-GB" sz="1200" kern="1200" dirty="0" err="1">
                          <a:ln>
                            <a:noFill/>
                          </a:ln>
                          <a:solidFill>
                            <a:srgbClr val="000000"/>
                          </a:solidFill>
                          <a:effectLst/>
                          <a:latin typeface="+mn-lt"/>
                        </a:rPr>
                        <a:t>escasez</a:t>
                      </a:r>
                      <a:r>
                        <a:rPr lang="en-GB" sz="1200" kern="1200" dirty="0">
                          <a:ln>
                            <a:noFill/>
                          </a:ln>
                          <a:solidFill>
                            <a:srgbClr val="000000"/>
                          </a:solidFill>
                          <a:effectLst/>
                          <a:latin typeface="+mn-lt"/>
                        </a:rPr>
                        <a:t> de </a:t>
                      </a:r>
                      <a:r>
                        <a:rPr lang="en-GB" sz="1200" kern="1200" dirty="0" err="1">
                          <a:ln>
                            <a:noFill/>
                          </a:ln>
                          <a:solidFill>
                            <a:srgbClr val="000000"/>
                          </a:solidFill>
                          <a:effectLst/>
                          <a:latin typeface="+mn-lt"/>
                        </a:rPr>
                        <a:t>agua</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The scarcity of water</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3"/>
                  </a:ext>
                </a:extLst>
              </a:tr>
              <a:tr h="35243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El </a:t>
                      </a:r>
                      <a:r>
                        <a:rPr lang="en-GB" sz="1200" kern="1200" dirty="0" err="1">
                          <a:ln>
                            <a:noFill/>
                          </a:ln>
                          <a:solidFill>
                            <a:srgbClr val="000000"/>
                          </a:solidFill>
                          <a:effectLst/>
                          <a:latin typeface="+mn-lt"/>
                        </a:rPr>
                        <a:t>efecto</a:t>
                      </a:r>
                      <a:r>
                        <a:rPr lang="en-GB" sz="1200" kern="1200" dirty="0">
                          <a:ln>
                            <a:noFill/>
                          </a:ln>
                          <a:solidFill>
                            <a:srgbClr val="000000"/>
                          </a:solidFill>
                          <a:effectLst/>
                          <a:latin typeface="+mn-lt"/>
                        </a:rPr>
                        <a:t> </a:t>
                      </a:r>
                      <a:r>
                        <a:rPr lang="en-GB" sz="1200" kern="1200" dirty="0" err="1">
                          <a:ln>
                            <a:noFill/>
                          </a:ln>
                          <a:solidFill>
                            <a:srgbClr val="000000"/>
                          </a:solidFill>
                          <a:effectLst/>
                          <a:latin typeface="+mn-lt"/>
                        </a:rPr>
                        <a:t>invernadero</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The Greenhouse effect</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4"/>
                  </a:ext>
                </a:extLst>
              </a:tr>
              <a:tr h="372796">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mn-lt"/>
                        </a:rPr>
                        <a:t>¡</a:t>
                      </a:r>
                      <a:r>
                        <a:rPr lang="en-GB" sz="1200" kern="1200" dirty="0" err="1">
                          <a:ln>
                            <a:noFill/>
                          </a:ln>
                          <a:solidFill>
                            <a:srgbClr val="000000"/>
                          </a:solidFill>
                          <a:effectLst/>
                          <a:latin typeface="+mn-lt"/>
                        </a:rPr>
                        <a:t>Qué</a:t>
                      </a:r>
                      <a:r>
                        <a:rPr lang="en-GB" sz="1200" kern="1200" dirty="0">
                          <a:ln>
                            <a:noFill/>
                          </a:ln>
                          <a:solidFill>
                            <a:srgbClr val="000000"/>
                          </a:solidFill>
                          <a:effectLst/>
                          <a:latin typeface="+mn-lt"/>
                        </a:rPr>
                        <a:t> </a:t>
                      </a:r>
                      <a:r>
                        <a:rPr lang="en-GB" sz="1200" kern="1200" dirty="0" err="1">
                          <a:ln>
                            <a:noFill/>
                          </a:ln>
                          <a:solidFill>
                            <a:srgbClr val="000000"/>
                          </a:solidFill>
                          <a:effectLst/>
                          <a:latin typeface="+mn-lt"/>
                        </a:rPr>
                        <a:t>malgasto</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What a waste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925240874"/>
                  </a:ext>
                </a:extLst>
              </a:tr>
              <a:tr h="35243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Los </a:t>
                      </a:r>
                      <a:r>
                        <a:rPr lang="en-GB" sz="1200" kern="1200" dirty="0" err="1">
                          <a:ln>
                            <a:noFill/>
                          </a:ln>
                          <a:solidFill>
                            <a:srgbClr val="000000"/>
                          </a:solidFill>
                          <a:effectLst/>
                          <a:latin typeface="+mn-lt"/>
                        </a:rPr>
                        <a:t>desechos</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waste</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041935017"/>
                  </a:ext>
                </a:extLst>
              </a:tr>
              <a:tr h="35243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El </a:t>
                      </a:r>
                      <a:r>
                        <a:rPr lang="en-GB" sz="1200" kern="1200" dirty="0" err="1">
                          <a:ln>
                            <a:noFill/>
                          </a:ln>
                          <a:solidFill>
                            <a:srgbClr val="000000"/>
                          </a:solidFill>
                          <a:effectLst/>
                          <a:latin typeface="+mn-lt"/>
                        </a:rPr>
                        <a:t>medio</a:t>
                      </a:r>
                      <a:r>
                        <a:rPr lang="en-GB" sz="1200" kern="1200" dirty="0">
                          <a:ln>
                            <a:noFill/>
                          </a:ln>
                          <a:solidFill>
                            <a:srgbClr val="000000"/>
                          </a:solidFill>
                          <a:effectLst/>
                          <a:latin typeface="+mn-lt"/>
                        </a:rPr>
                        <a:t> </a:t>
                      </a:r>
                      <a:r>
                        <a:rPr lang="en-GB" sz="1200" kern="1200" dirty="0" err="1">
                          <a:ln>
                            <a:noFill/>
                          </a:ln>
                          <a:solidFill>
                            <a:srgbClr val="000000"/>
                          </a:solidFill>
                          <a:effectLst/>
                          <a:latin typeface="+mn-lt"/>
                        </a:rPr>
                        <a:t>ambiente</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The environment</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4149408354"/>
                  </a:ext>
                </a:extLst>
              </a:tr>
              <a:tr h="35243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La </a:t>
                      </a:r>
                      <a:r>
                        <a:rPr lang="en-GB" sz="1200" kern="1200" dirty="0" err="1">
                          <a:ln>
                            <a:noFill/>
                          </a:ln>
                          <a:solidFill>
                            <a:srgbClr val="000000"/>
                          </a:solidFill>
                          <a:effectLst/>
                          <a:latin typeface="+mn-lt"/>
                        </a:rPr>
                        <a:t>deforestación</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Deforestation</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235971345"/>
                  </a:ext>
                </a:extLst>
              </a:tr>
              <a:tr h="35243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n-lt"/>
                        </a:rPr>
                        <a:t>El </a:t>
                      </a:r>
                      <a:r>
                        <a:rPr lang="en-GB" sz="1200" kern="1200" dirty="0" err="1">
                          <a:ln>
                            <a:noFill/>
                          </a:ln>
                          <a:solidFill>
                            <a:srgbClr val="000000"/>
                          </a:solidFill>
                          <a:effectLst/>
                          <a:latin typeface="+mn-lt"/>
                        </a:rPr>
                        <a:t>hambre</a:t>
                      </a:r>
                      <a:r>
                        <a:rPr lang="en-GB" sz="1200" kern="1200" dirty="0">
                          <a:ln>
                            <a:noFill/>
                          </a:ln>
                          <a:solidFill>
                            <a:srgbClr val="000000"/>
                          </a:solidFill>
                          <a:effectLst/>
                          <a:latin typeface="+mn-lt"/>
                        </a:rPr>
                        <a:t> </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Hunger</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748769057"/>
                  </a:ext>
                </a:extLst>
              </a:tr>
              <a:tr h="352432">
                <a:tc>
                  <a:txBody>
                    <a:bodyPr/>
                    <a:lstStyle/>
                    <a:p>
                      <a:pPr marR="0" indent="0" algn="l" rtl="0">
                        <a:lnSpc>
                          <a:spcPct val="119000"/>
                        </a:lnSpc>
                        <a:spcBef>
                          <a:spcPts val="0"/>
                        </a:spcBef>
                        <a:spcAft>
                          <a:spcPts val="600"/>
                        </a:spcAft>
                      </a:pPr>
                      <a:r>
                        <a:rPr lang="en-GB" sz="1200" kern="1200">
                          <a:ln>
                            <a:noFill/>
                          </a:ln>
                          <a:solidFill>
                            <a:srgbClr val="000000"/>
                          </a:solidFill>
                          <a:effectLst/>
                          <a:latin typeface="+mn-lt"/>
                        </a:rPr>
                        <a:t>La sequía </a:t>
                      </a:r>
                      <a:endParaRPr lang="en-GB" sz="1200" kern="140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drought</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543258229"/>
                  </a:ext>
                </a:extLst>
              </a:tr>
              <a:tr h="322162">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mn-lt"/>
                        </a:rPr>
                        <a:t>Si pudiera, reciclaría toda mi basura….</a:t>
                      </a:r>
                      <a:endParaRPr lang="es-E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n-GB" sz="1100" kern="1200" dirty="0">
                          <a:ln>
                            <a:noFill/>
                          </a:ln>
                          <a:solidFill>
                            <a:srgbClr val="000000"/>
                          </a:solidFill>
                          <a:effectLst/>
                          <a:latin typeface="Arial" panose="020B0604020202020204" pitchFamily="34" charset="0"/>
                        </a:rPr>
                        <a:t>If I could, I would recycle all my rubbish…</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146237369"/>
                  </a:ext>
                </a:extLst>
              </a:tr>
              <a:tr h="481369">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mn-lt"/>
                        </a:rPr>
                        <a:t>Si tuviera el dinero, Compraría un coche eléctrico.</a:t>
                      </a:r>
                      <a:endParaRPr lang="es-E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n-GB" sz="1100" kern="1200" dirty="0">
                          <a:ln>
                            <a:noFill/>
                          </a:ln>
                          <a:solidFill>
                            <a:srgbClr val="000000"/>
                          </a:solidFill>
                          <a:effectLst/>
                          <a:latin typeface="Arial" panose="020B0604020202020204" pitchFamily="34" charset="0"/>
                        </a:rPr>
                        <a:t>If I were to have the money I would buy an electric car.</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264998185"/>
                  </a:ext>
                </a:extLst>
              </a:tr>
              <a:tr h="352432">
                <a:tc>
                  <a:txBody>
                    <a:bodyPr/>
                    <a:lstStyle/>
                    <a:p>
                      <a:pPr marR="0" indent="0" algn="l" rtl="0">
                        <a:lnSpc>
                          <a:spcPct val="119000"/>
                        </a:lnSpc>
                        <a:spcBef>
                          <a:spcPts val="0"/>
                        </a:spcBef>
                        <a:spcAft>
                          <a:spcPts val="600"/>
                        </a:spcAft>
                      </a:pPr>
                      <a:r>
                        <a:rPr lang="en-US" sz="1200" kern="1200" dirty="0" err="1">
                          <a:ln>
                            <a:noFill/>
                          </a:ln>
                          <a:solidFill>
                            <a:srgbClr val="000000"/>
                          </a:solidFill>
                          <a:effectLst/>
                          <a:latin typeface="Calibri" panose="020F0502020204030204" pitchFamily="34" charset="0"/>
                        </a:rPr>
                        <a:t>quiero</a:t>
                      </a:r>
                      <a:r>
                        <a:rPr lang="en-US" sz="1200" kern="1200" dirty="0">
                          <a:ln>
                            <a:noFill/>
                          </a:ln>
                          <a:solidFill>
                            <a:srgbClr val="000000"/>
                          </a:solidFill>
                          <a:effectLst/>
                          <a:latin typeface="Calibri" panose="020F0502020204030204" pitchFamily="34" charset="0"/>
                        </a:rPr>
                        <a:t> </a:t>
                      </a:r>
                      <a:r>
                        <a:rPr lang="en-US" sz="1200" kern="1200" dirty="0" err="1">
                          <a:ln>
                            <a:noFill/>
                          </a:ln>
                          <a:solidFill>
                            <a:srgbClr val="000000"/>
                          </a:solidFill>
                          <a:effectLst/>
                          <a:latin typeface="Calibri" panose="020F0502020204030204" pitchFamily="34" charset="0"/>
                        </a:rPr>
                        <a:t>ahorrar</a:t>
                      </a:r>
                      <a:r>
                        <a:rPr lang="en-US" sz="1200" kern="1200" dirty="0">
                          <a:ln>
                            <a:noFill/>
                          </a:ln>
                          <a:solidFill>
                            <a:srgbClr val="000000"/>
                          </a:solidFill>
                          <a:effectLst/>
                          <a:latin typeface="Calibri" panose="020F0502020204030204" pitchFamily="34" charset="0"/>
                        </a:rPr>
                        <a:t> </a:t>
                      </a:r>
                      <a:r>
                        <a:rPr lang="en-US" sz="1200" kern="1200" dirty="0" err="1">
                          <a:ln>
                            <a:noFill/>
                          </a:ln>
                          <a:solidFill>
                            <a:srgbClr val="000000"/>
                          </a:solidFill>
                          <a:effectLst/>
                          <a:latin typeface="Calibri" panose="020F0502020204030204" pitchFamily="34" charset="0"/>
                        </a:rPr>
                        <a:t>energía</a:t>
                      </a:r>
                      <a:r>
                        <a:rPr lang="en-US" sz="1200" kern="1400" dirty="0">
                          <a:ln>
                            <a:noFill/>
                          </a:ln>
                          <a:solidFill>
                            <a:srgbClr val="000000"/>
                          </a:solidFill>
                          <a:effectLst/>
                          <a:latin typeface="Calibri" panose="020F0502020204030204" pitchFamily="34" charset="0"/>
                        </a:rPr>
                        <a:t> </a:t>
                      </a:r>
                      <a:endParaRPr lang="en-US"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Calibri" panose="020F0502020204030204" pitchFamily="34" charset="0"/>
                        </a:rPr>
                        <a:t>I want to save energy</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139219470"/>
                  </a:ext>
                </a:extLst>
              </a:tr>
              <a:tr h="352432">
                <a:tc>
                  <a:txBody>
                    <a:bodyPr/>
                    <a:lstStyle/>
                    <a:p>
                      <a:pPr marR="0" indent="0" algn="l" rtl="0">
                        <a:lnSpc>
                          <a:spcPct val="119000"/>
                        </a:lnSpc>
                        <a:spcBef>
                          <a:spcPts val="0"/>
                        </a:spcBef>
                        <a:spcAft>
                          <a:spcPts val="600"/>
                        </a:spcAft>
                      </a:pPr>
                      <a:r>
                        <a:rPr lang="es-ES" sz="1200" kern="1200">
                          <a:ln>
                            <a:noFill/>
                          </a:ln>
                          <a:solidFill>
                            <a:srgbClr val="000000"/>
                          </a:solidFill>
                          <a:effectLst/>
                          <a:latin typeface="Calibri" panose="020F0502020204030204" pitchFamily="34" charset="0"/>
                        </a:rPr>
                        <a:t>los efectos del calentamiento global.</a:t>
                      </a:r>
                      <a:r>
                        <a:rPr lang="es-ES" sz="1200" kern="1400">
                          <a:ln>
                            <a:noFill/>
                          </a:ln>
                          <a:solidFill>
                            <a:srgbClr val="000000"/>
                          </a:solidFill>
                          <a:effectLst/>
                          <a:latin typeface="Calibri" panose="020F0502020204030204" pitchFamily="34" charset="0"/>
                        </a:rPr>
                        <a:t> </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Calibri" panose="020F0502020204030204" pitchFamily="34" charset="0"/>
                        </a:rPr>
                        <a:t>The greenhouse effect</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212544497"/>
                  </a:ext>
                </a:extLst>
              </a:tr>
              <a:tr h="352432">
                <a:tc>
                  <a:txBody>
                    <a:bodyPr/>
                    <a:lstStyle/>
                    <a:p>
                      <a:pPr marR="0" indent="0" algn="l" rtl="0">
                        <a:lnSpc>
                          <a:spcPct val="119000"/>
                        </a:lnSpc>
                        <a:spcBef>
                          <a:spcPts val="0"/>
                        </a:spcBef>
                        <a:spcAft>
                          <a:spcPts val="600"/>
                        </a:spcAft>
                      </a:pPr>
                      <a:r>
                        <a:rPr lang="es-ES" sz="1200" kern="1200">
                          <a:ln>
                            <a:noFill/>
                          </a:ln>
                          <a:solidFill>
                            <a:srgbClr val="000000"/>
                          </a:solidFill>
                          <a:effectLst/>
                          <a:latin typeface="Calibri" panose="020F0502020204030204" pitchFamily="34" charset="0"/>
                        </a:rPr>
                        <a:t>intento reciclar todo lo posible</a:t>
                      </a:r>
                      <a:r>
                        <a:rPr lang="es-ES" sz="1200" kern="1400">
                          <a:ln>
                            <a:noFill/>
                          </a:ln>
                          <a:solidFill>
                            <a:srgbClr val="000000"/>
                          </a:solidFill>
                          <a:effectLst/>
                          <a:latin typeface="Calibri" panose="020F0502020204030204" pitchFamily="34" charset="0"/>
                        </a:rPr>
                        <a:t> </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Calibri" panose="020F0502020204030204" pitchFamily="34" charset="0"/>
                        </a:rPr>
                        <a:t>I intend to recycle everthing possible</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202810902"/>
                  </a:ext>
                </a:extLst>
              </a:tr>
              <a:tr h="352432">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deberíamos ahorrar la energía </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s-ES" sz="1200" kern="1400">
                          <a:ln>
                            <a:noFill/>
                          </a:ln>
                          <a:solidFill>
                            <a:srgbClr val="000000"/>
                          </a:solidFill>
                          <a:effectLst/>
                          <a:latin typeface="Calibri" panose="020F0502020204030204" pitchFamily="34" charset="0"/>
                        </a:rPr>
                        <a:t>We should save energy</a:t>
                      </a:r>
                      <a:endParaRPr lang="es-ES"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773897719"/>
                  </a:ext>
                </a:extLst>
              </a:tr>
              <a:tr h="352432">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la energía renovable.</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s-ES" sz="1200" kern="1400" dirty="0" err="1">
                          <a:ln>
                            <a:noFill/>
                          </a:ln>
                          <a:solidFill>
                            <a:srgbClr val="000000"/>
                          </a:solidFill>
                          <a:effectLst/>
                          <a:latin typeface="Calibri" panose="020F0502020204030204" pitchFamily="34" charset="0"/>
                        </a:rPr>
                        <a:t>Renewable</a:t>
                      </a:r>
                      <a:r>
                        <a:rPr lang="es-ES" sz="1200" kern="1400" dirty="0">
                          <a:ln>
                            <a:noFill/>
                          </a:ln>
                          <a:solidFill>
                            <a:srgbClr val="000000"/>
                          </a:solidFill>
                          <a:effectLst/>
                          <a:latin typeface="Calibri" panose="020F0502020204030204" pitchFamily="34" charset="0"/>
                        </a:rPr>
                        <a:t> </a:t>
                      </a:r>
                      <a:r>
                        <a:rPr lang="es-ES" sz="1200" kern="1400" dirty="0" err="1">
                          <a:ln>
                            <a:noFill/>
                          </a:ln>
                          <a:solidFill>
                            <a:srgbClr val="000000"/>
                          </a:solidFill>
                          <a:effectLst/>
                          <a:latin typeface="Calibri" panose="020F0502020204030204" pitchFamily="34" charset="0"/>
                        </a:rPr>
                        <a:t>energy</a:t>
                      </a:r>
                      <a:endParaRPr lang="es-ES"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sp>
        <p:nvSpPr>
          <p:cNvPr id="5" name="TextBox 4"/>
          <p:cNvSpPr txBox="1"/>
          <p:nvPr/>
        </p:nvSpPr>
        <p:spPr>
          <a:xfrm>
            <a:off x="208710" y="224590"/>
            <a:ext cx="119347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8</a:t>
            </a:r>
          </a:p>
        </p:txBody>
      </p:sp>
      <p:graphicFrame>
        <p:nvGraphicFramePr>
          <p:cNvPr id="4" name="Table 3"/>
          <p:cNvGraphicFramePr>
            <a:graphicFrameLocks noGrp="1"/>
          </p:cNvGraphicFramePr>
          <p:nvPr>
            <p:extLst>
              <p:ext uri="{D42A27DB-BD31-4B8C-83A1-F6EECF244321}">
                <p14:modId xmlns:p14="http://schemas.microsoft.com/office/powerpoint/2010/main" val="2167867601"/>
              </p:ext>
            </p:extLst>
          </p:nvPr>
        </p:nvGraphicFramePr>
        <p:xfrm>
          <a:off x="2194344" y="143826"/>
          <a:ext cx="4530832" cy="6390374"/>
        </p:xfrm>
        <a:graphic>
          <a:graphicData uri="http://schemas.openxmlformats.org/drawingml/2006/table">
            <a:tbl>
              <a:tblPr firstRow="1" bandRow="1">
                <a:tableStyleId>{5940675A-B579-460E-94D1-54222C63F5DA}</a:tableStyleId>
              </a:tblPr>
              <a:tblGrid>
                <a:gridCol w="2381517">
                  <a:extLst>
                    <a:ext uri="{9D8B030D-6E8A-4147-A177-3AD203B41FA5}">
                      <a16:colId xmlns:a16="http://schemas.microsoft.com/office/drawing/2014/main" val="20000"/>
                    </a:ext>
                  </a:extLst>
                </a:gridCol>
                <a:gridCol w="2149315">
                  <a:extLst>
                    <a:ext uri="{9D8B030D-6E8A-4147-A177-3AD203B41FA5}">
                      <a16:colId xmlns:a16="http://schemas.microsoft.com/office/drawing/2014/main" val="20001"/>
                    </a:ext>
                  </a:extLst>
                </a:gridCol>
              </a:tblGrid>
              <a:tr h="271691">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27539">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Calibri" panose="020F0502020204030204" pitchFamily="34" charset="0"/>
                        </a:rPr>
                        <a:t>Soy..</a:t>
                      </a:r>
                      <a:endParaRPr lang="en-GB"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Calibri" panose="020F0502020204030204" pitchFamily="34" charset="0"/>
                        </a:rPr>
                        <a:t>I am..</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1"/>
                  </a:ext>
                </a:extLst>
              </a:tr>
              <a:tr h="358075">
                <a:tc>
                  <a:txBody>
                    <a:bodyPr/>
                    <a:lstStyle/>
                    <a:p>
                      <a:pPr marR="0" indent="0" algn="l" rtl="0">
                        <a:lnSpc>
                          <a:spcPct val="119000"/>
                        </a:lnSpc>
                        <a:spcBef>
                          <a:spcPts val="0"/>
                        </a:spcBef>
                        <a:spcAft>
                          <a:spcPts val="600"/>
                        </a:spcAft>
                      </a:pPr>
                      <a:r>
                        <a:rPr lang="es-ES" sz="1200" kern="1200" dirty="0">
                          <a:ln>
                            <a:noFill/>
                          </a:ln>
                          <a:solidFill>
                            <a:srgbClr val="000000"/>
                          </a:solidFill>
                          <a:effectLst/>
                          <a:latin typeface="Calibri" panose="020F0502020204030204" pitchFamily="34" charset="0"/>
                        </a:rPr>
                        <a:t>Me gustaría ser más verde</a:t>
                      </a:r>
                      <a:endParaRPr lang="es-ES"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I would like to be greener</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490626907"/>
                  </a:ext>
                </a:extLst>
              </a:tr>
              <a:tr h="358075">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Siempre apago la luz</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I always turn off the light</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798485311"/>
                  </a:ext>
                </a:extLst>
              </a:tr>
              <a:tr h="358075">
                <a:tc>
                  <a:txBody>
                    <a:bodyPr/>
                    <a:lstStyle/>
                    <a:p>
                      <a:pPr marR="0" indent="0" algn="l" rtl="0">
                        <a:lnSpc>
                          <a:spcPct val="119000"/>
                        </a:lnSpc>
                        <a:spcBef>
                          <a:spcPts val="0"/>
                        </a:spcBef>
                        <a:spcAft>
                          <a:spcPts val="600"/>
                        </a:spcAft>
                      </a:pPr>
                      <a:r>
                        <a:rPr lang="es-ES" sz="1200" kern="1200">
                          <a:ln>
                            <a:noFill/>
                          </a:ln>
                          <a:solidFill>
                            <a:srgbClr val="000000"/>
                          </a:solidFill>
                          <a:effectLst/>
                          <a:latin typeface="Calibri" panose="020F0502020204030204" pitchFamily="34" charset="0"/>
                        </a:rPr>
                        <a:t>Reciclo la basura cada día</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I recycle rubbish every day</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4028268012"/>
                  </a:ext>
                </a:extLst>
              </a:tr>
              <a:tr h="358075">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Creo que soy…</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I think I am…</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419034176"/>
                  </a:ext>
                </a:extLst>
              </a:tr>
              <a:tr h="358075">
                <a:tc>
                  <a:txBody>
                    <a:bodyPr/>
                    <a:lstStyle/>
                    <a:p>
                      <a:pPr marR="0" indent="0" algn="l" rtl="0">
                        <a:lnSpc>
                          <a:spcPct val="119000"/>
                        </a:lnSpc>
                        <a:spcBef>
                          <a:spcPts val="0"/>
                        </a:spcBef>
                        <a:spcAft>
                          <a:spcPts val="600"/>
                        </a:spcAft>
                      </a:pPr>
                      <a:r>
                        <a:rPr lang="en-GB" sz="1200" kern="1200">
                          <a:ln>
                            <a:noFill/>
                          </a:ln>
                          <a:solidFill>
                            <a:srgbClr val="000000"/>
                          </a:solidFill>
                          <a:effectLst/>
                          <a:latin typeface="Calibri" panose="020F0502020204030204" pitchFamily="34" charset="0"/>
                        </a:rPr>
                        <a:t>Quiero ser más…</a:t>
                      </a:r>
                      <a:endParaRPr lang="en-GB"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I want to be more….</a:t>
                      </a:r>
                      <a:r>
                        <a:rPr lang="en-GB" sz="1200" kern="1400">
                          <a:ln>
                            <a:noFill/>
                          </a:ln>
                          <a:solidFill>
                            <a:srgbClr val="000000"/>
                          </a:solidFill>
                          <a:effectLst/>
                          <a:latin typeface="Calibri" panose="020F0502020204030204" pitchFamily="34" charset="0"/>
                        </a:rPr>
                        <a:t>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59866291"/>
                  </a:ext>
                </a:extLst>
              </a:tr>
              <a:tr h="358075">
                <a:tc>
                  <a:txBody>
                    <a:bodyPr/>
                    <a:lstStyle/>
                    <a:p>
                      <a:pPr marR="0" indent="0" algn="l" rtl="0">
                        <a:lnSpc>
                          <a:spcPct val="119000"/>
                        </a:lnSpc>
                        <a:spcBef>
                          <a:spcPts val="0"/>
                        </a:spcBef>
                        <a:spcAft>
                          <a:spcPts val="600"/>
                        </a:spcAft>
                        <a:tabLst>
                          <a:tab pos="2879446" algn="l"/>
                          <a:tab pos="2766974" algn="l"/>
                        </a:tabLst>
                      </a:pPr>
                      <a:r>
                        <a:rPr lang="es-ES" sz="1200" kern="1200">
                          <a:ln>
                            <a:noFill/>
                          </a:ln>
                          <a:solidFill>
                            <a:srgbClr val="000000"/>
                          </a:solidFill>
                          <a:effectLst/>
                          <a:latin typeface="Calibri" panose="020F0502020204030204" pitchFamily="34" charset="0"/>
                        </a:rPr>
                        <a:t>Tengo que ahorrar energía en casa.</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Calibri" panose="020F0502020204030204" pitchFamily="34" charset="0"/>
                        </a:rPr>
                        <a:t>I have to save energy at home…</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977607934"/>
                  </a:ext>
                </a:extLst>
              </a:tr>
              <a:tr h="502135">
                <a:tc>
                  <a:txBody>
                    <a:bodyPr/>
                    <a:lstStyle/>
                    <a:p>
                      <a:pPr marR="0" indent="0" algn="l" rtl="0">
                        <a:lnSpc>
                          <a:spcPct val="119000"/>
                        </a:lnSpc>
                        <a:spcBef>
                          <a:spcPts val="0"/>
                        </a:spcBef>
                        <a:spcAft>
                          <a:spcPts val="600"/>
                        </a:spcAft>
                        <a:tabLst>
                          <a:tab pos="2879446" algn="l"/>
                          <a:tab pos="2766974" algn="l"/>
                        </a:tabLst>
                      </a:pPr>
                      <a:r>
                        <a:rPr lang="es-ES" sz="1200" kern="1200">
                          <a:ln>
                            <a:noFill/>
                          </a:ln>
                          <a:solidFill>
                            <a:srgbClr val="000000"/>
                          </a:solidFill>
                          <a:effectLst/>
                          <a:latin typeface="Calibri" panose="020F0502020204030204" pitchFamily="34" charset="0"/>
                        </a:rPr>
                        <a:t>La contaminación del aire es muy preocupante</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Calibri" panose="020F0502020204030204" pitchFamily="34" charset="0"/>
                        </a:rPr>
                        <a:t>Air pollution is very concerning</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4126162491"/>
                  </a:ext>
                </a:extLst>
              </a:tr>
              <a:tr h="358075">
                <a:tc>
                  <a:txBody>
                    <a:bodyPr/>
                    <a:lstStyle/>
                    <a:p>
                      <a:pPr marR="0" indent="0" algn="l" rtl="0">
                        <a:lnSpc>
                          <a:spcPct val="119000"/>
                        </a:lnSpc>
                        <a:spcBef>
                          <a:spcPts val="0"/>
                        </a:spcBef>
                        <a:spcAft>
                          <a:spcPts val="600"/>
                        </a:spcAft>
                        <a:tabLst>
                          <a:tab pos="2879446" algn="l"/>
                          <a:tab pos="2766974" algn="l"/>
                        </a:tabLst>
                      </a:pPr>
                      <a:r>
                        <a:rPr lang="es-ES" sz="1200" kern="1200">
                          <a:ln>
                            <a:noFill/>
                          </a:ln>
                          <a:solidFill>
                            <a:srgbClr val="000000"/>
                          </a:solidFill>
                          <a:effectLst/>
                          <a:latin typeface="Calibri" panose="020F0502020204030204" pitchFamily="34" charset="0"/>
                        </a:rPr>
                        <a:t>Tenemos que cuidar el planeta</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a:ln>
                            <a:noFill/>
                          </a:ln>
                          <a:solidFill>
                            <a:srgbClr val="000000"/>
                          </a:solidFill>
                          <a:effectLst/>
                          <a:latin typeface="Calibri" panose="020F0502020204030204" pitchFamily="34" charset="0"/>
                        </a:rPr>
                        <a:t>We have to look after the planet</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506926231"/>
                  </a:ext>
                </a:extLst>
              </a:tr>
              <a:tr h="502135">
                <a:tc>
                  <a:txBody>
                    <a:bodyPr/>
                    <a:lstStyle/>
                    <a:p>
                      <a:pPr marR="0" indent="0" algn="l" rtl="0">
                        <a:lnSpc>
                          <a:spcPct val="119000"/>
                        </a:lnSpc>
                        <a:spcBef>
                          <a:spcPts val="0"/>
                        </a:spcBef>
                        <a:spcAft>
                          <a:spcPts val="600"/>
                        </a:spcAft>
                        <a:tabLst>
                          <a:tab pos="2879446" algn="l"/>
                          <a:tab pos="2766974" algn="l"/>
                        </a:tabLst>
                      </a:pPr>
                      <a:r>
                        <a:rPr lang="es-ES" sz="1200" kern="1200">
                          <a:ln>
                            <a:noFill/>
                          </a:ln>
                          <a:solidFill>
                            <a:srgbClr val="000000"/>
                          </a:solidFill>
                          <a:effectLst/>
                          <a:latin typeface="Calibri" panose="020F0502020204030204" pitchFamily="34" charset="0"/>
                        </a:rPr>
                        <a:t>Ayer reciclé el vidrio y el plástico</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a:ln>
                            <a:noFill/>
                          </a:ln>
                          <a:solidFill>
                            <a:srgbClr val="000000"/>
                          </a:solidFill>
                          <a:effectLst/>
                          <a:latin typeface="Calibri" panose="020F0502020204030204" pitchFamily="34" charset="0"/>
                        </a:rPr>
                        <a:t>Yesterday I recycled the glass and the plastic.</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816972428"/>
                  </a:ext>
                </a:extLst>
              </a:tr>
              <a:tr h="502135">
                <a:tc>
                  <a:txBody>
                    <a:bodyPr/>
                    <a:lstStyle/>
                    <a:p>
                      <a:pPr marR="0" indent="0" algn="l" rtl="0">
                        <a:lnSpc>
                          <a:spcPct val="119000"/>
                        </a:lnSpc>
                        <a:spcBef>
                          <a:spcPts val="0"/>
                        </a:spcBef>
                        <a:spcAft>
                          <a:spcPts val="600"/>
                        </a:spcAft>
                      </a:pPr>
                      <a:r>
                        <a:rPr lang="es-ES" sz="1200" kern="1200">
                          <a:ln>
                            <a:noFill/>
                          </a:ln>
                          <a:solidFill>
                            <a:srgbClr val="000000"/>
                          </a:solidFill>
                          <a:effectLst/>
                          <a:latin typeface="Calibri" panose="020F0502020204030204" pitchFamily="34" charset="0"/>
                        </a:rPr>
                        <a:t>Me preocupa mucho el problema del calentamiento global…</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a:ln>
                            <a:noFill/>
                          </a:ln>
                          <a:solidFill>
                            <a:srgbClr val="000000"/>
                          </a:solidFill>
                          <a:effectLst/>
                          <a:latin typeface="Calibri" panose="020F0502020204030204" pitchFamily="34" charset="0"/>
                        </a:rPr>
                        <a:t>I am really worried about the problem of global warming</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273669345"/>
                  </a:ext>
                </a:extLst>
              </a:tr>
              <a:tr h="502135">
                <a:tc>
                  <a:txBody>
                    <a:bodyPr/>
                    <a:lstStyle/>
                    <a:p>
                      <a:pPr marR="0" indent="0" algn="l" rtl="0">
                        <a:lnSpc>
                          <a:spcPct val="119000"/>
                        </a:lnSpc>
                        <a:spcBef>
                          <a:spcPts val="0"/>
                        </a:spcBef>
                        <a:spcAft>
                          <a:spcPts val="0"/>
                        </a:spcAft>
                      </a:pPr>
                      <a:r>
                        <a:rPr lang="es-ES" sz="1200" kern="1200">
                          <a:ln>
                            <a:noFill/>
                          </a:ln>
                          <a:solidFill>
                            <a:srgbClr val="000000"/>
                          </a:solidFill>
                          <a:effectLst/>
                          <a:latin typeface="Calibri" panose="020F0502020204030204" pitchFamily="34" charset="0"/>
                        </a:rPr>
                        <a:t>Muchos países se enfrentan a graves problemas sociales.</a:t>
                      </a:r>
                      <a:endParaRPr lang="es-ES" sz="10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Lots of countries face serious social problems</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2"/>
                  </a:ext>
                </a:extLst>
              </a:tr>
              <a:tr h="537913">
                <a:tc>
                  <a:txBody>
                    <a:bodyPr/>
                    <a:lstStyle/>
                    <a:p>
                      <a:pPr marR="0" indent="0" algn="l" rtl="0">
                        <a:lnSpc>
                          <a:spcPct val="119000"/>
                        </a:lnSpc>
                        <a:spcBef>
                          <a:spcPts val="0"/>
                        </a:spcBef>
                        <a:spcAft>
                          <a:spcPts val="0"/>
                        </a:spcAft>
                      </a:pPr>
                      <a:r>
                        <a:rPr lang="es-ES" sz="1200" kern="1200" dirty="0">
                          <a:ln>
                            <a:noFill/>
                          </a:ln>
                          <a:solidFill>
                            <a:srgbClr val="000000"/>
                          </a:solidFill>
                          <a:effectLst/>
                          <a:latin typeface="Calibri" panose="020F0502020204030204" pitchFamily="34" charset="0"/>
                        </a:rPr>
                        <a:t>Es un gran problema a nivel mundial que afecta a muchos países</a:t>
                      </a:r>
                      <a:r>
                        <a:rPr lang="es-ES" sz="1200" kern="1400" dirty="0">
                          <a:ln>
                            <a:noFill/>
                          </a:ln>
                          <a:solidFill>
                            <a:srgbClr val="000000"/>
                          </a:solidFill>
                          <a:effectLst/>
                          <a:latin typeface="Calibri" panose="020F0502020204030204" pitchFamily="34" charset="0"/>
                        </a:rPr>
                        <a:t>.</a:t>
                      </a:r>
                      <a:endParaRPr lang="es-ES"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200" dirty="0">
                          <a:ln>
                            <a:noFill/>
                          </a:ln>
                          <a:solidFill>
                            <a:srgbClr val="000000"/>
                          </a:solidFill>
                          <a:effectLst/>
                          <a:latin typeface="Calibri" panose="020F0502020204030204" pitchFamily="34" charset="0"/>
                        </a:rPr>
                        <a:t>It’s a big problem that affects many countries</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3"/>
                  </a:ext>
                </a:extLst>
              </a:tr>
              <a:tr h="357442">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a:t>
                      </a:r>
                      <a:r>
                        <a:rPr lang="en-GB" sz="1200" kern="1200" dirty="0" err="1">
                          <a:ln>
                            <a:noFill/>
                          </a:ln>
                          <a:solidFill>
                            <a:srgbClr val="000000"/>
                          </a:solidFill>
                          <a:effectLst/>
                          <a:latin typeface="Calibri" panose="020F0502020204030204" pitchFamily="34" charset="0"/>
                        </a:rPr>
                        <a:t>Qué</a:t>
                      </a:r>
                      <a:r>
                        <a:rPr lang="en-GB" sz="1200" kern="1200" dirty="0">
                          <a:ln>
                            <a:noFill/>
                          </a:ln>
                          <a:solidFill>
                            <a:srgbClr val="000000"/>
                          </a:solidFill>
                          <a:effectLst/>
                          <a:latin typeface="Calibri" panose="020F0502020204030204" pitchFamily="34" charset="0"/>
                        </a:rPr>
                        <a:t> </a:t>
                      </a:r>
                      <a:r>
                        <a:rPr lang="en-GB" sz="1200" kern="1200" dirty="0" err="1">
                          <a:ln>
                            <a:noFill/>
                          </a:ln>
                          <a:solidFill>
                            <a:srgbClr val="000000"/>
                          </a:solidFill>
                          <a:effectLst/>
                          <a:latin typeface="Calibri" panose="020F0502020204030204" pitchFamily="34" charset="0"/>
                        </a:rPr>
                        <a:t>verde</a:t>
                      </a:r>
                      <a:r>
                        <a:rPr lang="en-GB" sz="1200" kern="1200" dirty="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200">
                          <a:ln>
                            <a:noFill/>
                          </a:ln>
                          <a:solidFill>
                            <a:srgbClr val="000000"/>
                          </a:solidFill>
                          <a:effectLst/>
                          <a:latin typeface="Calibri" panose="020F0502020204030204" pitchFamily="34" charset="0"/>
                        </a:rPr>
                        <a:t>How green !                                      </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0004"/>
                  </a:ext>
                </a:extLst>
              </a:tr>
              <a:tr h="378095">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La </a:t>
                      </a:r>
                      <a:r>
                        <a:rPr lang="en-GB" sz="1200" kern="1200" dirty="0" err="1">
                          <a:ln>
                            <a:noFill/>
                          </a:ln>
                          <a:solidFill>
                            <a:srgbClr val="000000"/>
                          </a:solidFill>
                          <a:effectLst/>
                          <a:latin typeface="Calibri" panose="020F0502020204030204" pitchFamily="34" charset="0"/>
                        </a:rPr>
                        <a:t>basura</a:t>
                      </a:r>
                      <a:r>
                        <a:rPr lang="en-GB" sz="1200" kern="1200" dirty="0">
                          <a:ln>
                            <a:noFill/>
                          </a:ln>
                          <a:solidFill>
                            <a:srgbClr val="000000"/>
                          </a:solidFill>
                          <a:effectLst/>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Calibri" panose="020F0502020204030204" pitchFamily="34" charset="0"/>
                        </a:rPr>
                        <a:t>rubbish</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925240874"/>
                  </a:ext>
                </a:extLst>
              </a:tr>
            </a:tbl>
          </a:graphicData>
        </a:graphic>
      </p:graphicFrame>
    </p:spTree>
    <p:extLst>
      <p:ext uri="{BB962C8B-B14F-4D97-AF65-F5344CB8AC3E}">
        <p14:creationId xmlns:p14="http://schemas.microsoft.com/office/powerpoint/2010/main" val="360346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3376378071"/>
              </p:ext>
            </p:extLst>
          </p:nvPr>
        </p:nvGraphicFramePr>
        <p:xfrm>
          <a:off x="5486401" y="764893"/>
          <a:ext cx="6537960" cy="5754556"/>
        </p:xfrm>
        <a:graphic>
          <a:graphicData uri="http://schemas.openxmlformats.org/drawingml/2006/table">
            <a:tbl>
              <a:tblPr firstRow="1" bandRow="1">
                <a:tableStyleId>{5940675A-B579-460E-94D1-54222C63F5DA}</a:tableStyleId>
              </a:tblPr>
              <a:tblGrid>
                <a:gridCol w="1507318">
                  <a:extLst>
                    <a:ext uri="{9D8B030D-6E8A-4147-A177-3AD203B41FA5}">
                      <a16:colId xmlns:a16="http://schemas.microsoft.com/office/drawing/2014/main" val="20000"/>
                    </a:ext>
                  </a:extLst>
                </a:gridCol>
                <a:gridCol w="5030642">
                  <a:extLst>
                    <a:ext uri="{9D8B030D-6E8A-4147-A177-3AD203B41FA5}">
                      <a16:colId xmlns:a16="http://schemas.microsoft.com/office/drawing/2014/main" val="20001"/>
                    </a:ext>
                  </a:extLst>
                </a:gridCol>
              </a:tblGrid>
              <a:tr h="408872">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Virus</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Infection caused by microbes which can be contagious; unlike bacterial infection, most viruses do cause disease</a:t>
                      </a:r>
                      <a:r>
                        <a:rPr lang="en-GB" sz="1100" kern="1400" baseline="0" dirty="0">
                          <a:ln>
                            <a:noFill/>
                          </a:ln>
                          <a:solidFill>
                            <a:srgbClr val="000000"/>
                          </a:solidFill>
                          <a:effectLst/>
                          <a:latin typeface="Gill Sans MT" panose="020B0502020104020203" pitchFamily="34" charset="0"/>
                        </a:rPr>
                        <a:t> and cannot be cured by antibiotics.</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301325900"/>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Inoculation</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Using weakened but live germs of</a:t>
                      </a:r>
                      <a:r>
                        <a:rPr lang="en-GB" sz="1100" kern="1400" baseline="0" dirty="0">
                          <a:ln>
                            <a:noFill/>
                          </a:ln>
                          <a:solidFill>
                            <a:srgbClr val="000000"/>
                          </a:solidFill>
                          <a:effectLst/>
                          <a:latin typeface="Gill Sans MT" panose="020B0502020104020203" pitchFamily="34" charset="0"/>
                        </a:rPr>
                        <a:t> a disease in a healthy person to build up and immunity (resistance) against the stronger form of the same disease.</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20104012"/>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Vaccination</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Using the dead germs of a disease or one similar to it to build up immunity (resistance) against stronger forms of the disease.</a:t>
                      </a:r>
                    </a:p>
                  </a:txBody>
                  <a:tcPr marL="36576" marR="36576" marT="36576" marB="36576" anchor="ctr"/>
                </a:tc>
                <a:extLst>
                  <a:ext uri="{0D108BD9-81ED-4DB2-BD59-A6C34878D82A}">
                    <a16:rowId xmlns:a16="http://schemas.microsoft.com/office/drawing/2014/main" val="2076837226"/>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Microbe</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Living organism that is too tiny to be seen without a microscope; includes bacteria, which can cause diseases.</a:t>
                      </a:r>
                    </a:p>
                  </a:txBody>
                  <a:tcPr marL="36576" marR="36576" marT="36576" marB="36576" anchor="ctr"/>
                </a:tc>
                <a:extLst>
                  <a:ext uri="{0D108BD9-81ED-4DB2-BD59-A6C34878D82A}">
                    <a16:rowId xmlns:a16="http://schemas.microsoft.com/office/drawing/2014/main" val="2533325763"/>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Spontaneous Generation</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Theory that microbes appear as if by magic,</a:t>
                      </a:r>
                      <a:r>
                        <a:rPr lang="en-GB" sz="1100" kern="1400" baseline="0" dirty="0">
                          <a:ln>
                            <a:noFill/>
                          </a:ln>
                          <a:solidFill>
                            <a:srgbClr val="000000"/>
                          </a:solidFill>
                          <a:effectLst/>
                          <a:latin typeface="Gill Sans MT" panose="020B0502020104020203" pitchFamily="34" charset="0"/>
                        </a:rPr>
                        <a:t> and that germs are the result of disease.</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05416721"/>
                  </a:ext>
                </a:extLst>
              </a:tr>
              <a:tr h="37742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Specificity</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Theory that specific germs cause specific diseases.</a:t>
                      </a:r>
                    </a:p>
                  </a:txBody>
                  <a:tcPr marL="36576" marR="36576" marT="36576" marB="36576" anchor="ctr"/>
                </a:tc>
                <a:extLst>
                  <a:ext uri="{0D108BD9-81ED-4DB2-BD59-A6C34878D82A}">
                    <a16:rowId xmlns:a16="http://schemas.microsoft.com/office/drawing/2014/main" val="885525951"/>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Anti-</a:t>
                      </a:r>
                      <a:r>
                        <a:rPr lang="en-GB" sz="1100" kern="1400" dirty="0" err="1">
                          <a:ln>
                            <a:noFill/>
                          </a:ln>
                          <a:solidFill>
                            <a:srgbClr val="000000"/>
                          </a:solidFill>
                          <a:effectLst/>
                          <a:latin typeface="Gill Sans MT" panose="020B0502020104020203" pitchFamily="34" charset="0"/>
                        </a:rPr>
                        <a:t>contagionism</a:t>
                      </a:r>
                      <a:endParaRPr lang="en-GB" sz="1100" kern="1400" dirty="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Belief that infection was caused when infectious matter interacted with the environment</a:t>
                      </a:r>
                      <a:r>
                        <a:rPr lang="en-GB" sz="1100" kern="1400" baseline="0" dirty="0">
                          <a:ln>
                            <a:noFill/>
                          </a:ln>
                          <a:solidFill>
                            <a:srgbClr val="000000"/>
                          </a:solidFill>
                          <a:effectLst/>
                          <a:latin typeface="Gill Sans MT" panose="020B0502020104020203" pitchFamily="34" charset="0"/>
                        </a:rPr>
                        <a:t> and created the disease, which affected weak individuals.</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08052419"/>
                  </a:ext>
                </a:extLst>
              </a:tr>
              <a:tr h="572414">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Miasma</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Name given to what people thought was an ‘infectious mist’ given off by rotting animals, rubbish and human waste; many believed it caused illness and disease.</a:t>
                      </a:r>
                    </a:p>
                  </a:txBody>
                  <a:tcPr marL="36576" marR="36576" marT="36576" marB="36576" anchor="ctr"/>
                </a:tc>
                <a:extLst>
                  <a:ext uri="{0D108BD9-81ED-4DB2-BD59-A6C34878D82A}">
                    <a16:rowId xmlns:a16="http://schemas.microsoft.com/office/drawing/2014/main" val="1379520900"/>
                  </a:ext>
                </a:extLst>
              </a:tr>
              <a:tr h="377420">
                <a:tc>
                  <a:txBody>
                    <a:bodyPr/>
                    <a:lstStyle/>
                    <a:p>
                      <a:pPr marR="0" indent="0" algn="l" rtl="0">
                        <a:lnSpc>
                          <a:spcPct val="119000"/>
                        </a:lnSpc>
                        <a:spcBef>
                          <a:spcPts val="0"/>
                        </a:spcBef>
                        <a:spcAft>
                          <a:spcPts val="600"/>
                        </a:spcAft>
                      </a:pPr>
                      <a:r>
                        <a:rPr lang="en-GB" sz="1100" kern="1400" dirty="0" err="1">
                          <a:ln>
                            <a:noFill/>
                          </a:ln>
                          <a:solidFill>
                            <a:srgbClr val="000000"/>
                          </a:solidFill>
                          <a:effectLst/>
                          <a:latin typeface="Gill Sans MT" panose="020B0502020104020203" pitchFamily="34" charset="0"/>
                        </a:rPr>
                        <a:t>Contagionism</a:t>
                      </a:r>
                      <a:endParaRPr lang="en-GB" sz="1100" kern="1400" dirty="0">
                        <a:ln>
                          <a:noFill/>
                        </a:ln>
                        <a:solidFill>
                          <a:srgbClr val="000000"/>
                        </a:solidFill>
                        <a:effectLst/>
                        <a:latin typeface="Gill Sans MT" panose="020B0502020104020203" pitchFamily="34" charset="0"/>
                      </a:endParaRP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Belief that infection was caused by contact with an infected person or germ.</a:t>
                      </a:r>
                    </a:p>
                  </a:txBody>
                  <a:tcPr marL="36576" marR="36576" marT="36576" marB="36576" anchor="ctr"/>
                </a:tc>
                <a:extLst>
                  <a:ext uri="{0D108BD9-81ED-4DB2-BD59-A6C34878D82A}">
                    <a16:rowId xmlns:a16="http://schemas.microsoft.com/office/drawing/2014/main" val="1350325094"/>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Antiseptic</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Chemical applied to a wound to prevent the growth of disease-causing microbes; also applied to surgical instruments.</a:t>
                      </a:r>
                    </a:p>
                  </a:txBody>
                  <a:tcPr marL="36576" marR="36576" marT="36576" marB="36576" anchor="ctr"/>
                </a:tc>
                <a:extLst>
                  <a:ext uri="{0D108BD9-81ED-4DB2-BD59-A6C34878D82A}">
                    <a16:rowId xmlns:a16="http://schemas.microsoft.com/office/drawing/2014/main" val="3929813211"/>
                  </a:ext>
                </a:extLst>
              </a:tr>
              <a:tr h="377420">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Germ Theory</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Theory</a:t>
                      </a:r>
                      <a:r>
                        <a:rPr lang="en-GB" sz="1100" kern="1400" baseline="0" dirty="0">
                          <a:ln>
                            <a:noFill/>
                          </a:ln>
                          <a:solidFill>
                            <a:srgbClr val="000000"/>
                          </a:solidFill>
                          <a:effectLst/>
                          <a:latin typeface="Gill Sans MT" panose="020B0502020104020203" pitchFamily="34" charset="0"/>
                        </a:rPr>
                        <a:t> that bacteria (germs) cause disease.</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727196285"/>
                  </a:ext>
                </a:extLst>
              </a:tr>
              <a:tr h="45127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Aseptic</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State of being completely free of</a:t>
                      </a:r>
                      <a:r>
                        <a:rPr lang="en-GB" sz="1100" kern="1400" baseline="0" dirty="0">
                          <a:ln>
                            <a:noFill/>
                          </a:ln>
                          <a:solidFill>
                            <a:srgbClr val="000000"/>
                          </a:solidFill>
                          <a:effectLst/>
                          <a:latin typeface="Gill Sans MT" panose="020B0502020104020203" pitchFamily="34" charset="0"/>
                        </a:rPr>
                        <a:t> harmful microbes; sterilising to create a contamination-free environment.</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35542122"/>
                  </a:ext>
                </a:extLst>
              </a:tr>
            </a:tbl>
          </a:graphicData>
        </a:graphic>
      </p:graphicFrame>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History</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9</a:t>
            </a:r>
          </a:p>
        </p:txBody>
      </p:sp>
      <p:graphicFrame>
        <p:nvGraphicFramePr>
          <p:cNvPr id="9" name="Content Placeholder 3"/>
          <p:cNvGraphicFramePr>
            <a:graphicFrameLocks/>
          </p:cNvGraphicFramePr>
          <p:nvPr>
            <p:extLst>
              <p:ext uri="{D42A27DB-BD31-4B8C-83A1-F6EECF244321}">
                <p14:modId xmlns:p14="http://schemas.microsoft.com/office/powerpoint/2010/main" val="1759158392"/>
              </p:ext>
            </p:extLst>
          </p:nvPr>
        </p:nvGraphicFramePr>
        <p:xfrm>
          <a:off x="122703" y="783026"/>
          <a:ext cx="5156344" cy="5804173"/>
        </p:xfrm>
        <a:graphic>
          <a:graphicData uri="http://schemas.openxmlformats.org/drawingml/2006/table">
            <a:tbl>
              <a:tblPr firstRow="1" bandRow="1">
                <a:tableStyleId>{5940675A-B579-460E-94D1-54222C63F5DA}</a:tableStyleId>
              </a:tblPr>
              <a:tblGrid>
                <a:gridCol w="1048292">
                  <a:extLst>
                    <a:ext uri="{9D8B030D-6E8A-4147-A177-3AD203B41FA5}">
                      <a16:colId xmlns:a16="http://schemas.microsoft.com/office/drawing/2014/main" val="20000"/>
                    </a:ext>
                  </a:extLst>
                </a:gridCol>
                <a:gridCol w="4108052">
                  <a:extLst>
                    <a:ext uri="{9D8B030D-6E8A-4147-A177-3AD203B41FA5}">
                      <a16:colId xmlns:a16="http://schemas.microsoft.com/office/drawing/2014/main" val="20001"/>
                    </a:ext>
                  </a:extLst>
                </a:gridCol>
              </a:tblGrid>
              <a:tr h="421577">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38914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Epidemic</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Spread</a:t>
                      </a:r>
                      <a:r>
                        <a:rPr lang="en-GB" sz="1100" kern="1400" baseline="0" dirty="0">
                          <a:ln>
                            <a:noFill/>
                          </a:ln>
                          <a:solidFill>
                            <a:srgbClr val="000000"/>
                          </a:solidFill>
                          <a:effectLst/>
                          <a:latin typeface="Gill Sans MT" panose="020B0502020104020203" pitchFamily="34" charset="0"/>
                        </a:rPr>
                        <a:t> of disease to a large number of people.</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8914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Bubonic Plague</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Plague spread by the bite of a flea; buboes are lumps.</a:t>
                      </a:r>
                    </a:p>
                  </a:txBody>
                  <a:tcPr marL="36576" marR="36576" marT="36576" marB="36576" anchor="ctr"/>
                </a:tc>
                <a:extLst>
                  <a:ext uri="{0D108BD9-81ED-4DB2-BD59-A6C34878D82A}">
                    <a16:rowId xmlns:a16="http://schemas.microsoft.com/office/drawing/2014/main" val="535259033"/>
                  </a:ext>
                </a:extLst>
              </a:tr>
              <a:tr h="435576">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Pneumonic Plague</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Plague spread by breathing in germs</a:t>
                      </a:r>
                      <a:r>
                        <a:rPr lang="en-GB" sz="1100" kern="1400" baseline="0" dirty="0">
                          <a:ln>
                            <a:noFill/>
                          </a:ln>
                          <a:solidFill>
                            <a:srgbClr val="000000"/>
                          </a:solidFill>
                          <a:effectLst/>
                          <a:latin typeface="Gill Sans MT" panose="020B0502020104020203" pitchFamily="34" charset="0"/>
                        </a:rPr>
                        <a:t> from the infected lungs of a bubonic plague victim.</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14513588"/>
                  </a:ext>
                </a:extLst>
              </a:tr>
              <a:tr h="435576">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Bacteria</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Microorganisms that live in water, soil, plants and animals and that can cause disease.</a:t>
                      </a:r>
                    </a:p>
                  </a:txBody>
                  <a:tcPr marL="36576" marR="36576" marT="36576" marB="36576" anchor="ctr"/>
                </a:tc>
                <a:extLst>
                  <a:ext uri="{0D108BD9-81ED-4DB2-BD59-A6C34878D82A}">
                    <a16:rowId xmlns:a16="http://schemas.microsoft.com/office/drawing/2014/main" val="1337771283"/>
                  </a:ext>
                </a:extLst>
              </a:tr>
              <a:tr h="38914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Quarantine</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Confining or stopping people from going in or out of a place.</a:t>
                      </a:r>
                    </a:p>
                  </a:txBody>
                  <a:tcPr marL="36576" marR="36576" marT="36576" marB="36576" anchor="ctr"/>
                </a:tc>
                <a:extLst>
                  <a:ext uri="{0D108BD9-81ED-4DB2-BD59-A6C34878D82A}">
                    <a16:rowId xmlns:a16="http://schemas.microsoft.com/office/drawing/2014/main" val="3663152355"/>
                  </a:ext>
                </a:extLst>
              </a:tr>
              <a:tr h="612502">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Cholera</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Infectious and often fatal bacterial disease, usually contracted from infected water supplies and causing severe vomiting and diarrhoea.</a:t>
                      </a:r>
                    </a:p>
                  </a:txBody>
                  <a:tcPr marL="36576" marR="36576" marT="36576" marB="36576" anchor="ctr"/>
                </a:tc>
                <a:extLst>
                  <a:ext uri="{0D108BD9-81ED-4DB2-BD59-A6C34878D82A}">
                    <a16:rowId xmlns:a16="http://schemas.microsoft.com/office/drawing/2014/main" val="2218867796"/>
                  </a:ext>
                </a:extLst>
              </a:tr>
              <a:tr h="435576">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Feudal</a:t>
                      </a:r>
                      <a:r>
                        <a:rPr lang="en-GB" sz="1100" kern="1400" baseline="0" dirty="0">
                          <a:ln>
                            <a:noFill/>
                          </a:ln>
                          <a:solidFill>
                            <a:srgbClr val="000000"/>
                          </a:solidFill>
                          <a:effectLst/>
                          <a:latin typeface="Gill Sans MT" panose="020B0502020104020203" pitchFamily="34" charset="0"/>
                        </a:rPr>
                        <a:t> System</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Medieval system of land holding and</a:t>
                      </a:r>
                      <a:r>
                        <a:rPr lang="en-GB" sz="1100" kern="1400" baseline="0" dirty="0">
                          <a:ln>
                            <a:noFill/>
                          </a:ln>
                          <a:solidFill>
                            <a:srgbClr val="000000"/>
                          </a:solidFill>
                          <a:effectLst/>
                          <a:latin typeface="Gill Sans MT" panose="020B0502020104020203" pitchFamily="34" charset="0"/>
                        </a:rPr>
                        <a:t> distribution in which the use of land is paid for by work and services.</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58042708"/>
                  </a:ext>
                </a:extLst>
              </a:tr>
              <a:tr h="612502">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Renaissance</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14</a:t>
                      </a:r>
                      <a:r>
                        <a:rPr lang="en-GB" sz="1100" kern="1400" baseline="30000" dirty="0">
                          <a:ln>
                            <a:noFill/>
                          </a:ln>
                          <a:solidFill>
                            <a:srgbClr val="000000"/>
                          </a:solidFill>
                          <a:effectLst/>
                          <a:latin typeface="Gill Sans MT" panose="020B0502020104020203" pitchFamily="34" charset="0"/>
                        </a:rPr>
                        <a:t>th</a:t>
                      </a:r>
                      <a:r>
                        <a:rPr lang="en-GB" sz="1100" kern="1400" dirty="0">
                          <a:ln>
                            <a:noFill/>
                          </a:ln>
                          <a:solidFill>
                            <a:srgbClr val="000000"/>
                          </a:solidFill>
                          <a:effectLst/>
                          <a:latin typeface="Gill Sans MT" panose="020B0502020104020203" pitchFamily="34" charset="0"/>
                        </a:rPr>
                        <a:t>-16</a:t>
                      </a:r>
                      <a:r>
                        <a:rPr lang="en-GB" sz="1100" kern="1400" baseline="30000" dirty="0">
                          <a:ln>
                            <a:noFill/>
                          </a:ln>
                          <a:solidFill>
                            <a:srgbClr val="000000"/>
                          </a:solidFill>
                          <a:effectLst/>
                          <a:latin typeface="Gill Sans MT" panose="020B0502020104020203" pitchFamily="34" charset="0"/>
                        </a:rPr>
                        <a:t>th</a:t>
                      </a:r>
                      <a:r>
                        <a:rPr lang="en-GB" sz="1100" kern="1400" dirty="0">
                          <a:ln>
                            <a:noFill/>
                          </a:ln>
                          <a:solidFill>
                            <a:srgbClr val="000000"/>
                          </a:solidFill>
                          <a:effectLst/>
                          <a:latin typeface="Gill Sans MT" panose="020B0502020104020203" pitchFamily="34" charset="0"/>
                        </a:rPr>
                        <a:t> C ‘Rebirth’ or revival of European art and literature under the influence of classical ancient Greek and Roman models.</a:t>
                      </a:r>
                    </a:p>
                  </a:txBody>
                  <a:tcPr marL="36576" marR="36576" marT="36576" marB="36576" anchor="ctr"/>
                </a:tc>
                <a:extLst>
                  <a:ext uri="{0D108BD9-81ED-4DB2-BD59-A6C34878D82A}">
                    <a16:rowId xmlns:a16="http://schemas.microsoft.com/office/drawing/2014/main" val="3355160826"/>
                  </a:ext>
                </a:extLst>
              </a:tr>
              <a:tr h="435576">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Quack</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Person pretending to have medical ability or fake cures; unqualified,</a:t>
                      </a:r>
                      <a:r>
                        <a:rPr lang="en-GB" sz="1100" kern="1400" baseline="0" dirty="0">
                          <a:ln>
                            <a:noFill/>
                          </a:ln>
                          <a:solidFill>
                            <a:srgbClr val="000000"/>
                          </a:solidFill>
                          <a:effectLst/>
                          <a:latin typeface="Gill Sans MT" panose="020B0502020104020203" pitchFamily="34" charset="0"/>
                        </a:rPr>
                        <a:t> often useless, doctor.</a:t>
                      </a:r>
                      <a:endParaRPr lang="en-GB" sz="11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865783514"/>
                  </a:ext>
                </a:extLst>
              </a:tr>
              <a:tr h="38914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Emetic</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Substance that makes a patient vomit.</a:t>
                      </a:r>
                    </a:p>
                  </a:txBody>
                  <a:tcPr marL="36576" marR="36576" marT="36576" marB="36576" anchor="ctr"/>
                </a:tc>
                <a:extLst>
                  <a:ext uri="{0D108BD9-81ED-4DB2-BD59-A6C34878D82A}">
                    <a16:rowId xmlns:a16="http://schemas.microsoft.com/office/drawing/2014/main" val="1861797020"/>
                  </a:ext>
                </a:extLst>
              </a:tr>
              <a:tr h="38914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Purgative</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Laxative that makes you got to the toilet.</a:t>
                      </a:r>
                    </a:p>
                  </a:txBody>
                  <a:tcPr marL="36576" marR="36576" marT="36576" marB="36576" anchor="ctr"/>
                </a:tc>
                <a:extLst>
                  <a:ext uri="{0D108BD9-81ED-4DB2-BD59-A6C34878D82A}">
                    <a16:rowId xmlns:a16="http://schemas.microsoft.com/office/drawing/2014/main" val="393616079"/>
                  </a:ext>
                </a:extLst>
              </a:tr>
              <a:tr h="389148">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Enema</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Fluid injected into the bowel to clean it.</a:t>
                      </a:r>
                    </a:p>
                  </a:txBody>
                  <a:tcPr marL="36576" marR="36576" marT="36576" marB="36576" anchor="ctr"/>
                </a:tc>
                <a:extLst>
                  <a:ext uri="{0D108BD9-81ED-4DB2-BD59-A6C34878D82A}">
                    <a16:rowId xmlns:a16="http://schemas.microsoft.com/office/drawing/2014/main" val="2745217621"/>
                  </a:ext>
                </a:extLst>
              </a:tr>
            </a:tbl>
          </a:graphicData>
        </a:graphic>
      </p:graphicFrame>
    </p:spTree>
    <p:extLst>
      <p:ext uri="{BB962C8B-B14F-4D97-AF65-F5344CB8AC3E}">
        <p14:creationId xmlns:p14="http://schemas.microsoft.com/office/powerpoint/2010/main" val="310052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Geography</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10</a:t>
            </a:r>
          </a:p>
        </p:txBody>
      </p:sp>
      <p:graphicFrame>
        <p:nvGraphicFramePr>
          <p:cNvPr id="6" name="Table 5"/>
          <p:cNvGraphicFramePr>
            <a:graphicFrameLocks noGrp="1"/>
          </p:cNvGraphicFramePr>
          <p:nvPr>
            <p:extLst>
              <p:ext uri="{D42A27DB-BD31-4B8C-83A1-F6EECF244321}">
                <p14:modId xmlns:p14="http://schemas.microsoft.com/office/powerpoint/2010/main" val="1543589803"/>
              </p:ext>
            </p:extLst>
          </p:nvPr>
        </p:nvGraphicFramePr>
        <p:xfrm>
          <a:off x="176627" y="773330"/>
          <a:ext cx="11667030" cy="4600099"/>
        </p:xfrm>
        <a:graphic>
          <a:graphicData uri="http://schemas.openxmlformats.org/drawingml/2006/table">
            <a:tbl>
              <a:tblPr firstRow="1" bandRow="1">
                <a:tableStyleId>{5940675A-B579-460E-94D1-54222C63F5DA}</a:tableStyleId>
              </a:tblPr>
              <a:tblGrid>
                <a:gridCol w="1743613">
                  <a:extLst>
                    <a:ext uri="{9D8B030D-6E8A-4147-A177-3AD203B41FA5}">
                      <a16:colId xmlns:a16="http://schemas.microsoft.com/office/drawing/2014/main" val="20000"/>
                    </a:ext>
                  </a:extLst>
                </a:gridCol>
                <a:gridCol w="9923417">
                  <a:extLst>
                    <a:ext uri="{9D8B030D-6E8A-4147-A177-3AD203B41FA5}">
                      <a16:colId xmlns:a16="http://schemas.microsoft.com/office/drawing/2014/main" val="20001"/>
                    </a:ext>
                  </a:extLst>
                </a:gridCol>
              </a:tblGrid>
              <a:tr h="297048">
                <a:tc>
                  <a:txBody>
                    <a:bodyPr/>
                    <a:lstStyle/>
                    <a:p>
                      <a:pPr algn="l"/>
                      <a:r>
                        <a:rPr lang="en-GB" sz="1200" b="0" dirty="0">
                          <a:latin typeface="+mj-lt"/>
                        </a:rPr>
                        <a:t>Key Word</a:t>
                      </a:r>
                    </a:p>
                  </a:txBody>
                  <a:tcPr anchor="ctr">
                    <a:solidFill>
                      <a:schemeClr val="accent4">
                        <a:lumMod val="20000"/>
                        <a:lumOff val="80000"/>
                      </a:schemeClr>
                    </a:solidFill>
                  </a:tcPr>
                </a:tc>
                <a:tc>
                  <a:txBody>
                    <a:bodyPr/>
                    <a:lstStyle/>
                    <a:p>
                      <a:pPr algn="l"/>
                      <a:r>
                        <a:rPr lang="en-GB" sz="1200" b="0" dirty="0">
                          <a:latin typeface="+mj-lt"/>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20000"/>
                        </a:lnSpc>
                        <a:spcBef>
                          <a:spcPts val="0"/>
                        </a:spcBef>
                        <a:spcAft>
                          <a:spcPts val="600"/>
                        </a:spcAft>
                      </a:pPr>
                      <a:r>
                        <a:rPr lang="en-US" sz="1200" b="0" kern="1400" dirty="0">
                          <a:ln>
                            <a:noFill/>
                          </a:ln>
                          <a:solidFill>
                            <a:srgbClr val="000000"/>
                          </a:solidFill>
                          <a:effectLst/>
                          <a:latin typeface="+mj-lt"/>
                        </a:rPr>
                        <a:t>Assess</a:t>
                      </a:r>
                      <a:endParaRPr lang="en-US" sz="1000" b="0" kern="1400" dirty="0">
                        <a:ln>
                          <a:noFill/>
                        </a:ln>
                        <a:solidFill>
                          <a:srgbClr val="000000"/>
                        </a:solidFill>
                        <a:effectLst/>
                        <a:latin typeface="+mj-lt"/>
                      </a:endParaRPr>
                    </a:p>
                  </a:txBody>
                  <a:tcPr marL="68580" marR="68580" marT="36195" marB="17780" anchor="ctr"/>
                </a:tc>
                <a:tc>
                  <a:txBody>
                    <a:bodyPr/>
                    <a:lstStyle/>
                    <a:p>
                      <a:pPr marR="236855" indent="0" algn="l" rtl="0">
                        <a:lnSpc>
                          <a:spcPct val="120000"/>
                        </a:lnSpc>
                        <a:spcBef>
                          <a:spcPts val="0"/>
                        </a:spcBef>
                        <a:spcAft>
                          <a:spcPts val="600"/>
                        </a:spcAft>
                      </a:pPr>
                      <a:r>
                        <a:rPr lang="en-GB" sz="1200" b="0" kern="1400" dirty="0">
                          <a:ln>
                            <a:noFill/>
                          </a:ln>
                          <a:solidFill>
                            <a:srgbClr val="000000"/>
                          </a:solidFill>
                          <a:effectLst/>
                          <a:latin typeface="+mj-lt"/>
                        </a:rPr>
                        <a:t>To judge the importance /significant of  using evidence provided/</a:t>
                      </a:r>
                      <a:endParaRPr lang="en-GB" sz="1000" b="0" kern="1400" dirty="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10001"/>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Calculate </a:t>
                      </a:r>
                      <a:endParaRPr lang="en-US" sz="1000" b="0" kern="1400">
                        <a:ln>
                          <a:noFill/>
                        </a:ln>
                        <a:solidFill>
                          <a:srgbClr val="000000"/>
                        </a:solidFill>
                        <a:effectLst/>
                        <a:latin typeface="+mj-lt"/>
                      </a:endParaRPr>
                    </a:p>
                  </a:txBody>
                  <a:tcPr marL="68580" marR="68580" marT="36195" marB="17780" anchor="ctr"/>
                </a:tc>
                <a:tc>
                  <a:txBody>
                    <a:bodyPr/>
                    <a:lstStyle/>
                    <a:p>
                      <a:pPr marR="236855" indent="0" algn="l" rtl="0">
                        <a:lnSpc>
                          <a:spcPct val="120000"/>
                        </a:lnSpc>
                        <a:spcBef>
                          <a:spcPts val="0"/>
                        </a:spcBef>
                        <a:spcAft>
                          <a:spcPts val="600"/>
                        </a:spcAft>
                      </a:pPr>
                      <a:r>
                        <a:rPr lang="en-GB" sz="1200" b="0" kern="1400">
                          <a:ln>
                            <a:noFill/>
                          </a:ln>
                          <a:solidFill>
                            <a:srgbClr val="000000"/>
                          </a:solidFill>
                          <a:effectLst/>
                          <a:latin typeface="+mj-lt"/>
                        </a:rPr>
                        <a:t>Work out the value of something. Sometimes, the command ‘calculate’ may not be used, but the question will require a calculation, eg ‘What is the total…’</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258406308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Compare</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US" sz="1200" b="0" kern="1400">
                          <a:ln>
                            <a:noFill/>
                          </a:ln>
                          <a:solidFill>
                            <a:srgbClr val="000000"/>
                          </a:solidFill>
                          <a:effectLst/>
                          <a:latin typeface="+mj-lt"/>
                        </a:rPr>
                        <a:t>Identify similarities and differences.</a:t>
                      </a:r>
                      <a:endParaRPr lang="en-US"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2555449906"/>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Define</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mj-lt"/>
                        </a:rPr>
                        <a:t>To give the meaning of something without using the word in question </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257151556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Describe</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mj-lt"/>
                        </a:rPr>
                        <a:t>Set out characteristics – to say what something is, is like, or appears like.</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565577198"/>
                  </a:ext>
                </a:extLst>
              </a:tr>
              <a:tr h="386516">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Discuss</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mj-lt"/>
                        </a:rPr>
                        <a:t>Present key points about different sides of an argument, issue or the strengths and weaknesses of an idea. </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10002"/>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Evaluate </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mj-lt"/>
                        </a:rPr>
                        <a:t>Judge from evidence, the effectiveness of something or weighing up both sides of an argument. </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10003"/>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Explain </a:t>
                      </a:r>
                      <a:endParaRPr lang="en-US" sz="1000" b="0" kern="1400">
                        <a:ln>
                          <a:noFill/>
                        </a:ln>
                        <a:solidFill>
                          <a:srgbClr val="000000"/>
                        </a:solidFill>
                        <a:effectLst/>
                        <a:latin typeface="+mj-lt"/>
                      </a:endParaRPr>
                    </a:p>
                  </a:txBody>
                  <a:tcPr marL="68580" marR="68580" marT="36195" marB="17780" anchor="ctr"/>
                </a:tc>
                <a:tc>
                  <a:txBody>
                    <a:bodyPr/>
                    <a:lstStyle/>
                    <a:p>
                      <a:pPr marR="146685" indent="0" algn="l" rtl="0">
                        <a:lnSpc>
                          <a:spcPct val="120000"/>
                        </a:lnSpc>
                        <a:spcBef>
                          <a:spcPts val="0"/>
                        </a:spcBef>
                        <a:spcAft>
                          <a:spcPts val="600"/>
                        </a:spcAft>
                      </a:pPr>
                      <a:r>
                        <a:rPr lang="en-GB" sz="1200" b="0" kern="1400">
                          <a:ln>
                            <a:noFill/>
                          </a:ln>
                          <a:solidFill>
                            <a:srgbClr val="000000"/>
                          </a:solidFill>
                          <a:effectLst/>
                          <a:latin typeface="+mj-lt"/>
                        </a:rPr>
                        <a:t>Set out purposes or reasons – say why or how. </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10004"/>
                  </a:ext>
                </a:extLst>
              </a:tr>
              <a:tr h="293610">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Identify </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mj-lt"/>
                        </a:rPr>
                        <a:t>To find something.  To provide a simple work or statement </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392524087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Justify </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mj-lt"/>
                        </a:rPr>
                        <a:t>Support a case with evidence – give detailed reasons for an idea.</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3041935017"/>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Outline </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a:ln>
                            <a:noFill/>
                          </a:ln>
                          <a:solidFill>
                            <a:srgbClr val="000000"/>
                          </a:solidFill>
                          <a:effectLst/>
                          <a:latin typeface="+mj-lt"/>
                        </a:rPr>
                        <a:t>Set out main characteristics – to give a brief account or summary.</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4149408354"/>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Suggest </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0"/>
                        </a:spcAft>
                      </a:pPr>
                      <a:r>
                        <a:rPr lang="en-GB" sz="1200" b="0" kern="1400">
                          <a:ln>
                            <a:noFill/>
                          </a:ln>
                          <a:solidFill>
                            <a:srgbClr val="000000"/>
                          </a:solidFill>
                          <a:effectLst/>
                          <a:latin typeface="+mj-lt"/>
                        </a:rPr>
                        <a:t>Present a possible case, to propose an idea, solution or answer in an unfamiliar situation </a:t>
                      </a:r>
                      <a:endParaRPr lang="en-GB" sz="1000" b="0" kern="140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1235971345"/>
                  </a:ext>
                </a:extLst>
              </a:tr>
              <a:tr h="314858">
                <a:tc>
                  <a:txBody>
                    <a:bodyPr/>
                    <a:lstStyle/>
                    <a:p>
                      <a:pPr marR="0" indent="0" algn="l" rtl="0">
                        <a:lnSpc>
                          <a:spcPct val="120000"/>
                        </a:lnSpc>
                        <a:spcBef>
                          <a:spcPts val="0"/>
                        </a:spcBef>
                        <a:spcAft>
                          <a:spcPts val="600"/>
                        </a:spcAft>
                      </a:pPr>
                      <a:r>
                        <a:rPr lang="en-US" sz="1200" b="0" kern="1400">
                          <a:ln>
                            <a:noFill/>
                          </a:ln>
                          <a:solidFill>
                            <a:srgbClr val="000000"/>
                          </a:solidFill>
                          <a:effectLst/>
                          <a:latin typeface="+mj-lt"/>
                        </a:rPr>
                        <a:t>To what extent </a:t>
                      </a:r>
                      <a:endParaRPr lang="en-US" sz="1000" b="0" kern="1400">
                        <a:ln>
                          <a:noFill/>
                        </a:ln>
                        <a:solidFill>
                          <a:srgbClr val="000000"/>
                        </a:solidFill>
                        <a:effectLst/>
                        <a:latin typeface="+mj-lt"/>
                      </a:endParaRPr>
                    </a:p>
                  </a:txBody>
                  <a:tcPr marL="68580" marR="68580" marT="36195" marB="17780" anchor="ctr"/>
                </a:tc>
                <a:tc>
                  <a:txBody>
                    <a:bodyPr/>
                    <a:lstStyle/>
                    <a:p>
                      <a:pPr marR="506730" indent="0" algn="l" rtl="0">
                        <a:lnSpc>
                          <a:spcPct val="120000"/>
                        </a:lnSpc>
                        <a:spcBef>
                          <a:spcPts val="0"/>
                        </a:spcBef>
                        <a:spcAft>
                          <a:spcPts val="600"/>
                        </a:spcAft>
                      </a:pPr>
                      <a:r>
                        <a:rPr lang="en-GB" sz="1200" b="0" kern="1400" dirty="0">
                          <a:ln>
                            <a:noFill/>
                          </a:ln>
                          <a:solidFill>
                            <a:srgbClr val="000000"/>
                          </a:solidFill>
                          <a:effectLst/>
                          <a:latin typeface="+mj-lt"/>
                        </a:rPr>
                        <a:t>Judge the importance or success of (strategy, scheme, project) and to show scale of importance</a:t>
                      </a:r>
                      <a:endParaRPr lang="en-GB" sz="1000" b="0" kern="1400" dirty="0">
                        <a:ln>
                          <a:noFill/>
                        </a:ln>
                        <a:solidFill>
                          <a:srgbClr val="000000"/>
                        </a:solidFill>
                        <a:effectLst/>
                        <a:latin typeface="+mj-lt"/>
                      </a:endParaRPr>
                    </a:p>
                  </a:txBody>
                  <a:tcPr marL="68580" marR="68580" marT="36195" marB="17780" anchor="ctr"/>
                </a:tc>
                <a:extLst>
                  <a:ext uri="{0D108BD9-81ED-4DB2-BD59-A6C34878D82A}">
                    <a16:rowId xmlns:a16="http://schemas.microsoft.com/office/drawing/2014/main" val="3189114812"/>
                  </a:ext>
                </a:extLst>
              </a:tr>
            </a:tbl>
          </a:graphicData>
        </a:graphic>
      </p:graphicFrame>
    </p:spTree>
    <p:extLst>
      <p:ext uri="{BB962C8B-B14F-4D97-AF65-F5344CB8AC3E}">
        <p14:creationId xmlns:p14="http://schemas.microsoft.com/office/powerpoint/2010/main" val="151586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037" y="2413883"/>
            <a:ext cx="8699197" cy="41506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330486203"/>
              </p:ext>
            </p:extLst>
          </p:nvPr>
        </p:nvGraphicFramePr>
        <p:xfrm>
          <a:off x="212107" y="225425"/>
          <a:ext cx="11667030" cy="396240"/>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2000" b="1" dirty="0">
                          <a:latin typeface="+mn-lt"/>
                        </a:rPr>
                        <a:t>Muscular</a:t>
                      </a:r>
                      <a:r>
                        <a:rPr lang="en-GB" sz="2000" b="1" baseline="0" dirty="0">
                          <a:latin typeface="+mn-lt"/>
                        </a:rPr>
                        <a:t> System </a:t>
                      </a:r>
                      <a:endParaRPr lang="en-GB" sz="20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00877235"/>
              </p:ext>
            </p:extLst>
          </p:nvPr>
        </p:nvGraphicFramePr>
        <p:xfrm>
          <a:off x="212107" y="743585"/>
          <a:ext cx="11667030" cy="1556480"/>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mj-lt"/>
                        </a:rPr>
                        <a:t>Key Word</a:t>
                      </a:r>
                    </a:p>
                  </a:txBody>
                  <a:tcPr anchor="ctr">
                    <a:solidFill>
                      <a:schemeClr val="accent6">
                        <a:lumMod val="20000"/>
                        <a:lumOff val="80000"/>
                      </a:schemeClr>
                    </a:solidFill>
                  </a:tcPr>
                </a:tc>
                <a:tc>
                  <a:txBody>
                    <a:bodyPr/>
                    <a:lstStyle/>
                    <a:p>
                      <a:pPr algn="l"/>
                      <a:r>
                        <a:rPr lang="en-GB" sz="1200" b="1" dirty="0">
                          <a:latin typeface="+mj-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Muscular system</a:t>
                      </a: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Works in conjunction with the skeleton to produce movement of the limbs and body</a:t>
                      </a: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Antagonistic pairs</a:t>
                      </a: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Muscles are arranged in antagonistic pairs.   As one contracts, its partner relaxes</a:t>
                      </a:r>
                    </a:p>
                  </a:txBody>
                  <a:tcPr marL="9525" marR="9525" marT="9525" marB="0"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Agonist</a:t>
                      </a:r>
                    </a:p>
                  </a:txBody>
                  <a:tcPr marL="9525" marR="9525" marT="9525" marB="0"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The muscle that contracts to produce movement</a:t>
                      </a:r>
                    </a:p>
                  </a:txBody>
                  <a:tcPr marL="9525" marR="9525" marT="9525" marB="0"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Antagonist</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The muscle that relaxes to allow the movement to occur</a:t>
                      </a:r>
                    </a:p>
                  </a:txBody>
                  <a:tcPr marL="9525" marR="9525" marT="9525" marB="0" anchor="ctr"/>
                </a:tc>
                <a:extLst>
                  <a:ext uri="{0D108BD9-81ED-4DB2-BD59-A6C34878D82A}">
                    <a16:rowId xmlns:a16="http://schemas.microsoft.com/office/drawing/2014/main" val="206046902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11</a:t>
            </a:r>
          </a:p>
        </p:txBody>
      </p:sp>
      <p:sp>
        <p:nvSpPr>
          <p:cNvPr id="6" name="TextBox 5"/>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78041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96011" y="1985207"/>
            <a:ext cx="8157421" cy="5034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562945660"/>
              </p:ext>
            </p:extLst>
          </p:nvPr>
        </p:nvGraphicFramePr>
        <p:xfrm>
          <a:off x="212107" y="225425"/>
          <a:ext cx="11667030" cy="396240"/>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2000" b="1" baseline="0" dirty="0">
                          <a:latin typeface="+mn-lt"/>
                        </a:rPr>
                        <a:t>Skeletal System </a:t>
                      </a:r>
                      <a:endParaRPr lang="en-GB" sz="2000" b="1" dirty="0">
                        <a:latin typeface="+mn-lt"/>
                      </a:endParaRPr>
                    </a:p>
                  </a:txBody>
                  <a:tcPr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1830527"/>
              </p:ext>
            </p:extLst>
          </p:nvPr>
        </p:nvGraphicFramePr>
        <p:xfrm>
          <a:off x="212107" y="743585"/>
          <a:ext cx="11667030" cy="124162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mj-lt"/>
                        </a:rPr>
                        <a:t>Key Word</a:t>
                      </a:r>
                    </a:p>
                  </a:txBody>
                  <a:tcPr anchor="ctr">
                    <a:solidFill>
                      <a:srgbClr val="FFCCFF"/>
                    </a:solidFill>
                  </a:tcPr>
                </a:tc>
                <a:tc>
                  <a:txBody>
                    <a:bodyPr/>
                    <a:lstStyle/>
                    <a:p>
                      <a:pPr algn="l"/>
                      <a:r>
                        <a:rPr lang="en-GB" sz="1200" b="1" dirty="0">
                          <a:latin typeface="+mj-lt"/>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Skeletal system</a:t>
                      </a:r>
                      <a:endParaRPr lang="en-GB" sz="1000" kern="1400" dirty="0">
                        <a:ln>
                          <a:noFill/>
                        </a:ln>
                        <a:solidFill>
                          <a:srgbClr val="000000"/>
                        </a:solidFill>
                        <a:effectLst/>
                        <a:latin typeface="+mj-lt"/>
                      </a:endParaRP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Works in conjunction with the muscular</a:t>
                      </a:r>
                      <a:r>
                        <a:rPr lang="en-GB" sz="1200" kern="1400" baseline="0" dirty="0">
                          <a:ln>
                            <a:noFill/>
                          </a:ln>
                          <a:solidFill>
                            <a:srgbClr val="000000"/>
                          </a:solidFill>
                          <a:effectLst/>
                          <a:latin typeface="+mj-lt"/>
                        </a:rPr>
                        <a:t> system</a:t>
                      </a:r>
                      <a:r>
                        <a:rPr lang="en-GB" sz="1200" kern="1400" dirty="0">
                          <a:ln>
                            <a:noFill/>
                          </a:ln>
                          <a:solidFill>
                            <a:srgbClr val="000000"/>
                          </a:solidFill>
                          <a:effectLst/>
                          <a:latin typeface="+mj-lt"/>
                        </a:rPr>
                        <a:t> to produce movement of the limbs and body</a:t>
                      </a:r>
                      <a:endParaRPr lang="en-GB" sz="1000" kern="1400" dirty="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Ligaments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Connect</a:t>
                      </a:r>
                      <a:r>
                        <a:rPr lang="en-GB" sz="1200" kern="1400" baseline="0" dirty="0">
                          <a:ln>
                            <a:noFill/>
                          </a:ln>
                          <a:solidFill>
                            <a:srgbClr val="000000"/>
                          </a:solidFill>
                          <a:effectLst/>
                          <a:latin typeface="+mj-lt"/>
                        </a:rPr>
                        <a:t> bone to bone</a:t>
                      </a:r>
                      <a:endParaRPr lang="en-GB" sz="1200" kern="1400" dirty="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Tendons</a:t>
                      </a:r>
                    </a:p>
                  </a:txBody>
                  <a:tcPr marL="9525" marR="9525" marT="9525" marB="0"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Connect muscular</a:t>
                      </a:r>
                      <a:r>
                        <a:rPr lang="en-GB" sz="1200" kern="1400" baseline="0" dirty="0">
                          <a:ln>
                            <a:noFill/>
                          </a:ln>
                          <a:solidFill>
                            <a:srgbClr val="000000"/>
                          </a:solidFill>
                          <a:effectLst/>
                          <a:latin typeface="+mj-lt"/>
                        </a:rPr>
                        <a:t> muscle to bone</a:t>
                      </a:r>
                      <a:endParaRPr lang="en-GB" sz="1200" kern="1400" dirty="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3961565093"/>
                  </a:ext>
                </a:extLst>
              </a:tr>
            </a:tbl>
          </a:graphicData>
        </a:graphic>
      </p:graphicFrame>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12</a:t>
            </a:r>
          </a:p>
        </p:txBody>
      </p:sp>
      <p:sp>
        <p:nvSpPr>
          <p:cNvPr id="8" name="TextBox 7"/>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370793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7600" y="1978610"/>
            <a:ext cx="9446635" cy="4441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292978981"/>
              </p:ext>
            </p:extLst>
          </p:nvPr>
        </p:nvGraphicFramePr>
        <p:xfrm>
          <a:off x="212107" y="225425"/>
          <a:ext cx="11667030" cy="457200"/>
        </p:xfrm>
        <a:graphic>
          <a:graphicData uri="http://schemas.openxmlformats.org/drawingml/2006/table">
            <a:tbl>
              <a:tblPr firstRow="1" bandRow="1">
                <a:tableStyleId>{5940675A-B579-460E-94D1-54222C63F5DA}</a:tableStyleId>
              </a:tblPr>
              <a:tblGrid>
                <a:gridCol w="11667030">
                  <a:extLst>
                    <a:ext uri="{9D8B030D-6E8A-4147-A177-3AD203B41FA5}">
                      <a16:colId xmlns:a16="http://schemas.microsoft.com/office/drawing/2014/main" val="4085805581"/>
                    </a:ext>
                  </a:extLst>
                </a:gridCol>
              </a:tblGrid>
              <a:tr h="297048">
                <a:tc>
                  <a:txBody>
                    <a:bodyPr/>
                    <a:lstStyle/>
                    <a:p>
                      <a:pPr algn="ctr"/>
                      <a:r>
                        <a:rPr lang="en-GB" sz="2400" b="1" baseline="0" dirty="0">
                          <a:latin typeface="+mn-lt"/>
                        </a:rPr>
                        <a:t>Cardiovascular System </a:t>
                      </a:r>
                      <a:endParaRPr lang="en-GB" sz="2400" b="1"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sp>
        <p:nvSpPr>
          <p:cNvPr id="4" name="TextBox 3"/>
          <p:cNvSpPr txBox="1"/>
          <p:nvPr/>
        </p:nvSpPr>
        <p:spPr>
          <a:xfrm>
            <a:off x="212107" y="743585"/>
            <a:ext cx="11667030" cy="553998"/>
          </a:xfrm>
          <a:prstGeom prst="rect">
            <a:avLst/>
          </a:prstGeom>
          <a:noFill/>
        </p:spPr>
        <p:txBody>
          <a:bodyPr wrap="square" rtlCol="0">
            <a:spAutoFit/>
          </a:bodyPr>
          <a:lstStyle/>
          <a:p>
            <a:r>
              <a:rPr lang="en-GB" sz="1200" dirty="0"/>
              <a:t>Deoxygenated blood = BLUE (Right side)                                                   Oxygenated = RED (Left side)</a:t>
            </a:r>
          </a:p>
          <a:p>
            <a:endParaRPr lang="en-GB" dirty="0"/>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13</a:t>
            </a:r>
          </a:p>
        </p:txBody>
      </p:sp>
      <p:sp>
        <p:nvSpPr>
          <p:cNvPr id="7" name="TextBox 6"/>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8009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0306222"/>
              </p:ext>
            </p:extLst>
          </p:nvPr>
        </p:nvGraphicFramePr>
        <p:xfrm>
          <a:off x="228600" y="579521"/>
          <a:ext cx="11582400" cy="5976591"/>
        </p:xfrm>
        <a:graphic>
          <a:graphicData uri="http://schemas.openxmlformats.org/drawingml/2006/table">
            <a:tbl>
              <a:tblPr firstRow="1" bandRow="1">
                <a:tableStyleId>{5940675A-B579-460E-94D1-54222C63F5DA}</a:tableStyleId>
              </a:tblPr>
              <a:tblGrid>
                <a:gridCol w="1635034">
                  <a:extLst>
                    <a:ext uri="{9D8B030D-6E8A-4147-A177-3AD203B41FA5}">
                      <a16:colId xmlns:a16="http://schemas.microsoft.com/office/drawing/2014/main" val="20000"/>
                    </a:ext>
                  </a:extLst>
                </a:gridCol>
                <a:gridCol w="9947366">
                  <a:extLst>
                    <a:ext uri="{9D8B030D-6E8A-4147-A177-3AD203B41FA5}">
                      <a16:colId xmlns:a16="http://schemas.microsoft.com/office/drawing/2014/main" val="756987695"/>
                    </a:ext>
                  </a:extLst>
                </a:gridCol>
              </a:tblGrid>
              <a:tr h="362468">
                <a:tc gridSpan="2">
                  <a:txBody>
                    <a:bodyPr/>
                    <a:lstStyle/>
                    <a:p>
                      <a:pPr algn="ctr"/>
                      <a:r>
                        <a:rPr lang="en-GB" sz="1200" b="1" dirty="0">
                          <a:latin typeface="Gill Sans MT" panose="020B0502020104020203" pitchFamily="34" charset="0"/>
                        </a:rPr>
                        <a:t>Cardiovascular</a:t>
                      </a:r>
                      <a:r>
                        <a:rPr lang="en-GB" sz="1200" b="1" baseline="0" dirty="0">
                          <a:latin typeface="Gill Sans MT" panose="020B0502020104020203" pitchFamily="34" charset="0"/>
                        </a:rPr>
                        <a:t> System – Components of blood</a:t>
                      </a:r>
                      <a:endParaRPr lang="en-GB" sz="1200" b="1" dirty="0">
                        <a:latin typeface="Gill Sans MT" panose="020B0502020104020203" pitchFamily="34" charset="0"/>
                      </a:endParaRPr>
                    </a:p>
                  </a:txBody>
                  <a:tcPr marL="36576" marR="36576" marT="36576" marB="36576"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73005">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Red blood cells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Carry oxygen from the lungs to the working</a:t>
                      </a:r>
                      <a:r>
                        <a:rPr lang="en-GB" sz="1200" kern="1400" dirty="0">
                          <a:ln>
                            <a:noFill/>
                          </a:ln>
                          <a:solidFill>
                            <a:srgbClr val="000000"/>
                          </a:solidFill>
                          <a:effectLst/>
                          <a:latin typeface="Gill Sans MT" panose="020B0502020104020203" pitchFamily="34" charset="0"/>
                        </a:rPr>
                        <a:t> </a:t>
                      </a:r>
                      <a:r>
                        <a:rPr lang="en-GB" sz="1200" kern="1200" dirty="0">
                          <a:ln>
                            <a:noFill/>
                          </a:ln>
                          <a:solidFill>
                            <a:srgbClr val="000000"/>
                          </a:solidFill>
                          <a:effectLst/>
                          <a:latin typeface="Gill Sans MT" panose="020B0502020104020203" pitchFamily="34" charset="0"/>
                        </a:rPr>
                        <a:t>muscles + Removes CO2.</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24280">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Haemoglobin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 protein that binds and carries oxygen molecules.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6246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White blood cells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Are part of the immune system and fight disease and infection.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38007">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Platelets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Blood platelets are formed in the bone marrow and are essential in the clotting of blood. Platelets are the workhorses of the cardiovascular system.</a:t>
                      </a:r>
                      <a:endParaRPr lang="en-GB" sz="12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6246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Plasma</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Blood plasma is made up of 90% water. It contains a range of substances that aids the  circulation between cells and tissues.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34734">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Blood</a:t>
                      </a:r>
                      <a:r>
                        <a:rPr lang="en-GB" sz="1200" b="1" kern="1400" baseline="0" dirty="0">
                          <a:ln>
                            <a:noFill/>
                          </a:ln>
                          <a:solidFill>
                            <a:srgbClr val="000000"/>
                          </a:solidFill>
                          <a:effectLst/>
                          <a:latin typeface="Gill Sans MT" panose="020B0502020104020203" pitchFamily="34" charset="0"/>
                        </a:rPr>
                        <a:t> Vessels </a:t>
                      </a:r>
                      <a:endParaRPr lang="en-GB" sz="1200" b="1" kern="1400" dirty="0">
                        <a:ln>
                          <a:noFill/>
                        </a:ln>
                        <a:solidFill>
                          <a:srgbClr val="000000"/>
                        </a:solidFill>
                        <a:effectLst/>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926076416"/>
                  </a:ext>
                </a:extLst>
              </a:tr>
              <a:tr h="1401510">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Arteries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Carry blood away from the heart,</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Oxygenated blood (except pulmonary artery)</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Thick/elastic walls</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High pressure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Small lumen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1254756">
                <a:tc>
                  <a:txBody>
                    <a:bodyPr/>
                    <a:lstStyle/>
                    <a:p>
                      <a:pPr marR="0" indent="0" algn="l" rtl="0">
                        <a:lnSpc>
                          <a:spcPct val="119000"/>
                        </a:lnSpc>
                        <a:spcBef>
                          <a:spcPts val="0"/>
                        </a:spcBef>
                        <a:spcAft>
                          <a:spcPts val="200"/>
                        </a:spcAft>
                      </a:pPr>
                      <a:r>
                        <a:rPr lang="en-GB" sz="1200" kern="1200">
                          <a:ln>
                            <a:noFill/>
                          </a:ln>
                          <a:solidFill>
                            <a:srgbClr val="000000"/>
                          </a:solidFill>
                          <a:effectLst/>
                          <a:latin typeface="Gill Sans MT" panose="020B0502020104020203" pitchFamily="34" charset="0"/>
                        </a:rPr>
                        <a:t>Veins</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Carry blood back to the heart</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Deoxygenated blood (except pulmonary vein)</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Thin walls + larger lumen</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Lower pressure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Valves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862895">
                <a:tc>
                  <a:txBody>
                    <a:bodyPr/>
                    <a:lstStyle/>
                    <a:p>
                      <a:pPr marR="0" indent="0" algn="l" rtl="0">
                        <a:lnSpc>
                          <a:spcPct val="119000"/>
                        </a:lnSpc>
                        <a:spcBef>
                          <a:spcPts val="0"/>
                        </a:spcBef>
                        <a:spcAft>
                          <a:spcPts val="200"/>
                        </a:spcAft>
                      </a:pPr>
                      <a:r>
                        <a:rPr lang="en-GB" sz="1200" kern="1200">
                          <a:ln>
                            <a:noFill/>
                          </a:ln>
                          <a:solidFill>
                            <a:srgbClr val="000000"/>
                          </a:solidFill>
                          <a:effectLst/>
                          <a:latin typeface="Gill Sans MT" panose="020B0502020104020203" pitchFamily="34" charset="0"/>
                        </a:rPr>
                        <a:t>Capillaries</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In the tissue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Site of gaseous exchange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Very thin walls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
        <p:nvSpPr>
          <p:cNvPr id="6" name="TextBox 5"/>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75783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78674" y="758047"/>
          <a:ext cx="11672693" cy="1739203"/>
        </p:xfrm>
        <a:graphic>
          <a:graphicData uri="http://schemas.openxmlformats.org/drawingml/2006/table">
            <a:tbl>
              <a:tblPr firstRow="1" bandRow="1">
                <a:tableStyleId>{5940675A-B579-460E-94D1-54222C63F5DA}</a:tableStyleId>
              </a:tblPr>
              <a:tblGrid>
                <a:gridCol w="2256185">
                  <a:extLst>
                    <a:ext uri="{9D8B030D-6E8A-4147-A177-3AD203B41FA5}">
                      <a16:colId xmlns:a16="http://schemas.microsoft.com/office/drawing/2014/main" val="20000"/>
                    </a:ext>
                  </a:extLst>
                </a:gridCol>
                <a:gridCol w="9416508">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Plane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imaginary line that divides the body into two</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Plane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front and back.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Transverse plane (middle</a:t>
                      </a:r>
                      <a:r>
                        <a:rPr lang="en-GB" sz="1200" kern="1400" baseline="0" dirty="0">
                          <a:ln>
                            <a:noFill/>
                          </a:ln>
                          <a:solidFill>
                            <a:srgbClr val="000000"/>
                          </a:solidFill>
                          <a:effectLst/>
                          <a:latin typeface="Gill Sans MT" panose="020B0502020104020203" pitchFamily="34" charset="0"/>
                        </a:rPr>
                        <a: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horizontal plane that divides the body into upper and lower halves.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plane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right and left sides.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3" r="69260" b="7927"/>
          <a:stretch/>
        </p:blipFill>
        <p:spPr bwMode="auto">
          <a:xfrm>
            <a:off x="408638" y="2565780"/>
            <a:ext cx="2630300" cy="4026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33511" r="33960"/>
          <a:stretch>
            <a:fillRect/>
          </a:stretch>
        </p:blipFill>
        <p:spPr bwMode="auto">
          <a:xfrm>
            <a:off x="4662336" y="2565780"/>
            <a:ext cx="2633814" cy="4188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74622"/>
          <a:stretch>
            <a:fillRect/>
          </a:stretch>
        </p:blipFill>
        <p:spPr bwMode="auto">
          <a:xfrm>
            <a:off x="9166756" y="2566671"/>
            <a:ext cx="2065352" cy="4201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15</a:t>
            </a:r>
          </a:p>
        </p:txBody>
      </p:sp>
    </p:spTree>
    <p:extLst>
      <p:ext uri="{BB962C8B-B14F-4D97-AF65-F5344CB8AC3E}">
        <p14:creationId xmlns:p14="http://schemas.microsoft.com/office/powerpoint/2010/main" val="407713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r="81363" b="15999"/>
          <a:stretch>
            <a:fillRect/>
          </a:stretch>
        </p:blipFill>
        <p:spPr bwMode="auto">
          <a:xfrm>
            <a:off x="276129" y="2770494"/>
            <a:ext cx="2825088" cy="3787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38727" r="40318" b="5142"/>
          <a:stretch>
            <a:fillRect/>
          </a:stretch>
        </p:blipFill>
        <p:spPr bwMode="auto">
          <a:xfrm>
            <a:off x="3521122" y="3044962"/>
            <a:ext cx="2866030" cy="385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80879"/>
          <a:stretch>
            <a:fillRect/>
          </a:stretch>
        </p:blipFill>
        <p:spPr bwMode="auto">
          <a:xfrm>
            <a:off x="7767163" y="2584697"/>
            <a:ext cx="2673373" cy="4159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graphicFrame>
        <p:nvGraphicFramePr>
          <p:cNvPr id="8" name="Table 7"/>
          <p:cNvGraphicFramePr>
            <a:graphicFrameLocks noGrp="1"/>
          </p:cNvGraphicFramePr>
          <p:nvPr/>
        </p:nvGraphicFramePr>
        <p:xfrm>
          <a:off x="122702" y="758047"/>
          <a:ext cx="11828665" cy="1739203"/>
        </p:xfrm>
        <a:graphic>
          <a:graphicData uri="http://schemas.openxmlformats.org/drawingml/2006/table">
            <a:tbl>
              <a:tblPr firstRow="1" bandRow="1">
                <a:tableStyleId>{5940675A-B579-460E-94D1-54222C63F5DA}</a:tableStyleId>
              </a:tblPr>
              <a:tblGrid>
                <a:gridCol w="2286332">
                  <a:extLst>
                    <a:ext uri="{9D8B030D-6E8A-4147-A177-3AD203B41FA5}">
                      <a16:colId xmlns:a16="http://schemas.microsoft.com/office/drawing/2014/main" val="20000"/>
                    </a:ext>
                  </a:extLst>
                </a:gridCol>
                <a:gridCol w="9542333">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PAxes</a:t>
                      </a:r>
                      <a:r>
                        <a:rPr lang="en-GB" sz="1200" kern="1400" baseline="0" dirty="0">
                          <a:ln>
                            <a:noFill/>
                          </a:ln>
                          <a:solidFill>
                            <a:srgbClr val="000000"/>
                          </a:solidFill>
                          <a:effectLst/>
                          <a:latin typeface="Gill Sans MT" panose="020B0502020104020203" pitchFamily="34" charset="0"/>
                        </a:rPr>
                        <a:t> for movement</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axis is  an imaginary line at right angles to the plane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axis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back to front.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Vertical axis (middle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vertically from the top to bottom.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axis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left to right.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16</a:t>
            </a:r>
          </a:p>
        </p:txBody>
      </p:sp>
    </p:spTree>
    <p:extLst>
      <p:ext uri="{BB962C8B-B14F-4D97-AF65-F5344CB8AC3E}">
        <p14:creationId xmlns:p14="http://schemas.microsoft.com/office/powerpoint/2010/main" val="37683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17</a:t>
            </a:r>
          </a:p>
        </p:txBody>
      </p:sp>
      <p:sp>
        <p:nvSpPr>
          <p:cNvPr id="8" name="TextBox 7"/>
          <p:cNvSpPr txBox="1"/>
          <p:nvPr/>
        </p:nvSpPr>
        <p:spPr>
          <a:xfrm>
            <a:off x="122702" y="134605"/>
            <a:ext cx="187373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345570845"/>
              </p:ext>
            </p:extLst>
          </p:nvPr>
        </p:nvGraphicFramePr>
        <p:xfrm>
          <a:off x="5536167" y="324669"/>
          <a:ext cx="6416347" cy="5848111"/>
        </p:xfrm>
        <a:graphic>
          <a:graphicData uri="http://schemas.openxmlformats.org/drawingml/2006/table">
            <a:tbl>
              <a:tblPr firstRow="1" bandRow="1">
                <a:tableStyleId>{5940675A-B579-460E-94D1-54222C63F5DA}</a:tableStyleId>
              </a:tblPr>
              <a:tblGrid>
                <a:gridCol w="1298345">
                  <a:extLst>
                    <a:ext uri="{9D8B030D-6E8A-4147-A177-3AD203B41FA5}">
                      <a16:colId xmlns:a16="http://schemas.microsoft.com/office/drawing/2014/main" val="20000"/>
                    </a:ext>
                  </a:extLst>
                </a:gridCol>
                <a:gridCol w="5118002">
                  <a:extLst>
                    <a:ext uri="{9D8B030D-6E8A-4147-A177-3AD203B41FA5}">
                      <a16:colId xmlns:a16="http://schemas.microsoft.com/office/drawing/2014/main" val="20001"/>
                    </a:ext>
                  </a:extLst>
                </a:gridCol>
              </a:tblGrid>
              <a:tr h="200182">
                <a:tc gridSpan="2">
                  <a:txBody>
                    <a:bodyPr/>
                    <a:lstStyle/>
                    <a:p>
                      <a:pPr algn="ctr"/>
                      <a:r>
                        <a:rPr lang="en-US" sz="1400" b="1" dirty="0">
                          <a:latin typeface="Gill Sans MT" panose="020B0502020104020203" pitchFamily="34" charset="0"/>
                        </a:rPr>
                        <a:t>Selection</a:t>
                      </a:r>
                    </a:p>
                  </a:txBody>
                  <a:tcPr marL="68580" marR="68580" marT="34290" marB="34290"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Module</a:t>
                      </a:r>
                      <a:endParaRPr lang="en-GB" sz="12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In Python, a module is a file containing Python definitions and statements. The functionality of these definitions and statements is then available for use.</a:t>
                      </a:r>
                    </a:p>
                  </a:txBody>
                  <a:tcPr marL="63500" marR="63500" marT="127000" marB="127000" anchor="ctr"/>
                </a:tc>
                <a:extLst>
                  <a:ext uri="{0D108BD9-81ED-4DB2-BD59-A6C34878D82A}">
                    <a16:rowId xmlns:a16="http://schemas.microsoft.com/office/drawing/2014/main" val="10002"/>
                  </a:ext>
                </a:extLst>
              </a:tr>
              <a:tr h="329669">
                <a:tc>
                  <a:txBody>
                    <a:bodyPr/>
                    <a:lstStyle/>
                    <a:p>
                      <a:pPr>
                        <a:lnSpc>
                          <a:spcPct val="115000"/>
                        </a:lnSpc>
                        <a:spcAft>
                          <a:spcPts val="0"/>
                        </a:spcAft>
                      </a:pPr>
                      <a:r>
                        <a:rPr lang="en-GB" sz="1200" b="1">
                          <a:solidFill>
                            <a:schemeClr val="tx1"/>
                          </a:solidFill>
                          <a:effectLst/>
                          <a:latin typeface="Gill Sans MT" panose="020B0502020104020203" pitchFamily="34" charset="0"/>
                          <a:ea typeface="Quicksand"/>
                          <a:cs typeface="Quicksand"/>
                        </a:rPr>
                        <a:t>Import</a:t>
                      </a:r>
                      <a:endParaRPr lang="en-GB" sz="120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The keyword that enables a module to be brought into your programs.</a:t>
                      </a:r>
                    </a:p>
                  </a:txBody>
                  <a:tcPr marL="63500" marR="63500" marT="127000" marB="127000" anchor="ctr"/>
                </a:tc>
                <a:extLst>
                  <a:ext uri="{0D108BD9-81ED-4DB2-BD59-A6C34878D82A}">
                    <a16:rowId xmlns:a16="http://schemas.microsoft.com/office/drawing/2014/main" val="10003"/>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MOD/modulo</a:t>
                      </a:r>
                      <a:endParaRPr lang="en-GB" sz="12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Calculates the remainder of a division. For example 7 MOD 3 will calculate as 1. </a:t>
                      </a:r>
                    </a:p>
                  </a:txBody>
                  <a:tcPr marL="63500" marR="63500" marT="127000" marB="127000" anchor="ctr"/>
                </a:tc>
                <a:extLst>
                  <a:ext uri="{0D108BD9-81ED-4DB2-BD59-A6C34878D82A}">
                    <a16:rowId xmlns:a16="http://schemas.microsoft.com/office/drawing/2014/main" val="10005"/>
                  </a:ext>
                </a:extLst>
              </a:tr>
              <a:tr h="478995">
                <a:tc>
                  <a:txBody>
                    <a:bodyPr/>
                    <a:lstStyle/>
                    <a:p>
                      <a:pPr>
                        <a:lnSpc>
                          <a:spcPct val="115000"/>
                        </a:lnSpc>
                        <a:spcAft>
                          <a:spcPts val="0"/>
                        </a:spcAft>
                      </a:pPr>
                      <a:r>
                        <a:rPr lang="en-GB" sz="1200" b="1">
                          <a:solidFill>
                            <a:schemeClr val="tx1"/>
                          </a:solidFill>
                          <a:effectLst/>
                          <a:latin typeface="Gill Sans MT" panose="020B0502020104020203" pitchFamily="34" charset="0"/>
                          <a:ea typeface="Quicksand"/>
                          <a:cs typeface="Quicksand"/>
                        </a:rPr>
                        <a:t>Integer division</a:t>
                      </a:r>
                      <a:endParaRPr lang="en-GB" sz="120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In integer division there can be remainders because the resulting value will be a whole number. For example 7 ÷ 3 will calculate as 2.</a:t>
                      </a:r>
                    </a:p>
                  </a:txBody>
                  <a:tcPr marL="63500" marR="63500" marT="127000" marB="127000" anchor="ctr"/>
                </a:tc>
                <a:extLst>
                  <a:ext uri="{0D108BD9-81ED-4DB2-BD59-A6C34878D82A}">
                    <a16:rowId xmlns:a16="http://schemas.microsoft.com/office/drawing/2014/main" val="10006"/>
                  </a:ext>
                </a:extLst>
              </a:tr>
              <a:tr h="329669">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Operator</a:t>
                      </a:r>
                      <a:endParaRPr lang="en-GB" sz="12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symbol or function that performs an operation. For example +.</a:t>
                      </a:r>
                    </a:p>
                  </a:txBody>
                  <a:tcPr marL="63500" marR="63500" marT="127000" marB="127000" anchor="ctr"/>
                </a:tc>
                <a:extLst>
                  <a:ext uri="{0D108BD9-81ED-4DB2-BD59-A6C34878D82A}">
                    <a16:rowId xmlns:a16="http://schemas.microsoft.com/office/drawing/2014/main" val="3395636020"/>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Condition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Used to control the flow of execution in a program. A condition contains a logical expression. </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399053071"/>
                  </a:ext>
                </a:extLst>
              </a:tr>
              <a:tr h="329669">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Selection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Controlling the flow of execution in programs using </a:t>
                      </a:r>
                      <a:r>
                        <a:rPr lang="en-GB" sz="1200" dirty="0">
                          <a:solidFill>
                            <a:schemeClr val="tx1"/>
                          </a:solidFill>
                          <a:effectLst/>
                          <a:latin typeface="Gill Sans MT" panose="020B0502020104020203" pitchFamily="34" charset="0"/>
                          <a:ea typeface="Roboto Mono"/>
                          <a:cs typeface="Roboto Mono"/>
                        </a:rPr>
                        <a:t>if</a:t>
                      </a:r>
                      <a:r>
                        <a:rPr lang="en-GB" sz="1200" dirty="0">
                          <a:solidFill>
                            <a:schemeClr val="tx1"/>
                          </a:solidFill>
                          <a:effectLst/>
                          <a:latin typeface="Gill Sans MT" panose="020B0502020104020203" pitchFamily="34" charset="0"/>
                          <a:ea typeface="Quicksand"/>
                          <a:cs typeface="Quicksand"/>
                        </a:rPr>
                        <a:t> statements.</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437806258"/>
                  </a:ext>
                </a:extLst>
              </a:tr>
              <a:tr h="329669">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Execution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Carrying out the instructions for a computer program.</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3265786734"/>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Logical expression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An expression that results in either True or False.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780030470"/>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Boolean expression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An expression that evaluates as True or False. Also known as a logical expression.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2718154059"/>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098337735"/>
              </p:ext>
            </p:extLst>
          </p:nvPr>
        </p:nvGraphicFramePr>
        <p:xfrm>
          <a:off x="406256" y="889732"/>
          <a:ext cx="5047131" cy="4544748"/>
        </p:xfrm>
        <a:graphic>
          <a:graphicData uri="http://schemas.openxmlformats.org/drawingml/2006/table">
            <a:tbl>
              <a:tblPr firstRow="1" bandRow="1">
                <a:tableStyleId>{5940675A-B579-460E-94D1-54222C63F5DA}</a:tableStyleId>
              </a:tblPr>
              <a:tblGrid>
                <a:gridCol w="1753430">
                  <a:extLst>
                    <a:ext uri="{9D8B030D-6E8A-4147-A177-3AD203B41FA5}">
                      <a16:colId xmlns:a16="http://schemas.microsoft.com/office/drawing/2014/main" val="20000"/>
                    </a:ext>
                  </a:extLst>
                </a:gridCol>
                <a:gridCol w="3293701">
                  <a:extLst>
                    <a:ext uri="{9D8B030D-6E8A-4147-A177-3AD203B41FA5}">
                      <a16:colId xmlns:a16="http://schemas.microsoft.com/office/drawing/2014/main" val="20001"/>
                    </a:ext>
                  </a:extLst>
                </a:gridCol>
              </a:tblGrid>
              <a:tr h="336329">
                <a:tc gridSpan="2">
                  <a:txBody>
                    <a:bodyPr/>
                    <a:lstStyle/>
                    <a:p>
                      <a:pPr algn="ctr"/>
                      <a:r>
                        <a:rPr lang="en-US" sz="1400" b="1" dirty="0">
                          <a:solidFill>
                            <a:schemeClr val="tx1"/>
                          </a:solidFill>
                          <a:latin typeface="Gill Sans MT" panose="020B0502020104020203" pitchFamily="34" charset="0"/>
                        </a:rPr>
                        <a:t>Iteration</a:t>
                      </a:r>
                    </a:p>
                  </a:txBody>
                  <a:tcPr marL="68580" marR="68580" marT="34290" marB="34290"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59663">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Iteration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Repetition of code blocks. For example, a </a:t>
                      </a:r>
                      <a:r>
                        <a:rPr lang="en-GB" sz="1200">
                          <a:solidFill>
                            <a:schemeClr val="tx1"/>
                          </a:solidFill>
                          <a:effectLst/>
                          <a:latin typeface="Gill Sans MT" panose="020B0502020104020203" pitchFamily="34" charset="0"/>
                          <a:ea typeface="Roboto Mono"/>
                          <a:cs typeface="Roboto Mono"/>
                        </a:rPr>
                        <a:t>while</a:t>
                      </a:r>
                      <a:r>
                        <a:rPr lang="en-GB" sz="1200">
                          <a:solidFill>
                            <a:schemeClr val="tx1"/>
                          </a:solidFill>
                          <a:effectLst/>
                          <a:latin typeface="Gill Sans MT" panose="020B0502020104020203" pitchFamily="34" charset="0"/>
                          <a:ea typeface="Quicksand"/>
                          <a:cs typeface="Quicksand"/>
                        </a:rPr>
                        <a:t> loop.</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1"/>
                  </a:ext>
                </a:extLst>
              </a:tr>
              <a:tr h="659663">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Roboto Mono"/>
                          <a:cs typeface="Roboto Mono"/>
                        </a:rPr>
                        <a:t>While</a:t>
                      </a:r>
                      <a:r>
                        <a:rPr lang="en-GB" sz="1200" b="1" dirty="0">
                          <a:solidFill>
                            <a:schemeClr val="tx1"/>
                          </a:solidFill>
                          <a:effectLst/>
                          <a:latin typeface="Gill Sans MT" panose="020B0502020104020203" pitchFamily="34" charset="0"/>
                          <a:ea typeface="Quicksand"/>
                          <a:cs typeface="Quicksand"/>
                        </a:rPr>
                        <a:t> loop</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loop that will continue to iterate whilst its condition evaluates as True.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2"/>
                  </a:ext>
                </a:extLst>
              </a:tr>
              <a:tr h="45401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Variable</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value held under one name.</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3"/>
                  </a:ext>
                </a:extLst>
              </a:tr>
              <a:tr h="45401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Function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A subroutine that returns a value. </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4"/>
                  </a:ext>
                </a:extLst>
              </a:tr>
              <a:tr h="454015">
                <a:tc>
                  <a:txBody>
                    <a:bodyPr/>
                    <a:lstStyle/>
                    <a:p>
                      <a:pPr>
                        <a:lnSpc>
                          <a:spcPct val="115000"/>
                        </a:lnSpc>
                        <a:spcAft>
                          <a:spcPts val="0"/>
                        </a:spcAft>
                      </a:pPr>
                      <a:r>
                        <a:rPr lang="en-GB" sz="1200" b="1">
                          <a:solidFill>
                            <a:schemeClr val="tx1"/>
                          </a:solidFill>
                          <a:effectLst/>
                          <a:latin typeface="Gill Sans MT" panose="020B0502020104020203" pitchFamily="34" charset="0"/>
                          <a:ea typeface="Quicksand"/>
                          <a:cs typeface="Quicksand"/>
                        </a:rPr>
                        <a:t>Return value</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value that is returned by a function.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5"/>
                  </a:ext>
                </a:extLst>
              </a:tr>
              <a:tr h="84941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Data validation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A check performed on data input to ensure that it can be accepted by the program without causing an error.</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2145696701"/>
                  </a:ext>
                </a:extLst>
              </a:tr>
              <a:tr h="643767">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Robustness</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program is robust when it does not produce any errors during execution.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2306313605"/>
                  </a:ext>
                </a:extLst>
              </a:tr>
            </a:tbl>
          </a:graphicData>
        </a:graphic>
      </p:graphicFrame>
    </p:spTree>
    <p:extLst>
      <p:ext uri="{BB962C8B-B14F-4D97-AF65-F5344CB8AC3E}">
        <p14:creationId xmlns:p14="http://schemas.microsoft.com/office/powerpoint/2010/main" val="95009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61451517"/>
              </p:ext>
            </p:extLst>
          </p:nvPr>
        </p:nvGraphicFramePr>
        <p:xfrm>
          <a:off x="4315044" y="1151361"/>
          <a:ext cx="3589618" cy="5212080"/>
        </p:xfrm>
        <a:graphic>
          <a:graphicData uri="http://schemas.openxmlformats.org/drawingml/2006/table">
            <a:tbl>
              <a:tblPr firstRow="1" bandRow="1">
                <a:tableStyleId>{5940675A-B579-460E-94D1-54222C63F5DA}</a:tableStyleId>
              </a:tblPr>
              <a:tblGrid>
                <a:gridCol w="2633526">
                  <a:extLst>
                    <a:ext uri="{9D8B030D-6E8A-4147-A177-3AD203B41FA5}">
                      <a16:colId xmlns:a16="http://schemas.microsoft.com/office/drawing/2014/main" val="90344715"/>
                    </a:ext>
                  </a:extLst>
                </a:gridCol>
                <a:gridCol w="956092">
                  <a:extLst>
                    <a:ext uri="{9D8B030D-6E8A-4147-A177-3AD203B41FA5}">
                      <a16:colId xmlns:a16="http://schemas.microsoft.com/office/drawing/2014/main" val="3044920856"/>
                    </a:ext>
                  </a:extLst>
                </a:gridCol>
              </a:tblGrid>
              <a:tr h="240876">
                <a:tc>
                  <a:txBody>
                    <a:bodyPr/>
                    <a:lstStyle/>
                    <a:p>
                      <a:pPr algn="ctr"/>
                      <a:r>
                        <a:rPr lang="en-GB" sz="1300" b="1" dirty="0">
                          <a:latin typeface="Gill Sans MT" panose="020B0502020104020203" pitchFamily="34" charset="0"/>
                        </a:rPr>
                        <a:t>Subject</a:t>
                      </a:r>
                    </a:p>
                  </a:txBody>
                  <a:tcPr/>
                </a:tc>
                <a:tc>
                  <a:txBody>
                    <a:bodyPr/>
                    <a:lstStyle/>
                    <a:p>
                      <a:pPr algn="ctr"/>
                      <a:r>
                        <a:rPr lang="en-GB" sz="1300" b="1" dirty="0">
                          <a:latin typeface="Gill Sans MT" panose="020B0502020104020203" pitchFamily="34" charset="0"/>
                        </a:rPr>
                        <a:t>Page</a:t>
                      </a:r>
                    </a:p>
                  </a:txBody>
                  <a:tcPr/>
                </a:tc>
                <a:extLst>
                  <a:ext uri="{0D108BD9-81ED-4DB2-BD59-A6C34878D82A}">
                    <a16:rowId xmlns:a16="http://schemas.microsoft.com/office/drawing/2014/main" val="680685889"/>
                  </a:ext>
                </a:extLst>
              </a:tr>
              <a:tr h="240876">
                <a:tc>
                  <a:txBody>
                    <a:bodyPr/>
                    <a:lstStyle/>
                    <a:p>
                      <a:r>
                        <a:rPr lang="en-GB" sz="1300" dirty="0">
                          <a:latin typeface="Gill Sans MT" panose="020B0502020104020203" pitchFamily="34" charset="0"/>
                        </a:rPr>
                        <a:t>English</a:t>
                      </a:r>
                    </a:p>
                  </a:txBody>
                  <a:tcPr/>
                </a:tc>
                <a:tc>
                  <a:txBody>
                    <a:bodyPr/>
                    <a:lstStyle/>
                    <a:p>
                      <a:pPr algn="ctr"/>
                      <a:r>
                        <a:rPr lang="en-GB" sz="1300" dirty="0">
                          <a:latin typeface="Gill Sans MT" panose="020B0502020104020203" pitchFamily="34" charset="0"/>
                        </a:rPr>
                        <a:t>1</a:t>
                      </a:r>
                    </a:p>
                  </a:txBody>
                  <a:tcPr/>
                </a:tc>
                <a:extLst>
                  <a:ext uri="{0D108BD9-81ED-4DB2-BD59-A6C34878D82A}">
                    <a16:rowId xmlns:a16="http://schemas.microsoft.com/office/drawing/2014/main" val="1173644405"/>
                  </a:ext>
                </a:extLst>
              </a:tr>
              <a:tr h="240876">
                <a:tc>
                  <a:txBody>
                    <a:bodyPr/>
                    <a:lstStyle/>
                    <a:p>
                      <a:r>
                        <a:rPr lang="en-GB" sz="1300" dirty="0">
                          <a:latin typeface="Gill Sans MT" panose="020B0502020104020203" pitchFamily="34" charset="0"/>
                        </a:rPr>
                        <a:t>Maths</a:t>
                      </a:r>
                    </a:p>
                  </a:txBody>
                  <a:tcPr/>
                </a:tc>
                <a:tc>
                  <a:txBody>
                    <a:bodyPr/>
                    <a:lstStyle/>
                    <a:p>
                      <a:pPr algn="ctr"/>
                      <a:r>
                        <a:rPr lang="en-GB" sz="1300" dirty="0">
                          <a:latin typeface="Gill Sans MT" panose="020B0502020104020203" pitchFamily="34" charset="0"/>
                        </a:rPr>
                        <a:t>2</a:t>
                      </a:r>
                    </a:p>
                  </a:txBody>
                  <a:tcPr/>
                </a:tc>
                <a:extLst>
                  <a:ext uri="{0D108BD9-81ED-4DB2-BD59-A6C34878D82A}">
                    <a16:rowId xmlns:a16="http://schemas.microsoft.com/office/drawing/2014/main" val="3458786320"/>
                  </a:ext>
                </a:extLst>
              </a:tr>
              <a:tr h="240876">
                <a:tc>
                  <a:txBody>
                    <a:bodyPr/>
                    <a:lstStyle/>
                    <a:p>
                      <a:r>
                        <a:rPr lang="en-GB" sz="1300" dirty="0">
                          <a:latin typeface="Gill Sans MT" panose="020B0502020104020203" pitchFamily="34" charset="0"/>
                        </a:rPr>
                        <a:t>Science</a:t>
                      </a:r>
                    </a:p>
                  </a:txBody>
                  <a:tcPr/>
                </a:tc>
                <a:tc>
                  <a:txBody>
                    <a:bodyPr/>
                    <a:lstStyle/>
                    <a:p>
                      <a:pPr algn="ctr"/>
                      <a:r>
                        <a:rPr lang="en-GB" sz="1300" dirty="0">
                          <a:latin typeface="Gill Sans MT" panose="020B0502020104020203" pitchFamily="34" charset="0"/>
                        </a:rPr>
                        <a:t>5</a:t>
                      </a:r>
                    </a:p>
                  </a:txBody>
                  <a:tcPr/>
                </a:tc>
                <a:extLst>
                  <a:ext uri="{0D108BD9-81ED-4DB2-BD59-A6C34878D82A}">
                    <a16:rowId xmlns:a16="http://schemas.microsoft.com/office/drawing/2014/main" val="3468103291"/>
                  </a:ext>
                </a:extLst>
              </a:tr>
              <a:tr h="240876">
                <a:tc>
                  <a:txBody>
                    <a:bodyPr/>
                    <a:lstStyle/>
                    <a:p>
                      <a:r>
                        <a:rPr lang="en-GB" sz="1300" dirty="0">
                          <a:latin typeface="Gill Sans MT" panose="020B0502020104020203" pitchFamily="34" charset="0"/>
                        </a:rPr>
                        <a:t>Spanish</a:t>
                      </a:r>
                    </a:p>
                  </a:txBody>
                  <a:tcPr/>
                </a:tc>
                <a:tc>
                  <a:txBody>
                    <a:bodyPr/>
                    <a:lstStyle/>
                    <a:p>
                      <a:pPr algn="ctr"/>
                      <a:r>
                        <a:rPr lang="en-GB" sz="1300" dirty="0">
                          <a:latin typeface="Gill Sans MT" panose="020B0502020104020203" pitchFamily="34" charset="0"/>
                        </a:rPr>
                        <a:t>8</a:t>
                      </a:r>
                    </a:p>
                  </a:txBody>
                  <a:tcPr/>
                </a:tc>
                <a:extLst>
                  <a:ext uri="{0D108BD9-81ED-4DB2-BD59-A6C34878D82A}">
                    <a16:rowId xmlns:a16="http://schemas.microsoft.com/office/drawing/2014/main" val="3672402999"/>
                  </a:ext>
                </a:extLst>
              </a:tr>
              <a:tr h="240876">
                <a:tc>
                  <a:txBody>
                    <a:bodyPr/>
                    <a:lstStyle/>
                    <a:p>
                      <a:r>
                        <a:rPr lang="en-GB" sz="1300" dirty="0">
                          <a:latin typeface="Gill Sans MT" panose="020B0502020104020203" pitchFamily="34" charset="0"/>
                        </a:rPr>
                        <a:t>History</a:t>
                      </a:r>
                    </a:p>
                  </a:txBody>
                  <a:tcPr/>
                </a:tc>
                <a:tc>
                  <a:txBody>
                    <a:bodyPr/>
                    <a:lstStyle/>
                    <a:p>
                      <a:pPr algn="ctr"/>
                      <a:r>
                        <a:rPr lang="en-GB" sz="1300" dirty="0">
                          <a:latin typeface="Gill Sans MT" panose="020B0502020104020203" pitchFamily="34" charset="0"/>
                        </a:rPr>
                        <a:t>9</a:t>
                      </a:r>
                    </a:p>
                  </a:txBody>
                  <a:tcPr/>
                </a:tc>
                <a:extLst>
                  <a:ext uri="{0D108BD9-81ED-4DB2-BD59-A6C34878D82A}">
                    <a16:rowId xmlns:a16="http://schemas.microsoft.com/office/drawing/2014/main" val="3919237099"/>
                  </a:ext>
                </a:extLst>
              </a:tr>
              <a:tr h="240876">
                <a:tc>
                  <a:txBody>
                    <a:bodyPr/>
                    <a:lstStyle/>
                    <a:p>
                      <a:r>
                        <a:rPr lang="en-GB" sz="1300" dirty="0">
                          <a:latin typeface="Gill Sans MT" panose="020B0502020104020203" pitchFamily="34" charset="0"/>
                        </a:rPr>
                        <a:t>Geography</a:t>
                      </a:r>
                    </a:p>
                  </a:txBody>
                  <a:tcPr/>
                </a:tc>
                <a:tc>
                  <a:txBody>
                    <a:bodyPr/>
                    <a:lstStyle/>
                    <a:p>
                      <a:pPr algn="ctr"/>
                      <a:r>
                        <a:rPr lang="en-GB" sz="1300" dirty="0">
                          <a:latin typeface="Gill Sans MT" panose="020B0502020104020203" pitchFamily="34" charset="0"/>
                        </a:rPr>
                        <a:t>10</a:t>
                      </a:r>
                    </a:p>
                  </a:txBody>
                  <a:tcPr/>
                </a:tc>
                <a:extLst>
                  <a:ext uri="{0D108BD9-81ED-4DB2-BD59-A6C34878D82A}">
                    <a16:rowId xmlns:a16="http://schemas.microsoft.com/office/drawing/2014/main" val="3266787443"/>
                  </a:ext>
                </a:extLst>
              </a:tr>
              <a:tr h="240876">
                <a:tc>
                  <a:txBody>
                    <a:bodyPr/>
                    <a:lstStyle/>
                    <a:p>
                      <a:r>
                        <a:rPr lang="en-GB" sz="1300" dirty="0">
                          <a:latin typeface="Gill Sans MT" panose="020B0502020104020203" pitchFamily="34" charset="0"/>
                        </a:rPr>
                        <a:t>PE</a:t>
                      </a:r>
                    </a:p>
                  </a:txBody>
                  <a:tcPr/>
                </a:tc>
                <a:tc>
                  <a:txBody>
                    <a:bodyPr/>
                    <a:lstStyle/>
                    <a:p>
                      <a:pPr algn="ctr"/>
                      <a:r>
                        <a:rPr lang="en-GB" sz="1300" dirty="0">
                          <a:latin typeface="Gill Sans MT" panose="020B0502020104020203" pitchFamily="34" charset="0"/>
                        </a:rPr>
                        <a:t>11</a:t>
                      </a:r>
                    </a:p>
                  </a:txBody>
                  <a:tcPr/>
                </a:tc>
                <a:extLst>
                  <a:ext uri="{0D108BD9-81ED-4DB2-BD59-A6C34878D82A}">
                    <a16:rowId xmlns:a16="http://schemas.microsoft.com/office/drawing/2014/main" val="725833876"/>
                  </a:ext>
                </a:extLst>
              </a:tr>
              <a:tr h="240876">
                <a:tc>
                  <a:txBody>
                    <a:bodyPr/>
                    <a:lstStyle/>
                    <a:p>
                      <a:r>
                        <a:rPr lang="en-GB" sz="1300" dirty="0">
                          <a:latin typeface="Gill Sans MT" panose="020B0502020104020203" pitchFamily="34" charset="0"/>
                        </a:rPr>
                        <a:t>Computing</a:t>
                      </a:r>
                    </a:p>
                  </a:txBody>
                  <a:tcPr/>
                </a:tc>
                <a:tc>
                  <a:txBody>
                    <a:bodyPr/>
                    <a:lstStyle/>
                    <a:p>
                      <a:pPr algn="ctr"/>
                      <a:r>
                        <a:rPr lang="en-GB" sz="1300" dirty="0">
                          <a:latin typeface="Gill Sans MT" panose="020B0502020104020203" pitchFamily="34" charset="0"/>
                        </a:rPr>
                        <a:t>17</a:t>
                      </a:r>
                    </a:p>
                  </a:txBody>
                  <a:tcPr/>
                </a:tc>
                <a:extLst>
                  <a:ext uri="{0D108BD9-81ED-4DB2-BD59-A6C34878D82A}">
                    <a16:rowId xmlns:a16="http://schemas.microsoft.com/office/drawing/2014/main" val="2510733732"/>
                  </a:ext>
                </a:extLst>
              </a:tr>
              <a:tr h="240876">
                <a:tc>
                  <a:txBody>
                    <a:bodyPr/>
                    <a:lstStyle/>
                    <a:p>
                      <a:r>
                        <a:rPr lang="en-GB" sz="1300" dirty="0">
                          <a:latin typeface="Gill Sans MT" panose="020B0502020104020203" pitchFamily="34" charset="0"/>
                        </a:rPr>
                        <a:t>Business</a:t>
                      </a:r>
                    </a:p>
                  </a:txBody>
                  <a:tcPr/>
                </a:tc>
                <a:tc>
                  <a:txBody>
                    <a:bodyPr/>
                    <a:lstStyle/>
                    <a:p>
                      <a:pPr algn="ctr"/>
                      <a:r>
                        <a:rPr lang="en-GB" sz="1300" dirty="0">
                          <a:latin typeface="Gill Sans MT" panose="020B0502020104020203" pitchFamily="34" charset="0"/>
                        </a:rPr>
                        <a:t>18</a:t>
                      </a:r>
                    </a:p>
                  </a:txBody>
                  <a:tcPr/>
                </a:tc>
                <a:extLst>
                  <a:ext uri="{0D108BD9-81ED-4DB2-BD59-A6C34878D82A}">
                    <a16:rowId xmlns:a16="http://schemas.microsoft.com/office/drawing/2014/main" val="3756745470"/>
                  </a:ext>
                </a:extLst>
              </a:tr>
              <a:tr h="240876">
                <a:tc>
                  <a:txBody>
                    <a:bodyPr/>
                    <a:lstStyle/>
                    <a:p>
                      <a:r>
                        <a:rPr lang="en-GB" sz="1300" dirty="0" err="1">
                          <a:latin typeface="Gill Sans MT" panose="020B0502020104020203" pitchFamily="34" charset="0"/>
                        </a:rPr>
                        <a:t>iMedia</a:t>
                      </a:r>
                      <a:endParaRPr lang="en-GB" sz="1300" dirty="0">
                        <a:latin typeface="Gill Sans MT" panose="020B0502020104020203" pitchFamily="34" charset="0"/>
                      </a:endParaRPr>
                    </a:p>
                  </a:txBody>
                  <a:tcPr/>
                </a:tc>
                <a:tc>
                  <a:txBody>
                    <a:bodyPr/>
                    <a:lstStyle/>
                    <a:p>
                      <a:pPr algn="ctr"/>
                      <a:r>
                        <a:rPr lang="en-GB" sz="1300" dirty="0">
                          <a:latin typeface="Gill Sans MT" panose="020B0502020104020203" pitchFamily="34" charset="0"/>
                        </a:rPr>
                        <a:t>20</a:t>
                      </a:r>
                    </a:p>
                  </a:txBody>
                  <a:tcPr/>
                </a:tc>
                <a:extLst>
                  <a:ext uri="{0D108BD9-81ED-4DB2-BD59-A6C34878D82A}">
                    <a16:rowId xmlns:a16="http://schemas.microsoft.com/office/drawing/2014/main" val="1740898415"/>
                  </a:ext>
                </a:extLst>
              </a:tr>
              <a:tr h="240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Art</a:t>
                      </a:r>
                    </a:p>
                  </a:txBody>
                  <a:tcPr/>
                </a:tc>
                <a:tc>
                  <a:txBody>
                    <a:bodyPr/>
                    <a:lstStyle/>
                    <a:p>
                      <a:pPr algn="ctr"/>
                      <a:r>
                        <a:rPr lang="en-GB" sz="1300" dirty="0">
                          <a:latin typeface="Gill Sans MT" panose="020B0502020104020203" pitchFamily="34" charset="0"/>
                        </a:rPr>
                        <a:t>21</a:t>
                      </a:r>
                    </a:p>
                  </a:txBody>
                  <a:tcPr/>
                </a:tc>
                <a:extLst>
                  <a:ext uri="{0D108BD9-81ED-4DB2-BD59-A6C34878D82A}">
                    <a16:rowId xmlns:a16="http://schemas.microsoft.com/office/drawing/2014/main" val="300327889"/>
                  </a:ext>
                </a:extLst>
              </a:tr>
              <a:tr h="240876">
                <a:tc>
                  <a:txBody>
                    <a:bodyPr/>
                    <a:lstStyle/>
                    <a:p>
                      <a:r>
                        <a:rPr lang="en-GB" sz="1300" dirty="0">
                          <a:latin typeface="Gill Sans MT" panose="020B0502020104020203" pitchFamily="34" charset="0"/>
                        </a:rPr>
                        <a:t>Performing Arts</a:t>
                      </a:r>
                    </a:p>
                  </a:txBody>
                  <a:tcPr/>
                </a:tc>
                <a:tc>
                  <a:txBody>
                    <a:bodyPr/>
                    <a:lstStyle/>
                    <a:p>
                      <a:pPr algn="ctr"/>
                      <a:r>
                        <a:rPr lang="en-GB" sz="1300" dirty="0">
                          <a:latin typeface="Gill Sans MT" panose="020B0502020104020203" pitchFamily="34" charset="0"/>
                        </a:rPr>
                        <a:t>22</a:t>
                      </a:r>
                    </a:p>
                  </a:txBody>
                  <a:tcPr/>
                </a:tc>
                <a:extLst>
                  <a:ext uri="{0D108BD9-81ED-4DB2-BD59-A6C34878D82A}">
                    <a16:rowId xmlns:a16="http://schemas.microsoft.com/office/drawing/2014/main" val="2693708339"/>
                  </a:ext>
                </a:extLst>
              </a:tr>
              <a:tr h="240876">
                <a:tc>
                  <a:txBody>
                    <a:bodyPr/>
                    <a:lstStyle/>
                    <a:p>
                      <a:r>
                        <a:rPr lang="en-GB" sz="1300" dirty="0">
                          <a:latin typeface="Gill Sans MT" panose="020B0502020104020203" pitchFamily="34" charset="0"/>
                        </a:rPr>
                        <a:t>Cooking and Nutrition</a:t>
                      </a:r>
                    </a:p>
                  </a:txBody>
                  <a:tcPr/>
                </a:tc>
                <a:tc>
                  <a:txBody>
                    <a:bodyPr/>
                    <a:lstStyle/>
                    <a:p>
                      <a:pPr algn="ctr"/>
                      <a:r>
                        <a:rPr lang="en-GB" sz="1300" dirty="0">
                          <a:latin typeface="Gill Sans MT" panose="020B0502020104020203" pitchFamily="34" charset="0"/>
                        </a:rPr>
                        <a:t>23</a:t>
                      </a:r>
                    </a:p>
                  </a:txBody>
                  <a:tcPr/>
                </a:tc>
                <a:extLst>
                  <a:ext uri="{0D108BD9-81ED-4DB2-BD59-A6C34878D82A}">
                    <a16:rowId xmlns:a16="http://schemas.microsoft.com/office/drawing/2014/main" val="3511824151"/>
                  </a:ext>
                </a:extLst>
              </a:tr>
              <a:tr h="240876">
                <a:tc>
                  <a:txBody>
                    <a:bodyPr/>
                    <a:lstStyle/>
                    <a:p>
                      <a:r>
                        <a:rPr lang="en-GB" sz="1300" dirty="0">
                          <a:latin typeface="Gill Sans MT" panose="020B0502020104020203" pitchFamily="34" charset="0"/>
                        </a:rPr>
                        <a:t>Music</a:t>
                      </a:r>
                    </a:p>
                  </a:txBody>
                  <a:tcPr/>
                </a:tc>
                <a:tc>
                  <a:txBody>
                    <a:bodyPr/>
                    <a:lstStyle/>
                    <a:p>
                      <a:pPr algn="ctr"/>
                      <a:r>
                        <a:rPr lang="en-GB" sz="1300" dirty="0">
                          <a:latin typeface="Gill Sans MT" panose="020B0502020104020203" pitchFamily="34" charset="0"/>
                        </a:rPr>
                        <a:t>24</a:t>
                      </a:r>
                    </a:p>
                  </a:txBody>
                  <a:tcPr/>
                </a:tc>
                <a:extLst>
                  <a:ext uri="{0D108BD9-81ED-4DB2-BD59-A6C34878D82A}">
                    <a16:rowId xmlns:a16="http://schemas.microsoft.com/office/drawing/2014/main" val="3165575157"/>
                  </a:ext>
                </a:extLst>
              </a:tr>
              <a:tr h="240876">
                <a:tc>
                  <a:txBody>
                    <a:bodyPr/>
                    <a:lstStyle/>
                    <a:p>
                      <a:r>
                        <a:rPr lang="en-GB" sz="1300" dirty="0">
                          <a:latin typeface="Gill Sans MT" panose="020B0502020104020203" pitchFamily="34" charset="0"/>
                        </a:rPr>
                        <a:t>‘Thinking’ reflection log</a:t>
                      </a:r>
                    </a:p>
                  </a:txBody>
                  <a:tcPr/>
                </a:tc>
                <a:tc>
                  <a:txBody>
                    <a:bodyPr/>
                    <a:lstStyle/>
                    <a:p>
                      <a:pPr algn="ctr"/>
                      <a:r>
                        <a:rPr lang="en-GB" sz="1300" dirty="0">
                          <a:latin typeface="Gill Sans MT" panose="020B0502020104020203" pitchFamily="34" charset="0"/>
                        </a:rPr>
                        <a:t>25</a:t>
                      </a:r>
                    </a:p>
                  </a:txBody>
                  <a:tcPr/>
                </a:tc>
                <a:extLst>
                  <a:ext uri="{0D108BD9-81ED-4DB2-BD59-A6C34878D82A}">
                    <a16:rowId xmlns:a16="http://schemas.microsoft.com/office/drawing/2014/main" val="3584326827"/>
                  </a:ext>
                </a:extLst>
              </a:tr>
              <a:tr h="240876">
                <a:tc>
                  <a:txBody>
                    <a:bodyPr/>
                    <a:lstStyle/>
                    <a:p>
                      <a:r>
                        <a:rPr lang="en-GB" sz="1300" dirty="0">
                          <a:latin typeface="Gill Sans MT" panose="020B0502020104020203" pitchFamily="34" charset="0"/>
                        </a:rPr>
                        <a:t>Reading log</a:t>
                      </a:r>
                    </a:p>
                  </a:txBody>
                  <a:tcPr/>
                </a:tc>
                <a:tc>
                  <a:txBody>
                    <a:bodyPr/>
                    <a:lstStyle/>
                    <a:p>
                      <a:pPr algn="ctr"/>
                      <a:r>
                        <a:rPr lang="en-GB" sz="1300" dirty="0">
                          <a:latin typeface="Gill Sans MT" panose="020B0502020104020203" pitchFamily="34" charset="0"/>
                        </a:rPr>
                        <a:t>32</a:t>
                      </a:r>
                    </a:p>
                  </a:txBody>
                  <a:tcPr/>
                </a:tc>
                <a:extLst>
                  <a:ext uri="{0D108BD9-81ED-4DB2-BD59-A6C34878D82A}">
                    <a16:rowId xmlns:a16="http://schemas.microsoft.com/office/drawing/2014/main" val="679977540"/>
                  </a:ext>
                </a:extLst>
              </a:tr>
              <a:tr h="240876">
                <a:tc>
                  <a:txBody>
                    <a:bodyPr/>
                    <a:lstStyle/>
                    <a:p>
                      <a:r>
                        <a:rPr lang="en-GB" sz="1300" dirty="0">
                          <a:latin typeface="Gill Sans MT" panose="020B0502020104020203" pitchFamily="34" charset="0"/>
                        </a:rPr>
                        <a:t>Cursive Handwriting Practice</a:t>
                      </a:r>
                    </a:p>
                  </a:txBody>
                  <a:tcPr/>
                </a:tc>
                <a:tc>
                  <a:txBody>
                    <a:bodyPr/>
                    <a:lstStyle/>
                    <a:p>
                      <a:pPr algn="ctr"/>
                      <a:r>
                        <a:rPr lang="en-GB" sz="1300" dirty="0">
                          <a:latin typeface="Gill Sans MT" panose="020B0502020104020203" pitchFamily="34" charset="0"/>
                        </a:rPr>
                        <a:t>39</a:t>
                      </a:r>
                    </a:p>
                  </a:txBody>
                  <a:tcPr/>
                </a:tc>
                <a:extLst>
                  <a:ext uri="{0D108BD9-81ED-4DB2-BD59-A6C34878D82A}">
                    <a16:rowId xmlns:a16="http://schemas.microsoft.com/office/drawing/2014/main" val="2151009468"/>
                  </a:ext>
                </a:extLst>
              </a:tr>
            </a:tbl>
          </a:graphicData>
        </a:graphic>
      </p:graphicFrame>
    </p:spTree>
    <p:extLst>
      <p:ext uri="{BB962C8B-B14F-4D97-AF65-F5344CB8AC3E}">
        <p14:creationId xmlns:p14="http://schemas.microsoft.com/office/powerpoint/2010/main" val="36579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0" name="TextBox 9"/>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18</a:t>
            </a:r>
          </a:p>
        </p:txBody>
      </p:sp>
      <p:graphicFrame>
        <p:nvGraphicFramePr>
          <p:cNvPr id="4" name="Table 3"/>
          <p:cNvGraphicFramePr>
            <a:graphicFrameLocks noGrp="1"/>
          </p:cNvGraphicFramePr>
          <p:nvPr>
            <p:extLst>
              <p:ext uri="{D42A27DB-BD31-4B8C-83A1-F6EECF244321}">
                <p14:modId xmlns:p14="http://schemas.microsoft.com/office/powerpoint/2010/main" val="902346488"/>
              </p:ext>
            </p:extLst>
          </p:nvPr>
        </p:nvGraphicFramePr>
        <p:xfrm>
          <a:off x="6446774" y="688396"/>
          <a:ext cx="5425186" cy="5952138"/>
        </p:xfrm>
        <a:graphic>
          <a:graphicData uri="http://schemas.openxmlformats.org/drawingml/2006/table">
            <a:tbl>
              <a:tblPr firstRow="1" bandRow="1">
                <a:tableStyleId>{5940675A-B579-460E-94D1-54222C63F5DA}</a:tableStyleId>
              </a:tblPr>
              <a:tblGrid>
                <a:gridCol w="1359288">
                  <a:extLst>
                    <a:ext uri="{9D8B030D-6E8A-4147-A177-3AD203B41FA5}">
                      <a16:colId xmlns:a16="http://schemas.microsoft.com/office/drawing/2014/main" val="268534826"/>
                    </a:ext>
                  </a:extLst>
                </a:gridCol>
                <a:gridCol w="4065898">
                  <a:extLst>
                    <a:ext uri="{9D8B030D-6E8A-4147-A177-3AD203B41FA5}">
                      <a16:colId xmlns:a16="http://schemas.microsoft.com/office/drawing/2014/main" val="1482962469"/>
                    </a:ext>
                  </a:extLst>
                </a:gridCol>
              </a:tblGrid>
              <a:tr h="331402">
                <a:tc>
                  <a:txBody>
                    <a:bodyPr/>
                    <a:lstStyle/>
                    <a:p>
                      <a:pPr algn="l">
                        <a:lnSpc>
                          <a:spcPct val="100000"/>
                        </a:lnSpc>
                      </a:pPr>
                      <a:r>
                        <a:rPr lang="en-GB" sz="1200" b="0" dirty="0">
                          <a:latin typeface="Gill Sans MT" panose="020B0502020104020203" pitchFamily="34" charset="0"/>
                        </a:rPr>
                        <a:t>Key Term</a:t>
                      </a:r>
                    </a:p>
                  </a:txBody>
                  <a:tcPr anchor="ctr">
                    <a:solidFill>
                      <a:schemeClr val="accent4">
                        <a:lumMod val="20000"/>
                        <a:lumOff val="80000"/>
                      </a:schemeClr>
                    </a:solidFill>
                  </a:tcPr>
                </a:tc>
                <a:tc>
                  <a:txBody>
                    <a:bodyPr/>
                    <a:lstStyle/>
                    <a:p>
                      <a:pPr algn="l">
                        <a:lnSpc>
                          <a:spcPct val="100000"/>
                        </a:lnSpc>
                      </a:pPr>
                      <a:r>
                        <a:rPr lang="en-GB" sz="1200" b="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948195823"/>
                  </a:ext>
                </a:extLst>
              </a:tr>
              <a:tr h="790510">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DEBT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This refers to borrowing from external sources which incurs interest costs. Typical examples include Overdrafts, Loans &amp; Mortgages.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48743736"/>
                  </a:ext>
                </a:extLst>
              </a:tr>
              <a:tr h="530795">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RETURN ON INVESTMENT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amount of money that an investor gets back in return for investing in a business.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787930894"/>
                  </a:ext>
                </a:extLst>
              </a:tr>
              <a:tr h="643640">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SHAREHOLDER</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Investors who are part owners in a company.</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51604778"/>
                  </a:ext>
                </a:extLst>
              </a:tr>
              <a:tr h="403566">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CREDIT CHECK</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 check on the financial status to ensure</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513918413"/>
                  </a:ext>
                </a:extLst>
              </a:tr>
              <a:tr h="530795">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SECURITY</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When the lender asks the borrower to put up an asset against a loan.</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541911943"/>
                  </a:ext>
                </a:extLst>
              </a:tr>
              <a:tr h="643640">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ASSET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Any item of value that a business owns, such as its machinery or premises.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573936359"/>
                  </a:ext>
                </a:extLst>
              </a:tr>
              <a:tr h="790510">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GUARANTOR</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 named person who guarantees to pay the repayments on a loan should the person who has taken out the loan not be able to do so.</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049655951"/>
                  </a:ext>
                </a:extLst>
              </a:tr>
              <a:tr h="643640">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INFLATION</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general increase in prices.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802034888"/>
                  </a:ext>
                </a:extLst>
              </a:tr>
              <a:tr h="643640">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MARKET SHARE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proportion of sales in a market that are taken by one business.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7155805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3695808"/>
              </p:ext>
            </p:extLst>
          </p:nvPr>
        </p:nvGraphicFramePr>
        <p:xfrm>
          <a:off x="286791" y="688396"/>
          <a:ext cx="5961609" cy="5934106"/>
        </p:xfrm>
        <a:graphic>
          <a:graphicData uri="http://schemas.openxmlformats.org/drawingml/2006/table">
            <a:tbl>
              <a:tblPr firstRow="1" bandRow="1">
                <a:tableStyleId>{5940675A-B579-460E-94D1-54222C63F5DA}</a:tableStyleId>
              </a:tblPr>
              <a:tblGrid>
                <a:gridCol w="1346169">
                  <a:extLst>
                    <a:ext uri="{9D8B030D-6E8A-4147-A177-3AD203B41FA5}">
                      <a16:colId xmlns:a16="http://schemas.microsoft.com/office/drawing/2014/main" val="268534826"/>
                    </a:ext>
                  </a:extLst>
                </a:gridCol>
                <a:gridCol w="4615440">
                  <a:extLst>
                    <a:ext uri="{9D8B030D-6E8A-4147-A177-3AD203B41FA5}">
                      <a16:colId xmlns:a16="http://schemas.microsoft.com/office/drawing/2014/main" val="1482962469"/>
                    </a:ext>
                  </a:extLst>
                </a:gridCol>
              </a:tblGrid>
              <a:tr h="303570">
                <a:tc>
                  <a:txBody>
                    <a:bodyPr/>
                    <a:lstStyle/>
                    <a:p>
                      <a:pPr algn="l"/>
                      <a:r>
                        <a:rPr lang="en-GB" sz="1200" b="0" dirty="0">
                          <a:latin typeface="Gill Sans MT" panose="020B0502020104020203" pitchFamily="34" charset="0"/>
                        </a:rPr>
                        <a:t>Key Term</a:t>
                      </a:r>
                    </a:p>
                  </a:txBody>
                  <a:tcPr anchor="ctr">
                    <a:solidFill>
                      <a:srgbClr val="FFCCFF"/>
                    </a:solidFill>
                  </a:tcPr>
                </a:tc>
                <a:tc>
                  <a:txBody>
                    <a:bodyPr/>
                    <a:lstStyle/>
                    <a:p>
                      <a:pPr algn="l"/>
                      <a:r>
                        <a:rPr lang="en-GB" sz="1200" b="0"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948195823"/>
                  </a:ext>
                </a:extLst>
              </a:tr>
              <a:tr h="33265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PROFIT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Total Revenue – Total Costs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48743736"/>
                  </a:ext>
                </a:extLst>
              </a:tr>
              <a:tr h="316858">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GROSS PROFIT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Sales Revenue – Cost of Sales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39105207"/>
                  </a:ext>
                </a:extLst>
              </a:tr>
              <a:tr h="49217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COST OF SALES</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Direct costs of purchasing raw materials &amp; manufactured finished products.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243666436"/>
                  </a:ext>
                </a:extLst>
              </a:tr>
              <a:tr h="38840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NET PROFIT</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Gross profit – other operating expenses &amp; interest</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887692222"/>
                  </a:ext>
                </a:extLst>
              </a:tr>
              <a:tr h="445002">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PROFIT MARGIN</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 measure of profitability calculated as a percentage of income.</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787930894"/>
                  </a:ext>
                </a:extLst>
              </a:tr>
              <a:tr h="49217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GROSS PROFIT MARGIN (GPM)</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difference between sales revenue &amp; the cost of sales.</a:t>
                      </a:r>
                      <a:endParaRPr lang="en-GB" sz="1200" b="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GPM = Gross profit / sales revenue X 100</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51604778"/>
                  </a:ext>
                </a:extLst>
              </a:tr>
              <a:tr h="492177">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NET PROFIT MARGIN (NPM)</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The difference between sales revenue &amp; total costs.</a:t>
                      </a:r>
                      <a:endParaRPr lang="en-GB" sz="1200" b="0" kern="1400">
                        <a:ln>
                          <a:noFill/>
                        </a:ln>
                        <a:solidFill>
                          <a:srgbClr val="000000"/>
                        </a:solidFill>
                        <a:effectLst/>
                        <a:latin typeface="Gill Sans MT" panose="020B0502020104020203" pitchFamily="34" charset="0"/>
                      </a:endParaRPr>
                    </a:p>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NPM = Net Profit / sales revenue X 100</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985951982"/>
                  </a:ext>
                </a:extLst>
              </a:tr>
              <a:tr h="97381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AVERAGE RATE OF RETURN</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Is the average annual amount of income generated over the life of an investment.</a:t>
                      </a:r>
                      <a:endParaRPr lang="en-GB" sz="1200" b="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ARR % = </a:t>
                      </a:r>
                      <a:r>
                        <a:rPr lang="en-GB" sz="1200" b="0" kern="1200" dirty="0" err="1">
                          <a:ln>
                            <a:noFill/>
                          </a:ln>
                          <a:solidFill>
                            <a:srgbClr val="000000"/>
                          </a:solidFill>
                          <a:effectLst/>
                          <a:latin typeface="Gill Sans MT" panose="020B0502020104020203" pitchFamily="34" charset="0"/>
                        </a:rPr>
                        <a:t>avg</a:t>
                      </a:r>
                      <a:r>
                        <a:rPr lang="en-GB" sz="1200" b="0" kern="1200" dirty="0">
                          <a:ln>
                            <a:noFill/>
                          </a:ln>
                          <a:solidFill>
                            <a:srgbClr val="000000"/>
                          </a:solidFill>
                          <a:effectLst/>
                          <a:latin typeface="Gill Sans MT" panose="020B0502020104020203" pitchFamily="34" charset="0"/>
                        </a:rPr>
                        <a:t> annual profit (total profit /no. of years)/ cost of investment X 100</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75235298"/>
                  </a:ext>
                </a:extLst>
              </a:tr>
              <a:tr h="29288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VARIABLE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 quantity used in a calculation or some measurable piece of information.</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267150856"/>
                  </a:ext>
                </a:extLst>
              </a:tr>
              <a:tr h="286194">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DEMOGRAPHIC</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Relating to the structure of the population.</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640468455"/>
                  </a:ext>
                </a:extLst>
              </a:tr>
              <a:tr h="49217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QUALITATIVE DATA</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Descriptive data that cannot be measured in numbers.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893317320"/>
                  </a:ext>
                </a:extLst>
              </a:tr>
              <a:tr h="49217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QUANTITATIVE DATA</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Numerical data.</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46477261"/>
                  </a:ext>
                </a:extLst>
              </a:tr>
            </a:tbl>
          </a:graphicData>
        </a:graphic>
      </p:graphicFrame>
    </p:spTree>
    <p:extLst>
      <p:ext uri="{BB962C8B-B14F-4D97-AF65-F5344CB8AC3E}">
        <p14:creationId xmlns:p14="http://schemas.microsoft.com/office/powerpoint/2010/main" val="297597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19</a:t>
            </a:r>
          </a:p>
        </p:txBody>
      </p:sp>
      <p:graphicFrame>
        <p:nvGraphicFramePr>
          <p:cNvPr id="4" name="Table 3"/>
          <p:cNvGraphicFramePr>
            <a:graphicFrameLocks noGrp="1"/>
          </p:cNvGraphicFramePr>
          <p:nvPr>
            <p:extLst>
              <p:ext uri="{D42A27DB-BD31-4B8C-83A1-F6EECF244321}">
                <p14:modId xmlns:p14="http://schemas.microsoft.com/office/powerpoint/2010/main" val="3027709355"/>
              </p:ext>
            </p:extLst>
          </p:nvPr>
        </p:nvGraphicFramePr>
        <p:xfrm>
          <a:off x="218232" y="808426"/>
          <a:ext cx="6158495" cy="4653725"/>
        </p:xfrm>
        <a:graphic>
          <a:graphicData uri="http://schemas.openxmlformats.org/drawingml/2006/table">
            <a:tbl>
              <a:tblPr firstRow="1" bandRow="1">
                <a:tableStyleId>{5940675A-B579-460E-94D1-54222C63F5DA}</a:tableStyleId>
              </a:tblPr>
              <a:tblGrid>
                <a:gridCol w="1481259">
                  <a:extLst>
                    <a:ext uri="{9D8B030D-6E8A-4147-A177-3AD203B41FA5}">
                      <a16:colId xmlns:a16="http://schemas.microsoft.com/office/drawing/2014/main" val="268534826"/>
                    </a:ext>
                  </a:extLst>
                </a:gridCol>
                <a:gridCol w="4677236">
                  <a:extLst>
                    <a:ext uri="{9D8B030D-6E8A-4147-A177-3AD203B41FA5}">
                      <a16:colId xmlns:a16="http://schemas.microsoft.com/office/drawing/2014/main" val="1482962469"/>
                    </a:ext>
                  </a:extLst>
                </a:gridCol>
              </a:tblGrid>
              <a:tr h="270492">
                <a:tc>
                  <a:txBody>
                    <a:bodyPr/>
                    <a:lstStyle/>
                    <a:p>
                      <a:pPr algn="l"/>
                      <a:r>
                        <a:rPr lang="en-GB" sz="1200" b="0" dirty="0">
                          <a:latin typeface="Gill Sans MT" panose="020B0502020104020203" pitchFamily="34" charset="0"/>
                        </a:rPr>
                        <a:t>Key Term</a:t>
                      </a:r>
                    </a:p>
                  </a:txBody>
                  <a:tcPr anchor="ctr">
                    <a:solidFill>
                      <a:schemeClr val="accent1">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948195823"/>
                  </a:ext>
                </a:extLst>
              </a:tr>
              <a:tr h="286327">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REVENUE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PRICE X QUANTITY SOLD</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39105207"/>
                  </a:ext>
                </a:extLst>
              </a:tr>
              <a:tr h="28632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TOTAL VARIABLE COSTS</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VC X QUANTITY SOLD</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243666436"/>
                  </a:ext>
                </a:extLst>
              </a:tr>
              <a:tr h="350982">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TOTAL COSTS</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FIXED COSTS + TOTAL VARIABLE COSTS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887692222"/>
                  </a:ext>
                </a:extLst>
              </a:tr>
              <a:tr h="40212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GROSS PROFIT</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SALES REVENUE – COST OF SALES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787930894"/>
                  </a:ext>
                </a:extLst>
              </a:tr>
              <a:tr h="40212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NET PROFIT</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GROSS PROFIT – OTHER OPERATING EXPENSES AND INTEREST</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51604778"/>
                  </a:ext>
                </a:extLst>
              </a:tr>
              <a:tr h="40212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INTEREST IN %</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(TOTAL REPAYMENT – BORROWED AMOUNT)/ BORROWED AMOUNT) x100</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985951982"/>
                  </a:ext>
                </a:extLst>
              </a:tr>
              <a:tr h="40212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CONTRIBUTION</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PRICE – VARIABLE COSTS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75235298"/>
                  </a:ext>
                </a:extLst>
              </a:tr>
              <a:tr h="264665">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BREAK EVEN POINT</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FIXED COSTS / (PRICE – VARIABLE COST)</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267150856"/>
                  </a:ext>
                </a:extLst>
              </a:tr>
              <a:tr h="258618">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MARGIN OF SAFETY</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ACTUAL OR BUDGETED SALES – BREAK EVEN SALES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640468455"/>
                  </a:ext>
                </a:extLst>
              </a:tr>
              <a:tr h="40212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NET CASH FLOW</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CASH INFLOWS – CASH OUTFLOWS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893317320"/>
                  </a:ext>
                </a:extLst>
              </a:tr>
              <a:tr h="402124">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CLOSING BALANCE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OPENING BALANCE + NET CASH FLOW</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4647726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67000842"/>
              </p:ext>
            </p:extLst>
          </p:nvPr>
        </p:nvGraphicFramePr>
        <p:xfrm>
          <a:off x="6485105" y="808426"/>
          <a:ext cx="5549877" cy="4236462"/>
        </p:xfrm>
        <a:graphic>
          <a:graphicData uri="http://schemas.openxmlformats.org/drawingml/2006/table">
            <a:tbl>
              <a:tblPr firstRow="1" bandRow="1">
                <a:tableStyleId>{5940675A-B579-460E-94D1-54222C63F5DA}</a:tableStyleId>
              </a:tblPr>
              <a:tblGrid>
                <a:gridCol w="1253197">
                  <a:extLst>
                    <a:ext uri="{9D8B030D-6E8A-4147-A177-3AD203B41FA5}">
                      <a16:colId xmlns:a16="http://schemas.microsoft.com/office/drawing/2014/main" val="268534826"/>
                    </a:ext>
                  </a:extLst>
                </a:gridCol>
                <a:gridCol w="408171">
                  <a:extLst>
                    <a:ext uri="{9D8B030D-6E8A-4147-A177-3AD203B41FA5}">
                      <a16:colId xmlns:a16="http://schemas.microsoft.com/office/drawing/2014/main" val="1482962469"/>
                    </a:ext>
                  </a:extLst>
                </a:gridCol>
                <a:gridCol w="3888509">
                  <a:extLst>
                    <a:ext uri="{9D8B030D-6E8A-4147-A177-3AD203B41FA5}">
                      <a16:colId xmlns:a16="http://schemas.microsoft.com/office/drawing/2014/main" val="390183683"/>
                    </a:ext>
                  </a:extLst>
                </a:gridCol>
              </a:tblGrid>
              <a:tr h="270492">
                <a:tc>
                  <a:txBody>
                    <a:bodyPr/>
                    <a:lstStyle/>
                    <a:p>
                      <a:pPr algn="l"/>
                      <a:r>
                        <a:rPr lang="en-GB" sz="1200" b="0" dirty="0">
                          <a:latin typeface="Gill Sans MT" panose="020B0502020104020203" pitchFamily="34" charset="0"/>
                        </a:rPr>
                        <a:t>Key Term</a:t>
                      </a:r>
                    </a:p>
                  </a:txBody>
                  <a:tcPr anchor="ctr">
                    <a:solidFill>
                      <a:schemeClr val="accent6">
                        <a:lumMod val="40000"/>
                        <a:lumOff val="60000"/>
                      </a:schemeClr>
                    </a:solidFill>
                  </a:tcPr>
                </a:tc>
                <a:tc gridSpan="2">
                  <a:txBody>
                    <a:bodyPr/>
                    <a:lstStyle/>
                    <a:p>
                      <a:pPr algn="l"/>
                      <a:r>
                        <a:rPr lang="en-GB" sz="1200" b="0" dirty="0">
                          <a:latin typeface="Gill Sans MT" panose="020B0502020104020203" pitchFamily="34" charset="0"/>
                        </a:rPr>
                        <a:t>Definition</a:t>
                      </a:r>
                    </a:p>
                  </a:txBody>
                  <a:tcPr anchor="ct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948195823"/>
                  </a:ext>
                </a:extLst>
              </a:tr>
              <a:tr h="228818">
                <a:tc gridSpan="3">
                  <a:txBody>
                    <a:bodyPr/>
                    <a:lstStyle/>
                    <a:p>
                      <a:pPr marR="0" indent="0" algn="ctr" rtl="0">
                        <a:lnSpc>
                          <a:spcPct val="119000"/>
                        </a:lnSpc>
                        <a:spcBef>
                          <a:spcPts val="0"/>
                        </a:spcBef>
                        <a:spcAft>
                          <a:spcPts val="0"/>
                        </a:spcAft>
                      </a:pPr>
                      <a:r>
                        <a:rPr lang="en-GB" sz="1200" b="0" kern="1400" dirty="0">
                          <a:ln>
                            <a:noFill/>
                          </a:ln>
                          <a:solidFill>
                            <a:srgbClr val="000000"/>
                          </a:solidFill>
                          <a:effectLst/>
                          <a:latin typeface="Gill Sans MT" panose="020B0502020104020203" pitchFamily="34" charset="0"/>
                        </a:rPr>
                        <a:t>SHORT TERM SOURCES</a:t>
                      </a:r>
                    </a:p>
                  </a:txBody>
                  <a:tcPr marL="68580" marR="68580" marT="9525" marB="0" anchor="ctr"/>
                </a:tc>
                <a:tc hMerge="1">
                  <a:txBody>
                    <a:bodyPr/>
                    <a:lstStyle/>
                    <a:p>
                      <a:pPr marR="0" indent="0" algn="l" rtl="0">
                        <a:lnSpc>
                          <a:spcPct val="119000"/>
                        </a:lnSpc>
                        <a:spcBef>
                          <a:spcPts val="0"/>
                        </a:spcBef>
                        <a:spcAft>
                          <a:spcPts val="0"/>
                        </a:spcAft>
                      </a:pPr>
                      <a:endParaRPr lang="en-GB" sz="1200" kern="1400" dirty="0">
                        <a:ln>
                          <a:noFill/>
                        </a:ln>
                        <a:solidFill>
                          <a:srgbClr val="000000"/>
                        </a:solidFill>
                        <a:effectLst/>
                        <a:latin typeface="Gill Sans MT" panose="020B0502020104020203" pitchFamily="34" charset="0"/>
                      </a:endParaRPr>
                    </a:p>
                  </a:txBody>
                  <a:tcPr marL="68580" marR="68580" marT="9525" marB="0"/>
                </a:tc>
                <a:tc hMerge="1">
                  <a:txBody>
                    <a:bodyPr/>
                    <a:lstStyle/>
                    <a:p>
                      <a:endParaRPr lang="en-GB"/>
                    </a:p>
                  </a:txBody>
                  <a:tcPr/>
                </a:tc>
                <a:extLst>
                  <a:ext uri="{0D108BD9-81ED-4DB2-BD59-A6C34878D82A}">
                    <a16:rowId xmlns:a16="http://schemas.microsoft.com/office/drawing/2014/main" val="3084966192"/>
                  </a:ext>
                </a:extLst>
              </a:tr>
              <a:tr h="300603">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OVERDRAFT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gridSpan="2">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 facility offered by a bank that allows an account holder to borrow money at short notice.  Going below zero in account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hMerge="1">
                  <a:txBody>
                    <a:bodyPr/>
                    <a:lstStyle/>
                    <a:p>
                      <a:endParaRPr lang="en-GB"/>
                    </a:p>
                  </a:txBody>
                  <a:tcPr/>
                </a:tc>
                <a:extLst>
                  <a:ext uri="{0D108BD9-81ED-4DB2-BD59-A6C34878D82A}">
                    <a16:rowId xmlns:a16="http://schemas.microsoft.com/office/drawing/2014/main" val="948743736"/>
                  </a:ext>
                </a:extLst>
              </a:tr>
              <a:tr h="573352">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TRADE CREDIT</a:t>
                      </a:r>
                      <a:endParaRPr lang="en-GB" sz="1200" b="0" kern="1400">
                        <a:ln>
                          <a:noFill/>
                        </a:ln>
                        <a:solidFill>
                          <a:srgbClr val="000000"/>
                        </a:solidFill>
                        <a:effectLst/>
                        <a:latin typeface="Gill Sans MT" panose="020B0502020104020203" pitchFamily="34" charset="0"/>
                      </a:endParaRPr>
                    </a:p>
                  </a:txBody>
                  <a:tcPr marL="68580" marR="68580" marT="9525" marB="0" anchor="ctr"/>
                </a:tc>
                <a:tc gridSpan="2">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 credit arrangement that is offered only to businesses by suppliers.  Usually only</a:t>
                      </a:r>
                      <a:r>
                        <a:rPr lang="en-GB" sz="1200" b="0" kern="1200" baseline="0" dirty="0">
                          <a:ln>
                            <a:noFill/>
                          </a:ln>
                          <a:solidFill>
                            <a:srgbClr val="000000"/>
                          </a:solidFill>
                          <a:effectLst/>
                          <a:latin typeface="Gill Sans MT" panose="020B0502020104020203" pitchFamily="34" charset="0"/>
                        </a:rPr>
                        <a:t> for 30 days</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hMerge="1">
                  <a:txBody>
                    <a:bodyPr/>
                    <a:lstStyle/>
                    <a:p>
                      <a:endParaRPr lang="en-GB"/>
                    </a:p>
                  </a:txBody>
                  <a:tcPr/>
                </a:tc>
                <a:extLst>
                  <a:ext uri="{0D108BD9-81ED-4DB2-BD59-A6C34878D82A}">
                    <a16:rowId xmlns:a16="http://schemas.microsoft.com/office/drawing/2014/main" val="939105207"/>
                  </a:ext>
                </a:extLst>
              </a:tr>
              <a:tr h="248670">
                <a:tc gridSpan="3">
                  <a:txBody>
                    <a:bodyPr/>
                    <a:lstStyle/>
                    <a:p>
                      <a:pPr marR="0" indent="0" algn="ctr"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LONG TERM SOURCES</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hMerge="1">
                  <a:txBody>
                    <a:bodyPr/>
                    <a:lstStyle/>
                    <a:p>
                      <a:pPr marR="0" indent="0" algn="ctr" rtl="0">
                        <a:lnSpc>
                          <a:spcPct val="119000"/>
                        </a:lnSpc>
                        <a:spcBef>
                          <a:spcPts val="0"/>
                        </a:spcBef>
                        <a:spcAft>
                          <a:spcPts val="0"/>
                        </a:spcAft>
                      </a:pPr>
                      <a:endParaRPr lang="en-GB" sz="1200" kern="1400" dirty="0">
                        <a:ln>
                          <a:noFill/>
                        </a:ln>
                        <a:solidFill>
                          <a:srgbClr val="000000"/>
                        </a:solidFill>
                        <a:effectLst/>
                        <a:latin typeface="Gill Sans MT" panose="020B0502020104020203" pitchFamily="34" charset="0"/>
                      </a:endParaRPr>
                    </a:p>
                  </a:txBody>
                  <a:tcPr marL="68580" marR="68580" marT="9525" marB="0"/>
                </a:tc>
                <a:tc hMerge="1">
                  <a:txBody>
                    <a:bodyPr/>
                    <a:lstStyle/>
                    <a:p>
                      <a:endParaRPr lang="en-GB"/>
                    </a:p>
                  </a:txBody>
                  <a:tcPr/>
                </a:tc>
                <a:extLst>
                  <a:ext uri="{0D108BD9-81ED-4DB2-BD59-A6C34878D82A}">
                    <a16:rowId xmlns:a16="http://schemas.microsoft.com/office/drawing/2014/main" val="3243666436"/>
                  </a:ext>
                </a:extLst>
              </a:tr>
              <a:tr h="350982">
                <a:tc gridSpan="2">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PERSONAL SAVINGS</a:t>
                      </a:r>
                      <a:endParaRPr lang="en-GB" sz="1200" b="0" kern="1400">
                        <a:ln>
                          <a:noFill/>
                        </a:ln>
                        <a:solidFill>
                          <a:srgbClr val="000000"/>
                        </a:solidFill>
                        <a:effectLst/>
                        <a:latin typeface="Gill Sans MT" panose="020B0502020104020203" pitchFamily="34" charset="0"/>
                      </a:endParaRPr>
                    </a:p>
                  </a:txBody>
                  <a:tcPr marL="68580" marR="68580" marT="9525" marB="0" anchor="ctr"/>
                </a:tc>
                <a:tc hMerge="1">
                  <a:txBody>
                    <a:bodyPr/>
                    <a:lstStyle/>
                    <a:p>
                      <a:pPr marR="0" indent="0" algn="l" rtl="0">
                        <a:lnSpc>
                          <a:spcPct val="119000"/>
                        </a:lnSpc>
                        <a:spcBef>
                          <a:spcPts val="0"/>
                        </a:spcBef>
                        <a:spcAft>
                          <a:spcPts val="0"/>
                        </a:spcAft>
                      </a:pPr>
                      <a:endParaRPr lang="en-GB" sz="1200" kern="1400">
                        <a:ln>
                          <a:noFill/>
                        </a:ln>
                        <a:solidFill>
                          <a:srgbClr val="000000"/>
                        </a:solidFill>
                        <a:effectLst/>
                        <a:latin typeface="Gill Sans MT" panose="020B0502020104020203" pitchFamily="34" charset="0"/>
                      </a:endParaRPr>
                    </a:p>
                  </a:txBody>
                  <a:tcPr marL="68580" marR="68580" marT="9525" marB="0"/>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Refer to any money that the entrepreneur has saved up.</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887692222"/>
                  </a:ext>
                </a:extLst>
              </a:tr>
              <a:tr h="402124">
                <a:tc gridSpan="2">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VENTURE CAPITAL</a:t>
                      </a:r>
                      <a:endParaRPr lang="en-GB" sz="1200" b="0" kern="1400">
                        <a:ln>
                          <a:noFill/>
                        </a:ln>
                        <a:solidFill>
                          <a:srgbClr val="000000"/>
                        </a:solidFill>
                        <a:effectLst/>
                        <a:latin typeface="Gill Sans MT" panose="020B0502020104020203" pitchFamily="34" charset="0"/>
                      </a:endParaRPr>
                    </a:p>
                  </a:txBody>
                  <a:tcPr marL="68580" marR="68580" marT="9525" marB="0" anchor="ctr"/>
                </a:tc>
                <a:tc hMerge="1">
                  <a:txBody>
                    <a:bodyPr/>
                    <a:lstStyle/>
                    <a:p>
                      <a:pPr marR="0" indent="0" algn="l" rtl="0">
                        <a:lnSpc>
                          <a:spcPct val="119000"/>
                        </a:lnSpc>
                        <a:spcBef>
                          <a:spcPts val="0"/>
                        </a:spcBef>
                        <a:spcAft>
                          <a:spcPts val="0"/>
                        </a:spcAft>
                      </a:pPr>
                      <a:endParaRPr lang="en-GB" sz="1200" kern="1400">
                        <a:ln>
                          <a:noFill/>
                        </a:ln>
                        <a:solidFill>
                          <a:srgbClr val="000000"/>
                        </a:solidFill>
                        <a:effectLst/>
                        <a:latin typeface="Gill Sans MT" panose="020B0502020104020203" pitchFamily="34" charset="0"/>
                      </a:endParaRPr>
                    </a:p>
                  </a:txBody>
                  <a:tcPr marL="68580" marR="68580" marT="9525" marB="0"/>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Money given by a large business to small start-up businesses or entrepreneurs.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787930894"/>
                  </a:ext>
                </a:extLst>
              </a:tr>
              <a:tr h="402124">
                <a:tc gridSpan="2">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SHARE CAPITAL</a:t>
                      </a:r>
                      <a:endParaRPr lang="en-GB" sz="1200" b="0" kern="1400">
                        <a:ln>
                          <a:noFill/>
                        </a:ln>
                        <a:solidFill>
                          <a:srgbClr val="000000"/>
                        </a:solidFill>
                        <a:effectLst/>
                        <a:latin typeface="Gill Sans MT" panose="020B0502020104020203" pitchFamily="34" charset="0"/>
                      </a:endParaRPr>
                    </a:p>
                  </a:txBody>
                  <a:tcPr marL="68580" marR="68580" marT="9525" marB="0" anchor="ctr"/>
                </a:tc>
                <a:tc hMerge="1">
                  <a:txBody>
                    <a:bodyPr/>
                    <a:lstStyle/>
                    <a:p>
                      <a:pPr marR="0" indent="0" algn="l" rtl="0">
                        <a:lnSpc>
                          <a:spcPct val="119000"/>
                        </a:lnSpc>
                        <a:spcBef>
                          <a:spcPts val="0"/>
                        </a:spcBef>
                        <a:spcAft>
                          <a:spcPts val="0"/>
                        </a:spcAft>
                      </a:pPr>
                      <a:endParaRPr lang="en-GB" sz="1200" kern="1400">
                        <a:ln>
                          <a:noFill/>
                        </a:ln>
                        <a:solidFill>
                          <a:srgbClr val="000000"/>
                        </a:solidFill>
                        <a:effectLst/>
                        <a:latin typeface="Gill Sans MT" panose="020B0502020104020203" pitchFamily="34" charset="0"/>
                      </a:endParaRPr>
                    </a:p>
                  </a:txBody>
                  <a:tcPr marL="68580" marR="68580" marT="9525" marB="0"/>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The amount of money invested in a business by shareholders.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51604778"/>
                  </a:ext>
                </a:extLst>
              </a:tr>
              <a:tr h="402124">
                <a:tc gridSpan="2">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LOANS</a:t>
                      </a:r>
                      <a:endParaRPr lang="en-GB" sz="1200" b="0" kern="1400">
                        <a:ln>
                          <a:noFill/>
                        </a:ln>
                        <a:solidFill>
                          <a:srgbClr val="000000"/>
                        </a:solidFill>
                        <a:effectLst/>
                        <a:latin typeface="Gill Sans MT" panose="020B0502020104020203" pitchFamily="34" charset="0"/>
                      </a:endParaRPr>
                    </a:p>
                  </a:txBody>
                  <a:tcPr marL="68580" marR="68580" marT="9525" marB="0" anchor="ctr"/>
                </a:tc>
                <a:tc hMerge="1">
                  <a:txBody>
                    <a:bodyPr/>
                    <a:lstStyle/>
                    <a:p>
                      <a:pPr marR="0" indent="0" algn="l" rtl="0">
                        <a:lnSpc>
                          <a:spcPct val="119000"/>
                        </a:lnSpc>
                        <a:spcBef>
                          <a:spcPts val="0"/>
                        </a:spcBef>
                        <a:spcAft>
                          <a:spcPts val="0"/>
                        </a:spcAft>
                      </a:pPr>
                      <a:endParaRPr lang="en-GB" sz="1200" kern="1400">
                        <a:ln>
                          <a:noFill/>
                        </a:ln>
                        <a:solidFill>
                          <a:srgbClr val="000000"/>
                        </a:solidFill>
                        <a:effectLst/>
                        <a:latin typeface="Gill Sans MT" panose="020B0502020104020203" pitchFamily="34" charset="0"/>
                      </a:endParaRPr>
                    </a:p>
                  </a:txBody>
                  <a:tcPr marL="68580" marR="68580" marT="9525" marB="0"/>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An amount of money lent to an individual or a business that will be paid off with interest.</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985951982"/>
                  </a:ext>
                </a:extLst>
              </a:tr>
              <a:tr h="402124">
                <a:tc gridSpan="2">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RETAINED PROFIT</a:t>
                      </a:r>
                      <a:endParaRPr lang="en-GB" sz="1200" b="0" kern="1400">
                        <a:ln>
                          <a:noFill/>
                        </a:ln>
                        <a:solidFill>
                          <a:srgbClr val="000000"/>
                        </a:solidFill>
                        <a:effectLst/>
                        <a:latin typeface="Gill Sans MT" panose="020B0502020104020203" pitchFamily="34" charset="0"/>
                      </a:endParaRPr>
                    </a:p>
                  </a:txBody>
                  <a:tcPr marL="68580" marR="68580" marT="9525" marB="0" anchor="ctr"/>
                </a:tc>
                <a:tc hMerge="1">
                  <a:txBody>
                    <a:bodyPr/>
                    <a:lstStyle/>
                    <a:p>
                      <a:pPr marR="0" indent="0" algn="l" rtl="0">
                        <a:lnSpc>
                          <a:spcPct val="119000"/>
                        </a:lnSpc>
                        <a:spcBef>
                          <a:spcPts val="0"/>
                        </a:spcBef>
                        <a:spcAft>
                          <a:spcPts val="0"/>
                        </a:spcAft>
                      </a:pPr>
                      <a:endParaRPr lang="en-GB" sz="1200" kern="1400">
                        <a:ln>
                          <a:noFill/>
                        </a:ln>
                        <a:solidFill>
                          <a:srgbClr val="000000"/>
                        </a:solidFill>
                        <a:effectLst/>
                        <a:latin typeface="Gill Sans MT" panose="020B0502020104020203" pitchFamily="34" charset="0"/>
                      </a:endParaRPr>
                    </a:p>
                  </a:txBody>
                  <a:tcPr marL="68580" marR="68580" marT="9525" marB="0"/>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Money that a business keeps, rather than paying out to its shareholders.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75235298"/>
                  </a:ext>
                </a:extLst>
              </a:tr>
              <a:tr h="264665">
                <a:tc gridSpan="2">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CROWDFUNDING</a:t>
                      </a:r>
                      <a:endParaRPr lang="en-GB" sz="1200" b="0" kern="1400">
                        <a:ln>
                          <a:noFill/>
                        </a:ln>
                        <a:solidFill>
                          <a:srgbClr val="000000"/>
                        </a:solidFill>
                        <a:effectLst/>
                        <a:latin typeface="Gill Sans MT" panose="020B0502020104020203" pitchFamily="34" charset="0"/>
                      </a:endParaRPr>
                    </a:p>
                  </a:txBody>
                  <a:tcPr marL="68580" marR="68580" marT="9525" marB="0" anchor="ctr"/>
                </a:tc>
                <a:tc hMerge="1">
                  <a:txBody>
                    <a:bodyPr/>
                    <a:lstStyle/>
                    <a:p>
                      <a:pPr marR="0" indent="0" algn="l" rtl="0">
                        <a:lnSpc>
                          <a:spcPct val="119000"/>
                        </a:lnSpc>
                        <a:spcBef>
                          <a:spcPts val="0"/>
                        </a:spcBef>
                        <a:spcAft>
                          <a:spcPts val="0"/>
                        </a:spcAft>
                      </a:pPr>
                      <a:endParaRPr lang="en-GB" sz="1200" kern="1400" dirty="0">
                        <a:ln>
                          <a:noFill/>
                        </a:ln>
                        <a:solidFill>
                          <a:srgbClr val="000000"/>
                        </a:solidFill>
                        <a:effectLst/>
                        <a:latin typeface="Gill Sans MT" panose="020B0502020104020203" pitchFamily="34" charset="0"/>
                      </a:endParaRPr>
                    </a:p>
                  </a:txBody>
                  <a:tcPr marL="68580" marR="68580" marT="9525" marB="0"/>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Obtaining funds from a large number of people who each pay a small amount.</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267150856"/>
                  </a:ext>
                </a:extLst>
              </a:tr>
            </a:tbl>
          </a:graphicData>
        </a:graphic>
      </p:graphicFrame>
    </p:spTree>
    <p:extLst>
      <p:ext uri="{BB962C8B-B14F-4D97-AF65-F5344CB8AC3E}">
        <p14:creationId xmlns:p14="http://schemas.microsoft.com/office/powerpoint/2010/main" val="138336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err="1">
                <a:solidFill>
                  <a:prstClr val="white"/>
                </a:solidFill>
                <a:latin typeface="Gill Sans MT" panose="020B0502020104020203" pitchFamily="34" charset="0"/>
              </a:rPr>
              <a:t>iMedia</a:t>
            </a:r>
            <a:endParaRPr lang="en-US" sz="2000" dirty="0">
              <a:solidFill>
                <a:prstClr val="white"/>
              </a:solidFill>
              <a:latin typeface="Gill Sans MT" panose="020B0502020104020203" pitchFamily="34" charset="0"/>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20</a:t>
            </a:r>
          </a:p>
        </p:txBody>
      </p:sp>
      <p:graphicFrame>
        <p:nvGraphicFramePr>
          <p:cNvPr id="4" name="Table 3"/>
          <p:cNvGraphicFramePr>
            <a:graphicFrameLocks noGrp="1"/>
          </p:cNvGraphicFramePr>
          <p:nvPr>
            <p:extLst>
              <p:ext uri="{D42A27DB-BD31-4B8C-83A1-F6EECF244321}">
                <p14:modId xmlns:p14="http://schemas.microsoft.com/office/powerpoint/2010/main" val="2225277977"/>
              </p:ext>
            </p:extLst>
          </p:nvPr>
        </p:nvGraphicFramePr>
        <p:xfrm>
          <a:off x="286791" y="914470"/>
          <a:ext cx="5616735" cy="5559507"/>
        </p:xfrm>
        <a:graphic>
          <a:graphicData uri="http://schemas.openxmlformats.org/drawingml/2006/table">
            <a:tbl>
              <a:tblPr firstRow="1" bandRow="1">
                <a:tableStyleId>{5C22544A-7EE6-4342-B048-85BDC9FD1C3A}</a:tableStyleId>
              </a:tblPr>
              <a:tblGrid>
                <a:gridCol w="1015232">
                  <a:extLst>
                    <a:ext uri="{9D8B030D-6E8A-4147-A177-3AD203B41FA5}">
                      <a16:colId xmlns:a16="http://schemas.microsoft.com/office/drawing/2014/main" val="2640359052"/>
                    </a:ext>
                  </a:extLst>
                </a:gridCol>
                <a:gridCol w="4601503">
                  <a:extLst>
                    <a:ext uri="{9D8B030D-6E8A-4147-A177-3AD203B41FA5}">
                      <a16:colId xmlns:a16="http://schemas.microsoft.com/office/drawing/2014/main" val="1615116186"/>
                    </a:ext>
                  </a:extLst>
                </a:gridCol>
              </a:tblGrid>
              <a:tr h="317449">
                <a:tc>
                  <a:txBody>
                    <a:bodyPr/>
                    <a:lstStyle/>
                    <a:p>
                      <a:pPr marR="0" lvl="0" indent="0" algn="l">
                        <a:lnSpc>
                          <a:spcPct val="119000"/>
                        </a:lnSpc>
                        <a:spcBef>
                          <a:spcPts val="0"/>
                        </a:spcBef>
                        <a:spcAft>
                          <a:spcPts val="600"/>
                        </a:spcAft>
                        <a:buNone/>
                      </a:pPr>
                      <a:r>
                        <a:rPr lang="en-GB" sz="1200" b="1" kern="1400" dirty="0">
                          <a:ln>
                            <a:noFill/>
                          </a:ln>
                          <a:solidFill>
                            <a:srgbClr val="000000"/>
                          </a:solidFill>
                          <a:effectLst/>
                          <a:latin typeface="Gill Sans MT" panose="020B0502020104020203" pitchFamily="34" charset="0"/>
                        </a:rPr>
                        <a:t>Topic Area 3</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0" lvl="0" indent="0" algn="l">
                        <a:lnSpc>
                          <a:spcPct val="119000"/>
                        </a:lnSpc>
                        <a:spcBef>
                          <a:spcPts val="0"/>
                        </a:spcBef>
                        <a:spcAft>
                          <a:spcPts val="600"/>
                        </a:spcAft>
                        <a:buNone/>
                      </a:pPr>
                      <a:r>
                        <a:rPr lang="en-GB" sz="1200" b="1" i="0" u="none" strike="noStrike" kern="1400" baseline="0" noProof="0" dirty="0">
                          <a:ln>
                            <a:noFill/>
                          </a:ln>
                          <a:solidFill>
                            <a:srgbClr val="000000"/>
                          </a:solidFill>
                          <a:effectLst/>
                          <a:latin typeface="Gill Sans MT" panose="020B0502020104020203" pitchFamily="34" charset="0"/>
                        </a:rPr>
                        <a:t>Pre-production Planning</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6976953"/>
                  </a:ext>
                </a:extLst>
              </a:tr>
              <a:tr h="534546">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GB" sz="1200" b="0" i="0" u="none" strike="noStrike" kern="1400" cap="none" spc="0" normalizeH="0" baseline="0" noProof="0" dirty="0">
                          <a:ln>
                            <a:noFill/>
                          </a:ln>
                          <a:solidFill>
                            <a:srgbClr val="000000"/>
                          </a:solidFill>
                          <a:effectLst/>
                          <a:uLnTx/>
                          <a:uFillTx/>
                          <a:latin typeface="Gill Sans MT"/>
                          <a:ea typeface="+mn-ea"/>
                          <a:cs typeface="+mn-cs"/>
                        </a:rPr>
                        <a:t>Work Planning</a:t>
                      </a:r>
                      <a:endParaRPr kumimoji="0" lang="en-US" sz="1200" b="0" i="0" u="none" strike="noStrike" kern="1200" cap="none" spc="0" normalizeH="0" baseline="0" noProof="0" dirty="0">
                        <a:ln>
                          <a:noFill/>
                        </a:ln>
                        <a:solidFill>
                          <a:prstClr val="black"/>
                        </a:solidFill>
                        <a:effectLst/>
                        <a:uLnTx/>
                        <a:uFillTx/>
                        <a:latin typeface="Gill Sans MT"/>
                        <a:ea typeface="+mn-ea"/>
                        <a:cs typeface="+mn-cs"/>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GB" sz="1200" b="0" i="0" u="none" strike="noStrike" kern="1400" baseline="0" noProof="0" dirty="0">
                          <a:ln>
                            <a:noFill/>
                          </a:ln>
                          <a:solidFill>
                            <a:srgbClr val="000000"/>
                          </a:solidFill>
                          <a:effectLst/>
                          <a:latin typeface="Gill Sans MT"/>
                        </a:rPr>
                        <a:t>The process of organizing tasks, timelines, and resources to achieve project goals efficiently</a:t>
                      </a:r>
                      <a:endParaRPr lang="en-US" sz="1200"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219538"/>
                  </a:ext>
                </a:extLst>
              </a:tr>
              <a:tr h="512732">
                <a:tc>
                  <a:txBody>
                    <a:bodyPr/>
                    <a:lstStyle/>
                    <a:p>
                      <a:pPr marL="0" lvl="0" indent="0" algn="l">
                        <a:lnSpc>
                          <a:spcPct val="119000"/>
                        </a:lnSpc>
                        <a:spcAft>
                          <a:spcPts val="600"/>
                        </a:spcAft>
                        <a:buNone/>
                      </a:pPr>
                      <a:r>
                        <a:rPr lang="en-GB" sz="1200" b="0" i="0" u="none" strike="noStrike" kern="1400" baseline="0" noProof="0" dirty="0">
                          <a:ln>
                            <a:noFill/>
                          </a:ln>
                          <a:solidFill>
                            <a:srgbClr val="000000"/>
                          </a:solidFill>
                          <a:effectLst/>
                          <a:latin typeface="Gill Sans MT"/>
                        </a:rPr>
                        <a:t>Production Schedule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A detailed timeline outlining the tasks and activities involved in the production process.</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441691"/>
                  </a:ext>
                </a:extLst>
              </a:tr>
              <a:tr h="521822">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Gantt Chart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A visual representation of a project schedule, showing tasks and their durations over time.</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238532"/>
                  </a:ext>
                </a:extLst>
              </a:tr>
              <a:tr h="512732">
                <a:tc>
                  <a:txBody>
                    <a:bodyPr/>
                    <a:lstStyle/>
                    <a:p>
                      <a:pPr marR="0" lvl="0" indent="0" algn="l">
                        <a:lnSpc>
                          <a:spcPct val="119000"/>
                        </a:lnSpc>
                        <a:spcBef>
                          <a:spcPts val="0"/>
                        </a:spcBef>
                        <a:spcAft>
                          <a:spcPts val="600"/>
                        </a:spcAft>
                        <a:buNone/>
                      </a:pPr>
                      <a:r>
                        <a:rPr lang="en-GB" sz="1200" b="0" i="0" u="none" strike="noStrike" kern="1400" baseline="0" noProof="0" dirty="0">
                          <a:ln>
                            <a:noFill/>
                          </a:ln>
                          <a:solidFill>
                            <a:srgbClr val="000000"/>
                          </a:solidFill>
                          <a:effectLst/>
                          <a:latin typeface="Gill Sans MT"/>
                        </a:rPr>
                        <a:t>Contingency</a:t>
                      </a:r>
                      <a:endParaRPr lang="en-US" sz="1200"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Pre-planned actions or resources set aside to address unforeseen events or changes in a project.</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452859"/>
                  </a:ext>
                </a:extLst>
              </a:tr>
              <a:tr h="512732">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Mind Map</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A visual representation of ideas and concepts, showing their relationships and connections.</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706968"/>
                  </a:ext>
                </a:extLst>
              </a:tr>
              <a:tr h="541014">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Mood Board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A collage of images, colours, and textures used to convey the visual and emotional style of a project.</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084960"/>
                  </a:ext>
                </a:extLst>
              </a:tr>
              <a:tr h="521822">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Asset Logs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Records documenting and tracking various project assets, such as images, videos, and other resources.</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918396"/>
                  </a:ext>
                </a:extLst>
              </a:tr>
              <a:tr h="521822">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Flowcharts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Diagrams representing processes or systems using symbols and arrows to indicate the flow of information or steps.</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793003"/>
                  </a:ext>
                </a:extLst>
              </a:tr>
              <a:tr h="521822">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 Script</a:t>
                      </a:r>
                      <a:endParaRPr lang="en-GB" sz="1200" b="0" dirty="0">
                        <a:latin typeface="Gill Sans M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GB" sz="1200" b="0" i="0" u="none" strike="noStrike" kern="1400" baseline="0" noProof="0" dirty="0">
                          <a:ln>
                            <a:noFill/>
                          </a:ln>
                          <a:solidFill>
                            <a:srgbClr val="000000"/>
                          </a:solidFill>
                          <a:effectLst/>
                          <a:latin typeface="Gill Sans MT"/>
                        </a:rPr>
                        <a:t>A written document containing the dialogue, actions, and directions for a performance or media production</a:t>
                      </a:r>
                      <a:endParaRPr lang="en-US" sz="1200"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770031"/>
                  </a:ext>
                </a:extLst>
              </a:tr>
              <a:tr h="541014">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Dialogue</a:t>
                      </a:r>
                      <a:endParaRPr lang="en-GB" sz="1200" b="0" dirty="0">
                        <a:latin typeface="Gill Sans M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b="0" i="0" u="none" strike="noStrike" kern="1400" baseline="0" noProof="0" dirty="0">
                          <a:ln>
                            <a:noFill/>
                          </a:ln>
                          <a:solidFill>
                            <a:srgbClr val="000000"/>
                          </a:solidFill>
                          <a:effectLst/>
                          <a:latin typeface="Gill Sans MT"/>
                        </a:rPr>
                        <a:t>The written or spoken words exchanged by characters in a play, movie, or other forms of media.</a:t>
                      </a:r>
                      <a:endParaRPr lang="en-GB" sz="1200" b="0" dirty="0">
                        <a:latin typeface="Gill Sans M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89868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17170369"/>
              </p:ext>
            </p:extLst>
          </p:nvPr>
        </p:nvGraphicFramePr>
        <p:xfrm>
          <a:off x="6327551" y="935805"/>
          <a:ext cx="5554925" cy="5538170"/>
        </p:xfrm>
        <a:graphic>
          <a:graphicData uri="http://schemas.openxmlformats.org/drawingml/2006/table">
            <a:tbl>
              <a:tblPr firstRow="1" firstCol="1" bandRow="1">
                <a:tableStyleId>{7E9639D4-E3E2-4D34-9284-5A2195B3D0D7}</a:tableStyleId>
              </a:tblPr>
              <a:tblGrid>
                <a:gridCol w="1394276">
                  <a:extLst>
                    <a:ext uri="{9D8B030D-6E8A-4147-A177-3AD203B41FA5}">
                      <a16:colId xmlns:a16="http://schemas.microsoft.com/office/drawing/2014/main" val="4139955652"/>
                    </a:ext>
                  </a:extLst>
                </a:gridCol>
                <a:gridCol w="4160649">
                  <a:extLst>
                    <a:ext uri="{9D8B030D-6E8A-4147-A177-3AD203B41FA5}">
                      <a16:colId xmlns:a16="http://schemas.microsoft.com/office/drawing/2014/main" val="2511640328"/>
                    </a:ext>
                  </a:extLst>
                </a:gridCol>
              </a:tblGrid>
              <a:tr h="379702">
                <a:tc>
                  <a:txBody>
                    <a:bodyPr/>
                    <a:lstStyle/>
                    <a:p>
                      <a:pPr algn="ctr">
                        <a:lnSpc>
                          <a:spcPct val="107000"/>
                        </a:lnSpc>
                        <a:spcAft>
                          <a:spcPts val="0"/>
                        </a:spcAft>
                      </a:pPr>
                      <a:r>
                        <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Keyword</a:t>
                      </a:r>
                    </a:p>
                  </a:txBody>
                  <a:tcPr marL="66541" marR="665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Definition</a:t>
                      </a:r>
                    </a:p>
                  </a:txBody>
                  <a:tcPr marL="66541" marR="665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68120103"/>
                  </a:ext>
                </a:extLst>
              </a:tr>
              <a:tr h="413226">
                <a:tc>
                  <a:txBody>
                    <a:bodyPr/>
                    <a:lstStyle/>
                    <a:p>
                      <a:pPr>
                        <a:lnSpc>
                          <a:spcPct val="107000"/>
                        </a:lnSpc>
                        <a:spcAft>
                          <a:spcPts val="0"/>
                        </a:spcAft>
                      </a:pPr>
                      <a:r>
                        <a:rPr lang="en-GB" sz="1200" b="0" dirty="0">
                          <a:effectLst/>
                          <a:latin typeface="Gill Sans MT" panose="020B0502020104020203" pitchFamily="34" charset="0"/>
                        </a:rPr>
                        <a:t>Storyboard</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A sequence of illustrated images or panels representing the scenes and actions of a video or film.</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7953120"/>
                  </a:ext>
                </a:extLst>
              </a:tr>
              <a:tr h="413226">
                <a:tc>
                  <a:txBody>
                    <a:bodyPr/>
                    <a:lstStyle/>
                    <a:p>
                      <a:pPr>
                        <a:lnSpc>
                          <a:spcPct val="107000"/>
                        </a:lnSpc>
                        <a:spcAft>
                          <a:spcPts val="0"/>
                        </a:spcAft>
                      </a:pPr>
                      <a:r>
                        <a:rPr lang="en-GB" sz="1200" b="0" dirty="0">
                          <a:effectLst/>
                          <a:latin typeface="Gill Sans MT" panose="020B0502020104020203" pitchFamily="34" charset="0"/>
                        </a:rPr>
                        <a:t>Visualization Diagram</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A diagram that visually represents data, concepts, or processes to aid understanding.</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275499"/>
                  </a:ext>
                </a:extLst>
              </a:tr>
              <a:tr h="413226">
                <a:tc>
                  <a:txBody>
                    <a:bodyPr/>
                    <a:lstStyle/>
                    <a:p>
                      <a:pPr>
                        <a:lnSpc>
                          <a:spcPct val="107000"/>
                        </a:lnSpc>
                        <a:spcAft>
                          <a:spcPts val="0"/>
                        </a:spcAft>
                      </a:pPr>
                      <a:r>
                        <a:rPr lang="en-GB" sz="1200" b="0">
                          <a:effectLst/>
                          <a:latin typeface="Gill Sans MT" panose="020B0502020104020203" pitchFamily="34" charset="0"/>
                        </a:rPr>
                        <a:t>Wireframe Layout</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A visual guide representing the skeletal structure of a website or application.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1179499"/>
                  </a:ext>
                </a:extLst>
              </a:tr>
              <a:tr h="413226">
                <a:tc>
                  <a:txBody>
                    <a:bodyPr/>
                    <a:lstStyle/>
                    <a:p>
                      <a:pPr>
                        <a:lnSpc>
                          <a:spcPct val="107000"/>
                        </a:lnSpc>
                        <a:spcAft>
                          <a:spcPts val="0"/>
                        </a:spcAft>
                      </a:pPr>
                      <a:r>
                        <a:rPr lang="en-GB" sz="1200" b="0">
                          <a:effectLst/>
                          <a:latin typeface="Gill Sans MT" panose="020B0502020104020203" pitchFamily="34" charset="0"/>
                        </a:rPr>
                        <a:t>Privacy</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The right of individuals to control their personal information and protect it from unauthorized use.</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2268218"/>
                  </a:ext>
                </a:extLst>
              </a:tr>
              <a:tr h="413226">
                <a:tc>
                  <a:txBody>
                    <a:bodyPr/>
                    <a:lstStyle/>
                    <a:p>
                      <a:pPr>
                        <a:lnSpc>
                          <a:spcPct val="107000"/>
                        </a:lnSpc>
                        <a:spcAft>
                          <a:spcPts val="0"/>
                        </a:spcAft>
                      </a:pPr>
                      <a:r>
                        <a:rPr lang="en-GB" sz="1200" b="0">
                          <a:effectLst/>
                          <a:latin typeface="Gill Sans MT" panose="020B0502020104020203" pitchFamily="34" charset="0"/>
                        </a:rPr>
                        <a:t>Permissions</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Authorization or consent given by individuals or entities for specific actions or uses of information.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8423410"/>
                  </a:ext>
                </a:extLst>
              </a:tr>
              <a:tr h="413226">
                <a:tc>
                  <a:txBody>
                    <a:bodyPr/>
                    <a:lstStyle/>
                    <a:p>
                      <a:pPr>
                        <a:lnSpc>
                          <a:spcPct val="107000"/>
                        </a:lnSpc>
                        <a:spcAft>
                          <a:spcPts val="0"/>
                        </a:spcAft>
                      </a:pPr>
                      <a:r>
                        <a:rPr lang="en-GB" sz="1200" b="0">
                          <a:effectLst/>
                          <a:latin typeface="Gill Sans MT" panose="020B0502020104020203" pitchFamily="34" charset="0"/>
                        </a:rPr>
                        <a:t>Defamation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False statements that harm the reputation of an individual or entity, including libel and slander.</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3021408"/>
                  </a:ext>
                </a:extLst>
              </a:tr>
              <a:tr h="413226">
                <a:tc>
                  <a:txBody>
                    <a:bodyPr/>
                    <a:lstStyle/>
                    <a:p>
                      <a:pPr>
                        <a:lnSpc>
                          <a:spcPct val="107000"/>
                        </a:lnSpc>
                        <a:spcAft>
                          <a:spcPts val="0"/>
                        </a:spcAft>
                      </a:pPr>
                      <a:r>
                        <a:rPr lang="en-GB" sz="1200" b="0">
                          <a:effectLst/>
                          <a:latin typeface="Gill Sans MT" panose="020B0502020104020203" pitchFamily="34" charset="0"/>
                        </a:rPr>
                        <a:t>Libel</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Written or published false statements that damage someone's reputation.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690683"/>
                  </a:ext>
                </a:extLst>
              </a:tr>
              <a:tr h="199756">
                <a:tc>
                  <a:txBody>
                    <a:bodyPr/>
                    <a:lstStyle/>
                    <a:p>
                      <a:pPr>
                        <a:lnSpc>
                          <a:spcPct val="107000"/>
                        </a:lnSpc>
                        <a:spcAft>
                          <a:spcPts val="0"/>
                        </a:spcAft>
                      </a:pPr>
                      <a:r>
                        <a:rPr lang="en-GB" sz="1200" b="0">
                          <a:effectLst/>
                          <a:latin typeface="Gill Sans MT" panose="020B0502020104020203" pitchFamily="34" charset="0"/>
                        </a:rPr>
                        <a:t>Slander</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Spoken false statements that harm someone's reputation.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3885843"/>
                  </a:ext>
                </a:extLst>
              </a:tr>
              <a:tr h="413226">
                <a:tc>
                  <a:txBody>
                    <a:bodyPr/>
                    <a:lstStyle/>
                    <a:p>
                      <a:pPr>
                        <a:lnSpc>
                          <a:spcPct val="107000"/>
                        </a:lnSpc>
                        <a:spcAft>
                          <a:spcPts val="0"/>
                        </a:spcAft>
                      </a:pPr>
                      <a:r>
                        <a:rPr lang="en-GB" sz="1200" b="0">
                          <a:effectLst/>
                          <a:latin typeface="Gill Sans MT" panose="020B0502020104020203" pitchFamily="34" charset="0"/>
                        </a:rPr>
                        <a:t>Data Protection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Measures and regulations to safeguard the privacy and security of personal data.</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1644150"/>
                  </a:ext>
                </a:extLst>
              </a:tr>
              <a:tr h="413226">
                <a:tc>
                  <a:txBody>
                    <a:bodyPr/>
                    <a:lstStyle/>
                    <a:p>
                      <a:pPr>
                        <a:lnSpc>
                          <a:spcPct val="107000"/>
                        </a:lnSpc>
                        <a:spcAft>
                          <a:spcPts val="0"/>
                        </a:spcAft>
                      </a:pPr>
                      <a:r>
                        <a:rPr lang="en-GB" sz="1200" b="0">
                          <a:effectLst/>
                          <a:latin typeface="Gill Sans MT" panose="020B0502020104020203" pitchFamily="34" charset="0"/>
                        </a:rPr>
                        <a:t>Intellectual Property Rights</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Legal rights protecting creations of the mind, such as inventions, designs, and artistic works.</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296599"/>
                  </a:ext>
                </a:extLst>
              </a:tr>
              <a:tr h="413226">
                <a:tc>
                  <a:txBody>
                    <a:bodyPr/>
                    <a:lstStyle/>
                    <a:p>
                      <a:pPr>
                        <a:lnSpc>
                          <a:spcPct val="107000"/>
                        </a:lnSpc>
                        <a:spcAft>
                          <a:spcPts val="0"/>
                        </a:spcAft>
                      </a:pPr>
                      <a:r>
                        <a:rPr lang="en-GB" sz="1200" b="0">
                          <a:effectLst/>
                          <a:latin typeface="Gill Sans MT" panose="020B0502020104020203" pitchFamily="34" charset="0"/>
                        </a:rPr>
                        <a:t>Regulation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Rules or laws established by authorities to govern specific activities, industries, or practices.</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8248589"/>
                  </a:ext>
                </a:extLst>
              </a:tr>
              <a:tr h="413226">
                <a:tc>
                  <a:txBody>
                    <a:bodyPr/>
                    <a:lstStyle/>
                    <a:p>
                      <a:pPr>
                        <a:lnSpc>
                          <a:spcPct val="107000"/>
                        </a:lnSpc>
                        <a:spcAft>
                          <a:spcPts val="0"/>
                        </a:spcAft>
                      </a:pPr>
                      <a:r>
                        <a:rPr lang="en-GB" sz="1200" b="0">
                          <a:effectLst/>
                          <a:latin typeface="Gill Sans MT" panose="020B0502020104020203" pitchFamily="34" charset="0"/>
                        </a:rPr>
                        <a:t>Certification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a:effectLst/>
                          <a:latin typeface="Gill Sans MT" panose="020B0502020104020203" pitchFamily="34" charset="0"/>
                        </a:rPr>
                        <a:t> Formal recognition that a product, service, or process meets certain standards or requirements.</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895037"/>
                  </a:ext>
                </a:extLst>
              </a:tr>
              <a:tr h="413226">
                <a:tc>
                  <a:txBody>
                    <a:bodyPr/>
                    <a:lstStyle/>
                    <a:p>
                      <a:pPr>
                        <a:lnSpc>
                          <a:spcPct val="107000"/>
                        </a:lnSpc>
                        <a:spcAft>
                          <a:spcPts val="0"/>
                        </a:spcAft>
                      </a:pPr>
                      <a:r>
                        <a:rPr lang="en-GB" sz="1200" b="0">
                          <a:effectLst/>
                          <a:latin typeface="Gill Sans MT" panose="020B0502020104020203" pitchFamily="34" charset="0"/>
                        </a:rPr>
                        <a:t>Classification</a:t>
                      </a:r>
                      <a:endParaRPr lang="en-GB" sz="1200" b="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200" b="0" dirty="0">
                          <a:effectLst/>
                          <a:latin typeface="Gill Sans MT" panose="020B0502020104020203" pitchFamily="34" charset="0"/>
                        </a:rPr>
                        <a:t> Categorization based on specific criteria, such as age appropriateness or content type.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541" marR="665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4436297"/>
                  </a:ext>
                </a:extLst>
              </a:tr>
            </a:tbl>
          </a:graphicData>
        </a:graphic>
      </p:graphicFrame>
    </p:spTree>
    <p:extLst>
      <p:ext uri="{BB962C8B-B14F-4D97-AF65-F5344CB8AC3E}">
        <p14:creationId xmlns:p14="http://schemas.microsoft.com/office/powerpoint/2010/main" val="27294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044" y="172176"/>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21</a:t>
            </a:r>
          </a:p>
        </p:txBody>
      </p:sp>
      <p:graphicFrame>
        <p:nvGraphicFramePr>
          <p:cNvPr id="4" name="Table 3"/>
          <p:cNvGraphicFramePr>
            <a:graphicFrameLocks noGrp="1"/>
          </p:cNvGraphicFramePr>
          <p:nvPr>
            <p:extLst>
              <p:ext uri="{D42A27DB-BD31-4B8C-83A1-F6EECF244321}">
                <p14:modId xmlns:p14="http://schemas.microsoft.com/office/powerpoint/2010/main" val="1757117133"/>
              </p:ext>
            </p:extLst>
          </p:nvPr>
        </p:nvGraphicFramePr>
        <p:xfrm>
          <a:off x="194044" y="777240"/>
          <a:ext cx="11277600" cy="3500105"/>
        </p:xfrm>
        <a:graphic>
          <a:graphicData uri="http://schemas.openxmlformats.org/drawingml/2006/table">
            <a:tbl>
              <a:tblPr firstRow="1" bandRow="1">
                <a:tableStyleId>{5940675A-B579-460E-94D1-54222C63F5DA}</a:tableStyleId>
              </a:tblPr>
              <a:tblGrid>
                <a:gridCol w="1660377">
                  <a:extLst>
                    <a:ext uri="{9D8B030D-6E8A-4147-A177-3AD203B41FA5}">
                      <a16:colId xmlns:a16="http://schemas.microsoft.com/office/drawing/2014/main" val="20000"/>
                    </a:ext>
                  </a:extLst>
                </a:gridCol>
                <a:gridCol w="9617223">
                  <a:extLst>
                    <a:ext uri="{9D8B030D-6E8A-4147-A177-3AD203B41FA5}">
                      <a16:colId xmlns:a16="http://schemas.microsoft.com/office/drawing/2014/main" val="20001"/>
                    </a:ext>
                  </a:extLst>
                </a:gridCol>
              </a:tblGrid>
              <a:tr h="276945">
                <a:tc>
                  <a:txBody>
                    <a:bodyPr/>
                    <a:lstStyle/>
                    <a:p>
                      <a:pPr algn="l"/>
                      <a:r>
                        <a:rPr lang="en-GB" sz="1200" b="0" dirty="0">
                          <a:latin typeface="+mj-lt"/>
                        </a:rPr>
                        <a:t>Key Word</a:t>
                      </a:r>
                    </a:p>
                  </a:txBody>
                  <a:tcPr anchor="ctr">
                    <a:solidFill>
                      <a:schemeClr val="accent6">
                        <a:lumMod val="20000"/>
                        <a:lumOff val="80000"/>
                      </a:schemeClr>
                    </a:solidFill>
                  </a:tcPr>
                </a:tc>
                <a:tc>
                  <a:txBody>
                    <a:bodyPr/>
                    <a:lstStyle/>
                    <a:p>
                      <a:pPr algn="l"/>
                      <a:r>
                        <a:rPr lang="en-GB" sz="1200" b="0" dirty="0">
                          <a:latin typeface="+mj-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Art movement</a:t>
                      </a:r>
                    </a:p>
                  </a:txBody>
                  <a:tcPr marL="36576" marR="36576" marT="36576" marB="36576" anchor="ctr"/>
                </a:tc>
                <a:tc>
                  <a:txBody>
                    <a:bodyPr/>
                    <a:lstStyle/>
                    <a:p>
                      <a:r>
                        <a:rPr lang="en-GB" sz="1200" kern="1200" dirty="0">
                          <a:solidFill>
                            <a:schemeClr val="tx1"/>
                          </a:solidFill>
                          <a:effectLst/>
                          <a:latin typeface="+mj-lt"/>
                          <a:ea typeface="+mn-ea"/>
                          <a:cs typeface="+mn-cs"/>
                        </a:rPr>
                        <a:t>An art movement is a tendency or style in art with a specific common philosophy or goal, followed by a group of artists during a specific period </a:t>
                      </a:r>
                      <a:r>
                        <a:rPr lang="en-GB" sz="1200" kern="1200">
                          <a:solidFill>
                            <a:schemeClr val="tx1"/>
                          </a:solidFill>
                          <a:effectLst/>
                          <a:latin typeface="+mj-lt"/>
                          <a:ea typeface="+mn-ea"/>
                          <a:cs typeface="+mn-cs"/>
                        </a:rPr>
                        <a:t>of time. </a:t>
                      </a:r>
                      <a:endParaRPr lang="en-GB" sz="1200" kern="1200" dirty="0">
                        <a:solidFill>
                          <a:schemeClr val="tx1"/>
                        </a:solidFill>
                        <a:effectLst/>
                        <a:latin typeface="+mj-lt"/>
                        <a:ea typeface="+mn-ea"/>
                        <a:cs typeface="+mn-cs"/>
                      </a:endParaRPr>
                    </a:p>
                  </a:txBody>
                  <a:tcPr marL="36576" marR="36576" marT="36576" marB="36576" anchor="ctr"/>
                </a:tc>
                <a:extLst>
                  <a:ext uri="{0D108BD9-81ED-4DB2-BD59-A6C34878D82A}">
                    <a16:rowId xmlns:a16="http://schemas.microsoft.com/office/drawing/2014/main" val="671775168"/>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Landscape</a:t>
                      </a:r>
                    </a:p>
                  </a:txBody>
                  <a:tcPr marL="36576" marR="36576" marT="36576" marB="36576" anchor="ctr"/>
                </a:tc>
                <a:tc>
                  <a:txBody>
                    <a:bodyPr/>
                    <a:lstStyle/>
                    <a:p>
                      <a:r>
                        <a:rPr lang="en-GB" sz="1200" kern="1200" dirty="0">
                          <a:solidFill>
                            <a:schemeClr val="tx1"/>
                          </a:solidFill>
                          <a:effectLst/>
                          <a:latin typeface="+mj-lt"/>
                          <a:ea typeface="+mn-ea"/>
                          <a:cs typeface="+mn-cs"/>
                        </a:rPr>
                        <a:t>all the visible features of an area of land, often considered in terms of their aesthetic appeal. </a:t>
                      </a:r>
                    </a:p>
                  </a:txBody>
                  <a:tcPr marL="36576" marR="36576" marT="36576" marB="36576" anchor="ctr"/>
                </a:tc>
                <a:extLst>
                  <a:ext uri="{0D108BD9-81ED-4DB2-BD59-A6C34878D82A}">
                    <a16:rowId xmlns:a16="http://schemas.microsoft.com/office/drawing/2014/main" val="1395722993"/>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Zooming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200" dirty="0">
                          <a:solidFill>
                            <a:schemeClr val="tx1"/>
                          </a:solidFill>
                          <a:effectLst/>
                          <a:latin typeface="+mj-lt"/>
                          <a:ea typeface="+mn-ea"/>
                          <a:cs typeface="+mn-cs"/>
                        </a:rPr>
                        <a:t>change smoothly from a long shot to a close-up or vice versa. </a:t>
                      </a:r>
                    </a:p>
                  </a:txBody>
                  <a:tcPr marL="36576" marR="36576" marT="36576" marB="36576" anchor="ctr"/>
                </a:tc>
                <a:extLst>
                  <a:ext uri="{0D108BD9-81ED-4DB2-BD59-A6C34878D82A}">
                    <a16:rowId xmlns:a16="http://schemas.microsoft.com/office/drawing/2014/main" val="519376139"/>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Concept theme</a:t>
                      </a:r>
                    </a:p>
                  </a:txBody>
                  <a:tcPr marL="36576" marR="36576" marT="36576" marB="36576" anchor="ctr"/>
                </a:tc>
                <a:tc>
                  <a:txBody>
                    <a:bodyPr/>
                    <a:lstStyle/>
                    <a:p>
                      <a:r>
                        <a:rPr lang="en-GB" sz="1200" kern="1200" dirty="0">
                          <a:solidFill>
                            <a:schemeClr val="tx1"/>
                          </a:solidFill>
                          <a:effectLst/>
                          <a:latin typeface="+mj-lt"/>
                          <a:ea typeface="+mn-ea"/>
                          <a:cs typeface="+mn-cs"/>
                        </a:rPr>
                        <a:t>Concepts are defined as abstract ideas </a:t>
                      </a:r>
                    </a:p>
                  </a:txBody>
                  <a:tcPr marL="36576" marR="36576" marT="36576" marB="36576" anchor="ctr"/>
                </a:tc>
                <a:extLst>
                  <a:ext uri="{0D108BD9-81ED-4DB2-BD59-A6C34878D82A}">
                    <a16:rowId xmlns:a16="http://schemas.microsoft.com/office/drawing/2014/main" val="295979374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Context </a:t>
                      </a:r>
                    </a:p>
                  </a:txBody>
                  <a:tcPr marL="36576" marR="36576" marT="36576" marB="36576" anchor="ctr"/>
                </a:tc>
                <a:tc>
                  <a:txBody>
                    <a:bodyPr/>
                    <a:lstStyle/>
                    <a:p>
                      <a:r>
                        <a:rPr lang="en-GB" sz="1200" kern="1200" dirty="0">
                          <a:solidFill>
                            <a:schemeClr val="tx1"/>
                          </a:solidFill>
                          <a:effectLst/>
                          <a:latin typeface="+mj-lt"/>
                          <a:ea typeface="+mn-ea"/>
                          <a:cs typeface="+mn-cs"/>
                        </a:rPr>
                        <a:t>the circumstances that form the setting for an event, statement, or idea, and in terms of which it can be fully understood. </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Juxtaposed</a:t>
                      </a:r>
                    </a:p>
                  </a:txBody>
                  <a:tcPr marL="36576" marR="36576" marT="36576" marB="36576" anchor="ctr"/>
                </a:tc>
                <a:tc>
                  <a:txBody>
                    <a:bodyPr/>
                    <a:lstStyle/>
                    <a:p>
                      <a:r>
                        <a:rPr lang="en-GB" sz="1200" kern="1200" dirty="0">
                          <a:solidFill>
                            <a:schemeClr val="tx1"/>
                          </a:solidFill>
                          <a:effectLst/>
                          <a:latin typeface="+mj-lt"/>
                          <a:ea typeface="+mn-ea"/>
                          <a:cs typeface="+mn-cs"/>
                        </a:rPr>
                        <a:t>place or deal with close together for contrasting effect.</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Viewpoint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a </a:t>
                      </a:r>
                      <a:r>
                        <a:rPr lang="en-GB" sz="1200" kern="1200" dirty="0">
                          <a:solidFill>
                            <a:schemeClr val="tx1"/>
                          </a:solidFill>
                          <a:effectLst/>
                          <a:latin typeface="+mj-lt"/>
                          <a:ea typeface="+mn-ea"/>
                          <a:cs typeface="+mn-cs"/>
                        </a:rPr>
                        <a:t>position giving a good view. </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Perspective</a:t>
                      </a:r>
                      <a:r>
                        <a:rPr lang="en-GB" sz="1200" kern="1400" baseline="0" dirty="0">
                          <a:ln>
                            <a:noFill/>
                          </a:ln>
                          <a:solidFill>
                            <a:srgbClr val="000000"/>
                          </a:solidFill>
                          <a:effectLst/>
                          <a:latin typeface="+mj-lt"/>
                        </a:rPr>
                        <a:t> </a:t>
                      </a:r>
                      <a:endParaRPr lang="en-GB" sz="1200" kern="1400" dirty="0">
                        <a:ln>
                          <a:noFill/>
                        </a:ln>
                        <a:solidFill>
                          <a:srgbClr val="000000"/>
                        </a:solidFill>
                        <a:effectLst/>
                        <a:latin typeface="+mj-lt"/>
                      </a:endParaRPr>
                    </a:p>
                  </a:txBody>
                  <a:tcPr marL="36576" marR="36576" marT="36576" marB="36576" anchor="ctr"/>
                </a:tc>
                <a:tc>
                  <a:txBody>
                    <a:bodyPr/>
                    <a:lstStyle/>
                    <a:p>
                      <a:r>
                        <a:rPr lang="en-GB" sz="1200" kern="1200" dirty="0">
                          <a:solidFill>
                            <a:schemeClr val="tx1"/>
                          </a:solidFill>
                          <a:effectLst/>
                          <a:latin typeface="+mj-lt"/>
                          <a:ea typeface="+mn-ea"/>
                          <a:cs typeface="+mn-cs"/>
                        </a:rPr>
                        <a:t>the art of representing three-dimensional objects on a two-dimensional surface so as to give the right impression of their height, width, depth, and position in relation to each other. </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Obscured</a:t>
                      </a:r>
                    </a:p>
                  </a:txBody>
                  <a:tcPr marL="36576" marR="36576" marT="36576" marB="36576" anchor="ctr"/>
                </a:tc>
                <a:tc>
                  <a:txBody>
                    <a:bodyPr/>
                    <a:lstStyle/>
                    <a:p>
                      <a:r>
                        <a:rPr lang="en-GB" sz="1200" kern="1200" dirty="0">
                          <a:solidFill>
                            <a:schemeClr val="tx1"/>
                          </a:solidFill>
                          <a:effectLst/>
                          <a:latin typeface="+mj-lt"/>
                          <a:ea typeface="+mn-ea"/>
                          <a:cs typeface="+mn-cs"/>
                        </a:rPr>
                        <a:t>keep from being seen; conceal.</a:t>
                      </a: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409875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22</a:t>
            </a:r>
          </a:p>
        </p:txBody>
      </p:sp>
      <p:graphicFrame>
        <p:nvGraphicFramePr>
          <p:cNvPr id="4" name="Content Placeholder 3"/>
          <p:cNvGraphicFramePr>
            <a:graphicFrameLocks/>
          </p:cNvGraphicFramePr>
          <p:nvPr>
            <p:extLst>
              <p:ext uri="{D42A27DB-BD31-4B8C-83A1-F6EECF244321}">
                <p14:modId xmlns:p14="http://schemas.microsoft.com/office/powerpoint/2010/main" val="1000230429"/>
              </p:ext>
            </p:extLst>
          </p:nvPr>
        </p:nvGraphicFramePr>
        <p:xfrm>
          <a:off x="6208296" y="764892"/>
          <a:ext cx="5342020" cy="5946098"/>
        </p:xfrm>
        <a:graphic>
          <a:graphicData uri="http://schemas.openxmlformats.org/drawingml/2006/table">
            <a:tbl>
              <a:tblPr firstRow="1" bandRow="1">
                <a:tableStyleId>{5940675A-B579-460E-94D1-54222C63F5DA}</a:tableStyleId>
              </a:tblPr>
              <a:tblGrid>
                <a:gridCol w="1284457">
                  <a:extLst>
                    <a:ext uri="{9D8B030D-6E8A-4147-A177-3AD203B41FA5}">
                      <a16:colId xmlns:a16="http://schemas.microsoft.com/office/drawing/2014/main" val="20000"/>
                    </a:ext>
                  </a:extLst>
                </a:gridCol>
                <a:gridCol w="4057563">
                  <a:extLst>
                    <a:ext uri="{9D8B030D-6E8A-4147-A177-3AD203B41FA5}">
                      <a16:colId xmlns:a16="http://schemas.microsoft.com/office/drawing/2014/main" val="20001"/>
                    </a:ext>
                  </a:extLst>
                </a:gridCol>
              </a:tblGrid>
              <a:tr h="486626">
                <a:tc gridSpan="2">
                  <a:txBody>
                    <a:bodyPr/>
                    <a:lstStyle/>
                    <a:p>
                      <a:pPr algn="l"/>
                      <a:endParaRPr lang="en-US" sz="1200" b="0" dirty="0">
                        <a:latin typeface="Gill Sans MT" panose="020B0502020104020203" pitchFamily="34" charset="0"/>
                      </a:endParaRP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Improvisation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To perform quickly in response to something, without previous planning.</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1"/>
                  </a:ext>
                </a:extLst>
              </a:tr>
              <a:tr h="602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Calibri Light" panose="020F0302020204030204" pitchFamily="34" charset="0"/>
                        </a:rPr>
                        <a:t>Off Stage</a:t>
                      </a:r>
                      <a:endParaRPr lang="en-GB" sz="1200" b="0" dirty="0">
                        <a:latin typeface="Gill Sans MT" panose="020B0502020104020203" pitchFamily="34" charset="0"/>
                        <a:cs typeface="Calibri Light" panose="020F03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area ‘back stage’ where the audience can’t see the actors</a:t>
                      </a:r>
                      <a:endParaRPr lang="en-GB" sz="1200" b="0" baseline="0" dirty="0">
                        <a:latin typeface="Gill Sans MT" panose="020B0502020104020203" pitchFamily="34" charset="0"/>
                      </a:endParaRPr>
                    </a:p>
                  </a:txBody>
                  <a:tcPr anchor="ctr"/>
                </a:tc>
                <a:extLst>
                  <a:ext uri="{0D108BD9-81ED-4DB2-BD59-A6C34878D82A}">
                    <a16:rowId xmlns:a16="http://schemas.microsoft.com/office/drawing/2014/main" val="10002"/>
                  </a:ext>
                </a:extLst>
              </a:tr>
              <a:tr h="602424">
                <a:tc>
                  <a:txBody>
                    <a:bodyPr/>
                    <a:lstStyle/>
                    <a:p>
                      <a:pPr algn="l"/>
                      <a:r>
                        <a:rPr lang="en-US" sz="1200" b="0" dirty="0">
                          <a:latin typeface="Gill Sans MT" panose="020B0502020104020203" pitchFamily="34" charset="0"/>
                        </a:rPr>
                        <a:t>Multi-role</a:t>
                      </a:r>
                      <a:endParaRPr lang="en-GB" sz="1200" b="0" dirty="0">
                        <a:latin typeface="Gill Sans MT" panose="020B0502020104020203" pitchFamily="34" charset="0"/>
                      </a:endParaRPr>
                    </a:p>
                  </a:txBody>
                  <a:tcPr anchor="ctr"/>
                </a:tc>
                <a:tc>
                  <a:txBody>
                    <a:bodyPr/>
                    <a:lstStyle/>
                    <a:p>
                      <a:pPr algn="l"/>
                      <a:r>
                        <a:rPr lang="en-US" sz="1200" b="0" dirty="0"/>
                        <a:t>When an actor plays more than one role</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3"/>
                  </a:ext>
                </a:extLst>
              </a:tr>
              <a:tr h="602424">
                <a:tc>
                  <a:txBody>
                    <a:bodyPr/>
                    <a:lstStyle/>
                    <a:p>
                      <a:pPr algn="l"/>
                      <a:r>
                        <a:rPr lang="en-US" sz="1200" b="0" dirty="0">
                          <a:latin typeface="Gill Sans MT" panose="020B0502020104020203" pitchFamily="34" charset="0"/>
                        </a:rPr>
                        <a:t>Plot</a:t>
                      </a:r>
                      <a:endParaRPr lang="en-GB" sz="1200" b="0" dirty="0">
                        <a:latin typeface="Gill Sans MT" panose="020B0502020104020203" pitchFamily="34" charset="0"/>
                      </a:endParaRPr>
                    </a:p>
                  </a:txBody>
                  <a:tcPr anchor="ctr"/>
                </a:tc>
                <a:tc>
                  <a:txBody>
                    <a:bodyPr/>
                    <a:lstStyle/>
                    <a:p>
                      <a:pPr algn="l"/>
                      <a:r>
                        <a:rPr lang="en-US" sz="1200" b="0" dirty="0"/>
                        <a:t>The storyline of a piece of drama. </a:t>
                      </a:r>
                      <a:endParaRPr lang="en-GB" sz="1200" b="0" dirty="0">
                        <a:latin typeface="Gill Sans MT" panose="020B0502020104020203" pitchFamily="34" charset="0"/>
                        <a:cs typeface="Calibri Light" panose="020F0302020204030204" pitchFamily="34" charset="0"/>
                      </a:endParaRPr>
                    </a:p>
                  </a:txBody>
                  <a:tcPr anchor="ctr"/>
                </a:tc>
                <a:extLst>
                  <a:ext uri="{0D108BD9-81ED-4DB2-BD59-A6C34878D82A}">
                    <a16:rowId xmlns:a16="http://schemas.microsoft.com/office/drawing/2014/main" val="10004"/>
                  </a:ext>
                </a:extLst>
              </a:tr>
              <a:tr h="602424">
                <a:tc>
                  <a:txBody>
                    <a:bodyPr/>
                    <a:lstStyle/>
                    <a:p>
                      <a:pPr algn="l"/>
                      <a:r>
                        <a:rPr lang="en-US" sz="1200" b="0" dirty="0">
                          <a:latin typeface="Gill Sans MT" panose="020B0502020104020203" pitchFamily="34" charset="0"/>
                        </a:rPr>
                        <a:t>Tableaux</a:t>
                      </a:r>
                      <a:endParaRPr lang="en-GB" sz="1200" b="0" dirty="0">
                        <a:latin typeface="Gill Sans MT" panose="020B0502020104020203" pitchFamily="34" charset="0"/>
                      </a:endParaRPr>
                    </a:p>
                  </a:txBody>
                  <a:tcPr anchor="ctr"/>
                </a:tc>
                <a:tc>
                  <a:txBody>
                    <a:bodyPr/>
                    <a:lstStyle/>
                    <a:p>
                      <a:pPr algn="l"/>
                      <a:r>
                        <a:rPr lang="en-US" sz="1200" b="0" dirty="0"/>
                        <a:t>A ‘frozen picture’ that tells a story. Costume and props are needed, and physicality used to show emotion.</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5"/>
                  </a:ext>
                </a:extLst>
              </a:tr>
              <a:tr h="602424">
                <a:tc>
                  <a:txBody>
                    <a:bodyPr/>
                    <a:lstStyle/>
                    <a:p>
                      <a:pPr algn="l"/>
                      <a:r>
                        <a:rPr lang="en-US" sz="1200" b="0" dirty="0">
                          <a:latin typeface="Gill Sans MT" panose="020B0502020104020203" pitchFamily="34" charset="0"/>
                        </a:rPr>
                        <a:t>Language Register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level of formality with which you speak. 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people and situations call for different registers. For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example talking to a teacher and your friends.</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602424">
                <a:tc>
                  <a:txBody>
                    <a:bodyPr/>
                    <a:lstStyle/>
                    <a:p>
                      <a:pPr algn="l"/>
                      <a:r>
                        <a:rPr lang="en-US" sz="1200" b="0" dirty="0">
                          <a:latin typeface="Gill Sans MT" panose="020B0502020104020203" pitchFamily="34" charset="0"/>
                        </a:rPr>
                        <a:t>Listening and Responding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dirty="0"/>
                        <a:t>Vital skills when improvising. You listen to your group members, respond and work together with them.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535829074"/>
                  </a:ext>
                </a:extLst>
              </a:tr>
              <a:tr h="602424">
                <a:tc>
                  <a:txBody>
                    <a:bodyPr/>
                    <a:lstStyle/>
                    <a:p>
                      <a:pPr algn="l"/>
                      <a:r>
                        <a:rPr lang="en-US" sz="1200" b="0" dirty="0" err="1">
                          <a:latin typeface="Gill Sans MT" panose="020B0502020104020203" pitchFamily="34" charset="0"/>
                        </a:rPr>
                        <a:t>Corpsing</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dirty="0"/>
                        <a:t>Laughing due to embarrassment, or becoming distracted, whilst playing a role. The biggest “CRIME” in acting.</a:t>
                      </a:r>
                      <a:endParaRPr lang="en-GB" sz="1200" b="0" dirty="0">
                        <a:latin typeface="Gill Sans MT" panose="020B0502020104020203" pitchFamily="34" charset="0"/>
                      </a:endParaRPr>
                    </a:p>
                  </a:txBody>
                  <a:tcPr anchor="ctr"/>
                </a:tc>
                <a:extLst>
                  <a:ext uri="{0D108BD9-81ED-4DB2-BD59-A6C34878D82A}">
                    <a16:rowId xmlns:a16="http://schemas.microsoft.com/office/drawing/2014/main" val="2945937302"/>
                  </a:ext>
                </a:extLst>
              </a:tr>
              <a:tr h="602424">
                <a:tc>
                  <a:txBody>
                    <a:bodyPr/>
                    <a:lstStyle/>
                    <a:p>
                      <a:pPr algn="l"/>
                      <a:r>
                        <a:rPr lang="en-US" sz="1200" b="0" dirty="0">
                          <a:latin typeface="Gill Sans MT" panose="020B0502020104020203" pitchFamily="34" charset="0"/>
                        </a:rPr>
                        <a:t>Action Narration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dirty="0"/>
                        <a:t>Actors respond to a narrator, by acting out what they are describing to their audience.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3742550033"/>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705861055"/>
              </p:ext>
            </p:extLst>
          </p:nvPr>
        </p:nvGraphicFramePr>
        <p:xfrm>
          <a:off x="406256" y="764892"/>
          <a:ext cx="5676492" cy="5928576"/>
        </p:xfrm>
        <a:graphic>
          <a:graphicData uri="http://schemas.openxmlformats.org/drawingml/2006/table">
            <a:tbl>
              <a:tblPr firstRow="1" bandRow="1">
                <a:tableStyleId>{5940675A-B579-460E-94D1-54222C63F5DA}</a:tableStyleId>
              </a:tblPr>
              <a:tblGrid>
                <a:gridCol w="1475810">
                  <a:extLst>
                    <a:ext uri="{9D8B030D-6E8A-4147-A177-3AD203B41FA5}">
                      <a16:colId xmlns:a16="http://schemas.microsoft.com/office/drawing/2014/main" val="20000"/>
                    </a:ext>
                  </a:extLst>
                </a:gridCol>
                <a:gridCol w="4200682">
                  <a:extLst>
                    <a:ext uri="{9D8B030D-6E8A-4147-A177-3AD203B41FA5}">
                      <a16:colId xmlns:a16="http://schemas.microsoft.com/office/drawing/2014/main" val="1348711743"/>
                    </a:ext>
                  </a:extLst>
                </a:gridCol>
              </a:tblGrid>
              <a:tr h="469104">
                <a:tc gridSpan="2">
                  <a:txBody>
                    <a:bodyPr/>
                    <a:lstStyle/>
                    <a:p>
                      <a:pPr algn="ctr"/>
                      <a:r>
                        <a:rPr lang="en-US" sz="1200" b="0" dirty="0">
                          <a:latin typeface="Gill Sans MT" panose="020B0502020104020203" pitchFamily="34" charset="0"/>
                        </a:rPr>
                        <a:t>Acting Skills</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l"/>
                      <a:r>
                        <a:rPr lang="en-US" sz="1200" b="0" dirty="0">
                          <a:latin typeface="Gill Sans MT" panose="020B0502020104020203" pitchFamily="34" charset="0"/>
                        </a:rPr>
                        <a:t>Accepting Ideas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Responding positively to another performer’s suggestion for a line of dialogue or action within the drama. Allowing the drama to flow.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602424">
                <a:tc>
                  <a:txBody>
                    <a:bodyPr/>
                    <a:lstStyle/>
                    <a:p>
                      <a:pPr algn="l"/>
                      <a:r>
                        <a:rPr lang="en-US" sz="1200" b="0" dirty="0">
                          <a:latin typeface="Gill Sans MT" panose="020B0502020104020203" pitchFamily="34" charset="0"/>
                        </a:rPr>
                        <a:t>Body Language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How a performer uses their posture and positioning to display how a character behaves or feels.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602424">
                <a:tc>
                  <a:txBody>
                    <a:bodyPr/>
                    <a:lstStyle/>
                    <a:p>
                      <a:pPr algn="l"/>
                      <a:r>
                        <a:rPr lang="en-US" sz="1200" b="0" dirty="0" err="1">
                          <a:latin typeface="Gill Sans MT" panose="020B0502020104020203" pitchFamily="34" charset="0"/>
                        </a:rPr>
                        <a:t>Characterisation</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Physical and vocal skills that are used to portray a role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535829074"/>
                  </a:ext>
                </a:extLst>
              </a:tr>
              <a:tr h="602424">
                <a:tc>
                  <a:txBody>
                    <a:bodyPr/>
                    <a:lstStyle/>
                    <a:p>
                      <a:pPr algn="l"/>
                      <a:r>
                        <a:rPr lang="en-US" sz="1200" b="0" dirty="0">
                          <a:latin typeface="Gill Sans MT" panose="020B0502020104020203" pitchFamily="34" charset="0"/>
                        </a:rPr>
                        <a:t>Blocking Ideas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Not allowing the drama to flow or be added to. </a:t>
                      </a:r>
                    </a:p>
                  </a:txBody>
                  <a:tcPr anchor="ctr"/>
                </a:tc>
                <a:extLst>
                  <a:ext uri="{0D108BD9-81ED-4DB2-BD59-A6C34878D82A}">
                    <a16:rowId xmlns:a16="http://schemas.microsoft.com/office/drawing/2014/main" val="2432269375"/>
                  </a:ext>
                </a:extLst>
              </a:tr>
              <a:tr h="602424">
                <a:tc>
                  <a:txBody>
                    <a:bodyPr/>
                    <a:lstStyle/>
                    <a:p>
                      <a:pPr algn="l"/>
                      <a:r>
                        <a:rPr lang="en-US" sz="1200" b="0" dirty="0">
                          <a:latin typeface="Gill Sans MT" panose="020B0502020104020203" pitchFamily="34" charset="0"/>
                        </a:rPr>
                        <a:t>Stimulus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A thing that acts as a starting point. In drama it could be a word, phrase, music or script.</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604064273"/>
                  </a:ext>
                </a:extLst>
              </a:tr>
              <a:tr h="602424">
                <a:tc>
                  <a:txBody>
                    <a:bodyPr/>
                    <a:lstStyle/>
                    <a:p>
                      <a:pPr algn="l"/>
                      <a:r>
                        <a:rPr lang="en-US" sz="1200" b="0" dirty="0">
                          <a:latin typeface="Gill Sans MT" panose="020B0502020104020203" pitchFamily="34" charset="0"/>
                        </a:rPr>
                        <a:t>Style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genre or type of improvisation that is being created.</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414096724"/>
                  </a:ext>
                </a:extLst>
              </a:tr>
              <a:tr h="602424">
                <a:tc>
                  <a:txBody>
                    <a:bodyPr/>
                    <a:lstStyle/>
                    <a:p>
                      <a:pPr algn="l"/>
                      <a:r>
                        <a:rPr lang="en-US" sz="1200" b="0" dirty="0">
                          <a:latin typeface="Gill Sans MT" panose="020B0502020104020203" pitchFamily="34" charset="0"/>
                        </a:rPr>
                        <a:t>Facial Expressions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different moods and emotions of a character shown facially </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864898877"/>
                  </a:ext>
                </a:extLst>
              </a:tr>
              <a:tr h="602424">
                <a:tc>
                  <a:txBody>
                    <a:bodyPr/>
                    <a:lstStyle/>
                    <a:p>
                      <a:pPr algn="l"/>
                      <a:r>
                        <a:rPr lang="en-US" sz="1200" b="0" dirty="0">
                          <a:latin typeface="Gill Sans MT" panose="020B0502020104020203" pitchFamily="34" charset="0"/>
                        </a:rPr>
                        <a:t>Gesture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hand movements made by the actor to accompany emotions or language. </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2481946624"/>
                  </a:ext>
                </a:extLst>
              </a:tr>
              <a:tr h="602424">
                <a:tc>
                  <a:txBody>
                    <a:bodyPr/>
                    <a:lstStyle/>
                    <a:p>
                      <a:pPr algn="l"/>
                      <a:r>
                        <a:rPr lang="en-US" sz="1200" b="0" dirty="0">
                          <a:latin typeface="Gill Sans MT" panose="020B0502020104020203" pitchFamily="34" charset="0"/>
                        </a:rPr>
                        <a:t>Dialogue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The words or speech that a character says</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815570075"/>
                  </a:ext>
                </a:extLst>
              </a:tr>
            </a:tbl>
          </a:graphicData>
        </a:graphic>
      </p:graphicFrame>
      <p:sp>
        <p:nvSpPr>
          <p:cNvPr id="7" name="TextBox 6"/>
          <p:cNvSpPr txBox="1"/>
          <p:nvPr/>
        </p:nvSpPr>
        <p:spPr>
          <a:xfrm>
            <a:off x="6525734" y="265081"/>
            <a:ext cx="50245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j-lt"/>
                <a:ea typeface="+mn-ea"/>
                <a:cs typeface="+mn-cs"/>
              </a:rPr>
              <a:t>Scripted</a:t>
            </a:r>
            <a:r>
              <a:rPr kumimoji="0" lang="en-GB" sz="1800" b="0" i="0" u="none" strike="noStrike" kern="1200" cap="none" spc="0" normalizeH="0" noProof="0" dirty="0">
                <a:ln>
                  <a:noFill/>
                </a:ln>
                <a:solidFill>
                  <a:prstClr val="black"/>
                </a:solidFill>
                <a:effectLst/>
                <a:uLnTx/>
                <a:uFillTx/>
                <a:latin typeface="+mj-lt"/>
                <a:ea typeface="+mn-ea"/>
                <a:cs typeface="+mn-cs"/>
              </a:rPr>
              <a:t> Performing + </a:t>
            </a:r>
            <a:r>
              <a:rPr kumimoji="0" lang="en-GB" sz="1800" b="0" i="0" u="none" strike="noStrike" kern="1200" cap="none" spc="0" normalizeH="0" baseline="0" noProof="0" dirty="0">
                <a:ln>
                  <a:noFill/>
                </a:ln>
                <a:solidFill>
                  <a:prstClr val="black"/>
                </a:solidFill>
                <a:effectLst/>
                <a:uLnTx/>
                <a:uFillTx/>
                <a:latin typeface="+mj-lt"/>
                <a:ea typeface="+mn-ea"/>
                <a:cs typeface="+mn-cs"/>
              </a:rPr>
              <a:t>Live Theatre Evaluation</a:t>
            </a:r>
          </a:p>
        </p:txBody>
      </p:sp>
    </p:spTree>
    <p:extLst>
      <p:ext uri="{BB962C8B-B14F-4D97-AF65-F5344CB8AC3E}">
        <p14:creationId xmlns:p14="http://schemas.microsoft.com/office/powerpoint/2010/main" val="410080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02694747"/>
              </p:ext>
            </p:extLst>
          </p:nvPr>
        </p:nvGraphicFramePr>
        <p:xfrm>
          <a:off x="176922" y="688848"/>
          <a:ext cx="11857062" cy="6051022"/>
        </p:xfrm>
        <a:graphic>
          <a:graphicData uri="http://schemas.openxmlformats.org/drawingml/2006/table">
            <a:tbl>
              <a:tblPr firstRow="1" bandRow="1">
                <a:tableStyleId>{5940675A-B579-460E-94D1-54222C63F5DA}</a:tableStyleId>
              </a:tblPr>
              <a:tblGrid>
                <a:gridCol w="1509102">
                  <a:extLst>
                    <a:ext uri="{9D8B030D-6E8A-4147-A177-3AD203B41FA5}">
                      <a16:colId xmlns:a16="http://schemas.microsoft.com/office/drawing/2014/main" val="20000"/>
                    </a:ext>
                  </a:extLst>
                </a:gridCol>
                <a:gridCol w="10347960">
                  <a:extLst>
                    <a:ext uri="{9D8B030D-6E8A-4147-A177-3AD203B41FA5}">
                      <a16:colId xmlns:a16="http://schemas.microsoft.com/office/drawing/2014/main" val="20001"/>
                    </a:ext>
                  </a:extLst>
                </a:gridCol>
              </a:tblGrid>
              <a:tr h="297048">
                <a:tc>
                  <a:txBody>
                    <a:bodyPr/>
                    <a:lstStyle/>
                    <a:p>
                      <a:pPr algn="l"/>
                      <a:r>
                        <a:rPr lang="en-GB" sz="1200" b="1" dirty="0">
                          <a:latin typeface="+mj-lt"/>
                        </a:rPr>
                        <a:t>Key Word</a:t>
                      </a:r>
                    </a:p>
                  </a:txBody>
                  <a:tcPr anchor="ctr">
                    <a:solidFill>
                      <a:schemeClr val="accent4">
                        <a:lumMod val="20000"/>
                        <a:lumOff val="80000"/>
                      </a:schemeClr>
                    </a:solidFill>
                  </a:tcPr>
                </a:tc>
                <a:tc>
                  <a:txBody>
                    <a:bodyPr/>
                    <a:lstStyle/>
                    <a:p>
                      <a:pPr algn="l"/>
                      <a:r>
                        <a:rPr lang="en-GB" sz="1200" b="1" dirty="0">
                          <a:latin typeface="+mj-lt"/>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mj-lt"/>
                          <a:ea typeface="+mn-ea"/>
                          <a:cs typeface="+mn-cs"/>
                        </a:rPr>
                        <a:t>Anaemia</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a:t>
                      </a:r>
                      <a:r>
                        <a:rPr lang="en-GB" sz="1200" kern="1400" baseline="0" dirty="0">
                          <a:ln>
                            <a:noFill/>
                          </a:ln>
                          <a:solidFill>
                            <a:srgbClr val="000000"/>
                          </a:solidFill>
                          <a:effectLst/>
                          <a:latin typeface="+mj-lt"/>
                        </a:rPr>
                        <a:t> disease caused by lack of vitamin </a:t>
                      </a:r>
                      <a:r>
                        <a:rPr lang="en-GB" sz="1200" kern="1400" baseline="0">
                          <a:ln>
                            <a:noFill/>
                          </a:ln>
                          <a:solidFill>
                            <a:srgbClr val="000000"/>
                          </a:solidFill>
                          <a:effectLst/>
                          <a:latin typeface="+mj-lt"/>
                        </a:rPr>
                        <a:t>C  and </a:t>
                      </a:r>
                      <a:r>
                        <a:rPr lang="en-GB" sz="1200" kern="1400" baseline="0" dirty="0">
                          <a:ln>
                            <a:noFill/>
                          </a:ln>
                          <a:solidFill>
                            <a:srgbClr val="000000"/>
                          </a:solidFill>
                          <a:effectLst/>
                          <a:latin typeface="+mj-lt"/>
                        </a:rPr>
                        <a:t>iron which means insufficient red blood cells are formed so not enough oxygen can be carried around the body in the blood.</a:t>
                      </a:r>
                      <a:endParaRPr lang="en-GB" sz="1200" kern="1400" dirty="0">
                        <a:ln>
                          <a:noFill/>
                        </a:ln>
                        <a:solidFill>
                          <a:srgbClr val="000000"/>
                        </a:solidFill>
                        <a:effectLst/>
                        <a:latin typeface="+mj-lt"/>
                      </a:endParaRPr>
                    </a:p>
                  </a:txBody>
                  <a:tcPr marL="36576" marR="36576" marT="36576" marB="36576"/>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Reference Intake (RI)</a:t>
                      </a:r>
                    </a:p>
                  </a:txBody>
                  <a:tcPr marL="36576" marR="36576" marT="36576" marB="36576" anchor="ctr"/>
                </a:tc>
                <a:tc>
                  <a:txBody>
                    <a:bodyPr/>
                    <a:lstStyle/>
                    <a:p>
                      <a:r>
                        <a:rPr lang="en-GB" sz="1200" kern="1200" dirty="0">
                          <a:solidFill>
                            <a:schemeClr val="tx1"/>
                          </a:solidFill>
                          <a:effectLst/>
                          <a:latin typeface="+mj-lt"/>
                          <a:ea typeface="+mn-ea"/>
                          <a:cs typeface="+mn-cs"/>
                        </a:rPr>
                        <a:t>The recommended quantity of a nutrient that an adult should eat every day</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Rickets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disease caused by poor bone strength where the bones bend during formation</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Antioxidant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substance which helps prevent harmful chemicals such as pollutants from the air, entering the body and causing harm</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Correct nutrients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All</a:t>
                      </a:r>
                      <a:r>
                        <a:rPr lang="en-GB" sz="1200" kern="1400" baseline="0" dirty="0">
                          <a:ln>
                            <a:noFill/>
                          </a:ln>
                          <a:solidFill>
                            <a:srgbClr val="000000"/>
                          </a:solidFill>
                          <a:effectLst/>
                          <a:latin typeface="+mj-lt"/>
                        </a:rPr>
                        <a:t> the key nutrients needed for a balanced diet</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Saturated fats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These fats usually come from animal sources and can be harmful to health</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Unsaturated fats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These fats usually come from plant sources and can be good for health</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Protein</a:t>
                      </a:r>
                      <a:r>
                        <a:rPr lang="en-GB" sz="1200" kern="1400" baseline="0" dirty="0">
                          <a:ln>
                            <a:noFill/>
                          </a:ln>
                          <a:solidFill>
                            <a:srgbClr val="000000"/>
                          </a:solidFill>
                          <a:effectLst/>
                          <a:latin typeface="+mj-lt"/>
                        </a:rPr>
                        <a:t> alternatives</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Sources of protein other than meat that are suitable for vegetarians</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Nutrition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A study of what people eat and how all the nutrients in foods work together in the body</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Nutrients</a:t>
                      </a:r>
                    </a:p>
                  </a:txBody>
                  <a:tcPr marL="36576" marR="36576" marT="36576" marB="36576" anchor="ctr"/>
                </a:tc>
                <a:tc>
                  <a:txBody>
                    <a:bodyPr/>
                    <a:lstStyle/>
                    <a:p>
                      <a:r>
                        <a:rPr lang="en-GB" sz="1200" kern="1200" dirty="0">
                          <a:solidFill>
                            <a:schemeClr val="tx1"/>
                          </a:solidFill>
                          <a:effectLst/>
                          <a:latin typeface="+mj-lt"/>
                          <a:ea typeface="+mn-ea"/>
                          <a:cs typeface="+mn-cs"/>
                        </a:rPr>
                        <a:t>Natural chemical substances in foods that are essential for body growth, function and health </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Macro-Nutrients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Nutrients needed by the body in large a mounts</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Micro-Nutrients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Nutrients needed in the body in smaller amounts</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Balanced Diet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balanced diet is one that contains the correct nutrients in the correct proportions, plus the correct amount of water and dietary fibre to meet the body’s needs</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Osteoporosis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disease caused by lack of vitamin D and calcium where the bone degenerates and new bone is not created. The bones become weak and</a:t>
                      </a:r>
                      <a:r>
                        <a:rPr lang="en-GB" sz="1200" kern="1400" baseline="0" dirty="0">
                          <a:ln>
                            <a:noFill/>
                          </a:ln>
                          <a:solidFill>
                            <a:srgbClr val="000000"/>
                          </a:solidFill>
                          <a:effectLst/>
                          <a:latin typeface="+mj-lt"/>
                        </a:rPr>
                        <a:t> break easily</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Anaemia</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disease caused by lack of Vitamin C and iron which means insufficient red blood cells are formed, so not enough oxygen can be carried around the body in the blood,</a:t>
                      </a:r>
                      <a:r>
                        <a:rPr lang="en-GB" sz="1200" kern="1400" baseline="0" dirty="0">
                          <a:ln>
                            <a:noFill/>
                          </a:ln>
                          <a:solidFill>
                            <a:srgbClr val="000000"/>
                          </a:solidFill>
                          <a:effectLst/>
                          <a:latin typeface="+mj-lt"/>
                        </a:rPr>
                        <a:t> causing tiredness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Soluble Fibre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This slows down the digestive process and can help lower blood sugar and cholesterol levels</a:t>
                      </a: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Insoluble fibre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This absorbs water and helps prevent constipation</a:t>
                      </a:r>
                    </a:p>
                  </a:txBody>
                  <a:tcPr marL="36576" marR="36576" marT="36576" marB="36576" anchor="ctr"/>
                </a:tc>
                <a:extLst>
                  <a:ext uri="{0D108BD9-81ED-4DB2-BD59-A6C34878D82A}">
                    <a16:rowId xmlns:a16="http://schemas.microsoft.com/office/drawing/2014/main" val="1008380894"/>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23</a:t>
            </a:r>
          </a:p>
        </p:txBody>
      </p:sp>
    </p:spTree>
    <p:extLst>
      <p:ext uri="{BB962C8B-B14F-4D97-AF65-F5344CB8AC3E}">
        <p14:creationId xmlns:p14="http://schemas.microsoft.com/office/powerpoint/2010/main" val="354730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06EE1-DFEB-19C2-8CE3-B1A8FBF4A5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01AA816-3C20-DED0-82AD-BB21EEE5323A}"/>
              </a:ext>
            </a:extLst>
          </p:cNvPr>
          <p:cNvSpPr txBox="1"/>
          <p:nvPr/>
        </p:nvSpPr>
        <p:spPr>
          <a:xfrm>
            <a:off x="158998" y="81918"/>
            <a:ext cx="21726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a:solidFill>
                  <a:prstClr val="white"/>
                </a:solidFill>
                <a:cs typeface="Calibri"/>
              </a:rPr>
              <a:t>Music </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10" name="Table 9">
            <a:extLst>
              <a:ext uri="{FF2B5EF4-FFF2-40B4-BE49-F238E27FC236}">
                <a16:creationId xmlns:a16="http://schemas.microsoft.com/office/drawing/2014/main" id="{4C799BC7-B36E-38F5-5564-DBFDE2B6FEC8}"/>
              </a:ext>
            </a:extLst>
          </p:cNvPr>
          <p:cNvGraphicFramePr>
            <a:graphicFrameLocks noGrp="1"/>
          </p:cNvGraphicFramePr>
          <p:nvPr/>
        </p:nvGraphicFramePr>
        <p:xfrm>
          <a:off x="163131" y="680239"/>
          <a:ext cx="11603176" cy="3819144"/>
        </p:xfrm>
        <a:graphic>
          <a:graphicData uri="http://schemas.openxmlformats.org/drawingml/2006/table">
            <a:tbl>
              <a:tblPr bandRow="1">
                <a:tableStyleId>{5C22544A-7EE6-4342-B048-85BDC9FD1C3A}</a:tableStyleId>
              </a:tblPr>
              <a:tblGrid>
                <a:gridCol w="2320636">
                  <a:extLst>
                    <a:ext uri="{9D8B030D-6E8A-4147-A177-3AD203B41FA5}">
                      <a16:colId xmlns:a16="http://schemas.microsoft.com/office/drawing/2014/main" val="3601513933"/>
                    </a:ext>
                  </a:extLst>
                </a:gridCol>
                <a:gridCol w="9282540">
                  <a:extLst>
                    <a:ext uri="{9D8B030D-6E8A-4147-A177-3AD203B41FA5}">
                      <a16:colId xmlns:a16="http://schemas.microsoft.com/office/drawing/2014/main" val="3522028825"/>
                    </a:ext>
                  </a:extLst>
                </a:gridCol>
              </a:tblGrid>
              <a:tr h="200025">
                <a:tc>
                  <a:txBody>
                    <a:bodyPr/>
                    <a:lstStyle/>
                    <a:p>
                      <a:pPr lvl="0">
                        <a:lnSpc>
                          <a:spcPts val="1950"/>
                        </a:lnSpc>
                        <a:buNone/>
                      </a:pPr>
                      <a:r>
                        <a:rPr lang="en-US" sz="1200" dirty="0">
                          <a:latin typeface="+mn-lt"/>
                        </a:rPr>
                        <a:t>Anacrusis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GB" sz="1200" dirty="0">
                          <a:latin typeface="+mn-lt"/>
                        </a:rPr>
                        <a:t>One or more notes that come before the first strong beat of a piece or phrase, often called a pickup note.</a:t>
                      </a:r>
                      <a:endParaRPr lang="en-US" sz="12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611864"/>
                  </a:ext>
                </a:extLst>
              </a:tr>
              <a:tr h="200025">
                <a:tc>
                  <a:txBody>
                    <a:bodyPr/>
                    <a:lstStyle/>
                    <a:p>
                      <a:pPr marL="0" marR="0" lvl="0" indent="0" algn="l" defTabSz="914400" rtl="0" eaLnBrk="1" fontAlgn="auto" latinLnBrk="0" hangingPunct="1">
                        <a:lnSpc>
                          <a:spcPts val="1950"/>
                        </a:lnSpc>
                        <a:spcBef>
                          <a:spcPts val="0"/>
                        </a:spcBef>
                        <a:spcAft>
                          <a:spcPts val="0"/>
                        </a:spcAft>
                        <a:buClrTx/>
                        <a:buSzTx/>
                        <a:buFontTx/>
                        <a:buNone/>
                        <a:tabLst/>
                        <a:defRPr/>
                      </a:pPr>
                      <a:r>
                        <a:rPr lang="en-US" sz="1200" dirty="0">
                          <a:latin typeface="+mn-lt"/>
                        </a:rPr>
                        <a:t>Structure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GB" sz="1200" dirty="0"/>
                        <a:t>The overall plan, organization, or layout of a piece of music (e.g., binary, ternary, rondo, verse-chorus).</a:t>
                      </a:r>
                      <a:endParaRPr lang="en-US" sz="12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7590736"/>
                  </a:ext>
                </a:extLst>
              </a:tr>
              <a:tr h="200025">
                <a:tc>
                  <a:txBody>
                    <a:bodyPr/>
                    <a:lstStyle/>
                    <a:p>
                      <a:pPr marL="0" marR="0" lvl="0" indent="0" algn="l" defTabSz="914400" rtl="0" eaLnBrk="1" fontAlgn="auto" latinLnBrk="0" hangingPunct="1">
                        <a:lnSpc>
                          <a:spcPts val="1950"/>
                        </a:lnSpc>
                        <a:spcBef>
                          <a:spcPts val="0"/>
                        </a:spcBef>
                        <a:spcAft>
                          <a:spcPts val="0"/>
                        </a:spcAft>
                        <a:buClrTx/>
                        <a:buSzTx/>
                        <a:buFontTx/>
                        <a:buNone/>
                        <a:tabLst/>
                        <a:defRPr/>
                      </a:pPr>
                      <a:r>
                        <a:rPr lang="en-US" sz="1200" b="0" dirty="0">
                          <a:latin typeface="+mn-lt"/>
                        </a:rPr>
                        <a:t>Syncopation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GB" sz="1200" dirty="0"/>
                        <a:t>When the emphasis is placed on normally weak beats or off-beats, creating unexpected accents and making the rhythm more interesting.</a:t>
                      </a:r>
                      <a:endParaRPr lang="en-US" sz="12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3092225"/>
                  </a:ext>
                </a:extLst>
              </a:tr>
              <a:tr h="200025">
                <a:tc>
                  <a:txBody>
                    <a:bodyPr/>
                    <a:lstStyle/>
                    <a:p>
                      <a:pPr marL="0" marR="0" lvl="0" indent="0" algn="l" defTabSz="914400" rtl="0" eaLnBrk="1" fontAlgn="auto" latinLnBrk="0" hangingPunct="1">
                        <a:lnSpc>
                          <a:spcPts val="1950"/>
                        </a:lnSpc>
                        <a:spcBef>
                          <a:spcPts val="0"/>
                        </a:spcBef>
                        <a:spcAft>
                          <a:spcPts val="0"/>
                        </a:spcAft>
                        <a:buClrTx/>
                        <a:buSzTx/>
                        <a:buFontTx/>
                        <a:buNone/>
                        <a:tabLst/>
                        <a:defRPr/>
                      </a:pPr>
                      <a:r>
                        <a:rPr lang="en-US" sz="1200" b="0" dirty="0">
                          <a:latin typeface="+mn-lt"/>
                        </a:rPr>
                        <a:t>Texture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GB" sz="1200" dirty="0">
                          <a:latin typeface="+mn-lt"/>
                        </a:rPr>
                        <a:t>How the different layers of sound (melodies, harmonies, rhythms) are combined in a piece of music (e.g., monophonic, homophonic, polyphonic).</a:t>
                      </a:r>
                      <a:endParaRPr lang="en-US" sz="12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0221777"/>
                  </a:ext>
                </a:extLst>
              </a:tr>
              <a:tr h="200025">
                <a:tc>
                  <a:txBody>
                    <a:bodyPr/>
                    <a:lstStyle/>
                    <a:p>
                      <a:pPr marL="0" marR="0" lvl="0" indent="0" algn="l" defTabSz="914400" rtl="0" eaLnBrk="1" fontAlgn="auto" latinLnBrk="0" hangingPunct="1">
                        <a:lnSpc>
                          <a:spcPts val="1950"/>
                        </a:lnSpc>
                        <a:spcBef>
                          <a:spcPts val="0"/>
                        </a:spcBef>
                        <a:spcAft>
                          <a:spcPts val="0"/>
                        </a:spcAft>
                        <a:buClrTx/>
                        <a:buSzTx/>
                        <a:buFontTx/>
                        <a:buNone/>
                        <a:tabLst/>
                        <a:defRPr/>
                      </a:pPr>
                      <a:r>
                        <a:rPr lang="en-US" sz="1200" b="0" dirty="0">
                          <a:latin typeface="+mn-lt"/>
                        </a:rPr>
                        <a:t>Rhythm</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GB" sz="1200" dirty="0">
                          <a:latin typeface="+mn-lt"/>
                        </a:rPr>
                        <a:t>The pattern of sounds and silences in time, organized by beat, tempo, and meter.</a:t>
                      </a:r>
                      <a:endParaRPr lang="en-US" sz="12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953270"/>
                  </a:ext>
                </a:extLst>
              </a:tr>
              <a:tr h="200025">
                <a:tc>
                  <a:txBody>
                    <a:bodyPr/>
                    <a:lstStyle/>
                    <a:p>
                      <a:pPr lvl="0">
                        <a:lnSpc>
                          <a:spcPts val="1950"/>
                        </a:lnSpc>
                        <a:buNone/>
                      </a:pPr>
                      <a:r>
                        <a:rPr lang="en-US" sz="1200" b="0" i="0" u="none" strike="noStrike" noProof="0" dirty="0">
                          <a:effectLst/>
                          <a:latin typeface="+mn-lt"/>
                        </a:rPr>
                        <a:t>Practice</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Regular and repeated work on specific musical skills or sections to improve technique and consistency.</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894137"/>
                  </a:ext>
                </a:extLst>
              </a:tr>
              <a:tr h="200025">
                <a:tc>
                  <a:txBody>
                    <a:bodyPr/>
                    <a:lstStyle/>
                    <a:p>
                      <a:pPr lvl="0">
                        <a:lnSpc>
                          <a:spcPts val="1950"/>
                        </a:lnSpc>
                        <a:buNone/>
                      </a:pPr>
                      <a:r>
                        <a:rPr lang="en-US" sz="1200" b="0" i="0" u="none" strike="noStrike" noProof="0" dirty="0">
                          <a:effectLst/>
                          <a:latin typeface="+mn-lt"/>
                        </a:rPr>
                        <a:t>Accuracy</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Performing the correct notes, rhythms, and dynamics as written or intended.</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263570"/>
                  </a:ext>
                </a:extLst>
              </a:tr>
              <a:tr h="200025">
                <a:tc>
                  <a:txBody>
                    <a:bodyPr/>
                    <a:lstStyle/>
                    <a:p>
                      <a:pPr lvl="0">
                        <a:lnSpc>
                          <a:spcPts val="1950"/>
                        </a:lnSpc>
                        <a:buNone/>
                      </a:pPr>
                      <a:r>
                        <a:rPr lang="en-US" sz="1200" b="0" i="0" u="none" strike="noStrike" noProof="0" dirty="0">
                          <a:effectLst/>
                          <a:latin typeface="+mn-lt"/>
                        </a:rPr>
                        <a:t>Expression</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Using dynamics, articulation, and phrasing to convey emotion and musical character.</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750160"/>
                  </a:ext>
                </a:extLst>
              </a:tr>
              <a:tr h="200025">
                <a:tc>
                  <a:txBody>
                    <a:bodyPr/>
                    <a:lstStyle/>
                    <a:p>
                      <a:pPr lvl="0">
                        <a:lnSpc>
                          <a:spcPts val="1950"/>
                        </a:lnSpc>
                        <a:buNone/>
                      </a:pPr>
                      <a:r>
                        <a:rPr lang="en-US" sz="1200" b="0" i="0" u="none" strike="noStrike" noProof="0" dirty="0">
                          <a:effectLst/>
                          <a:latin typeface="+mn-lt"/>
                        </a:rPr>
                        <a:t>Metronome</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n-lt"/>
                        </a:rPr>
                        <a:t>A device or app that produces a steady beat to help musicians stay in time </a:t>
                      </a:r>
                      <a:r>
                        <a:rPr lang="en-US" sz="1200" b="0" i="0" u="none" strike="noStrike" noProof="0">
                          <a:effectLst/>
                          <a:latin typeface="+mn-lt"/>
                        </a:rPr>
                        <a:t>while practicing.</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5428145"/>
                  </a:ext>
                </a:extLst>
              </a:tr>
              <a:tr h="200025">
                <a:tc>
                  <a:txBody>
                    <a:bodyPr/>
                    <a:lstStyle/>
                    <a:p>
                      <a:pPr lvl="0">
                        <a:lnSpc>
                          <a:spcPts val="1950"/>
                        </a:lnSpc>
                        <a:buNone/>
                      </a:pPr>
                      <a:r>
                        <a:rPr lang="en-US" sz="1200" b="0" i="0" u="none" strike="noStrike" noProof="0" dirty="0">
                          <a:effectLst/>
                          <a:latin typeface="+mn-lt"/>
                        </a:rPr>
                        <a:t>Dynamics</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The volume of the music — how loud or quiet it is — and the changes between different levels.</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670384"/>
                  </a:ext>
                </a:extLst>
              </a:tr>
              <a:tr h="200025">
                <a:tc>
                  <a:txBody>
                    <a:bodyPr/>
                    <a:lstStyle/>
                    <a:p>
                      <a:pPr lvl="0">
                        <a:lnSpc>
                          <a:spcPts val="1950"/>
                        </a:lnSpc>
                        <a:buNone/>
                      </a:pPr>
                      <a:r>
                        <a:rPr lang="en-US" sz="1200" b="0" i="0" u="none" strike="noStrike" noProof="0" dirty="0">
                          <a:effectLst/>
                          <a:latin typeface="+mn-lt"/>
                        </a:rPr>
                        <a:t>Mixing</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Blending different audio tracks by adjusting volume, panning, and effects to create a balanced final track.</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85591"/>
                  </a:ext>
                </a:extLst>
              </a:tr>
              <a:tr h="200025">
                <a:tc>
                  <a:txBody>
                    <a:bodyPr/>
                    <a:lstStyle/>
                    <a:p>
                      <a:pPr lvl="0">
                        <a:lnSpc>
                          <a:spcPts val="1950"/>
                        </a:lnSpc>
                        <a:buNone/>
                      </a:pPr>
                      <a:r>
                        <a:rPr lang="en-US" sz="1200" b="0" i="0" u="none" strike="noStrike" noProof="0" dirty="0">
                          <a:effectLst/>
                          <a:latin typeface="+mn-lt"/>
                        </a:rPr>
                        <a:t>Loops</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Pre-recorded short sections of music that can be repeated and layered in music production.</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099483"/>
                  </a:ext>
                </a:extLst>
              </a:tr>
            </a:tbl>
          </a:graphicData>
        </a:graphic>
      </p:graphicFrame>
      <p:grpSp>
        <p:nvGrpSpPr>
          <p:cNvPr id="19" name="Group 18">
            <a:extLst>
              <a:ext uri="{FF2B5EF4-FFF2-40B4-BE49-F238E27FC236}">
                <a16:creationId xmlns:a16="http://schemas.microsoft.com/office/drawing/2014/main" id="{29F8C04C-AAFD-E19E-8D36-FA49F2241955}"/>
              </a:ext>
            </a:extLst>
          </p:cNvPr>
          <p:cNvGrpSpPr/>
          <p:nvPr/>
        </p:nvGrpSpPr>
        <p:grpSpPr>
          <a:xfrm>
            <a:off x="159026" y="4715123"/>
            <a:ext cx="11858802" cy="2142876"/>
            <a:chOff x="174171" y="4444092"/>
            <a:chExt cx="11843658" cy="2413908"/>
          </a:xfrm>
        </p:grpSpPr>
        <p:grpSp>
          <p:nvGrpSpPr>
            <p:cNvPr id="12" name="Group 11">
              <a:extLst>
                <a:ext uri="{FF2B5EF4-FFF2-40B4-BE49-F238E27FC236}">
                  <a16:creationId xmlns:a16="http://schemas.microsoft.com/office/drawing/2014/main" id="{74D11691-98D9-3F16-FD68-1EF0956E555D}"/>
                </a:ext>
              </a:extLst>
            </p:cNvPr>
            <p:cNvGrpSpPr/>
            <p:nvPr/>
          </p:nvGrpSpPr>
          <p:grpSpPr>
            <a:xfrm>
              <a:off x="174171" y="4444092"/>
              <a:ext cx="3679635" cy="2413908"/>
              <a:chOff x="429658" y="4444092"/>
              <a:chExt cx="3679635" cy="2413908"/>
            </a:xfrm>
          </p:grpSpPr>
          <p:pic>
            <p:nvPicPr>
              <p:cNvPr id="15" name="Picture 14" descr="A close-up of a music notation&#10;&#10;Description automatically generated">
                <a:extLst>
                  <a:ext uri="{FF2B5EF4-FFF2-40B4-BE49-F238E27FC236}">
                    <a16:creationId xmlns:a16="http://schemas.microsoft.com/office/drawing/2014/main" id="{82DC689B-41F9-AC69-D9D0-541E7A445052}"/>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6" name="Picture 15" descr="A close-up of a music notation&#10;&#10;Description automatically generated">
                <a:extLst>
                  <a:ext uri="{FF2B5EF4-FFF2-40B4-BE49-F238E27FC236}">
                    <a16:creationId xmlns:a16="http://schemas.microsoft.com/office/drawing/2014/main" id="{F210ADCD-C3E5-189A-64BF-2433C1D52CBB}"/>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7" name="Picture 16" descr="A close-up of a music notation&#10;&#10;Description automatically generated">
                <a:extLst>
                  <a:ext uri="{FF2B5EF4-FFF2-40B4-BE49-F238E27FC236}">
                    <a16:creationId xmlns:a16="http://schemas.microsoft.com/office/drawing/2014/main" id="{4751A126-0178-BD15-1A78-E1906E8BB127}"/>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8" name="Picture 17" descr="A close-up of a music notation&#10;&#10;Description automatically generated">
                <a:extLst>
                  <a:ext uri="{FF2B5EF4-FFF2-40B4-BE49-F238E27FC236}">
                    <a16:creationId xmlns:a16="http://schemas.microsoft.com/office/drawing/2014/main" id="{E4C0FEB0-C4A7-2C39-B003-E2725AC19FC4}"/>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13" name="Picture 2" descr="bass clef and treble clef together - Google Search | Treble clef, Math ...">
              <a:extLst>
                <a:ext uri="{FF2B5EF4-FFF2-40B4-BE49-F238E27FC236}">
                  <a16:creationId xmlns:a16="http://schemas.microsoft.com/office/drawing/2014/main" id="{8F870A51-6841-1B38-8D0A-73BBBD0BD4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LOR KEYS: The notes on a piano keyboard are analogous to the concept ...">
              <a:extLst>
                <a:ext uri="{FF2B5EF4-FFF2-40B4-BE49-F238E27FC236}">
                  <a16:creationId xmlns:a16="http://schemas.microsoft.com/office/drawing/2014/main" id="{7DB9049F-6B76-F6A2-642F-CD48BC186AA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1E3CD9BD-B0F1-1D0F-FCE2-1A8E6D56B041}"/>
              </a:ext>
            </a:extLst>
          </p:cNvPr>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24</a:t>
            </a:r>
          </a:p>
        </p:txBody>
      </p:sp>
    </p:spTree>
    <p:extLst>
      <p:ext uri="{BB962C8B-B14F-4D97-AF65-F5344CB8AC3E}">
        <p14:creationId xmlns:p14="http://schemas.microsoft.com/office/powerpoint/2010/main" val="2209912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354024151"/>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3rd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28631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7713599"/>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385414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30973971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402208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79F102E-9576-4079-8E9D-10C156AEB5CD}"/>
              </a:ext>
            </a:extLst>
          </p:cNvPr>
          <p:cNvGraphicFramePr>
            <a:graphicFrameLocks noGrp="1"/>
          </p:cNvGraphicFramePr>
          <p:nvPr>
            <p:extLst>
              <p:ext uri="{D42A27DB-BD31-4B8C-83A1-F6EECF244321}">
                <p14:modId xmlns:p14="http://schemas.microsoft.com/office/powerpoint/2010/main" val="1218979617"/>
              </p:ext>
            </p:extLst>
          </p:nvPr>
        </p:nvGraphicFramePr>
        <p:xfrm>
          <a:off x="149779" y="991182"/>
          <a:ext cx="3764658" cy="5771191"/>
        </p:xfrm>
        <a:graphic>
          <a:graphicData uri="http://schemas.openxmlformats.org/drawingml/2006/table">
            <a:tbl>
              <a:tblPr firstRow="1" bandRow="1">
                <a:tableStyleId>{7E9639D4-E3E2-4D34-9284-5A2195B3D0D7}</a:tableStyleId>
              </a:tblPr>
              <a:tblGrid>
                <a:gridCol w="1295037">
                  <a:extLst>
                    <a:ext uri="{9D8B030D-6E8A-4147-A177-3AD203B41FA5}">
                      <a16:colId xmlns:a16="http://schemas.microsoft.com/office/drawing/2014/main" val="20000"/>
                    </a:ext>
                  </a:extLst>
                </a:gridCol>
                <a:gridCol w="2469621">
                  <a:extLst>
                    <a:ext uri="{9D8B030D-6E8A-4147-A177-3AD203B41FA5}">
                      <a16:colId xmlns:a16="http://schemas.microsoft.com/office/drawing/2014/main" val="20001"/>
                    </a:ext>
                  </a:extLst>
                </a:gridCol>
              </a:tblGrid>
              <a:tr h="257005">
                <a:tc gridSpan="2">
                  <a:txBody>
                    <a:bodyPr/>
                    <a:lstStyle/>
                    <a:p>
                      <a:pPr algn="ctr"/>
                      <a:r>
                        <a:rPr lang="en-GB" sz="1200" b="1" dirty="0">
                          <a:solidFill>
                            <a:schemeClr val="tx1"/>
                          </a:solidFill>
                          <a:latin typeface="Gill Sans MT" panose="020B0502020104020203" pitchFamily="34" charset="0"/>
                        </a:rPr>
                        <a:t>Week 1</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Key Terms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84940">
                <a:tc>
                  <a:txBody>
                    <a:bodyPr/>
                    <a:lstStyle/>
                    <a:p>
                      <a:r>
                        <a:rPr lang="en-GB" sz="1200" b="1" dirty="0">
                          <a:latin typeface="Gill Sans MT" panose="020B0502020104020203" pitchFamily="34" charset="0"/>
                        </a:rPr>
                        <a:t>Gangs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kern="1200" dirty="0">
                          <a:solidFill>
                            <a:schemeClr val="tx1"/>
                          </a:solidFill>
                          <a:effectLst/>
                          <a:latin typeface="Gill Sans MT" panose="020B0502020104020203" pitchFamily="34" charset="0"/>
                          <a:ea typeface="+mn-ea"/>
                          <a:cs typeface="+mn-cs"/>
                        </a:rPr>
                        <a:t>The plot deals with a gang’s reaction to the aftermath of a crime. Kelly explores the interrelationships within the group responsible.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44235">
                <a:tc>
                  <a:txBody>
                    <a:bodyPr/>
                    <a:lstStyle/>
                    <a:p>
                      <a:r>
                        <a:rPr lang="en-GB" sz="1200" b="1" dirty="0">
                          <a:latin typeface="Gill Sans MT" panose="020B0502020104020203" pitchFamily="34" charset="0"/>
                        </a:rPr>
                        <a:t>Bullying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Psychological bullying as well as the physical abuse of Adam is a predominant theme. The play explores the different effects bullying can have on people.</a:t>
                      </a:r>
                      <a:endParaRPr lang="en-GB" sz="1200" kern="1400" dirty="0">
                        <a:ln>
                          <a:noFill/>
                        </a:ln>
                        <a:solidFill>
                          <a:srgbClr val="000000"/>
                        </a:solidFill>
                        <a:effectLst/>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35139">
                <a:tc>
                  <a:txBody>
                    <a:bodyPr/>
                    <a:lstStyle/>
                    <a:p>
                      <a:r>
                        <a:rPr lang="en-GB" sz="1200" b="1" dirty="0">
                          <a:latin typeface="Gill Sans MT" panose="020B0502020104020203" pitchFamily="34" charset="0"/>
                        </a:rPr>
                        <a:t>Responsibility</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play makes the audience question </a:t>
                      </a:r>
                      <a:r>
                        <a:rPr lang="en-GB" sz="1200" i="1" kern="1200" dirty="0">
                          <a:ln>
                            <a:noFill/>
                          </a:ln>
                          <a:solidFill>
                            <a:srgbClr val="000000"/>
                          </a:solidFill>
                          <a:effectLst/>
                          <a:latin typeface="Gill Sans MT" panose="020B0502020104020203" pitchFamily="34" charset="0"/>
                        </a:rPr>
                        <a:t>who</a:t>
                      </a:r>
                      <a:r>
                        <a:rPr lang="en-GB" sz="1200" kern="1200" dirty="0">
                          <a:ln>
                            <a:noFill/>
                          </a:ln>
                          <a:solidFill>
                            <a:srgbClr val="000000"/>
                          </a:solidFill>
                          <a:effectLst/>
                          <a:latin typeface="Gill Sans MT" panose="020B0502020104020203" pitchFamily="34" charset="0"/>
                        </a:rPr>
                        <a:t> is ultimately responsible for the callous behaviour of the group.</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21873">
                <a:tc>
                  <a:txBody>
                    <a:bodyPr/>
                    <a:lstStyle/>
                    <a:p>
                      <a:r>
                        <a:rPr lang="en-GB" sz="1200" b="1" dirty="0">
                          <a:latin typeface="Gill Sans MT" panose="020B0502020104020203" pitchFamily="34" charset="0"/>
                        </a:rPr>
                        <a:t>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Kelly investigates different kinds of power relationships within the group and how different characters exert their power to control the gang.</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4105408"/>
                  </a:ext>
                </a:extLst>
              </a:tr>
              <a:tr h="1502987">
                <a:tc>
                  <a:txBody>
                    <a:bodyPr/>
                    <a:lstStyle/>
                    <a:p>
                      <a:r>
                        <a:rPr lang="en-GB" sz="1200" b="1" dirty="0">
                          <a:latin typeface="Gill Sans MT" panose="020B0502020104020203" pitchFamily="34" charset="0"/>
                        </a:rPr>
                        <a:t>Loyalty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The audience are prompted to consider the different kinds of loyalty; to individuals, to the group, and to our own personal beliefs. </a:t>
                      </a:r>
                      <a:endParaRPr lang="en-GB" sz="1200" kern="1400" dirty="0">
                        <a:ln>
                          <a:noFill/>
                        </a:ln>
                        <a:solidFill>
                          <a:srgbClr val="000000"/>
                        </a:solidFill>
                        <a:effectLst/>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9904404"/>
                  </a:ext>
                </a:extLst>
              </a:tr>
            </a:tbl>
          </a:graphicData>
        </a:graphic>
      </p:graphicFrame>
      <p:sp>
        <p:nvSpPr>
          <p:cNvPr id="6" name="TextBox 5"/>
          <p:cNvSpPr txBox="1"/>
          <p:nvPr/>
        </p:nvSpPr>
        <p:spPr>
          <a:xfrm>
            <a:off x="149779" y="95627"/>
            <a:ext cx="1881501"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a:t>
            </a:r>
          </a:p>
        </p:txBody>
      </p:sp>
      <p:graphicFrame>
        <p:nvGraphicFramePr>
          <p:cNvPr id="2" name="Table 1">
            <a:extLst>
              <a:ext uri="{FF2B5EF4-FFF2-40B4-BE49-F238E27FC236}">
                <a16:creationId xmlns:a16="http://schemas.microsoft.com/office/drawing/2014/main" id="{0FDF13D6-CC8E-5208-0D38-71CB9C6A5E83}"/>
              </a:ext>
            </a:extLst>
          </p:cNvPr>
          <p:cNvGraphicFramePr>
            <a:graphicFrameLocks noGrp="1"/>
          </p:cNvGraphicFramePr>
          <p:nvPr>
            <p:extLst>
              <p:ext uri="{D42A27DB-BD31-4B8C-83A1-F6EECF244321}">
                <p14:modId xmlns:p14="http://schemas.microsoft.com/office/powerpoint/2010/main" val="3059634494"/>
              </p:ext>
            </p:extLst>
          </p:nvPr>
        </p:nvGraphicFramePr>
        <p:xfrm>
          <a:off x="4065742" y="960631"/>
          <a:ext cx="3423236" cy="5801743"/>
        </p:xfrm>
        <a:graphic>
          <a:graphicData uri="http://schemas.openxmlformats.org/drawingml/2006/table">
            <a:tbl>
              <a:tblPr firstRow="1" bandRow="1">
                <a:tableStyleId>{5940675A-B579-460E-94D1-54222C63F5DA}</a:tableStyleId>
              </a:tblPr>
              <a:tblGrid>
                <a:gridCol w="1220744">
                  <a:extLst>
                    <a:ext uri="{9D8B030D-6E8A-4147-A177-3AD203B41FA5}">
                      <a16:colId xmlns:a16="http://schemas.microsoft.com/office/drawing/2014/main" val="20000"/>
                    </a:ext>
                  </a:extLst>
                </a:gridCol>
                <a:gridCol w="2202492">
                  <a:extLst>
                    <a:ext uri="{9D8B030D-6E8A-4147-A177-3AD203B41FA5}">
                      <a16:colId xmlns:a16="http://schemas.microsoft.com/office/drawing/2014/main" val="20001"/>
                    </a:ext>
                  </a:extLst>
                </a:gridCol>
              </a:tblGrid>
              <a:tr h="300114">
                <a:tc gridSpan="2">
                  <a:txBody>
                    <a:bodyPr/>
                    <a:lstStyle/>
                    <a:p>
                      <a:pPr algn="ctr"/>
                      <a:r>
                        <a:rPr lang="en-US" sz="1200" b="1" baseline="0" dirty="0">
                          <a:solidFill>
                            <a:schemeClr val="tx1"/>
                          </a:solidFill>
                          <a:latin typeface="Gill Sans MT" panose="020B0502020104020203" pitchFamily="34" charset="0"/>
                          <a:cs typeface="Gill Sans"/>
                        </a:rPr>
                        <a:t>Week 2 – </a:t>
                      </a:r>
                      <a:r>
                        <a:rPr lang="en-US" sz="1200" b="1" dirty="0">
                          <a:solidFill>
                            <a:schemeClr val="tx1"/>
                          </a:solidFill>
                          <a:latin typeface="Gill Sans MT" panose="020B0502020104020203" pitchFamily="34" charset="0"/>
                          <a:cs typeface="Gill Sans"/>
                        </a:rPr>
                        <a:t>Key</a:t>
                      </a:r>
                      <a:r>
                        <a:rPr lang="en-US" sz="1200" b="1" baseline="0" dirty="0">
                          <a:solidFill>
                            <a:schemeClr val="tx1"/>
                          </a:solidFill>
                          <a:latin typeface="Gill Sans MT" panose="020B0502020104020203" pitchFamily="34" charset="0"/>
                          <a:cs typeface="Gill Sans"/>
                        </a:rPr>
                        <a:t> Devices </a:t>
                      </a:r>
                      <a:endParaRPr lang="en-US" sz="1200" b="1" dirty="0">
                        <a:solidFill>
                          <a:schemeClr val="tx1"/>
                        </a:solidFill>
                        <a:latin typeface="Gill Sans MT" panose="020B0502020104020203" pitchFamily="34" charset="0"/>
                        <a:cs typeface="Gill Sans"/>
                      </a:endParaRPr>
                    </a:p>
                  </a:txBody>
                  <a:tcPr anchor="ctr">
                    <a:solidFill>
                      <a:schemeClr val="accent2">
                        <a:lumMod val="20000"/>
                        <a:lumOff val="80000"/>
                      </a:schemeClr>
                    </a:solidFill>
                  </a:tcPr>
                </a:tc>
                <a:tc hMerge="1">
                  <a:txBody>
                    <a:bodyPr/>
                    <a:lstStyle/>
                    <a:p>
                      <a:endParaRPr lang="en-US" sz="1200" dirty="0">
                        <a:latin typeface="Gill Sans MT" panose="020B0502020104020203" pitchFamily="34" charset="0"/>
                      </a:endParaRPr>
                    </a:p>
                  </a:txBody>
                  <a:tcPr/>
                </a:tc>
                <a:extLst>
                  <a:ext uri="{0D108BD9-81ED-4DB2-BD59-A6C34878D82A}">
                    <a16:rowId xmlns:a16="http://schemas.microsoft.com/office/drawing/2014/main" val="10000"/>
                  </a:ext>
                </a:extLst>
              </a:tr>
              <a:tr h="1319131">
                <a:tc>
                  <a:txBody>
                    <a:bodyPr/>
                    <a:lstStyle/>
                    <a:p>
                      <a:r>
                        <a:rPr lang="en-GB" sz="1200" b="1" dirty="0">
                          <a:latin typeface="Gill Sans MT" panose="020B0502020104020203" pitchFamily="34" charset="0"/>
                        </a:rPr>
                        <a:t>Adjacency Pairs </a:t>
                      </a:r>
                    </a:p>
                  </a:txBody>
                  <a:tcPr anchor="ctr"/>
                </a:tc>
                <a:tc>
                  <a:txBody>
                    <a:bodyPr/>
                    <a:lstStyle/>
                    <a:p>
                      <a:pPr marL="0" marR="0" indent="0" algn="l">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These are pairs of utterances in a conversation that follow on from each other e.g. greeting and greeting, question &amp; answer.</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0002"/>
                  </a:ext>
                </a:extLst>
              </a:tr>
              <a:tr h="1069161">
                <a:tc>
                  <a:txBody>
                    <a:bodyPr/>
                    <a:lstStyle/>
                    <a:p>
                      <a:r>
                        <a:rPr lang="en-GB" sz="1200" b="1" dirty="0">
                          <a:latin typeface="Gill Sans MT" panose="020B0502020104020203" pitchFamily="34" charset="0"/>
                        </a:rPr>
                        <a:t>False</a:t>
                      </a:r>
                      <a:r>
                        <a:rPr lang="en-GB" sz="1200" b="1" baseline="0" dirty="0">
                          <a:latin typeface="Gill Sans MT" panose="020B0502020104020203" pitchFamily="34" charset="0"/>
                        </a:rPr>
                        <a:t> Start</a:t>
                      </a:r>
                      <a:endParaRPr lang="en-GB" sz="1200" b="1" dirty="0">
                        <a:latin typeface="Gill Sans MT" panose="020B0502020104020203" pitchFamily="34" charset="0"/>
                      </a:endParaRPr>
                    </a:p>
                  </a:txBody>
                  <a:tcPr anchor="ctr"/>
                </a:tc>
                <a:tc>
                  <a:txBody>
                    <a:bodyPr/>
                    <a:lstStyle/>
                    <a:p>
                      <a:pPr marL="0" marR="0" indent="0" algn="l">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This is where someone starts then breaks off (because they are uncomfortable or confused).</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0003"/>
                  </a:ext>
                </a:extLst>
              </a:tr>
              <a:tr h="1022639">
                <a:tc>
                  <a:txBody>
                    <a:bodyPr/>
                    <a:lstStyle/>
                    <a:p>
                      <a:r>
                        <a:rPr lang="en-GB" sz="1200" b="1" dirty="0">
                          <a:latin typeface="Gill Sans MT" panose="020B0502020104020203" pitchFamily="34" charset="0"/>
                        </a:rPr>
                        <a:t>Overlap </a:t>
                      </a:r>
                    </a:p>
                  </a:txBody>
                  <a:tcPr anchor="ctr"/>
                </a:tc>
                <a:tc>
                  <a:txBody>
                    <a:bodyPr/>
                    <a:lstStyle/>
                    <a:p>
                      <a:pPr marL="0" marR="0" indent="0" algn="l">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This is where turn-taking goes wrong, and both participants message at the same time.</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0004"/>
                  </a:ext>
                </a:extLst>
              </a:tr>
              <a:tr h="1233556">
                <a:tc>
                  <a:txBody>
                    <a:bodyPr/>
                    <a:lstStyle/>
                    <a:p>
                      <a:pPr marL="0" marR="0" indent="0" algn="l">
                        <a:lnSpc>
                          <a:spcPct val="119000"/>
                        </a:lnSpc>
                        <a:spcBef>
                          <a:spcPts val="0"/>
                        </a:spcBef>
                        <a:spcAft>
                          <a:spcPts val="0"/>
                        </a:spcAft>
                      </a:pPr>
                      <a:r>
                        <a:rPr lang="en-GB" sz="1200" b="1" kern="1200" dirty="0">
                          <a:ln>
                            <a:noFill/>
                          </a:ln>
                          <a:solidFill>
                            <a:srgbClr val="000000"/>
                          </a:solidFill>
                          <a:effectLst/>
                          <a:latin typeface="Gill Sans MT" panose="020B0502020104020203" pitchFamily="34" charset="0"/>
                        </a:rPr>
                        <a:t>Back Tracking</a:t>
                      </a:r>
                      <a:endParaRPr lang="en-GB" sz="1200" b="1" kern="1400" dirty="0">
                        <a:ln>
                          <a:noFill/>
                        </a:ln>
                        <a:solidFill>
                          <a:srgbClr val="000000"/>
                        </a:solidFill>
                        <a:effectLst/>
                        <a:latin typeface="Gill Sans MT" panose="020B0502020104020203" pitchFamily="34" charset="0"/>
                      </a:endParaRPr>
                    </a:p>
                    <a:p>
                      <a:pPr marL="0" marR="0" indent="0" algn="l">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 </a:t>
                      </a:r>
                    </a:p>
                  </a:txBody>
                  <a:tcPr anchor="ctr"/>
                </a:tc>
                <a:tc>
                  <a:txBody>
                    <a:bodyPr/>
                    <a:lstStyle/>
                    <a:p>
                      <a:pPr marR="0" indent="0" algn="l" rtl="0">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Going back to something in the conversation that's already been started or has already been said.</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781062642"/>
                  </a:ext>
                </a:extLst>
              </a:tr>
              <a:tr h="857142">
                <a:tc>
                  <a:txBody>
                    <a:bodyPr/>
                    <a:lstStyle/>
                    <a:p>
                      <a:pPr marL="0" marR="0" indent="0" algn="l">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Fillers</a:t>
                      </a:r>
                      <a:r>
                        <a:rPr lang="en-GB" sz="1200" b="1" kern="1400" baseline="0" dirty="0">
                          <a:ln>
                            <a:noFill/>
                          </a:ln>
                          <a:solidFill>
                            <a:srgbClr val="000000"/>
                          </a:solidFill>
                          <a:effectLst/>
                          <a:latin typeface="Gill Sans MT" panose="020B0502020104020203" pitchFamily="34" charset="0"/>
                        </a:rPr>
                        <a:t> </a:t>
                      </a:r>
                      <a:r>
                        <a:rPr lang="en-GB" sz="1200" b="1" kern="1400" dirty="0">
                          <a:ln>
                            <a:noFill/>
                          </a:ln>
                          <a:solidFill>
                            <a:srgbClr val="000000"/>
                          </a:solidFill>
                          <a:effectLst/>
                          <a:latin typeface="Gill Sans MT" panose="020B0502020104020203" pitchFamily="34" charset="0"/>
                        </a:rPr>
                        <a:t> </a:t>
                      </a:r>
                      <a:endParaRPr lang="en-GB" sz="1200" b="1" kern="1200" dirty="0">
                        <a:solidFill>
                          <a:schemeClr val="tx1"/>
                        </a:solidFill>
                        <a:effectLst/>
                        <a:latin typeface="Gill Sans MT" panose="020B0502020104020203" pitchFamily="34" charset="0"/>
                        <a:ea typeface="+mn-ea"/>
                        <a:cs typeface="+mn-cs"/>
                      </a:endParaRPr>
                    </a:p>
                  </a:txBody>
                  <a:tcPr anchor="ctr"/>
                </a:tc>
                <a:tc>
                  <a:txBody>
                    <a:bodyPr/>
                    <a:lstStyle/>
                    <a:p>
                      <a:pPr marL="0" marR="0" indent="0" algn="l">
                        <a:lnSpc>
                          <a:spcPct val="119000"/>
                        </a:lnSpc>
                        <a:spcBef>
                          <a:spcPts val="0"/>
                        </a:spcBef>
                        <a:spcAft>
                          <a:spcPts val="0"/>
                        </a:spcAft>
                      </a:pPr>
                      <a:r>
                        <a:rPr lang="en-GB" sz="1200" kern="1200" dirty="0">
                          <a:ln>
                            <a:noFill/>
                          </a:ln>
                          <a:solidFill>
                            <a:srgbClr val="000000"/>
                          </a:solidFill>
                          <a:effectLst/>
                          <a:latin typeface="Gill Sans MT" panose="020B0502020104020203" pitchFamily="34" charset="0"/>
                        </a:rPr>
                        <a:t>Items in speech that allow time to think, or create a pause, e.g. ‘</a:t>
                      </a:r>
                      <a:r>
                        <a:rPr lang="en-GB" sz="1200" kern="1200" dirty="0" err="1">
                          <a:ln>
                            <a:noFill/>
                          </a:ln>
                          <a:solidFill>
                            <a:srgbClr val="000000"/>
                          </a:solidFill>
                          <a:effectLst/>
                          <a:latin typeface="Gill Sans MT" panose="020B0502020104020203" pitchFamily="34" charset="0"/>
                        </a:rPr>
                        <a:t>erm</a:t>
                      </a:r>
                      <a:r>
                        <a:rPr lang="en-GB" sz="1200" kern="1200" dirty="0">
                          <a:ln>
                            <a:noFill/>
                          </a:ln>
                          <a:solidFill>
                            <a:srgbClr val="000000"/>
                          </a:solidFill>
                          <a:effectLst/>
                          <a:latin typeface="Gill Sans MT" panose="020B0502020104020203" pitchFamily="34" charset="0"/>
                        </a:rPr>
                        <a:t>.</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3077568704"/>
                  </a:ext>
                </a:extLst>
              </a:tr>
            </a:tbl>
          </a:graphicData>
        </a:graphic>
      </p:graphicFrame>
      <p:graphicFrame>
        <p:nvGraphicFramePr>
          <p:cNvPr id="3" name="Table 2">
            <a:extLst>
              <a:ext uri="{FF2B5EF4-FFF2-40B4-BE49-F238E27FC236}">
                <a16:creationId xmlns:a16="http://schemas.microsoft.com/office/drawing/2014/main" id="{067AEDBC-3786-603E-BEDF-46D71790D3EA}"/>
              </a:ext>
            </a:extLst>
          </p:cNvPr>
          <p:cNvGraphicFramePr>
            <a:graphicFrameLocks noGrp="1"/>
          </p:cNvGraphicFramePr>
          <p:nvPr>
            <p:extLst>
              <p:ext uri="{D42A27DB-BD31-4B8C-83A1-F6EECF244321}">
                <p14:modId xmlns:p14="http://schemas.microsoft.com/office/powerpoint/2010/main" val="1843020029"/>
              </p:ext>
            </p:extLst>
          </p:nvPr>
        </p:nvGraphicFramePr>
        <p:xfrm>
          <a:off x="7638757" y="476161"/>
          <a:ext cx="4403464" cy="2665741"/>
        </p:xfrm>
        <a:graphic>
          <a:graphicData uri="http://schemas.openxmlformats.org/drawingml/2006/table">
            <a:tbl>
              <a:tblPr firstRow="1" firstCol="1" bandRow="1">
                <a:tableStyleId>{5940675A-B579-460E-94D1-54222C63F5DA}</a:tableStyleId>
              </a:tblPr>
              <a:tblGrid>
                <a:gridCol w="1344811">
                  <a:extLst>
                    <a:ext uri="{9D8B030D-6E8A-4147-A177-3AD203B41FA5}">
                      <a16:colId xmlns:a16="http://schemas.microsoft.com/office/drawing/2014/main" val="20000"/>
                    </a:ext>
                  </a:extLst>
                </a:gridCol>
                <a:gridCol w="3058653">
                  <a:extLst>
                    <a:ext uri="{9D8B030D-6E8A-4147-A177-3AD203B41FA5}">
                      <a16:colId xmlns:a16="http://schemas.microsoft.com/office/drawing/2014/main" val="20001"/>
                    </a:ext>
                  </a:extLst>
                </a:gridCol>
              </a:tblGrid>
              <a:tr h="235567">
                <a:tc gridSpan="2">
                  <a:txBody>
                    <a:bodyPr/>
                    <a:lstStyle/>
                    <a:p>
                      <a:pPr algn="ctr">
                        <a:lnSpc>
                          <a:spcPct val="115000"/>
                        </a:lnSpc>
                        <a:spcAft>
                          <a:spcPts val="0"/>
                        </a:spcAft>
                      </a:pPr>
                      <a:r>
                        <a:rPr lang="en-GB" sz="1200" b="1" dirty="0">
                          <a:effectLst/>
                          <a:latin typeface="Gill Sans MT" panose="020B0502020104020203" pitchFamily="34" charset="0"/>
                        </a:rPr>
                        <a:t>Week 3</a:t>
                      </a:r>
                      <a:r>
                        <a:rPr lang="en-GB" sz="1200" b="1" baseline="0" dirty="0">
                          <a:effectLst/>
                          <a:latin typeface="Gill Sans MT" panose="020B0502020104020203" pitchFamily="34" charset="0"/>
                        </a:rPr>
                        <a:t> - </a:t>
                      </a:r>
                      <a:r>
                        <a:rPr lang="en-GB" sz="1200" b="1" dirty="0">
                          <a:effectLst/>
                          <a:latin typeface="Gill Sans MT" panose="020B0502020104020203" pitchFamily="34" charset="0"/>
                        </a:rPr>
                        <a:t>Characters </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33001">
                <a:tc>
                  <a:txBody>
                    <a:bodyPr/>
                    <a:lstStyle/>
                    <a:p>
                      <a:r>
                        <a:rPr lang="en-GB" sz="1200" b="1" dirty="0">
                          <a:latin typeface="Gill Sans MT" panose="020B0502020104020203" pitchFamily="34" charset="0"/>
                        </a:rPr>
                        <a:t>Phil </a:t>
                      </a:r>
                    </a:p>
                  </a:txBody>
                  <a:tcPr anchor="ctr"/>
                </a:tc>
                <a:tc>
                  <a:txBody>
                    <a:bodyPr/>
                    <a:lstStyle/>
                    <a:p>
                      <a:r>
                        <a:rPr lang="en-GB" sz="1200" b="0" i="0" dirty="0">
                          <a:solidFill>
                            <a:srgbClr val="192930"/>
                          </a:solidFill>
                          <a:effectLst/>
                          <a:latin typeface="Gill Sans MT" panose="020B0502020104020203" pitchFamily="34" charset="0"/>
                        </a:rPr>
                        <a:t>Menacing, Cold, Sinister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1"/>
                  </a:ext>
                </a:extLst>
              </a:tr>
              <a:tr h="333622">
                <a:tc>
                  <a:txBody>
                    <a:bodyPr/>
                    <a:lstStyle/>
                    <a:p>
                      <a:r>
                        <a:rPr lang="en-GB" sz="1200" b="1" dirty="0">
                          <a:latin typeface="Gill Sans MT" panose="020B0502020104020203" pitchFamily="34" charset="0"/>
                        </a:rPr>
                        <a:t>John Tate</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nchor="ctr"/>
                </a:tc>
                <a:tc>
                  <a:txBody>
                    <a:bodyPr/>
                    <a:lstStyle/>
                    <a:p>
                      <a:r>
                        <a:rPr lang="en-GB" sz="1200" b="0" i="0" dirty="0">
                          <a:solidFill>
                            <a:srgbClr val="192930"/>
                          </a:solidFill>
                          <a:effectLst/>
                          <a:latin typeface="Gill Sans MT" panose="020B0502020104020203" pitchFamily="34" charset="0"/>
                        </a:rPr>
                        <a:t>Controlling, Manipulative,</a:t>
                      </a:r>
                      <a:r>
                        <a:rPr lang="en-GB" sz="1200" b="0" i="0" baseline="0" dirty="0">
                          <a:solidFill>
                            <a:srgbClr val="192930"/>
                          </a:solidFill>
                          <a:effectLst/>
                          <a:latin typeface="Gill Sans MT" panose="020B0502020104020203" pitchFamily="34" charset="0"/>
                        </a:rPr>
                        <a:t> Tyrannical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333001">
                <a:tc>
                  <a:txBody>
                    <a:bodyPr/>
                    <a:lstStyle/>
                    <a:p>
                      <a:r>
                        <a:rPr lang="en-GB" sz="1200" b="1" dirty="0">
                          <a:latin typeface="Gill Sans MT" panose="020B0502020104020203" pitchFamily="34" charset="0"/>
                        </a:rPr>
                        <a:t>Leah </a:t>
                      </a:r>
                    </a:p>
                  </a:txBody>
                  <a:tcPr anchor="ctr"/>
                </a:tc>
                <a:tc>
                  <a:txBody>
                    <a:bodyPr/>
                    <a:lstStyle/>
                    <a:p>
                      <a:r>
                        <a:rPr lang="en-GB" sz="1200" dirty="0">
                          <a:latin typeface="Gill Sans MT" panose="020B0502020104020203" pitchFamily="34" charset="0"/>
                        </a:rPr>
                        <a:t>Insecure, Loyal, Insightful, Inferior </a:t>
                      </a:r>
                    </a:p>
                  </a:txBody>
                  <a:tcPr anchor="ctr"/>
                </a:tc>
                <a:extLst>
                  <a:ext uri="{0D108BD9-81ED-4DB2-BD59-A6C34878D82A}">
                    <a16:rowId xmlns:a16="http://schemas.microsoft.com/office/drawing/2014/main" val="10003"/>
                  </a:ext>
                </a:extLst>
              </a:tr>
              <a:tr h="333001">
                <a:tc>
                  <a:txBody>
                    <a:bodyPr/>
                    <a:lstStyle/>
                    <a:p>
                      <a:r>
                        <a:rPr lang="en-GB" sz="1200" b="1" dirty="0">
                          <a:latin typeface="Gill Sans MT" panose="020B0502020104020203" pitchFamily="34" charset="0"/>
                        </a:rPr>
                        <a:t>Mark </a:t>
                      </a:r>
                    </a:p>
                  </a:txBody>
                  <a:tcPr anchor="ctr"/>
                </a:tc>
                <a:tc>
                  <a:txBody>
                    <a:bodyPr/>
                    <a:lstStyle/>
                    <a:p>
                      <a:r>
                        <a:rPr lang="en-GB" sz="1200" b="0" i="0" dirty="0">
                          <a:solidFill>
                            <a:srgbClr val="192930"/>
                          </a:solidFill>
                          <a:effectLst/>
                          <a:latin typeface="Gill Sans MT" panose="020B0502020104020203" pitchFamily="34" charset="0"/>
                        </a:rPr>
                        <a:t>Cruel, Malicious, Blunt, Ruthless</a:t>
                      </a:r>
                      <a:r>
                        <a:rPr lang="en-GB" sz="1200" b="0" i="0" baseline="0" dirty="0">
                          <a:solidFill>
                            <a:srgbClr val="192930"/>
                          </a:solidFill>
                          <a:effectLst/>
                          <a:latin typeface="Gill Sans MT" panose="020B0502020104020203" pitchFamily="34" charset="0"/>
                        </a:rPr>
                        <a:t>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r h="333622">
                <a:tc>
                  <a:txBody>
                    <a:bodyPr/>
                    <a:lstStyle/>
                    <a:p>
                      <a:r>
                        <a:rPr lang="en-GB" sz="1200" b="1" dirty="0">
                          <a:latin typeface="Gill Sans MT" panose="020B0502020104020203" pitchFamily="34" charset="0"/>
                        </a:rPr>
                        <a:t>Jan</a:t>
                      </a:r>
                    </a:p>
                  </a:txBody>
                  <a:tcPr anchor="ctr"/>
                </a:tc>
                <a:tc>
                  <a:txBody>
                    <a:bodyPr/>
                    <a:lstStyle/>
                    <a:p>
                      <a:r>
                        <a:rPr lang="en-GB" sz="1200" b="0" i="0" dirty="0">
                          <a:solidFill>
                            <a:srgbClr val="192930"/>
                          </a:solidFill>
                          <a:effectLst/>
                          <a:latin typeface="Gill Sans MT" panose="020B0502020104020203" pitchFamily="34" charset="0"/>
                        </a:rPr>
                        <a:t>Bullying, Intimidating,</a:t>
                      </a:r>
                      <a:r>
                        <a:rPr lang="en-GB" sz="1200" b="0" i="0" baseline="0" dirty="0">
                          <a:solidFill>
                            <a:srgbClr val="192930"/>
                          </a:solidFill>
                          <a:effectLst/>
                          <a:latin typeface="Gill Sans MT" panose="020B0502020104020203" pitchFamily="34" charset="0"/>
                        </a:rPr>
                        <a:t> Gullible,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5"/>
                  </a:ext>
                </a:extLst>
              </a:tr>
              <a:tr h="333001">
                <a:tc>
                  <a:txBody>
                    <a:bodyPr/>
                    <a:lstStyle/>
                    <a:p>
                      <a:r>
                        <a:rPr lang="en-GB" sz="1200" b="1" dirty="0">
                          <a:latin typeface="Gill Sans MT" panose="020B0502020104020203" pitchFamily="34" charset="0"/>
                        </a:rPr>
                        <a:t>Adam </a:t>
                      </a:r>
                    </a:p>
                  </a:txBody>
                  <a:tcPr anchor="ctr"/>
                </a:tc>
                <a:tc>
                  <a:txBody>
                    <a:bodyPr/>
                    <a:lstStyle/>
                    <a:p>
                      <a:r>
                        <a:rPr lang="en-GB" sz="1200" dirty="0">
                          <a:latin typeface="Gill Sans MT" panose="020B0502020104020203" pitchFamily="34" charset="0"/>
                        </a:rPr>
                        <a:t>Victim, confused, scared </a:t>
                      </a:r>
                    </a:p>
                  </a:txBody>
                  <a:tcPr anchor="ctr"/>
                </a:tc>
                <a:extLst>
                  <a:ext uri="{0D108BD9-81ED-4DB2-BD59-A6C34878D82A}">
                    <a16:rowId xmlns:a16="http://schemas.microsoft.com/office/drawing/2014/main" val="1413019083"/>
                  </a:ext>
                </a:extLst>
              </a:tr>
              <a:tr h="430926">
                <a:tc>
                  <a:txBody>
                    <a:bodyPr/>
                    <a:lstStyle/>
                    <a:p>
                      <a:r>
                        <a:rPr lang="en-GB" sz="1200" b="1" dirty="0">
                          <a:latin typeface="Gill Sans MT" panose="020B0502020104020203" pitchFamily="34" charset="0"/>
                        </a:rPr>
                        <a:t>Richard </a:t>
                      </a:r>
                    </a:p>
                  </a:txBody>
                  <a:tcPr anchor="ctr"/>
                </a:tc>
                <a:tc>
                  <a:txBody>
                    <a:bodyPr/>
                    <a:lstStyle/>
                    <a:p>
                      <a:r>
                        <a:rPr lang="en-GB" sz="1200" dirty="0">
                          <a:latin typeface="Gill Sans MT" panose="020B0502020104020203" pitchFamily="34" charset="0"/>
                        </a:rPr>
                        <a:t>Insecure,</a:t>
                      </a:r>
                      <a:r>
                        <a:rPr lang="en-GB" sz="1200" baseline="0" dirty="0">
                          <a:latin typeface="Gill Sans MT" panose="020B0502020104020203" pitchFamily="34" charset="0"/>
                        </a:rPr>
                        <a:t> Confident, Sycophant (flatterer) </a:t>
                      </a:r>
                      <a:endParaRPr lang="en-GB" sz="1200" dirty="0">
                        <a:latin typeface="Gill Sans MT" panose="020B0502020104020203" pitchFamily="34" charset="0"/>
                      </a:endParaRPr>
                    </a:p>
                  </a:txBody>
                  <a:tcPr anchor="ctr"/>
                </a:tc>
                <a:extLst>
                  <a:ext uri="{0D108BD9-81ED-4DB2-BD59-A6C34878D82A}">
                    <a16:rowId xmlns:a16="http://schemas.microsoft.com/office/drawing/2014/main" val="4084603596"/>
                  </a:ext>
                </a:extLst>
              </a:tr>
            </a:tbl>
          </a:graphicData>
        </a:graphic>
      </p:graphicFrame>
      <p:graphicFrame>
        <p:nvGraphicFramePr>
          <p:cNvPr id="5" name="Table 4">
            <a:extLst>
              <a:ext uri="{FF2B5EF4-FFF2-40B4-BE49-F238E27FC236}">
                <a16:creationId xmlns:a16="http://schemas.microsoft.com/office/drawing/2014/main" id="{1D78C73A-A5BD-ADD5-D19D-7F413F8AB913}"/>
              </a:ext>
            </a:extLst>
          </p:cNvPr>
          <p:cNvGraphicFramePr>
            <a:graphicFrameLocks noGrp="1"/>
          </p:cNvGraphicFramePr>
          <p:nvPr>
            <p:extLst>
              <p:ext uri="{D42A27DB-BD31-4B8C-83A1-F6EECF244321}">
                <p14:modId xmlns:p14="http://schemas.microsoft.com/office/powerpoint/2010/main" val="2571085238"/>
              </p:ext>
            </p:extLst>
          </p:nvPr>
        </p:nvGraphicFramePr>
        <p:xfrm>
          <a:off x="7638757" y="3272269"/>
          <a:ext cx="4403464" cy="3490104"/>
        </p:xfrm>
        <a:graphic>
          <a:graphicData uri="http://schemas.openxmlformats.org/drawingml/2006/table">
            <a:tbl>
              <a:tblPr firstRow="1" bandRow="1">
                <a:tableStyleId>{5940675A-B579-460E-94D1-54222C63F5DA}</a:tableStyleId>
              </a:tblPr>
              <a:tblGrid>
                <a:gridCol w="862720">
                  <a:extLst>
                    <a:ext uri="{9D8B030D-6E8A-4147-A177-3AD203B41FA5}">
                      <a16:colId xmlns:a16="http://schemas.microsoft.com/office/drawing/2014/main" val="20000"/>
                    </a:ext>
                  </a:extLst>
                </a:gridCol>
                <a:gridCol w="3540744">
                  <a:extLst>
                    <a:ext uri="{9D8B030D-6E8A-4147-A177-3AD203B41FA5}">
                      <a16:colId xmlns:a16="http://schemas.microsoft.com/office/drawing/2014/main" val="20001"/>
                    </a:ext>
                  </a:extLst>
                </a:gridCol>
              </a:tblGrid>
              <a:tr h="338607">
                <a:tc gridSpan="2">
                  <a:txBody>
                    <a:bodyPr/>
                    <a:lstStyle/>
                    <a:p>
                      <a:pPr algn="ctr"/>
                      <a:r>
                        <a:rPr lang="en-GB" sz="1200" b="1" dirty="0">
                          <a:solidFill>
                            <a:schemeClr val="tx1"/>
                          </a:solidFill>
                          <a:latin typeface="Gill Sans MT" panose="020B0502020104020203" pitchFamily="34" charset="0"/>
                        </a:rPr>
                        <a:t>Week 4</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Quotes</a:t>
                      </a:r>
                    </a:p>
                  </a:txBody>
                  <a:tcPr anchor="ctr">
                    <a:solidFill>
                      <a:srgbClr val="FCE4F7"/>
                    </a:solidFill>
                  </a:tcPr>
                </a:tc>
                <a:tc hMerge="1">
                  <a:txBody>
                    <a:bodyPr/>
                    <a:lstStyle/>
                    <a:p>
                      <a:endParaRPr lang="en-GB" sz="1000" dirty="0">
                        <a:latin typeface="Gill Sans MT" panose="020B0502020104020203" pitchFamily="34" charset="0"/>
                      </a:endParaRPr>
                    </a:p>
                  </a:txBody>
                  <a:tcPr/>
                </a:tc>
                <a:extLst>
                  <a:ext uri="{0D108BD9-81ED-4DB2-BD59-A6C34878D82A}">
                    <a16:rowId xmlns:a16="http://schemas.microsoft.com/office/drawing/2014/main" val="10000"/>
                  </a:ext>
                </a:extLst>
              </a:tr>
              <a:tr h="398833">
                <a:tc>
                  <a:txBody>
                    <a:bodyPr/>
                    <a:lstStyle/>
                    <a:p>
                      <a:r>
                        <a:rPr lang="en-GB" sz="1200" b="1" dirty="0">
                          <a:latin typeface="Gill Sans MT" panose="020B0502020104020203" pitchFamily="34" charset="0"/>
                        </a:rPr>
                        <a:t>Mark</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nchor="ctr"/>
                </a:tc>
                <a:tc>
                  <a:txBody>
                    <a:bodyPr/>
                    <a:lstStyle/>
                    <a:p>
                      <a:r>
                        <a:rPr lang="en-GB" sz="1200" dirty="0">
                          <a:latin typeface="Gill Sans MT" panose="020B0502020104020203" pitchFamily="34" charset="0"/>
                        </a:rPr>
                        <a:t>We were having a laugh,</a:t>
                      </a:r>
                      <a:r>
                        <a:rPr lang="en-GB" sz="1200" baseline="0" dirty="0">
                          <a:latin typeface="Gill Sans MT" panose="020B0502020104020203" pitchFamily="34" charset="0"/>
                        </a:rPr>
                        <a:t> weren't we…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1"/>
                  </a:ext>
                </a:extLst>
              </a:tr>
              <a:tr h="404249">
                <a:tc>
                  <a:txBody>
                    <a:bodyPr/>
                    <a:lstStyle/>
                    <a:p>
                      <a:r>
                        <a:rPr lang="en-GB" sz="1200" b="1" dirty="0">
                          <a:latin typeface="Gill Sans MT" panose="020B0502020104020203" pitchFamily="34" charset="0"/>
                        </a:rPr>
                        <a:t>Richard</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nchor="ctr"/>
                </a:tc>
                <a:tc>
                  <a:txBody>
                    <a:bodyPr/>
                    <a:lstStyle/>
                    <a:p>
                      <a:r>
                        <a:rPr lang="en-GB" sz="1200" dirty="0">
                          <a:latin typeface="Gill Sans MT" panose="020B0502020104020203" pitchFamily="34" charset="0"/>
                        </a:rPr>
                        <a:t>You shouldn’t threaten</a:t>
                      </a:r>
                      <a:r>
                        <a:rPr lang="en-GB" sz="1200" baseline="0" dirty="0">
                          <a:latin typeface="Gill Sans MT" panose="020B0502020104020203" pitchFamily="34" charset="0"/>
                        </a:rPr>
                        <a:t> me, John</a:t>
                      </a:r>
                      <a:r>
                        <a:rPr lang="en-GB" sz="1200" dirty="0">
                          <a:latin typeface="Gill Sans MT" panose="020B0502020104020203" pitchFamily="34" charset="0"/>
                        </a:rPr>
                        <a:t>. </a:t>
                      </a:r>
                    </a:p>
                  </a:txBody>
                  <a:tcPr anchor="ctr"/>
                </a:tc>
                <a:extLst>
                  <a:ext uri="{0D108BD9-81ED-4DB2-BD59-A6C34878D82A}">
                    <a16:rowId xmlns:a16="http://schemas.microsoft.com/office/drawing/2014/main" val="10002"/>
                  </a:ext>
                </a:extLst>
              </a:tr>
              <a:tr h="449930">
                <a:tc>
                  <a:txBody>
                    <a:bodyPr/>
                    <a:lstStyle/>
                    <a:p>
                      <a:r>
                        <a:rPr lang="en-GB" sz="1200" b="1" dirty="0">
                          <a:latin typeface="Gill Sans MT" panose="020B0502020104020203" pitchFamily="34" charset="0"/>
                        </a:rPr>
                        <a:t>Cathy </a:t>
                      </a:r>
                    </a:p>
                  </a:txBody>
                  <a:tcPr anchor="ctr"/>
                </a:tc>
                <a:tc>
                  <a:txBody>
                    <a:bodyPr/>
                    <a:lstStyle/>
                    <a:p>
                      <a:r>
                        <a:rPr lang="en-GB" sz="1200" dirty="0">
                          <a:latin typeface="Gill Sans MT" panose="020B0502020104020203" pitchFamily="34" charset="0"/>
                        </a:rPr>
                        <a:t>They might even give me money for it, do you think I should</a:t>
                      </a:r>
                      <a:r>
                        <a:rPr lang="en-GB" sz="1200" baseline="0" dirty="0">
                          <a:latin typeface="Gill Sans MT" panose="020B0502020104020203" pitchFamily="34" charset="0"/>
                        </a:rPr>
                        <a:t> as for money?</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404249">
                <a:tc>
                  <a:txBody>
                    <a:bodyPr/>
                    <a:lstStyle/>
                    <a:p>
                      <a:r>
                        <a:rPr lang="en-GB" sz="1200" b="1" dirty="0">
                          <a:latin typeface="Gill Sans MT" panose="020B0502020104020203" pitchFamily="34" charset="0"/>
                        </a:rPr>
                        <a:t>John Tate  </a:t>
                      </a:r>
                    </a:p>
                  </a:txBody>
                  <a:tcPr anchor="ctr"/>
                </a:tc>
                <a:tc>
                  <a:txBody>
                    <a:bodyPr/>
                    <a:lstStyle/>
                    <a:p>
                      <a:r>
                        <a:rPr lang="en-GB" sz="1200" dirty="0">
                          <a:latin typeface="Gill Sans MT" panose="020B0502020104020203" pitchFamily="34" charset="0"/>
                        </a:rPr>
                        <a:t>You</a:t>
                      </a:r>
                      <a:r>
                        <a:rPr lang="en-GB" sz="1200" baseline="0" dirty="0">
                          <a:latin typeface="Gill Sans MT" panose="020B0502020104020203" pitchFamily="34" charset="0"/>
                        </a:rPr>
                        <a:t> crying piece of filth.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4"/>
                  </a:ext>
                </a:extLst>
              </a:tr>
              <a:tr h="737160">
                <a:tc>
                  <a:txBody>
                    <a:bodyPr/>
                    <a:lstStyle/>
                    <a:p>
                      <a:r>
                        <a:rPr lang="en-GB" sz="1200" b="1" dirty="0">
                          <a:latin typeface="Gill Sans MT" panose="020B0502020104020203" pitchFamily="34" charset="0"/>
                        </a:rPr>
                        <a:t>Leah </a:t>
                      </a:r>
                    </a:p>
                  </a:txBody>
                  <a:tcPr anchor="ctr"/>
                </a:tc>
                <a:tc>
                  <a:txBody>
                    <a:bodyPr/>
                    <a:lstStyle/>
                    <a:p>
                      <a:r>
                        <a:rPr lang="en-GB" sz="1200" dirty="0">
                          <a:latin typeface="Gill Sans MT" panose="020B0502020104020203" pitchFamily="34" charset="0"/>
                        </a:rPr>
                        <a:t>It’s Adam, Phil, Adam!</a:t>
                      </a:r>
                      <a:r>
                        <a:rPr lang="en-GB" sz="1200" baseline="0" dirty="0">
                          <a:latin typeface="Gill Sans MT" panose="020B0502020104020203" pitchFamily="34" charset="0"/>
                        </a:rPr>
                        <a:t> We used to go to his birthday parties, he used to have that cheap ice cream and we used to take the piss, remember? </a:t>
                      </a:r>
                      <a:endParaRPr lang="en-GB" sz="1200" dirty="0">
                        <a:latin typeface="Gill Sans MT" panose="020B0502020104020203" pitchFamily="34" charset="0"/>
                      </a:endParaRPr>
                    </a:p>
                  </a:txBody>
                  <a:tcPr anchor="ctr"/>
                </a:tc>
                <a:extLst>
                  <a:ext uri="{0D108BD9-81ED-4DB2-BD59-A6C34878D82A}">
                    <a16:rowId xmlns:a16="http://schemas.microsoft.com/office/drawing/2014/main" val="3457828822"/>
                  </a:ext>
                </a:extLst>
              </a:tr>
              <a:tr h="749806">
                <a:tc>
                  <a:txBody>
                    <a:bodyPr/>
                    <a:lstStyle/>
                    <a:p>
                      <a:r>
                        <a:rPr lang="en-GB" sz="1200" b="1" dirty="0">
                          <a:latin typeface="Gill Sans MT" panose="020B0502020104020203" pitchFamily="34" charset="0"/>
                        </a:rPr>
                        <a:t>Brian</a:t>
                      </a:r>
                      <a:r>
                        <a:rPr lang="en-GB" sz="1200" b="1" baseline="0" dirty="0">
                          <a:latin typeface="Gill Sans MT" panose="020B0502020104020203" pitchFamily="34" charset="0"/>
                        </a:rPr>
                        <a:t> </a:t>
                      </a:r>
                      <a:endParaRPr lang="en-GB" sz="1200" b="1" dirty="0">
                        <a:latin typeface="Gill Sans MT" panose="020B0502020104020203" pitchFamily="34" charset="0"/>
                      </a:endParaRPr>
                    </a:p>
                  </a:txBody>
                  <a:tcPr anchor="ctr"/>
                </a:tc>
                <a:tc>
                  <a:txBody>
                    <a:bodyPr/>
                    <a:lstStyle/>
                    <a:p>
                      <a:r>
                        <a:rPr lang="en-GB" sz="1200" i="1" dirty="0">
                          <a:latin typeface="Gill Sans MT" panose="020B0502020104020203" pitchFamily="34" charset="0"/>
                        </a:rPr>
                        <a:t>Beat. Brian stops crying. Looks up. </a:t>
                      </a:r>
                    </a:p>
                    <a:p>
                      <a:r>
                        <a:rPr lang="en-GB" sz="1200" i="0" dirty="0">
                          <a:latin typeface="Gill Sans MT" panose="020B0502020104020203" pitchFamily="34" charset="0"/>
                        </a:rPr>
                        <a:t>I think we should tell someone. </a:t>
                      </a:r>
                    </a:p>
                  </a:txBody>
                  <a:tcPr anchor="ctr"/>
                </a:tc>
                <a:extLst>
                  <a:ext uri="{0D108BD9-81ED-4DB2-BD59-A6C34878D82A}">
                    <a16:rowId xmlns:a16="http://schemas.microsoft.com/office/drawing/2014/main" val="1949996847"/>
                  </a:ext>
                </a:extLst>
              </a:tr>
            </a:tbl>
          </a:graphicData>
        </a:graphic>
      </p:graphicFrame>
    </p:spTree>
    <p:extLst>
      <p:ext uri="{BB962C8B-B14F-4D97-AF65-F5344CB8AC3E}">
        <p14:creationId xmlns:p14="http://schemas.microsoft.com/office/powerpoint/2010/main" val="243624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71106364"/>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41593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88173647"/>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1st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296111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6293557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1978307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91761621"/>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180062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47485304"/>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3</a:t>
                      </a:r>
                      <a:r>
                        <a:rPr lang="en-GB" sz="1600" spc="10" baseline="30000" dirty="0">
                          <a:latin typeface="Gill Sans MT" panose="020B0502020104020203" pitchFamily="34" charset="0"/>
                        </a:rPr>
                        <a:t>rd</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3032384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786769335"/>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10</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3493126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882984631"/>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17</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2403440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42748178"/>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24</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2851364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572980677"/>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a:t>
                      </a:r>
                      <a:r>
                        <a:rPr lang="en-GB" sz="1600" spc="10" baseline="30000" dirty="0">
                          <a:latin typeface="Gill Sans MT" panose="020B0502020104020203" pitchFamily="34" charset="0"/>
                        </a:rPr>
                        <a:t>st</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287158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790144120"/>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310343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0410F6-F9E1-4A4C-FACA-1B3DCFFE48C3}"/>
              </a:ext>
            </a:extLst>
          </p:cNvPr>
          <p:cNvSpPr txBox="1"/>
          <p:nvPr/>
        </p:nvSpPr>
        <p:spPr>
          <a:xfrm>
            <a:off x="149779" y="95627"/>
            <a:ext cx="1881501"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6" name="Table 5">
            <a:extLst>
              <a:ext uri="{FF2B5EF4-FFF2-40B4-BE49-F238E27FC236}">
                <a16:creationId xmlns:a16="http://schemas.microsoft.com/office/drawing/2014/main" id="{6CD4704C-D8BF-29DC-062D-F6021D571931}"/>
              </a:ext>
            </a:extLst>
          </p:cNvPr>
          <p:cNvGraphicFramePr>
            <a:graphicFrameLocks noGrp="1"/>
          </p:cNvGraphicFramePr>
          <p:nvPr>
            <p:extLst>
              <p:ext uri="{D42A27DB-BD31-4B8C-83A1-F6EECF244321}">
                <p14:modId xmlns:p14="http://schemas.microsoft.com/office/powerpoint/2010/main" val="201515422"/>
              </p:ext>
            </p:extLst>
          </p:nvPr>
        </p:nvGraphicFramePr>
        <p:xfrm>
          <a:off x="187510" y="1044647"/>
          <a:ext cx="3922318" cy="5118856"/>
        </p:xfrm>
        <a:graphic>
          <a:graphicData uri="http://schemas.openxmlformats.org/drawingml/2006/table">
            <a:tbl>
              <a:tblPr firstRow="1" firstCol="1" bandRow="1">
                <a:tableStyleId>{5940675A-B579-460E-94D1-54222C63F5DA}</a:tableStyleId>
              </a:tblPr>
              <a:tblGrid>
                <a:gridCol w="1390326">
                  <a:extLst>
                    <a:ext uri="{9D8B030D-6E8A-4147-A177-3AD203B41FA5}">
                      <a16:colId xmlns:a16="http://schemas.microsoft.com/office/drawing/2014/main" val="20000"/>
                    </a:ext>
                  </a:extLst>
                </a:gridCol>
                <a:gridCol w="2531992">
                  <a:extLst>
                    <a:ext uri="{9D8B030D-6E8A-4147-A177-3AD203B41FA5}">
                      <a16:colId xmlns:a16="http://schemas.microsoft.com/office/drawing/2014/main" val="20001"/>
                    </a:ext>
                  </a:extLst>
                </a:gridCol>
              </a:tblGrid>
              <a:tr h="460596">
                <a:tc gridSpan="2">
                  <a:txBody>
                    <a:bodyPr/>
                    <a:lstStyle/>
                    <a:p>
                      <a:pPr algn="ctr">
                        <a:lnSpc>
                          <a:spcPct val="115000"/>
                        </a:lnSpc>
                        <a:spcAft>
                          <a:spcPts val="0"/>
                        </a:spcAft>
                      </a:pPr>
                      <a:r>
                        <a:rPr lang="en-GB" sz="1200" b="1" dirty="0">
                          <a:effectLst/>
                          <a:latin typeface="Gill Sans MT" panose="020B0502020104020203" pitchFamily="34" charset="0"/>
                        </a:rPr>
                        <a:t>Week 5</a:t>
                      </a:r>
                      <a:r>
                        <a:rPr lang="en-GB" sz="1200" b="1" baseline="0" dirty="0">
                          <a:effectLst/>
                          <a:latin typeface="Gill Sans MT" panose="020B0502020104020203" pitchFamily="34" charset="0"/>
                        </a:rPr>
                        <a:t> – Themes in the play</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842042">
                <a:tc>
                  <a:txBody>
                    <a:bodyPr/>
                    <a:lstStyle/>
                    <a:p>
                      <a:r>
                        <a:rPr lang="en-GB" sz="1200" b="1" dirty="0">
                          <a:latin typeface="Gill Sans MT" panose="020B0502020104020203" pitchFamily="34" charset="0"/>
                        </a:rPr>
                        <a:t>Bullying </a:t>
                      </a:r>
                    </a:p>
                  </a:txBody>
                  <a:tcPr anchor="ctr"/>
                </a:tc>
                <a:tc>
                  <a:txBody>
                    <a:bodyPr/>
                    <a:lstStyle/>
                    <a:p>
                      <a:r>
                        <a:rPr lang="en-GB" sz="1200" b="0" dirty="0">
                          <a:latin typeface="Gill Sans MT" panose="020B0502020104020203" pitchFamily="34" charset="0"/>
                        </a:rPr>
                        <a:t>The play shows how peer pressure and intimidation trap individuals into harmful actions.</a:t>
                      </a:r>
                    </a:p>
                  </a:txBody>
                  <a:tcPr anchor="ctr"/>
                </a:tc>
                <a:extLst>
                  <a:ext uri="{0D108BD9-81ED-4DB2-BD59-A6C34878D82A}">
                    <a16:rowId xmlns:a16="http://schemas.microsoft.com/office/drawing/2014/main" val="10001"/>
                  </a:ext>
                </a:extLst>
              </a:tr>
              <a:tr h="991392">
                <a:tc>
                  <a:txBody>
                    <a:bodyPr/>
                    <a:lstStyle/>
                    <a:p>
                      <a:r>
                        <a:rPr lang="en-GB" sz="1200" b="1" dirty="0">
                          <a:latin typeface="Gill Sans MT" panose="020B0502020104020203" pitchFamily="34" charset="0"/>
                        </a:rPr>
                        <a:t>Gang membership</a:t>
                      </a:r>
                    </a:p>
                  </a:txBody>
                  <a:tcPr anchor="ctr"/>
                </a:tc>
                <a:tc>
                  <a:txBody>
                    <a:bodyPr/>
                    <a:lstStyle/>
                    <a:p>
                      <a:r>
                        <a:rPr lang="en-GB" sz="1200" b="0" dirty="0">
                          <a:latin typeface="Gill Sans MT" panose="020B0502020104020203" pitchFamily="34" charset="0"/>
                        </a:rPr>
                        <a:t>Belonging to the group demands loyalty at the cost of morality and independence.</a:t>
                      </a:r>
                    </a:p>
                    <a:p>
                      <a:endParaRPr lang="en-GB" sz="1200" b="0" dirty="0">
                        <a:latin typeface="Gill Sans MT" panose="020B0502020104020203" pitchFamily="34" charset="0"/>
                      </a:endParaRPr>
                    </a:p>
                  </a:txBody>
                  <a:tcPr anchor="ctr"/>
                </a:tc>
                <a:extLst>
                  <a:ext uri="{0D108BD9-81ED-4DB2-BD59-A6C34878D82A}">
                    <a16:rowId xmlns:a16="http://schemas.microsoft.com/office/drawing/2014/main" val="10002"/>
                  </a:ext>
                </a:extLst>
              </a:tr>
              <a:tr h="991392">
                <a:tc>
                  <a:txBody>
                    <a:bodyPr/>
                    <a:lstStyle/>
                    <a:p>
                      <a:r>
                        <a:rPr lang="en-GB" sz="1200" b="1" dirty="0">
                          <a:latin typeface="Gill Sans MT" panose="020B0502020104020203" pitchFamily="34" charset="0"/>
                        </a:rPr>
                        <a:t>Social responsibility </a:t>
                      </a:r>
                    </a:p>
                  </a:txBody>
                  <a:tcPr anchor="ctr"/>
                </a:tc>
                <a:tc>
                  <a:txBody>
                    <a:bodyPr/>
                    <a:lstStyle/>
                    <a:p>
                      <a:r>
                        <a:rPr lang="en-GB" sz="1200" b="0" dirty="0">
                          <a:latin typeface="Gill Sans MT" panose="020B0502020104020203" pitchFamily="34" charset="0"/>
                        </a:rPr>
                        <a:t>The play questions whether individuals will take responsibility or hide behind the group.</a:t>
                      </a:r>
                    </a:p>
                  </a:txBody>
                  <a:tcPr anchor="ctr"/>
                </a:tc>
                <a:extLst>
                  <a:ext uri="{0D108BD9-81ED-4DB2-BD59-A6C34878D82A}">
                    <a16:rowId xmlns:a16="http://schemas.microsoft.com/office/drawing/2014/main" val="10003"/>
                  </a:ext>
                </a:extLst>
              </a:tr>
              <a:tr h="991392">
                <a:tc>
                  <a:txBody>
                    <a:bodyPr/>
                    <a:lstStyle/>
                    <a:p>
                      <a:r>
                        <a:rPr lang="en-GB" sz="1200" b="1" dirty="0">
                          <a:latin typeface="Gill Sans MT" panose="020B0502020104020203" pitchFamily="34" charset="0"/>
                        </a:rPr>
                        <a:t>Morality </a:t>
                      </a:r>
                    </a:p>
                  </a:txBody>
                  <a:tcPr anchor="ctr"/>
                </a:tc>
                <a:tc>
                  <a:txBody>
                    <a:bodyPr/>
                    <a:lstStyle/>
                    <a:p>
                      <a:r>
                        <a:rPr lang="en-GB" sz="1200" b="0" dirty="0">
                          <a:latin typeface="Gill Sans MT" panose="020B0502020104020203" pitchFamily="34" charset="0"/>
                        </a:rPr>
                        <a:t>Characters wrestle with right and wrong but often choose self-preservation over ethics.</a:t>
                      </a:r>
                    </a:p>
                  </a:txBody>
                  <a:tcPr anchor="ctr"/>
                </a:tc>
                <a:extLst>
                  <a:ext uri="{0D108BD9-81ED-4DB2-BD59-A6C34878D82A}">
                    <a16:rowId xmlns:a16="http://schemas.microsoft.com/office/drawing/2014/main" val="10004"/>
                  </a:ext>
                </a:extLst>
              </a:tr>
              <a:tr h="842042">
                <a:tc>
                  <a:txBody>
                    <a:bodyPr/>
                    <a:lstStyle/>
                    <a:p>
                      <a:r>
                        <a:rPr lang="en-GB" sz="1200" b="1" dirty="0">
                          <a:latin typeface="Gill Sans MT" panose="020B0502020104020203" pitchFamily="34" charset="0"/>
                        </a:rPr>
                        <a:t>Leadership </a:t>
                      </a:r>
                    </a:p>
                  </a:txBody>
                  <a:tcPr anchor="ctr"/>
                </a:tc>
                <a:tc>
                  <a:txBody>
                    <a:bodyPr/>
                    <a:lstStyle/>
                    <a:p>
                      <a:r>
                        <a:rPr lang="en-GB" sz="1200" b="0" dirty="0">
                          <a:latin typeface="Gill Sans MT" panose="020B0502020104020203" pitchFamily="34" charset="0"/>
                        </a:rPr>
                        <a:t>Leaders like John Tate and Phil use fear or silence to control and manipulate the group.</a:t>
                      </a:r>
                    </a:p>
                  </a:txBody>
                  <a:tcPr anchor="ct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264C92A0-872D-A69C-7922-3CDFEBBF235D}"/>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Gill Sans MT" panose="020B0502020104020203" pitchFamily="34" charset="0"/>
              </a:rPr>
              <a:t>2</a:t>
            </a:r>
            <a:endPar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2" name="Table 1">
            <a:extLst>
              <a:ext uri="{FF2B5EF4-FFF2-40B4-BE49-F238E27FC236}">
                <a16:creationId xmlns:a16="http://schemas.microsoft.com/office/drawing/2014/main" id="{69D24AEA-4340-E81E-52AE-B4C02921D644}"/>
              </a:ext>
            </a:extLst>
          </p:cNvPr>
          <p:cNvGraphicFramePr>
            <a:graphicFrameLocks noGrp="1"/>
          </p:cNvGraphicFramePr>
          <p:nvPr>
            <p:extLst>
              <p:ext uri="{D42A27DB-BD31-4B8C-83A1-F6EECF244321}">
                <p14:modId xmlns:p14="http://schemas.microsoft.com/office/powerpoint/2010/main" val="1025540504"/>
              </p:ext>
            </p:extLst>
          </p:nvPr>
        </p:nvGraphicFramePr>
        <p:xfrm>
          <a:off x="4191872" y="1044647"/>
          <a:ext cx="3922318" cy="5126650"/>
        </p:xfrm>
        <a:graphic>
          <a:graphicData uri="http://schemas.openxmlformats.org/drawingml/2006/table">
            <a:tbl>
              <a:tblPr firstRow="1" firstCol="1" bandRow="1">
                <a:tableStyleId>{5940675A-B579-460E-94D1-54222C63F5DA}</a:tableStyleId>
              </a:tblPr>
              <a:tblGrid>
                <a:gridCol w="1265867">
                  <a:extLst>
                    <a:ext uri="{9D8B030D-6E8A-4147-A177-3AD203B41FA5}">
                      <a16:colId xmlns:a16="http://schemas.microsoft.com/office/drawing/2014/main" val="20000"/>
                    </a:ext>
                  </a:extLst>
                </a:gridCol>
                <a:gridCol w="2656451">
                  <a:extLst>
                    <a:ext uri="{9D8B030D-6E8A-4147-A177-3AD203B41FA5}">
                      <a16:colId xmlns:a16="http://schemas.microsoft.com/office/drawing/2014/main" val="20001"/>
                    </a:ext>
                  </a:extLst>
                </a:gridCol>
              </a:tblGrid>
              <a:tr h="460596">
                <a:tc gridSpan="2">
                  <a:txBody>
                    <a:bodyPr/>
                    <a:lstStyle/>
                    <a:p>
                      <a:pPr algn="ctr">
                        <a:lnSpc>
                          <a:spcPct val="115000"/>
                        </a:lnSpc>
                        <a:spcAft>
                          <a:spcPts val="0"/>
                        </a:spcAft>
                      </a:pPr>
                      <a:r>
                        <a:rPr lang="en-GB" sz="1200" b="1" dirty="0">
                          <a:effectLst/>
                          <a:latin typeface="Gill Sans MT" panose="020B0502020104020203" pitchFamily="34" charset="0"/>
                        </a:rPr>
                        <a:t>Week 6 </a:t>
                      </a:r>
                      <a:r>
                        <a:rPr lang="en-GB" sz="1200" b="1" baseline="0" dirty="0">
                          <a:effectLst/>
                          <a:latin typeface="Gill Sans MT" panose="020B0502020104020203" pitchFamily="34" charset="0"/>
                        </a:rPr>
                        <a:t>– Themes in the play</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1042245">
                <a:tc>
                  <a:txBody>
                    <a:bodyPr/>
                    <a:lstStyle/>
                    <a:p>
                      <a:r>
                        <a:rPr lang="en-GB" sz="1200" b="1" dirty="0">
                          <a:latin typeface="Gill Sans MT" panose="020B0502020104020203" pitchFamily="34" charset="0"/>
                        </a:rPr>
                        <a:t>Happiness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True happiness is absent, as characters seek control or survival rather than joy.</a:t>
                      </a:r>
                    </a:p>
                    <a:p>
                      <a:endParaRPr lang="en-GB" sz="1200" b="0" dirty="0">
                        <a:latin typeface="Gill Sans MT" panose="020B0502020104020203" pitchFamily="34" charset="0"/>
                      </a:endParaRPr>
                    </a:p>
                  </a:txBody>
                  <a:tcPr anchor="ctr"/>
                </a:tc>
                <a:extLst>
                  <a:ext uri="{0D108BD9-81ED-4DB2-BD59-A6C34878D82A}">
                    <a16:rowId xmlns:a16="http://schemas.microsoft.com/office/drawing/2014/main" val="10001"/>
                  </a:ext>
                </a:extLst>
              </a:tr>
              <a:tr h="878136">
                <a:tc>
                  <a:txBody>
                    <a:bodyPr/>
                    <a:lstStyle/>
                    <a:p>
                      <a:r>
                        <a:rPr lang="en-GB" sz="1200" b="1" dirty="0">
                          <a:latin typeface="Gill Sans MT" panose="020B0502020104020203" pitchFamily="34" charset="0"/>
                        </a:rPr>
                        <a:t>Science</a:t>
                      </a:r>
                    </a:p>
                  </a:txBody>
                  <a:tcPr anchor="ctr"/>
                </a:tc>
                <a:tc>
                  <a:txBody>
                    <a:bodyPr/>
                    <a:lstStyle/>
                    <a:p>
                      <a:r>
                        <a:rPr lang="en-GB" sz="1200" b="0" dirty="0">
                          <a:latin typeface="Gill Sans MT" panose="020B0502020104020203" pitchFamily="34" charset="0"/>
                        </a:rPr>
                        <a:t>Scientific logic is used by Phil to plan the cover-up, showing its power when stripped of morality.</a:t>
                      </a:r>
                    </a:p>
                  </a:txBody>
                  <a:tcPr anchor="ctr"/>
                </a:tc>
                <a:extLst>
                  <a:ext uri="{0D108BD9-81ED-4DB2-BD59-A6C34878D82A}">
                    <a16:rowId xmlns:a16="http://schemas.microsoft.com/office/drawing/2014/main" val="10002"/>
                  </a:ext>
                </a:extLst>
              </a:tr>
              <a:tr h="878136">
                <a:tc>
                  <a:txBody>
                    <a:bodyPr/>
                    <a:lstStyle/>
                    <a:p>
                      <a:r>
                        <a:rPr lang="en-GB" sz="1200" b="1" dirty="0">
                          <a:latin typeface="Gill Sans MT" panose="020B0502020104020203" pitchFamily="34" charset="0"/>
                        </a:rPr>
                        <a:t>Alienation</a:t>
                      </a:r>
                    </a:p>
                  </a:txBody>
                  <a:tcPr anchor="ctr"/>
                </a:tc>
                <a:tc>
                  <a:txBody>
                    <a:bodyPr/>
                    <a:lstStyle/>
                    <a:p>
                      <a:r>
                        <a:rPr lang="en-GB" sz="1200" b="0" dirty="0">
                          <a:latin typeface="Gill Sans MT" panose="020B0502020104020203" pitchFamily="34" charset="0"/>
                        </a:rPr>
                        <a:t>Outsiders like Adam and weaker members are isolated, exposing the group’s cruelty.</a:t>
                      </a:r>
                    </a:p>
                  </a:txBody>
                  <a:tcPr anchor="ctr"/>
                </a:tc>
                <a:extLst>
                  <a:ext uri="{0D108BD9-81ED-4DB2-BD59-A6C34878D82A}">
                    <a16:rowId xmlns:a16="http://schemas.microsoft.com/office/drawing/2014/main" val="10003"/>
                  </a:ext>
                </a:extLst>
              </a:tr>
              <a:tr h="1009833">
                <a:tc>
                  <a:txBody>
                    <a:bodyPr/>
                    <a:lstStyle/>
                    <a:p>
                      <a:r>
                        <a:rPr lang="en-GB" sz="1200" b="1" dirty="0">
                          <a:latin typeface="Gill Sans MT" panose="020B0502020104020203" pitchFamily="34" charset="0"/>
                        </a:rPr>
                        <a:t>Death</a:t>
                      </a:r>
                    </a:p>
                  </a:txBody>
                  <a:tcPr anchor="ctr"/>
                </a:tc>
                <a:tc>
                  <a:txBody>
                    <a:bodyPr/>
                    <a:lstStyle/>
                    <a:p>
                      <a:r>
                        <a:rPr lang="en-GB" sz="1200" b="0" dirty="0">
                          <a:latin typeface="Gill Sans MT" panose="020B0502020104020203" pitchFamily="34" charset="0"/>
                        </a:rPr>
                        <a:t>Adam’s supposed death becomes the central event that forces moral and practical decisions.</a:t>
                      </a:r>
                    </a:p>
                  </a:txBody>
                  <a:tcPr anchor="ctr"/>
                </a:tc>
                <a:extLst>
                  <a:ext uri="{0D108BD9-81ED-4DB2-BD59-A6C34878D82A}">
                    <a16:rowId xmlns:a16="http://schemas.microsoft.com/office/drawing/2014/main" val="10004"/>
                  </a:ext>
                </a:extLst>
              </a:tr>
              <a:tr h="857704">
                <a:tc>
                  <a:txBody>
                    <a:bodyPr/>
                    <a:lstStyle/>
                    <a:p>
                      <a:r>
                        <a:rPr lang="en-GB" sz="1200" b="1" dirty="0">
                          <a:latin typeface="Gill Sans MT" panose="020B0502020104020203" pitchFamily="34" charset="0"/>
                        </a:rPr>
                        <a:t>Violence</a:t>
                      </a:r>
                    </a:p>
                  </a:txBody>
                  <a:tcPr anchor="ctr"/>
                </a:tc>
                <a:tc>
                  <a:txBody>
                    <a:bodyPr/>
                    <a:lstStyle/>
                    <a:p>
                      <a:r>
                        <a:rPr lang="en-GB" sz="1200" b="0" dirty="0">
                          <a:latin typeface="Gill Sans MT" panose="020B0502020104020203" pitchFamily="34" charset="0"/>
                        </a:rPr>
                        <a:t>Violence underpins the group’s power and drives the plot through intimidation and murder.</a:t>
                      </a:r>
                    </a:p>
                  </a:txBody>
                  <a:tcPr anchor="ct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433BDB70-3E22-DC2F-C81A-9341ACCDF0E6}"/>
              </a:ext>
            </a:extLst>
          </p:cNvPr>
          <p:cNvGraphicFramePr>
            <a:graphicFrameLocks noGrp="1"/>
          </p:cNvGraphicFramePr>
          <p:nvPr>
            <p:extLst>
              <p:ext uri="{D42A27DB-BD31-4B8C-83A1-F6EECF244321}">
                <p14:modId xmlns:p14="http://schemas.microsoft.com/office/powerpoint/2010/main" val="2487390072"/>
              </p:ext>
            </p:extLst>
          </p:nvPr>
        </p:nvGraphicFramePr>
        <p:xfrm>
          <a:off x="8327993" y="1065464"/>
          <a:ext cx="3676497" cy="5098038"/>
        </p:xfrm>
        <a:graphic>
          <a:graphicData uri="http://schemas.openxmlformats.org/drawingml/2006/table">
            <a:tbl>
              <a:tblPr firstRow="1" bandRow="1">
                <a:tableStyleId>{5940675A-B579-460E-94D1-54222C63F5DA}</a:tableStyleId>
              </a:tblPr>
              <a:tblGrid>
                <a:gridCol w="720294">
                  <a:extLst>
                    <a:ext uri="{9D8B030D-6E8A-4147-A177-3AD203B41FA5}">
                      <a16:colId xmlns:a16="http://schemas.microsoft.com/office/drawing/2014/main" val="20000"/>
                    </a:ext>
                  </a:extLst>
                </a:gridCol>
                <a:gridCol w="2956203">
                  <a:extLst>
                    <a:ext uri="{9D8B030D-6E8A-4147-A177-3AD203B41FA5}">
                      <a16:colId xmlns:a16="http://schemas.microsoft.com/office/drawing/2014/main" val="20001"/>
                    </a:ext>
                  </a:extLst>
                </a:gridCol>
              </a:tblGrid>
              <a:tr h="416575">
                <a:tc gridSpan="2">
                  <a:txBody>
                    <a:bodyPr/>
                    <a:lstStyle/>
                    <a:p>
                      <a:pPr algn="ctr"/>
                      <a:r>
                        <a:rPr lang="en-GB" sz="1200" b="1" dirty="0">
                          <a:solidFill>
                            <a:schemeClr val="tx1"/>
                          </a:solidFill>
                          <a:latin typeface="Gill Sans MT" panose="020B0502020104020203" pitchFamily="34" charset="0"/>
                        </a:rPr>
                        <a:t>Week 7</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Quotes</a:t>
                      </a:r>
                    </a:p>
                  </a:txBody>
                  <a:tcPr anchor="ctr">
                    <a:solidFill>
                      <a:srgbClr val="FCE4F7"/>
                    </a:solidFill>
                  </a:tcPr>
                </a:tc>
                <a:tc hMerge="1">
                  <a:txBody>
                    <a:bodyPr/>
                    <a:lstStyle/>
                    <a:p>
                      <a:endParaRPr lang="en-GB" sz="1000" dirty="0">
                        <a:latin typeface="Gill Sans MT" panose="020B0502020104020203" pitchFamily="34" charset="0"/>
                      </a:endParaRPr>
                    </a:p>
                  </a:txBody>
                  <a:tcPr/>
                </a:tc>
                <a:extLst>
                  <a:ext uri="{0D108BD9-81ED-4DB2-BD59-A6C34878D82A}">
                    <a16:rowId xmlns:a16="http://schemas.microsoft.com/office/drawing/2014/main" val="10000"/>
                  </a:ext>
                </a:extLst>
              </a:tr>
              <a:tr h="1602353">
                <a:tc>
                  <a:txBody>
                    <a:bodyPr/>
                    <a:lstStyle/>
                    <a:p>
                      <a:r>
                        <a:rPr lang="en-GB" sz="1200" b="1" baseline="0" dirty="0">
                          <a:latin typeface="Gill Sans MT" panose="020B0502020104020203" pitchFamily="34" charset="0"/>
                        </a:rPr>
                        <a:t>Phil  </a:t>
                      </a:r>
                      <a:endParaRPr lang="en-GB" sz="1200" b="1" dirty="0">
                        <a:latin typeface="Gill Sans MT" panose="020B0502020104020203" pitchFamily="34" charset="0"/>
                      </a:endParaRPr>
                    </a:p>
                  </a:txBody>
                  <a:tcPr anchor="ctr"/>
                </a:tc>
                <a:tc>
                  <a:txBody>
                    <a:bodyPr/>
                    <a:lstStyle/>
                    <a:p>
                      <a:r>
                        <a:rPr lang="en-GB" sz="1200" dirty="0">
                          <a:latin typeface="Gill Sans MT" panose="020B0502020104020203" pitchFamily="34" charset="0"/>
                        </a:rPr>
                        <a:t>‘I’m in charge. Everyone is happier. What’s more important, one person or everyone?’</a:t>
                      </a:r>
                    </a:p>
                    <a:p>
                      <a:endParaRPr lang="en-GB" sz="1200" dirty="0">
                        <a:latin typeface="Gill Sans MT" panose="020B0502020104020203" pitchFamily="34" charset="0"/>
                      </a:endParaRPr>
                    </a:p>
                    <a:p>
                      <a:r>
                        <a:rPr lang="en-GB" sz="1200" dirty="0">
                          <a:latin typeface="Gill Sans MT" panose="020B0502020104020203" pitchFamily="34" charset="0"/>
                        </a:rPr>
                        <a:t>‘We'll take you up the grille now. Well get you by the arms. By the legs. And we'll swing you onto the grille. We'll throw rocks at you until you drop through.’</a:t>
                      </a:r>
                    </a:p>
                  </a:txBody>
                  <a:tcPr anchor="ctr"/>
                </a:tc>
                <a:extLst>
                  <a:ext uri="{0D108BD9-81ED-4DB2-BD59-A6C34878D82A}">
                    <a16:rowId xmlns:a16="http://schemas.microsoft.com/office/drawing/2014/main" val="10001"/>
                  </a:ext>
                </a:extLst>
              </a:tr>
              <a:tr h="853648">
                <a:tc>
                  <a:txBody>
                    <a:bodyPr/>
                    <a:lstStyle/>
                    <a:p>
                      <a:r>
                        <a:rPr lang="en-GB" sz="1200" b="1" dirty="0">
                          <a:latin typeface="Gill Sans MT" panose="020B0502020104020203" pitchFamily="34" charset="0"/>
                        </a:rPr>
                        <a:t>Cathy </a:t>
                      </a:r>
                    </a:p>
                  </a:txBody>
                  <a:tcPr anchor="ctr"/>
                </a:tc>
                <a:tc>
                  <a:txBody>
                    <a:bodyPr/>
                    <a:lstStyle/>
                    <a:p>
                      <a:r>
                        <a:rPr lang="en-GB" sz="1200" dirty="0">
                          <a:latin typeface="Gill Sans MT" panose="020B0502020104020203" pitchFamily="34" charset="0"/>
                        </a:rPr>
                        <a:t>‘I threatened to gouge one of his eyes out’</a:t>
                      </a:r>
                    </a:p>
                  </a:txBody>
                  <a:tcPr anchor="ctr"/>
                </a:tc>
                <a:extLst>
                  <a:ext uri="{0D108BD9-81ED-4DB2-BD59-A6C34878D82A}">
                    <a16:rowId xmlns:a16="http://schemas.microsoft.com/office/drawing/2014/main" val="10003"/>
                  </a:ext>
                </a:extLst>
              </a:tr>
              <a:tr h="788186">
                <a:tc>
                  <a:txBody>
                    <a:bodyPr/>
                    <a:lstStyle/>
                    <a:p>
                      <a:r>
                        <a:rPr lang="en-GB" sz="1200" b="1" dirty="0">
                          <a:latin typeface="Gill Sans MT" panose="020B0502020104020203" pitchFamily="34" charset="0"/>
                        </a:rPr>
                        <a:t>John Tate  </a:t>
                      </a:r>
                    </a:p>
                  </a:txBody>
                  <a:tcPr anchor="ctr"/>
                </a:tc>
                <a:tc>
                  <a:txBody>
                    <a:bodyPr/>
                    <a:lstStyle/>
                    <a:p>
                      <a:r>
                        <a:rPr lang="en-GB" sz="1200" dirty="0">
                          <a:latin typeface="Gill Sans MT" panose="020B0502020104020203" pitchFamily="34" charset="0"/>
                        </a:rPr>
                        <a:t>‘Alright, new rule; that word is banned.’</a:t>
                      </a:r>
                    </a:p>
                  </a:txBody>
                  <a:tcPr anchor="ctr"/>
                </a:tc>
                <a:extLst>
                  <a:ext uri="{0D108BD9-81ED-4DB2-BD59-A6C34878D82A}">
                    <a16:rowId xmlns:a16="http://schemas.microsoft.com/office/drawing/2014/main" val="10004"/>
                  </a:ext>
                </a:extLst>
              </a:tr>
              <a:tr h="1437276">
                <a:tc>
                  <a:txBody>
                    <a:bodyPr/>
                    <a:lstStyle/>
                    <a:p>
                      <a:r>
                        <a:rPr lang="en-GB" sz="1200" b="1" dirty="0">
                          <a:latin typeface="Gill Sans MT" panose="020B0502020104020203" pitchFamily="34" charset="0"/>
                        </a:rPr>
                        <a:t>Leah </a:t>
                      </a:r>
                    </a:p>
                  </a:txBody>
                  <a:tcPr anchor="ctr"/>
                </a:tc>
                <a:tc>
                  <a:txBody>
                    <a:bodyPr/>
                    <a:lstStyle/>
                    <a:p>
                      <a:r>
                        <a:rPr lang="en-GB" sz="1200" dirty="0">
                          <a:latin typeface="Gill Sans MT" panose="020B0502020104020203" pitchFamily="34" charset="0"/>
                        </a:rPr>
                        <a:t>‘Chimps are evil. They murder each other... they kill and sometimes torture each other to find a better position within the social structure.’</a:t>
                      </a:r>
                    </a:p>
                    <a:p>
                      <a:endParaRPr lang="en-GB" sz="1200" dirty="0">
                        <a:latin typeface="Gill Sans MT" panose="020B0502020104020203" pitchFamily="34" charset="0"/>
                      </a:endParaRPr>
                    </a:p>
                    <a:p>
                      <a:r>
                        <a:rPr lang="en-GB" sz="1200" dirty="0">
                          <a:latin typeface="Gill Sans MT" panose="020B0502020104020203" pitchFamily="34" charset="0"/>
                        </a:rPr>
                        <a:t>‘It's life that upsets the natural order. It's us that's the anomaly.’</a:t>
                      </a:r>
                    </a:p>
                  </a:txBody>
                  <a:tcPr anchor="ctr"/>
                </a:tc>
                <a:extLst>
                  <a:ext uri="{0D108BD9-81ED-4DB2-BD59-A6C34878D82A}">
                    <a16:rowId xmlns:a16="http://schemas.microsoft.com/office/drawing/2014/main" val="3457828822"/>
                  </a:ext>
                </a:extLst>
              </a:tr>
            </a:tbl>
          </a:graphicData>
        </a:graphic>
      </p:graphicFrame>
    </p:spTree>
    <p:extLst>
      <p:ext uri="{BB962C8B-B14F-4D97-AF65-F5344CB8AC3E}">
        <p14:creationId xmlns:p14="http://schemas.microsoft.com/office/powerpoint/2010/main" val="1599461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17836433"/>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3703236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8668"/>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pic>
        <p:nvPicPr>
          <p:cNvPr id="5" name="Picture 4"/>
          <p:cNvPicPr>
            <a:picLocks noChangeAspect="1"/>
          </p:cNvPicPr>
          <p:nvPr/>
        </p:nvPicPr>
        <p:blipFill rotWithShape="1">
          <a:blip r:embed="rId2"/>
          <a:srcRect l="47150" t="20968" r="24785" b="14515"/>
          <a:stretch/>
        </p:blipFill>
        <p:spPr>
          <a:xfrm rot="5400000">
            <a:off x="3395178" y="-895883"/>
            <a:ext cx="6763416" cy="8745796"/>
          </a:xfrm>
          <a:prstGeom prst="rect">
            <a:avLst/>
          </a:prstGeom>
        </p:spPr>
      </p:pic>
    </p:spTree>
    <p:extLst>
      <p:ext uri="{BB962C8B-B14F-4D97-AF65-F5344CB8AC3E}">
        <p14:creationId xmlns:p14="http://schemas.microsoft.com/office/powerpoint/2010/main" val="720493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47863" y="6488668"/>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pic>
        <p:nvPicPr>
          <p:cNvPr id="4" name="Picture 3"/>
          <p:cNvPicPr>
            <a:picLocks noChangeAspect="1"/>
          </p:cNvPicPr>
          <p:nvPr/>
        </p:nvPicPr>
        <p:blipFill rotWithShape="1">
          <a:blip r:embed="rId2"/>
          <a:srcRect l="35699" t="30143" r="36559" b="8781"/>
          <a:stretch/>
        </p:blipFill>
        <p:spPr>
          <a:xfrm rot="5400000">
            <a:off x="3892914" y="-752828"/>
            <a:ext cx="6800325" cy="8421330"/>
          </a:xfrm>
          <a:prstGeom prst="rect">
            <a:avLst/>
          </a:prstGeom>
        </p:spPr>
      </p:pic>
    </p:spTree>
    <p:extLst>
      <p:ext uri="{BB962C8B-B14F-4D97-AF65-F5344CB8AC3E}">
        <p14:creationId xmlns:p14="http://schemas.microsoft.com/office/powerpoint/2010/main" val="3432152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pic>
        <p:nvPicPr>
          <p:cNvPr id="2" name="Picture 1"/>
          <p:cNvPicPr>
            <a:picLocks noChangeAspect="1"/>
          </p:cNvPicPr>
          <p:nvPr/>
        </p:nvPicPr>
        <p:blipFill rotWithShape="1">
          <a:blip r:embed="rId2"/>
          <a:srcRect l="35538" t="25555" r="36398" b="18817"/>
          <a:stretch/>
        </p:blipFill>
        <p:spPr>
          <a:xfrm rot="5400000">
            <a:off x="4284331" y="-390756"/>
            <a:ext cx="6799162" cy="7580674"/>
          </a:xfrm>
          <a:prstGeom prst="rect">
            <a:avLst/>
          </a:prstGeom>
        </p:spPr>
      </p:pic>
    </p:spTree>
    <p:extLst>
      <p:ext uri="{BB962C8B-B14F-4D97-AF65-F5344CB8AC3E}">
        <p14:creationId xmlns:p14="http://schemas.microsoft.com/office/powerpoint/2010/main" val="3606206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pic>
        <p:nvPicPr>
          <p:cNvPr id="2" name="Picture 1"/>
          <p:cNvPicPr>
            <a:picLocks noChangeAspect="1"/>
          </p:cNvPicPr>
          <p:nvPr/>
        </p:nvPicPr>
        <p:blipFill rotWithShape="1">
          <a:blip r:embed="rId2"/>
          <a:srcRect l="31183" t="27562" r="32365" b="14803"/>
          <a:stretch/>
        </p:blipFill>
        <p:spPr>
          <a:xfrm rot="5400000">
            <a:off x="4984955" y="561161"/>
            <a:ext cx="6666271" cy="5928853"/>
          </a:xfrm>
          <a:prstGeom prst="rect">
            <a:avLst/>
          </a:prstGeom>
        </p:spPr>
      </p:pic>
    </p:spTree>
    <p:extLst>
      <p:ext uri="{BB962C8B-B14F-4D97-AF65-F5344CB8AC3E}">
        <p14:creationId xmlns:p14="http://schemas.microsoft.com/office/powerpoint/2010/main" val="1651114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538" t="22975" r="36559" b="12509"/>
          <a:stretch/>
        </p:blipFill>
        <p:spPr>
          <a:xfrm rot="5400000">
            <a:off x="3552460" y="-1015738"/>
            <a:ext cx="6758564" cy="8790039"/>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spTree>
    <p:extLst>
      <p:ext uri="{BB962C8B-B14F-4D97-AF65-F5344CB8AC3E}">
        <p14:creationId xmlns:p14="http://schemas.microsoft.com/office/powerpoint/2010/main" val="16938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243225"/>
            <a:ext cx="57401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Foundation and Higher</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3</a:t>
            </a:r>
          </a:p>
        </p:txBody>
      </p:sp>
      <p:graphicFrame>
        <p:nvGraphicFramePr>
          <p:cNvPr id="4" name="Table 3"/>
          <p:cNvGraphicFramePr>
            <a:graphicFrameLocks noGrp="1"/>
          </p:cNvGraphicFramePr>
          <p:nvPr/>
        </p:nvGraphicFramePr>
        <p:xfrm>
          <a:off x="289218" y="964959"/>
          <a:ext cx="6206833" cy="5578717"/>
        </p:xfrm>
        <a:graphic>
          <a:graphicData uri="http://schemas.openxmlformats.org/drawingml/2006/table">
            <a:tbl>
              <a:tblPr firstRow="1" bandRow="1">
                <a:tableStyleId>{5940675A-B579-460E-94D1-54222C63F5DA}</a:tableStyleId>
              </a:tblPr>
              <a:tblGrid>
                <a:gridCol w="1053807">
                  <a:extLst>
                    <a:ext uri="{9D8B030D-6E8A-4147-A177-3AD203B41FA5}">
                      <a16:colId xmlns:a16="http://schemas.microsoft.com/office/drawing/2014/main" val="1785885607"/>
                    </a:ext>
                  </a:extLst>
                </a:gridCol>
                <a:gridCol w="1237412">
                  <a:extLst>
                    <a:ext uri="{9D8B030D-6E8A-4147-A177-3AD203B41FA5}">
                      <a16:colId xmlns:a16="http://schemas.microsoft.com/office/drawing/2014/main" val="3650071341"/>
                    </a:ext>
                  </a:extLst>
                </a:gridCol>
                <a:gridCol w="3915614">
                  <a:extLst>
                    <a:ext uri="{9D8B030D-6E8A-4147-A177-3AD203B41FA5}">
                      <a16:colId xmlns:a16="http://schemas.microsoft.com/office/drawing/2014/main" val="453265973"/>
                    </a:ext>
                  </a:extLst>
                </a:gridCol>
              </a:tblGrid>
              <a:tr h="303771">
                <a:tc>
                  <a:txBody>
                    <a:bodyPr/>
                    <a:lstStyle/>
                    <a:p>
                      <a:r>
                        <a:rPr lang="en-GB" sz="1200" b="1" dirty="0"/>
                        <a:t>Key Term</a:t>
                      </a:r>
                    </a:p>
                  </a:txBody>
                  <a:tcPr anchor="ctr">
                    <a:solidFill>
                      <a:schemeClr val="accent2">
                        <a:lumMod val="20000"/>
                        <a:lumOff val="80000"/>
                      </a:schemeClr>
                    </a:solidFill>
                  </a:tcPr>
                </a:tc>
                <a:tc>
                  <a:txBody>
                    <a:bodyPr/>
                    <a:lstStyle/>
                    <a:p>
                      <a:r>
                        <a:rPr lang="en-GB" sz="1200" b="1" dirty="0"/>
                        <a:t>Definition</a:t>
                      </a:r>
                    </a:p>
                  </a:txBody>
                  <a:tcPr anchor="ctr">
                    <a:solidFill>
                      <a:schemeClr val="accent2">
                        <a:lumMod val="20000"/>
                        <a:lumOff val="80000"/>
                      </a:schemeClr>
                    </a:solidFill>
                  </a:tcPr>
                </a:tc>
                <a:tc>
                  <a:txBody>
                    <a:bodyPr/>
                    <a:lstStyle/>
                    <a:p>
                      <a:r>
                        <a:rPr lang="en-GB" sz="1200" b="1" dirty="0"/>
                        <a:t>Method</a:t>
                      </a:r>
                    </a:p>
                  </a:txBody>
                  <a:tcPr anchor="ctr">
                    <a:solidFill>
                      <a:schemeClr val="accent2">
                        <a:lumMod val="20000"/>
                        <a:lumOff val="80000"/>
                      </a:schemeClr>
                    </a:solidFill>
                  </a:tcPr>
                </a:tc>
                <a:extLst>
                  <a:ext uri="{0D108BD9-81ED-4DB2-BD59-A6C34878D82A}">
                    <a16:rowId xmlns:a16="http://schemas.microsoft.com/office/drawing/2014/main" val="2208891879"/>
                  </a:ext>
                </a:extLst>
              </a:tr>
              <a:tr h="1753694">
                <a:tc>
                  <a:txBody>
                    <a:bodyPr/>
                    <a:lstStyle/>
                    <a:p>
                      <a:r>
                        <a:rPr lang="en-GB" sz="1200" dirty="0"/>
                        <a:t>Pythagoras’ Theorem</a:t>
                      </a:r>
                    </a:p>
                  </a:txBody>
                  <a:tcPr anchor="ctr"/>
                </a:tc>
                <a:tc>
                  <a:txBody>
                    <a:bodyPr/>
                    <a:lstStyle/>
                    <a:p>
                      <a:r>
                        <a:rPr lang="en-GB" sz="1200" dirty="0"/>
                        <a:t>A method</a:t>
                      </a:r>
                      <a:r>
                        <a:rPr lang="en-GB" sz="1200" baseline="0" dirty="0"/>
                        <a:t> we use to find missing sides in right angled triangles.</a:t>
                      </a:r>
                      <a:endParaRPr lang="en-GB" sz="1200" dirty="0"/>
                    </a:p>
                  </a:txBody>
                  <a:tcPr anchor="ctr"/>
                </a:tc>
                <a:tc>
                  <a:txBody>
                    <a:bodyPr/>
                    <a:lstStyle/>
                    <a:p>
                      <a:endParaRPr lang="en-GB" sz="1200"/>
                    </a:p>
                  </a:txBody>
                  <a:tcPr anchor="ctr"/>
                </a:tc>
                <a:extLst>
                  <a:ext uri="{0D108BD9-81ED-4DB2-BD59-A6C34878D82A}">
                    <a16:rowId xmlns:a16="http://schemas.microsoft.com/office/drawing/2014/main" val="2454453115"/>
                  </a:ext>
                </a:extLst>
              </a:tr>
              <a:tr h="1753694">
                <a:tc>
                  <a:txBody>
                    <a:bodyPr/>
                    <a:lstStyle/>
                    <a:p>
                      <a:r>
                        <a:rPr lang="en-GB" sz="1200" dirty="0"/>
                        <a:t>Trigonometry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 method</a:t>
                      </a:r>
                      <a:r>
                        <a:rPr lang="en-GB" sz="1200" baseline="0" dirty="0"/>
                        <a:t> we use to find missing sides and angles in right angled triangles.</a:t>
                      </a:r>
                      <a:endParaRPr lang="en-GB" sz="1200" dirty="0"/>
                    </a:p>
                    <a:p>
                      <a:endParaRPr lang="en-GB" sz="1200" dirty="0"/>
                    </a:p>
                  </a:txBody>
                  <a:tcPr anchor="ctr"/>
                </a:tc>
                <a:tc>
                  <a:txBody>
                    <a:bodyPr/>
                    <a:lstStyle/>
                    <a:p>
                      <a:endParaRPr lang="en-GB" sz="1200" dirty="0"/>
                    </a:p>
                  </a:txBody>
                  <a:tcPr anchor="ctr"/>
                </a:tc>
                <a:extLst>
                  <a:ext uri="{0D108BD9-81ED-4DB2-BD59-A6C34878D82A}">
                    <a16:rowId xmlns:a16="http://schemas.microsoft.com/office/drawing/2014/main" val="2079335501"/>
                  </a:ext>
                </a:extLst>
              </a:tr>
              <a:tr h="1767558">
                <a:tc>
                  <a:txBody>
                    <a:bodyPr/>
                    <a:lstStyle/>
                    <a:p>
                      <a:r>
                        <a:rPr lang="en-GB" sz="1200" dirty="0"/>
                        <a:t>Exact trigonometric values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Exact trig values are the exact trigonometric values for certain angles that you are expected to know for GCSE mathematics.</a:t>
                      </a:r>
                    </a:p>
                  </a:txBody>
                  <a:tcPr anchor="ctr"/>
                </a:tc>
                <a:tc>
                  <a:txBody>
                    <a:bodyPr/>
                    <a:lstStyle/>
                    <a:p>
                      <a:endParaRPr lang="en-GB" sz="1200" dirty="0"/>
                    </a:p>
                  </a:txBody>
                  <a:tcPr anchor="ctr"/>
                </a:tc>
                <a:extLst>
                  <a:ext uri="{0D108BD9-81ED-4DB2-BD59-A6C34878D82A}">
                    <a16:rowId xmlns:a16="http://schemas.microsoft.com/office/drawing/2014/main" val="533022528"/>
                  </a:ext>
                </a:extLst>
              </a:tr>
            </a:tbl>
          </a:graphicData>
        </a:graphic>
      </p:graphicFrame>
      <p:pic>
        <p:nvPicPr>
          <p:cNvPr id="6" name="Picture 2" descr="Image preview"/>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3988" t="26277" r="11980" b="20604"/>
          <a:stretch/>
        </p:blipFill>
        <p:spPr bwMode="auto">
          <a:xfrm>
            <a:off x="2816958" y="4846384"/>
            <a:ext cx="3499754" cy="1659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rc SOHCAHTOA method"/>
          <p:cNvPicPr>
            <a:picLocks noChangeAspect="1" noChangeArrowheads="1"/>
          </p:cNvPicPr>
          <p:nvPr/>
        </p:nvPicPr>
        <p:blipFill rotWithShape="1">
          <a:blip r:embed="rId4">
            <a:extLst>
              <a:ext uri="{28A0092B-C50C-407E-A947-70E740481C1C}">
                <a14:useLocalDpi xmlns:a14="http://schemas.microsoft.com/office/drawing/2010/main" val="0"/>
              </a:ext>
            </a:extLst>
          </a:blip>
          <a:srcRect r="3868"/>
          <a:stretch/>
        </p:blipFill>
        <p:spPr bwMode="auto">
          <a:xfrm>
            <a:off x="2731234" y="3220532"/>
            <a:ext cx="3698142" cy="13657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ythagorean Theorem - Definition, Formula &amp; Examples | ChiliMat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8" t="23619" r="5794" b="6225"/>
          <a:stretch/>
        </p:blipFill>
        <p:spPr bwMode="auto">
          <a:xfrm>
            <a:off x="2874108" y="1410824"/>
            <a:ext cx="3320731" cy="1414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6651918" y="146738"/>
              <a:ext cx="5340057" cy="3520386"/>
            </p:xfrm>
            <a:graphic>
              <a:graphicData uri="http://schemas.openxmlformats.org/drawingml/2006/table">
                <a:tbl>
                  <a:tblPr firstRow="1" bandRow="1">
                    <a:tableStyleId>{5940675A-B579-460E-94D1-54222C63F5DA}</a:tableStyleId>
                  </a:tblPr>
                  <a:tblGrid>
                    <a:gridCol w="1101431">
                      <a:extLst>
                        <a:ext uri="{9D8B030D-6E8A-4147-A177-3AD203B41FA5}">
                          <a16:colId xmlns:a16="http://schemas.microsoft.com/office/drawing/2014/main" val="20000"/>
                        </a:ext>
                      </a:extLst>
                    </a:gridCol>
                    <a:gridCol w="4238626">
                      <a:extLst>
                        <a:ext uri="{9D8B030D-6E8A-4147-A177-3AD203B41FA5}">
                          <a16:colId xmlns:a16="http://schemas.microsoft.com/office/drawing/2014/main" val="20001"/>
                        </a:ext>
                      </a:extLst>
                    </a:gridCol>
                  </a:tblGrid>
                  <a:tr h="398507">
                    <a:tc gridSpan="2">
                      <a:txBody>
                        <a:bodyPr/>
                        <a:lstStyle/>
                        <a:p>
                          <a:pPr algn="ctr"/>
                          <a:r>
                            <a:rPr lang="en-GB" sz="1200" b="1" u="sng" dirty="0">
                              <a:latin typeface="+mn-lt"/>
                            </a:rPr>
                            <a:t>Vectors</a:t>
                          </a: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8507">
                    <a:tc>
                      <a:txBody>
                        <a:bodyPr/>
                        <a:lstStyle/>
                        <a:p>
                          <a:pPr algn="l"/>
                          <a:r>
                            <a:rPr lang="en-GB" sz="1200" b="1" dirty="0">
                              <a:latin typeface="+mn-lt"/>
                            </a:rPr>
                            <a:t>Key Word</a:t>
                          </a:r>
                        </a:p>
                      </a:txBody>
                      <a:tcPr anchor="ctr">
                        <a:solidFill>
                          <a:schemeClr val="accent1">
                            <a:lumMod val="20000"/>
                            <a:lumOff val="80000"/>
                          </a:schemeClr>
                        </a:solidFill>
                      </a:tcPr>
                    </a:tc>
                    <a:tc>
                      <a:txBody>
                        <a:bodyPr/>
                        <a:lstStyle/>
                        <a:p>
                          <a:pPr algn="l"/>
                          <a:r>
                            <a:rPr lang="en-GB" sz="1200" b="1" dirty="0">
                              <a:latin typeface="+mn-lt"/>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63340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Vectors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A vector describes a movement from one point to another. A vector quantity has both direction and magnitude (size).</a:t>
                          </a:r>
                        </a:p>
                      </a:txBody>
                      <a:tcPr marL="36576" marR="36576" marT="36576" marB="36576" anchor="ctr"/>
                    </a:tc>
                    <a:extLst>
                      <a:ext uri="{0D108BD9-81ED-4DB2-BD59-A6C34878D82A}">
                        <a16:rowId xmlns:a16="http://schemas.microsoft.com/office/drawing/2014/main" val="1283080463"/>
                      </a:ext>
                    </a:extLst>
                  </a:tr>
                  <a:tr h="57606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Vector 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A vector between two points A and B is described as: </a:t>
                          </a:r>
                          <a14:m>
                            <m:oMath xmlns:m="http://schemas.openxmlformats.org/officeDocument/2006/math">
                              <m:acc>
                                <m:accPr>
                                  <m:chr m:val="⃗"/>
                                  <m:ctrlPr>
                                    <a:rPr lang="en-GB" sz="1200" i="1" kern="1400" smtClean="0">
                                      <a:ln>
                                        <a:noFill/>
                                      </a:ln>
                                      <a:solidFill>
                                        <a:srgbClr val="000000"/>
                                      </a:solidFill>
                                      <a:effectLst/>
                                      <a:latin typeface="Cambria Math" panose="02040503050406030204" pitchFamily="18" charset="0"/>
                                    </a:rPr>
                                  </m:ctrlPr>
                                </m:accPr>
                                <m:e>
                                  <m:r>
                                    <a:rPr lang="en-GB" sz="1200" b="0" i="1" kern="1400" smtClean="0">
                                      <a:ln>
                                        <a:noFill/>
                                      </a:ln>
                                      <a:solidFill>
                                        <a:srgbClr val="000000"/>
                                      </a:solidFill>
                                      <a:effectLst/>
                                      <a:latin typeface="Cambria Math" panose="02040503050406030204" pitchFamily="18" charset="0"/>
                                    </a:rPr>
                                    <m:t>𝐴𝐵</m:t>
                                  </m:r>
                                </m:e>
                              </m:acc>
                            </m:oMath>
                          </a14:m>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489290701"/>
                      </a:ext>
                    </a:extLst>
                  </a:tr>
                  <a:tr h="151389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Column</a:t>
                          </a:r>
                          <a:r>
                            <a:rPr lang="en-GB" sz="1200" kern="1400" baseline="0" dirty="0">
                              <a:ln>
                                <a:noFill/>
                              </a:ln>
                              <a:solidFill>
                                <a:srgbClr val="000000"/>
                              </a:solidFill>
                              <a:effectLst/>
                              <a:latin typeface="+mn-lt"/>
                            </a:rPr>
                            <a:t> vector</a:t>
                          </a:r>
                          <a:endParaRPr lang="en-GB" sz="1200" kern="1400" dirty="0">
                            <a:ln>
                              <a:noFill/>
                            </a:ln>
                            <a:solidFill>
                              <a:srgbClr val="000000"/>
                            </a:solidFill>
                            <a:effectLst/>
                            <a:latin typeface="+mn-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A column vector is written in</a:t>
                          </a:r>
                          <a:r>
                            <a:rPr lang="en-GB" sz="1200" kern="1400" baseline="0" dirty="0">
                              <a:ln>
                                <a:noFill/>
                              </a:ln>
                              <a:solidFill>
                                <a:srgbClr val="000000"/>
                              </a:solidFill>
                              <a:effectLst/>
                              <a:latin typeface="+mn-lt"/>
                            </a:rPr>
                            <a:t> this format:</a:t>
                          </a:r>
                          <a:br>
                            <a:rPr lang="en-GB" sz="1200" i="1" kern="1400" dirty="0">
                              <a:ln>
                                <a:noFill/>
                              </a:ln>
                              <a:solidFill>
                                <a:srgbClr val="000000"/>
                              </a:solidFill>
                              <a:effectLst/>
                              <a:latin typeface="Cambria Math" panose="02040503050406030204" pitchFamily="18" charset="0"/>
                            </a:rPr>
                          </a:br>
                          <a14:m>
                            <m:oMathPara xmlns:m="http://schemas.openxmlformats.org/officeDocument/2006/math">
                              <m:oMathParaPr>
                                <m:jc m:val="left"/>
                              </m:oMathParaPr>
                              <m:oMath xmlns:m="http://schemas.openxmlformats.org/officeDocument/2006/math">
                                <m:d>
                                  <m:dPr>
                                    <m:ctrlPr>
                                      <a:rPr lang="en-GB" sz="1200" i="1" kern="1400" smtClean="0">
                                        <a:ln>
                                          <a:noFill/>
                                        </a:ln>
                                        <a:solidFill>
                                          <a:srgbClr val="000000"/>
                                        </a:solidFill>
                                        <a:effectLst/>
                                        <a:latin typeface="Cambria Math" panose="02040503050406030204" pitchFamily="18" charset="0"/>
                                      </a:rPr>
                                    </m:ctrlPr>
                                  </m:dPr>
                                  <m:e>
                                    <m:f>
                                      <m:fPr>
                                        <m:type m:val="noBa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𝑥</m:t>
                                        </m:r>
                                      </m:num>
                                      <m:den>
                                        <m:r>
                                          <a:rPr lang="en-GB" sz="1200" b="0" i="1" kern="1400" smtClean="0">
                                            <a:ln>
                                              <a:noFill/>
                                            </a:ln>
                                            <a:solidFill>
                                              <a:srgbClr val="000000"/>
                                            </a:solidFill>
                                            <a:effectLst/>
                                            <a:latin typeface="Cambria Math" panose="02040503050406030204" pitchFamily="18" charset="0"/>
                                          </a:rPr>
                                          <m:t>𝑦</m:t>
                                        </m:r>
                                      </m:den>
                                    </m:f>
                                  </m:e>
                                </m:d>
                              </m:oMath>
                            </m:oMathPara>
                          </a14:m>
                          <a:br>
                            <a:rPr lang="en-GB" sz="1200" kern="1400" dirty="0">
                              <a:ln>
                                <a:noFill/>
                              </a:ln>
                              <a:solidFill>
                                <a:srgbClr val="000000"/>
                              </a:solidFill>
                              <a:effectLst/>
                              <a:latin typeface="+mn-lt"/>
                            </a:rPr>
                          </a:br>
                          <a14:m>
                            <m:oMath xmlns:m="http://schemas.openxmlformats.org/officeDocument/2006/math">
                              <m:r>
                                <a:rPr lang="en-GB" sz="1200" b="0" i="1" kern="1400" dirty="0" smtClean="0">
                                  <a:ln>
                                    <a:noFill/>
                                  </a:ln>
                                  <a:solidFill>
                                    <a:srgbClr val="000000"/>
                                  </a:solidFill>
                                  <a:effectLst/>
                                  <a:latin typeface="Cambria Math" panose="02040503050406030204" pitchFamily="18" charset="0"/>
                                </a:rPr>
                                <m:t>𝑥</m:t>
                              </m:r>
                            </m:oMath>
                          </a14:m>
                          <a:r>
                            <a:rPr lang="en-GB" sz="1200" kern="1400" dirty="0">
                              <a:ln>
                                <a:noFill/>
                              </a:ln>
                              <a:solidFill>
                                <a:srgbClr val="000000"/>
                              </a:solidFill>
                              <a:effectLst/>
                              <a:latin typeface="+mn-lt"/>
                            </a:rPr>
                            <a:t> = right (+) and left (-) movement</a:t>
                          </a:r>
                          <a:br>
                            <a:rPr lang="en-GB" sz="1200" kern="1400" dirty="0">
                              <a:ln>
                                <a:noFill/>
                              </a:ln>
                              <a:solidFill>
                                <a:srgbClr val="000000"/>
                              </a:solidFill>
                              <a:effectLst/>
                              <a:latin typeface="+mn-lt"/>
                            </a:rPr>
                          </a:br>
                          <a:r>
                            <a:rPr lang="en-GB" sz="1200" kern="1400" dirty="0">
                              <a:ln>
                                <a:noFill/>
                              </a:ln>
                              <a:solidFill>
                                <a:srgbClr val="000000"/>
                              </a:solidFill>
                              <a:effectLst/>
                              <a:latin typeface="+mn-lt"/>
                            </a:rPr>
                            <a:t> y = up (+) and down (-) movement</a:t>
                          </a:r>
                        </a:p>
                      </a:txBody>
                      <a:tcPr marL="36576" marR="36576" marT="36576" marB="36576" anchor="ctr"/>
                    </a:tc>
                    <a:extLst>
                      <a:ext uri="{0D108BD9-81ED-4DB2-BD59-A6C34878D82A}">
                        <a16:rowId xmlns:a16="http://schemas.microsoft.com/office/drawing/2014/main" val="591994769"/>
                      </a:ext>
                    </a:extLst>
                  </a:tr>
                </a:tbl>
              </a:graphicData>
            </a:graphic>
          </p:graphicFrame>
        </mc:Choice>
        <mc:Fallback xmlns="">
          <p:graphicFrame>
            <p:nvGraphicFramePr>
              <p:cNvPr id="10" name="Table 9"/>
              <p:cNvGraphicFramePr>
                <a:graphicFrameLocks noGrp="1"/>
              </p:cNvGraphicFramePr>
              <p:nvPr>
                <p:extLst/>
              </p:nvPr>
            </p:nvGraphicFramePr>
            <p:xfrm>
              <a:off x="6651918" y="146738"/>
              <a:ext cx="5340057" cy="3520386"/>
            </p:xfrm>
            <a:graphic>
              <a:graphicData uri="http://schemas.openxmlformats.org/drawingml/2006/table">
                <a:tbl>
                  <a:tblPr firstRow="1" bandRow="1">
                    <a:tableStyleId>{5940675A-B579-460E-94D1-54222C63F5DA}</a:tableStyleId>
                  </a:tblPr>
                  <a:tblGrid>
                    <a:gridCol w="1101431">
                      <a:extLst>
                        <a:ext uri="{9D8B030D-6E8A-4147-A177-3AD203B41FA5}">
                          <a16:colId xmlns:a16="http://schemas.microsoft.com/office/drawing/2014/main" val="20000"/>
                        </a:ext>
                      </a:extLst>
                    </a:gridCol>
                    <a:gridCol w="4238626">
                      <a:extLst>
                        <a:ext uri="{9D8B030D-6E8A-4147-A177-3AD203B41FA5}">
                          <a16:colId xmlns:a16="http://schemas.microsoft.com/office/drawing/2014/main" val="20001"/>
                        </a:ext>
                      </a:extLst>
                    </a:gridCol>
                  </a:tblGrid>
                  <a:tr h="398507">
                    <a:tc gridSpan="2">
                      <a:txBody>
                        <a:bodyPr/>
                        <a:lstStyle/>
                        <a:p>
                          <a:pPr algn="ctr"/>
                          <a:r>
                            <a:rPr lang="en-GB" sz="1200" b="1" u="sng" dirty="0" smtClean="0">
                              <a:latin typeface="+mn-lt"/>
                            </a:rPr>
                            <a:t>Vectors</a:t>
                          </a:r>
                          <a:endParaRPr lang="en-GB" sz="1200" b="1" u="sng" dirty="0">
                            <a:latin typeface="+mn-lt"/>
                          </a:endParaRP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8507">
                    <a:tc>
                      <a:txBody>
                        <a:bodyPr/>
                        <a:lstStyle/>
                        <a:p>
                          <a:pPr algn="l"/>
                          <a:r>
                            <a:rPr lang="en-GB" sz="1200" b="1" dirty="0" smtClean="0">
                              <a:latin typeface="+mn-lt"/>
                            </a:rPr>
                            <a:t>Key Word</a:t>
                          </a:r>
                          <a:endParaRPr lang="en-GB" sz="1200" b="1" dirty="0">
                            <a:latin typeface="+mn-lt"/>
                          </a:endParaRPr>
                        </a:p>
                      </a:txBody>
                      <a:tcPr anchor="ctr">
                        <a:solidFill>
                          <a:schemeClr val="accent1">
                            <a:lumMod val="20000"/>
                            <a:lumOff val="80000"/>
                          </a:schemeClr>
                        </a:solidFill>
                      </a:tcPr>
                    </a:tc>
                    <a:tc>
                      <a:txBody>
                        <a:bodyPr/>
                        <a:lstStyle/>
                        <a:p>
                          <a:pPr algn="l"/>
                          <a:r>
                            <a:rPr lang="en-GB" sz="1200" b="1" dirty="0" smtClean="0">
                              <a:latin typeface="+mn-lt"/>
                            </a:rPr>
                            <a:t>Definition</a:t>
                          </a:r>
                          <a:endParaRPr lang="en-GB" sz="1200" b="1" dirty="0">
                            <a:latin typeface="+mn-lt"/>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633408">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Vectors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A vector describes a movement from one point to another. A vector quantity has both direction and magnitude (size).</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283080463"/>
                      </a:ext>
                    </a:extLst>
                  </a:tr>
                  <a:tr h="57606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Vector notation</a:t>
                          </a:r>
                          <a:endParaRPr lang="en-GB" sz="1200" kern="1400" dirty="0">
                            <a:ln>
                              <a:noFill/>
                            </a:ln>
                            <a:solidFill>
                              <a:srgbClr val="000000"/>
                            </a:solidFill>
                            <a:effectLst/>
                            <a:latin typeface="+mn-lt"/>
                          </a:endParaRPr>
                        </a:p>
                      </a:txBody>
                      <a:tcPr marL="36576" marR="36576" marT="36576" marB="36576" anchor="ctr"/>
                    </a:tc>
                    <a:tc>
                      <a:txBody>
                        <a:bodyPr/>
                        <a:lstStyle/>
                        <a:p>
                          <a:endParaRPr lang="en-US"/>
                        </a:p>
                      </a:txBody>
                      <a:tcPr marL="36576" marR="36576" marT="36576" marB="36576" anchor="ctr">
                        <a:blipFill>
                          <a:blip r:embed="rId6"/>
                          <a:stretch>
                            <a:fillRect l="-26149" t="-251064" r="-287" b="-267021"/>
                          </a:stretch>
                        </a:blipFill>
                      </a:tcPr>
                    </a:tc>
                    <a:extLst>
                      <a:ext uri="{0D108BD9-81ED-4DB2-BD59-A6C34878D82A}">
                        <a16:rowId xmlns:a16="http://schemas.microsoft.com/office/drawing/2014/main" val="3489290701"/>
                      </a:ext>
                    </a:extLst>
                  </a:tr>
                  <a:tr h="151389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Column</a:t>
                          </a:r>
                          <a:r>
                            <a:rPr lang="en-GB" sz="1200" kern="1400" baseline="0" dirty="0" smtClean="0">
                              <a:ln>
                                <a:noFill/>
                              </a:ln>
                              <a:solidFill>
                                <a:srgbClr val="000000"/>
                              </a:solidFill>
                              <a:effectLst/>
                              <a:latin typeface="+mn-lt"/>
                            </a:rPr>
                            <a:t> vector</a:t>
                          </a:r>
                          <a:endParaRPr lang="en-GB" sz="1200" kern="1400" dirty="0">
                            <a:ln>
                              <a:noFill/>
                            </a:ln>
                            <a:solidFill>
                              <a:srgbClr val="000000"/>
                            </a:solidFill>
                            <a:effectLst/>
                            <a:latin typeface="+mn-lt"/>
                          </a:endParaRPr>
                        </a:p>
                      </a:txBody>
                      <a:tcPr marL="36576" marR="36576" marT="36576" marB="36576" anchor="ctr"/>
                    </a:tc>
                    <a:tc>
                      <a:txBody>
                        <a:bodyPr/>
                        <a:lstStyle/>
                        <a:p>
                          <a:endParaRPr lang="en-US"/>
                        </a:p>
                      </a:txBody>
                      <a:tcPr marL="36576" marR="36576" marT="36576" marB="36576" anchor="ctr">
                        <a:blipFill>
                          <a:blip r:embed="rId6"/>
                          <a:stretch>
                            <a:fillRect l="-26149" t="-132530" r="-287" b="-803"/>
                          </a:stretch>
                        </a:blipFill>
                      </a:tcPr>
                    </a:tc>
                    <a:extLst>
                      <a:ext uri="{0D108BD9-81ED-4DB2-BD59-A6C34878D82A}">
                        <a16:rowId xmlns:a16="http://schemas.microsoft.com/office/drawing/2014/main" val="591994769"/>
                      </a:ext>
                    </a:extLst>
                  </a:tr>
                </a:tbl>
              </a:graphicData>
            </a:graphic>
          </p:graphicFrame>
        </mc:Fallback>
      </mc:AlternateContent>
      <p:graphicFrame>
        <p:nvGraphicFramePr>
          <p:cNvPr id="11" name="Table 10"/>
          <p:cNvGraphicFramePr>
            <a:graphicFrameLocks noGrp="1"/>
          </p:cNvGraphicFramePr>
          <p:nvPr/>
        </p:nvGraphicFramePr>
        <p:xfrm>
          <a:off x="6651919" y="3753932"/>
          <a:ext cx="5340056" cy="2789743"/>
        </p:xfrm>
        <a:graphic>
          <a:graphicData uri="http://schemas.openxmlformats.org/drawingml/2006/table">
            <a:tbl>
              <a:tblPr firstRow="1" bandRow="1">
                <a:tableStyleId>{5940675A-B579-460E-94D1-54222C63F5DA}</a:tableStyleId>
              </a:tblPr>
              <a:tblGrid>
                <a:gridCol w="1101431">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418113">
                <a:tc gridSpan="2">
                  <a:txBody>
                    <a:bodyPr/>
                    <a:lstStyle/>
                    <a:p>
                      <a:pPr algn="ctr"/>
                      <a:r>
                        <a:rPr lang="en-GB" sz="1200" b="1" u="sng" dirty="0">
                          <a:latin typeface="+mn-lt"/>
                        </a:rPr>
                        <a:t>Transformations</a:t>
                      </a:r>
                    </a:p>
                  </a:txBody>
                  <a:tcPr anchor="ctr">
                    <a:solidFill>
                      <a:schemeClr val="accent6">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443181">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Reflection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When a shape</a:t>
                      </a:r>
                      <a:r>
                        <a:rPr lang="en-GB" sz="1200" kern="1400" baseline="0" dirty="0">
                          <a:ln>
                            <a:noFill/>
                          </a:ln>
                          <a:solidFill>
                            <a:srgbClr val="000000"/>
                          </a:solidFill>
                          <a:effectLst/>
                          <a:latin typeface="+mn-lt"/>
                        </a:rPr>
                        <a:t> is flipped (reflected) in a mirror line</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283080463"/>
                  </a:ext>
                </a:extLst>
              </a:tr>
              <a:tr h="7533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Rotation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When a shape is turned</a:t>
                      </a:r>
                      <a:r>
                        <a:rPr lang="en-GB" sz="1200" kern="1400" baseline="0" dirty="0">
                          <a:ln>
                            <a:noFill/>
                          </a:ln>
                          <a:solidFill>
                            <a:srgbClr val="000000"/>
                          </a:solidFill>
                          <a:effectLst/>
                          <a:latin typeface="+mn-lt"/>
                        </a:rPr>
                        <a:t> (rotated) around a centre of rotation by a given direction (clockwise/anticlockwise) and angle (90⁰ or 180⁰)</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489290701"/>
                  </a:ext>
                </a:extLst>
              </a:tr>
              <a:tr h="421695">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Translation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When a shape is moved by a column vector</a:t>
                      </a:r>
                    </a:p>
                  </a:txBody>
                  <a:tcPr marL="36576" marR="36576" marT="36576" marB="36576" anchor="ctr"/>
                </a:tc>
                <a:extLst>
                  <a:ext uri="{0D108BD9-81ED-4DB2-BD59-A6C34878D82A}">
                    <a16:rowId xmlns:a16="http://schemas.microsoft.com/office/drawing/2014/main" val="591994769"/>
                  </a:ext>
                </a:extLst>
              </a:tr>
              <a:tr h="7533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Enlargement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When a shape is made bigger or smaller. They must have a scale factor and they may involve a centre of enlargement. </a:t>
                      </a:r>
                    </a:p>
                  </a:txBody>
                  <a:tcPr marL="36576" marR="36576" marT="36576" marB="36576" anchor="ctr"/>
                </a:tc>
                <a:extLst>
                  <a:ext uri="{0D108BD9-81ED-4DB2-BD59-A6C34878D82A}">
                    <a16:rowId xmlns:a16="http://schemas.microsoft.com/office/drawing/2014/main" val="4161200960"/>
                  </a:ext>
                </a:extLst>
              </a:tr>
            </a:tbl>
          </a:graphicData>
        </a:graphic>
      </p:graphicFrame>
    </p:spTree>
    <p:extLst>
      <p:ext uri="{BB962C8B-B14F-4D97-AF65-F5344CB8AC3E}">
        <p14:creationId xmlns:p14="http://schemas.microsoft.com/office/powerpoint/2010/main" val="376034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9217" y="243225"/>
            <a:ext cx="428278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Higher only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0" name="TextBox 9"/>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4</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89216" y="957605"/>
              <a:ext cx="4282783" cy="3592992"/>
            </p:xfrm>
            <a:graphic>
              <a:graphicData uri="http://schemas.openxmlformats.org/drawingml/2006/table">
                <a:tbl>
                  <a:tblPr firstRow="1" bandRow="1">
                    <a:tableStyleId>{5940675A-B579-460E-94D1-54222C63F5DA}</a:tableStyleId>
                  </a:tblPr>
                  <a:tblGrid>
                    <a:gridCol w="1552313">
                      <a:extLst>
                        <a:ext uri="{9D8B030D-6E8A-4147-A177-3AD203B41FA5}">
                          <a16:colId xmlns:a16="http://schemas.microsoft.com/office/drawing/2014/main" val="20000"/>
                        </a:ext>
                      </a:extLst>
                    </a:gridCol>
                    <a:gridCol w="2730470">
                      <a:extLst>
                        <a:ext uri="{9D8B030D-6E8A-4147-A177-3AD203B41FA5}">
                          <a16:colId xmlns:a16="http://schemas.microsoft.com/office/drawing/2014/main" val="20001"/>
                        </a:ext>
                      </a:extLst>
                    </a:gridCol>
                  </a:tblGrid>
                  <a:tr h="454376">
                    <a:tc gridSpan="2">
                      <a:txBody>
                        <a:bodyPr/>
                        <a:lstStyle/>
                        <a:p>
                          <a:pPr algn="ctr"/>
                          <a:r>
                            <a:rPr lang="en-GB" sz="1200" b="1" u="sng" dirty="0">
                              <a:latin typeface="+mn-lt"/>
                            </a:rPr>
                            <a:t>Advance</a:t>
                          </a:r>
                          <a:r>
                            <a:rPr lang="en-GB" sz="1200" b="1" u="sng" baseline="0" dirty="0">
                              <a:latin typeface="+mn-lt"/>
                            </a:rPr>
                            <a:t>d Trigonometry</a:t>
                          </a:r>
                          <a:endParaRPr lang="en-GB" sz="1200" b="1" u="sng" dirty="0">
                            <a:latin typeface="+mn-lt"/>
                          </a:endParaRPr>
                        </a:p>
                      </a:txBody>
                      <a:tcPr anchor="ctr">
                        <a:solidFill>
                          <a:schemeClr val="accent2">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Sine</a:t>
                          </a:r>
                          <a:r>
                            <a:rPr lang="en-GB" sz="1200" kern="1400" baseline="0" dirty="0">
                              <a:ln>
                                <a:noFill/>
                              </a:ln>
                              <a:solidFill>
                                <a:srgbClr val="000000"/>
                              </a:solidFill>
                              <a:effectLst/>
                              <a:latin typeface="+mn-lt"/>
                            </a:rPr>
                            <a:t> rule (sides)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𝑎</m:t>
                                    </m:r>
                                  </m:num>
                                  <m:den>
                                    <m:r>
                                      <a:rPr lang="en-GB" sz="1200" b="0" i="1" kern="1400" smtClean="0">
                                        <a:ln>
                                          <a:noFill/>
                                        </a:ln>
                                        <a:solidFill>
                                          <a:srgbClr val="000000"/>
                                        </a:solidFill>
                                        <a:effectLst/>
                                        <a:latin typeface="Cambria Math" panose="02040503050406030204" pitchFamily="18" charset="0"/>
                                      </a:rPr>
                                      <m:t>𝑆𝑖𝑛𝐴</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𝑏</m:t>
                                    </m:r>
                                  </m:num>
                                  <m:den>
                                    <m:r>
                                      <a:rPr lang="en-GB" sz="1200" b="0" i="1" kern="1400" smtClean="0">
                                        <a:ln>
                                          <a:noFill/>
                                        </a:ln>
                                        <a:solidFill>
                                          <a:srgbClr val="000000"/>
                                        </a:solidFill>
                                        <a:effectLst/>
                                        <a:latin typeface="Cambria Math" panose="02040503050406030204" pitchFamily="18" charset="0"/>
                                      </a:rPr>
                                      <m:t>𝑆𝑖𝑛𝐵</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𝑐</m:t>
                                    </m:r>
                                  </m:num>
                                  <m:den>
                                    <m:r>
                                      <a:rPr lang="en-GB" sz="1200" b="0" i="1" kern="1400" smtClean="0">
                                        <a:ln>
                                          <a:noFill/>
                                        </a:ln>
                                        <a:solidFill>
                                          <a:srgbClr val="000000"/>
                                        </a:solidFill>
                                        <a:effectLst/>
                                        <a:latin typeface="Cambria Math" panose="02040503050406030204" pitchFamily="18" charset="0"/>
                                      </a:rPr>
                                      <m:t>𝑆𝑖𝑛𝐶</m:t>
                                    </m:r>
                                  </m:den>
                                </m:f>
                              </m:oMath>
                            </m:oMathPara>
                          </a14:m>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283080463"/>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Sine rule (angles)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𝑆𝑖𝑛𝐴</m:t>
                                    </m:r>
                                  </m:num>
                                  <m:den>
                                    <m:r>
                                      <a:rPr lang="en-GB" sz="1200" b="0" i="1" kern="1400" smtClean="0">
                                        <a:ln>
                                          <a:noFill/>
                                        </a:ln>
                                        <a:solidFill>
                                          <a:srgbClr val="000000"/>
                                        </a:solidFill>
                                        <a:effectLst/>
                                        <a:latin typeface="Cambria Math" panose="02040503050406030204" pitchFamily="18" charset="0"/>
                                      </a:rPr>
                                      <m:t>𝑎</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𝑆𝑖𝑛𝐵</m:t>
                                    </m:r>
                                  </m:num>
                                  <m:den>
                                    <m:r>
                                      <a:rPr lang="en-GB" sz="1200" b="0" i="1" kern="1400" smtClean="0">
                                        <a:ln>
                                          <a:noFill/>
                                        </a:ln>
                                        <a:solidFill>
                                          <a:srgbClr val="000000"/>
                                        </a:solidFill>
                                        <a:effectLst/>
                                        <a:latin typeface="Cambria Math" panose="02040503050406030204" pitchFamily="18" charset="0"/>
                                      </a:rPr>
                                      <m:t>𝑏</m:t>
                                    </m:r>
                                  </m:den>
                                </m:f>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𝑆𝑖𝑛𝐶</m:t>
                                    </m:r>
                                  </m:num>
                                  <m:den>
                                    <m:r>
                                      <a:rPr lang="en-GB" sz="1200" b="0" i="1" kern="1400" smtClean="0">
                                        <a:ln>
                                          <a:noFill/>
                                        </a:ln>
                                        <a:solidFill>
                                          <a:srgbClr val="000000"/>
                                        </a:solidFill>
                                        <a:effectLst/>
                                        <a:latin typeface="Cambria Math" panose="02040503050406030204" pitchFamily="18" charset="0"/>
                                      </a:rPr>
                                      <m:t>𝑐</m:t>
                                    </m:r>
                                  </m:den>
                                </m:f>
                              </m:oMath>
                            </m:oMathPara>
                          </a14:m>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489290701"/>
                      </a:ext>
                    </a:extLst>
                  </a:tr>
                  <a:tr h="19768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Cosine rule (sides)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20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𝑎</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𝑏</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𝑐</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−2</m:t>
                                </m:r>
                                <m:r>
                                  <a:rPr lang="en-GB" sz="1200" b="0" i="1" kern="1400" smtClean="0">
                                    <a:ln>
                                      <a:noFill/>
                                    </a:ln>
                                    <a:solidFill>
                                      <a:srgbClr val="000000"/>
                                    </a:solidFill>
                                    <a:effectLst/>
                                    <a:latin typeface="Cambria Math" panose="02040503050406030204" pitchFamily="18" charset="0"/>
                                  </a:rPr>
                                  <m:t>𝑏𝑐𝐶𝑜𝑠</m:t>
                                </m:r>
                                <m:r>
                                  <a:rPr lang="en-GB" sz="1200" b="0" i="1" kern="1400" smtClean="0">
                                    <a:ln>
                                      <a:noFill/>
                                    </a:ln>
                                    <a:solidFill>
                                      <a:srgbClr val="000000"/>
                                    </a:solidFill>
                                    <a:effectLst/>
                                    <a:latin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rPr>
                                  <m:t>𝐴</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591994769"/>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Cosine rule (angles)</a:t>
                          </a: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r>
                                  <a:rPr lang="en-GB" sz="1200" b="0" i="1" kern="1400" smtClean="0">
                                    <a:ln>
                                      <a:noFill/>
                                    </a:ln>
                                    <a:solidFill>
                                      <a:srgbClr val="000000"/>
                                    </a:solidFill>
                                    <a:effectLst/>
                                    <a:latin typeface="Cambria Math" panose="02040503050406030204" pitchFamily="18" charset="0"/>
                                  </a:rPr>
                                  <m:t>𝐶𝑜𝑠</m:t>
                                </m:r>
                                <m:d>
                                  <m:dPr>
                                    <m:ctrlPr>
                                      <a:rPr lang="en-GB" sz="1200" b="0" i="1" kern="1400" smtClean="0">
                                        <a:ln>
                                          <a:noFill/>
                                        </a:ln>
                                        <a:solidFill>
                                          <a:srgbClr val="000000"/>
                                        </a:solidFill>
                                        <a:effectLst/>
                                        <a:latin typeface="Cambria Math" panose="02040503050406030204" pitchFamily="18" charset="0"/>
                                      </a:rPr>
                                    </m:ctrlPr>
                                  </m:dPr>
                                  <m:e>
                                    <m:r>
                                      <a:rPr lang="en-GB" sz="1200" b="0" i="1" kern="1400" smtClean="0">
                                        <a:ln>
                                          <a:noFill/>
                                        </a:ln>
                                        <a:solidFill>
                                          <a:srgbClr val="000000"/>
                                        </a:solidFill>
                                        <a:effectLst/>
                                        <a:latin typeface="Cambria Math" panose="02040503050406030204" pitchFamily="18" charset="0"/>
                                      </a:rPr>
                                      <m:t>𝐴</m:t>
                                    </m:r>
                                  </m:e>
                                </m:d>
                                <m:r>
                                  <a:rPr lang="en-GB" sz="1200" b="0" i="1" kern="1400" smtClean="0">
                                    <a:ln>
                                      <a:noFill/>
                                    </a:ln>
                                    <a:solidFill>
                                      <a:srgbClr val="000000"/>
                                    </a:solidFill>
                                    <a:effectLst/>
                                    <a:latin typeface="Cambria Math" panose="02040503050406030204" pitchFamily="18" charset="0"/>
                                  </a:rPr>
                                  <m:t>=</m:t>
                                </m:r>
                                <m:f>
                                  <m:fPr>
                                    <m:ctrlPr>
                                      <a:rPr lang="en-GB" sz="1200" b="0" i="1" kern="1400" smtClean="0">
                                        <a:ln>
                                          <a:noFill/>
                                        </a:ln>
                                        <a:solidFill>
                                          <a:srgbClr val="000000"/>
                                        </a:solidFill>
                                        <a:effectLst/>
                                        <a:latin typeface="Cambria Math" panose="02040503050406030204" pitchFamily="18" charset="0"/>
                                      </a:rPr>
                                    </m:ctrlPr>
                                  </m:fPr>
                                  <m:num>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𝑏</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𝑐</m:t>
                                        </m:r>
                                      </m:e>
                                      <m:sup>
                                        <m:r>
                                          <a:rPr lang="en-GB" sz="1200" b="0" i="1" kern="1400" smtClean="0">
                                            <a:ln>
                                              <a:noFill/>
                                            </a:ln>
                                            <a:solidFill>
                                              <a:srgbClr val="000000"/>
                                            </a:solidFill>
                                            <a:effectLst/>
                                            <a:latin typeface="Cambria Math" panose="02040503050406030204" pitchFamily="18" charset="0"/>
                                          </a:rPr>
                                          <m:t>2</m:t>
                                        </m:r>
                                      </m:sup>
                                    </m:sSup>
                                    <m:r>
                                      <a:rPr lang="en-GB" sz="1200" b="0" i="1" kern="1400" smtClean="0">
                                        <a:ln>
                                          <a:noFill/>
                                        </a:ln>
                                        <a:solidFill>
                                          <a:srgbClr val="000000"/>
                                        </a:solidFill>
                                        <a:effectLst/>
                                        <a:latin typeface="Cambria Math" panose="02040503050406030204" pitchFamily="18" charset="0"/>
                                      </a:rPr>
                                      <m:t>−</m:t>
                                    </m:r>
                                    <m:sSup>
                                      <m:sSupPr>
                                        <m:ctrlPr>
                                          <a:rPr lang="en-GB" sz="1200" b="0" i="1" kern="1400" smtClean="0">
                                            <a:ln>
                                              <a:noFill/>
                                            </a:ln>
                                            <a:solidFill>
                                              <a:srgbClr val="000000"/>
                                            </a:solidFill>
                                            <a:effectLst/>
                                            <a:latin typeface="Cambria Math" panose="02040503050406030204" pitchFamily="18" charset="0"/>
                                          </a:rPr>
                                        </m:ctrlPr>
                                      </m:sSupPr>
                                      <m:e>
                                        <m:r>
                                          <a:rPr lang="en-GB" sz="1200" b="0" i="1" kern="1400" smtClean="0">
                                            <a:ln>
                                              <a:noFill/>
                                            </a:ln>
                                            <a:solidFill>
                                              <a:srgbClr val="000000"/>
                                            </a:solidFill>
                                            <a:effectLst/>
                                            <a:latin typeface="Cambria Math" panose="02040503050406030204" pitchFamily="18" charset="0"/>
                                          </a:rPr>
                                          <m:t>𝑎</m:t>
                                        </m:r>
                                      </m:e>
                                      <m:sup>
                                        <m:r>
                                          <a:rPr lang="en-GB" sz="1200" b="0" i="1" kern="1400" smtClean="0">
                                            <a:ln>
                                              <a:noFill/>
                                            </a:ln>
                                            <a:solidFill>
                                              <a:srgbClr val="000000"/>
                                            </a:solidFill>
                                            <a:effectLst/>
                                            <a:latin typeface="Cambria Math" panose="02040503050406030204" pitchFamily="18" charset="0"/>
                                          </a:rPr>
                                          <m:t>2</m:t>
                                        </m:r>
                                      </m:sup>
                                    </m:sSup>
                                  </m:num>
                                  <m:den>
                                    <m:r>
                                      <a:rPr lang="en-GB" sz="1200" b="0" i="1" kern="1400" smtClean="0">
                                        <a:ln>
                                          <a:noFill/>
                                        </a:ln>
                                        <a:solidFill>
                                          <a:srgbClr val="000000"/>
                                        </a:solidFill>
                                        <a:effectLst/>
                                        <a:latin typeface="Cambria Math" panose="02040503050406030204" pitchFamily="18" charset="0"/>
                                      </a:rPr>
                                      <m:t>2</m:t>
                                    </m:r>
                                    <m:r>
                                      <a:rPr lang="en-GB" sz="1200" b="0" i="1" kern="1400" smtClean="0">
                                        <a:ln>
                                          <a:noFill/>
                                        </a:ln>
                                        <a:solidFill>
                                          <a:srgbClr val="000000"/>
                                        </a:solidFill>
                                        <a:effectLst/>
                                        <a:latin typeface="Cambria Math" panose="02040503050406030204" pitchFamily="18" charset="0"/>
                                      </a:rPr>
                                      <m:t>𝑏𝑐</m:t>
                                    </m:r>
                                  </m:den>
                                </m:f>
                              </m:oMath>
                            </m:oMathPara>
                          </a14:m>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808088893"/>
                      </a:ext>
                    </a:extLst>
                  </a:tr>
                  <a:tr h="48161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Area</a:t>
                          </a:r>
                          <a:r>
                            <a:rPr lang="en-GB" sz="1200" kern="1400" baseline="0" dirty="0">
                              <a:ln>
                                <a:noFill/>
                              </a:ln>
                              <a:solidFill>
                                <a:srgbClr val="000000"/>
                              </a:solidFill>
                              <a:effectLst/>
                              <a:latin typeface="+mn-lt"/>
                            </a:rPr>
                            <a:t> of any triangle</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14:m>
                            <m:oMathPara xmlns:m="http://schemas.openxmlformats.org/officeDocument/2006/math">
                              <m:oMathParaPr>
                                <m:jc m:val="centerGroup"/>
                              </m:oMathParaPr>
                              <m:oMath xmlns:m="http://schemas.openxmlformats.org/officeDocument/2006/math">
                                <m:f>
                                  <m:fP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1</m:t>
                                    </m:r>
                                  </m:num>
                                  <m:den>
                                    <m:r>
                                      <a:rPr lang="en-GB" sz="1200" b="0" i="1" kern="1400" smtClean="0">
                                        <a:ln>
                                          <a:noFill/>
                                        </a:ln>
                                        <a:solidFill>
                                          <a:srgbClr val="000000"/>
                                        </a:solidFill>
                                        <a:effectLst/>
                                        <a:latin typeface="Cambria Math" panose="02040503050406030204" pitchFamily="18" charset="0"/>
                                      </a:rPr>
                                      <m:t>2</m:t>
                                    </m:r>
                                  </m:den>
                                </m:f>
                                <m:r>
                                  <a:rPr lang="en-GB" sz="1200" b="0" i="1" kern="1400" smtClean="0">
                                    <a:ln>
                                      <a:noFill/>
                                    </a:ln>
                                    <a:solidFill>
                                      <a:srgbClr val="000000"/>
                                    </a:solidFill>
                                    <a:effectLst/>
                                    <a:latin typeface="Cambria Math" panose="02040503050406030204" pitchFamily="18" charset="0"/>
                                  </a:rPr>
                                  <m:t>𝑎𝑏𝑆𝑖𝑛</m:t>
                                </m:r>
                                <m:r>
                                  <a:rPr lang="en-GB" sz="1200" b="0" i="1" kern="1400" smtClean="0">
                                    <a:ln>
                                      <a:noFill/>
                                    </a:ln>
                                    <a:solidFill>
                                      <a:srgbClr val="000000"/>
                                    </a:solidFill>
                                    <a:effectLst/>
                                    <a:latin typeface="Cambria Math" panose="02040503050406030204" pitchFamily="18" charset="0"/>
                                  </a:rPr>
                                  <m:t>(</m:t>
                                </m:r>
                                <m:r>
                                  <a:rPr lang="en-GB" sz="1200" b="0" i="1" kern="1400" smtClean="0">
                                    <a:ln>
                                      <a:noFill/>
                                    </a:ln>
                                    <a:solidFill>
                                      <a:srgbClr val="000000"/>
                                    </a:solidFill>
                                    <a:effectLst/>
                                    <a:latin typeface="Cambria Math" panose="02040503050406030204" pitchFamily="18" charset="0"/>
                                  </a:rPr>
                                  <m:t>𝐶</m:t>
                                </m:r>
                                <m:r>
                                  <a:rPr lang="en-GB" sz="1200" b="0" i="1" kern="1400" smtClean="0">
                                    <a:ln>
                                      <a:noFill/>
                                    </a:ln>
                                    <a:solidFill>
                                      <a:srgbClr val="000000"/>
                                    </a:solidFill>
                                    <a:effectLst/>
                                    <a:latin typeface="Cambria Math" panose="02040503050406030204" pitchFamily="18" charset="0"/>
                                  </a:rPr>
                                  <m:t>)</m:t>
                                </m:r>
                              </m:oMath>
                            </m:oMathPara>
                          </a14:m>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270688304"/>
                      </a:ext>
                    </a:extLst>
                  </a:tr>
                </a:tbl>
              </a:graphicData>
            </a:graphic>
          </p:graphicFrame>
        </mc:Choice>
        <mc:Fallback xmlns="">
          <p:graphicFrame>
            <p:nvGraphicFramePr>
              <p:cNvPr id="4" name="Table 3"/>
              <p:cNvGraphicFramePr>
                <a:graphicFrameLocks noGrp="1"/>
              </p:cNvGraphicFramePr>
              <p:nvPr>
                <p:extLst/>
              </p:nvPr>
            </p:nvGraphicFramePr>
            <p:xfrm>
              <a:off x="289216" y="957605"/>
              <a:ext cx="4282783" cy="3592992"/>
            </p:xfrm>
            <a:graphic>
              <a:graphicData uri="http://schemas.openxmlformats.org/drawingml/2006/table">
                <a:tbl>
                  <a:tblPr firstRow="1" bandRow="1">
                    <a:tableStyleId>{5940675A-B579-460E-94D1-54222C63F5DA}</a:tableStyleId>
                  </a:tblPr>
                  <a:tblGrid>
                    <a:gridCol w="1552313">
                      <a:extLst>
                        <a:ext uri="{9D8B030D-6E8A-4147-A177-3AD203B41FA5}">
                          <a16:colId xmlns:a16="http://schemas.microsoft.com/office/drawing/2014/main" val="20000"/>
                        </a:ext>
                      </a:extLst>
                    </a:gridCol>
                    <a:gridCol w="2730470">
                      <a:extLst>
                        <a:ext uri="{9D8B030D-6E8A-4147-A177-3AD203B41FA5}">
                          <a16:colId xmlns:a16="http://schemas.microsoft.com/office/drawing/2014/main" val="20001"/>
                        </a:ext>
                      </a:extLst>
                    </a:gridCol>
                  </a:tblGrid>
                  <a:tr h="454376">
                    <a:tc gridSpan="2">
                      <a:txBody>
                        <a:bodyPr/>
                        <a:lstStyle/>
                        <a:p>
                          <a:pPr algn="ctr"/>
                          <a:r>
                            <a:rPr lang="en-GB" sz="1200" b="1" u="sng" dirty="0" smtClean="0">
                              <a:latin typeface="+mn-lt"/>
                            </a:rPr>
                            <a:t>Advance</a:t>
                          </a:r>
                          <a:r>
                            <a:rPr lang="en-GB" sz="1200" b="1" u="sng" baseline="0" dirty="0" smtClean="0">
                              <a:latin typeface="+mn-lt"/>
                            </a:rPr>
                            <a:t>d Trigonometry</a:t>
                          </a:r>
                          <a:endParaRPr lang="en-GB" sz="1200" b="1" u="sng" dirty="0">
                            <a:latin typeface="+mn-lt"/>
                          </a:endParaRPr>
                        </a:p>
                      </a:txBody>
                      <a:tcPr anchor="ctr">
                        <a:solidFill>
                          <a:schemeClr val="accent2">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664210">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Sine</a:t>
                          </a:r>
                          <a:r>
                            <a:rPr lang="en-GB" sz="1200" kern="1400" baseline="0" dirty="0" smtClean="0">
                              <a:ln>
                                <a:noFill/>
                              </a:ln>
                              <a:solidFill>
                                <a:srgbClr val="000000"/>
                              </a:solidFill>
                              <a:effectLst/>
                              <a:latin typeface="+mn-lt"/>
                            </a:rPr>
                            <a:t> rule (sides)</a:t>
                          </a:r>
                          <a:endParaRPr lang="en-GB" sz="1200" kern="1400" dirty="0">
                            <a:ln>
                              <a:noFill/>
                            </a:ln>
                            <a:solidFill>
                              <a:srgbClr val="000000"/>
                            </a:solidFill>
                            <a:effectLst/>
                            <a:latin typeface="+mn-lt"/>
                          </a:endParaRPr>
                        </a:p>
                      </a:txBody>
                      <a:tcPr marL="36576" marR="36576" marT="36576" marB="36576" anchor="ctr"/>
                    </a:tc>
                    <a:tc>
                      <a:txBody>
                        <a:bodyPr/>
                        <a:lstStyle/>
                        <a:p>
                          <a:endParaRPr lang="en-US"/>
                        </a:p>
                      </a:txBody>
                      <a:tcPr marL="36576" marR="36576" marT="36576" marB="36576" anchor="ctr">
                        <a:blipFill>
                          <a:blip r:embed="rId2"/>
                          <a:stretch>
                            <a:fillRect l="-57143" t="-69725" r="-670" b="-374312"/>
                          </a:stretch>
                        </a:blipFill>
                      </a:tcPr>
                    </a:tc>
                    <a:extLst>
                      <a:ext uri="{0D108BD9-81ED-4DB2-BD59-A6C34878D82A}">
                        <a16:rowId xmlns:a16="http://schemas.microsoft.com/office/drawing/2014/main" val="1283080463"/>
                      </a:ext>
                    </a:extLst>
                  </a:tr>
                  <a:tr h="659829">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Sine rule (angles)</a:t>
                          </a:r>
                          <a:endParaRPr lang="en-GB" sz="1200" kern="1400" dirty="0">
                            <a:ln>
                              <a:noFill/>
                            </a:ln>
                            <a:solidFill>
                              <a:srgbClr val="000000"/>
                            </a:solidFill>
                            <a:effectLst/>
                            <a:latin typeface="+mn-lt"/>
                          </a:endParaRPr>
                        </a:p>
                      </a:txBody>
                      <a:tcPr marL="36576" marR="36576" marT="36576" marB="36576" anchor="ctr"/>
                    </a:tc>
                    <a:tc>
                      <a:txBody>
                        <a:bodyPr/>
                        <a:lstStyle/>
                        <a:p>
                          <a:endParaRPr lang="en-US"/>
                        </a:p>
                      </a:txBody>
                      <a:tcPr marL="36576" marR="36576" marT="36576" marB="36576" anchor="ctr">
                        <a:blipFill>
                          <a:blip r:embed="rId2"/>
                          <a:stretch>
                            <a:fillRect l="-57143" t="-171296" r="-670" b="-277778"/>
                          </a:stretch>
                        </a:blipFill>
                      </a:tcPr>
                    </a:tc>
                    <a:extLst>
                      <a:ext uri="{0D108BD9-81ED-4DB2-BD59-A6C34878D82A}">
                        <a16:rowId xmlns:a16="http://schemas.microsoft.com/office/drawing/2014/main" val="3489290701"/>
                      </a:ext>
                    </a:extLst>
                  </a:tr>
                  <a:tr h="46856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Cosine rule (sides)</a:t>
                          </a:r>
                          <a:endParaRPr lang="en-GB" sz="1200" kern="1400" dirty="0">
                            <a:ln>
                              <a:noFill/>
                            </a:ln>
                            <a:solidFill>
                              <a:srgbClr val="000000"/>
                            </a:solidFill>
                            <a:effectLst/>
                            <a:latin typeface="+mn-lt"/>
                          </a:endParaRPr>
                        </a:p>
                      </a:txBody>
                      <a:tcPr marL="36576" marR="36576" marT="36576" marB="36576" anchor="ctr"/>
                    </a:tc>
                    <a:tc>
                      <a:txBody>
                        <a:bodyPr/>
                        <a:lstStyle/>
                        <a:p>
                          <a:endParaRPr lang="en-US"/>
                        </a:p>
                      </a:txBody>
                      <a:tcPr marL="36576" marR="36576" marT="36576" marB="36576" anchor="ctr">
                        <a:blipFill>
                          <a:blip r:embed="rId2"/>
                          <a:stretch>
                            <a:fillRect l="-57143" t="-380519" r="-670" b="-289610"/>
                          </a:stretch>
                        </a:blipFill>
                      </a:tcPr>
                    </a:tc>
                    <a:extLst>
                      <a:ext uri="{0D108BD9-81ED-4DB2-BD59-A6C34878D82A}">
                        <a16:rowId xmlns:a16="http://schemas.microsoft.com/office/drawing/2014/main" val="591994769"/>
                      </a:ext>
                    </a:extLst>
                  </a:tr>
                  <a:tr h="687705">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Cosine rule (angles)</a:t>
                          </a:r>
                          <a:endParaRPr lang="en-GB" sz="1200" kern="1400" dirty="0">
                            <a:ln>
                              <a:noFill/>
                            </a:ln>
                            <a:solidFill>
                              <a:srgbClr val="000000"/>
                            </a:solidFill>
                            <a:effectLst/>
                            <a:latin typeface="+mn-lt"/>
                          </a:endParaRPr>
                        </a:p>
                      </a:txBody>
                      <a:tcPr marL="36576" marR="36576" marT="36576" marB="36576" anchor="ctr"/>
                    </a:tc>
                    <a:tc>
                      <a:txBody>
                        <a:bodyPr/>
                        <a:lstStyle/>
                        <a:p>
                          <a:endParaRPr lang="en-US"/>
                        </a:p>
                      </a:txBody>
                      <a:tcPr marL="36576" marR="36576" marT="36576" marB="36576" anchor="ctr">
                        <a:blipFill>
                          <a:blip r:embed="rId2"/>
                          <a:stretch>
                            <a:fillRect l="-57143" t="-327434" r="-670" b="-97345"/>
                          </a:stretch>
                        </a:blipFill>
                      </a:tcPr>
                    </a:tc>
                    <a:extLst>
                      <a:ext uri="{0D108BD9-81ED-4DB2-BD59-A6C34878D82A}">
                        <a16:rowId xmlns:a16="http://schemas.microsoft.com/office/drawing/2014/main" val="808088893"/>
                      </a:ext>
                    </a:extLst>
                  </a:tr>
                  <a:tr h="658305">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Area</a:t>
                          </a:r>
                          <a:r>
                            <a:rPr lang="en-GB" sz="1200" kern="1400" baseline="0" dirty="0" smtClean="0">
                              <a:ln>
                                <a:noFill/>
                              </a:ln>
                              <a:solidFill>
                                <a:srgbClr val="000000"/>
                              </a:solidFill>
                              <a:effectLst/>
                              <a:latin typeface="+mn-lt"/>
                            </a:rPr>
                            <a:t> of any triangle</a:t>
                          </a:r>
                          <a:endParaRPr lang="en-GB" sz="1200" kern="1400" dirty="0">
                            <a:ln>
                              <a:noFill/>
                            </a:ln>
                            <a:solidFill>
                              <a:srgbClr val="000000"/>
                            </a:solidFill>
                            <a:effectLst/>
                            <a:latin typeface="+mn-lt"/>
                          </a:endParaRPr>
                        </a:p>
                      </a:txBody>
                      <a:tcPr marL="36576" marR="36576" marT="36576" marB="36576" anchor="ctr"/>
                    </a:tc>
                    <a:tc>
                      <a:txBody>
                        <a:bodyPr/>
                        <a:lstStyle/>
                        <a:p>
                          <a:endParaRPr lang="en-US"/>
                        </a:p>
                      </a:txBody>
                      <a:tcPr marL="36576" marR="36576" marT="36576" marB="36576" anchor="ctr">
                        <a:blipFill>
                          <a:blip r:embed="rId2"/>
                          <a:stretch>
                            <a:fillRect l="-57143" t="-447222" r="-670" b="-1852"/>
                          </a:stretch>
                        </a:blipFill>
                      </a:tcPr>
                    </a:tc>
                    <a:extLst>
                      <a:ext uri="{0D108BD9-81ED-4DB2-BD59-A6C34878D82A}">
                        <a16:rowId xmlns:a16="http://schemas.microsoft.com/office/drawing/2014/main" val="270688304"/>
                      </a:ext>
                    </a:extLst>
                  </a:tr>
                </a:tbl>
              </a:graphicData>
            </a:graphic>
          </p:graphicFrame>
        </mc:Fallback>
      </mc:AlternateContent>
      <p:graphicFrame>
        <p:nvGraphicFramePr>
          <p:cNvPr id="5" name="Table 4"/>
          <p:cNvGraphicFramePr>
            <a:graphicFrameLocks noGrp="1"/>
          </p:cNvGraphicFramePr>
          <p:nvPr/>
        </p:nvGraphicFramePr>
        <p:xfrm>
          <a:off x="4848225" y="243225"/>
          <a:ext cx="7077075" cy="6326598"/>
        </p:xfrm>
        <a:graphic>
          <a:graphicData uri="http://schemas.openxmlformats.org/drawingml/2006/table">
            <a:tbl>
              <a:tblPr firstRow="1" bandRow="1">
                <a:tableStyleId>{5940675A-B579-460E-94D1-54222C63F5DA}</a:tableStyleId>
              </a:tblPr>
              <a:tblGrid>
                <a:gridCol w="1161731">
                  <a:extLst>
                    <a:ext uri="{9D8B030D-6E8A-4147-A177-3AD203B41FA5}">
                      <a16:colId xmlns:a16="http://schemas.microsoft.com/office/drawing/2014/main" val="20000"/>
                    </a:ext>
                  </a:extLst>
                </a:gridCol>
                <a:gridCol w="5915344">
                  <a:extLst>
                    <a:ext uri="{9D8B030D-6E8A-4147-A177-3AD203B41FA5}">
                      <a16:colId xmlns:a16="http://schemas.microsoft.com/office/drawing/2014/main" val="20001"/>
                    </a:ext>
                  </a:extLst>
                </a:gridCol>
              </a:tblGrid>
              <a:tr h="422398">
                <a:tc gridSpan="2">
                  <a:txBody>
                    <a:bodyPr/>
                    <a:lstStyle/>
                    <a:p>
                      <a:pPr algn="ctr"/>
                      <a:r>
                        <a:rPr lang="en-GB" sz="1200" b="1" u="sng" dirty="0">
                          <a:latin typeface="+mn-lt"/>
                        </a:rPr>
                        <a:t>Trigonometric Graphs</a:t>
                      </a:r>
                    </a:p>
                  </a:txBody>
                  <a:tcPr anchor="ctr">
                    <a:solidFill>
                      <a:schemeClr val="accent1">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1972802">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n-lt"/>
                        </a:rPr>
                        <a:t>y</a:t>
                      </a:r>
                      <a:r>
                        <a:rPr lang="en-GB" sz="1200" kern="1400" baseline="0" dirty="0">
                          <a:ln>
                            <a:noFill/>
                          </a:ln>
                          <a:solidFill>
                            <a:srgbClr val="000000"/>
                          </a:solidFill>
                          <a:effectLst/>
                          <a:latin typeface="+mn-lt"/>
                        </a:rPr>
                        <a:t>  = sin(x)</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mn-lt"/>
                      </a:endParaRPr>
                    </a:p>
                    <a:p>
                      <a:pPr marR="0" indent="0" algn="l" rtl="0">
                        <a:lnSpc>
                          <a:spcPct val="100000"/>
                        </a:lnSpc>
                        <a:spcBef>
                          <a:spcPts val="0"/>
                        </a:spcBef>
                        <a:spcAft>
                          <a:spcPts val="1400"/>
                        </a:spcAft>
                      </a:pPr>
                      <a:endParaRPr lang="en-GB" sz="1200" kern="1400" dirty="0">
                        <a:ln>
                          <a:noFill/>
                        </a:ln>
                        <a:solidFill>
                          <a:srgbClr val="000000"/>
                        </a:solidFill>
                        <a:effectLst/>
                        <a:latin typeface="+mn-lt"/>
                      </a:endParaRPr>
                    </a:p>
                    <a:p>
                      <a:pPr marL="0" marR="0" indent="0" algn="l" rtl="0">
                        <a:lnSpc>
                          <a:spcPct val="100000"/>
                        </a:lnSpc>
                        <a:spcBef>
                          <a:spcPts val="0"/>
                        </a:spcBef>
                        <a:spcAft>
                          <a:spcPts val="1400"/>
                        </a:spcAft>
                        <a:buFont typeface="Arial" panose="020B0604020202020204" pitchFamily="34" charset="0"/>
                        <a:buNone/>
                      </a:pPr>
                      <a:r>
                        <a:rPr lang="en-GB" sz="1200" kern="1400" dirty="0">
                          <a:ln>
                            <a:noFill/>
                          </a:ln>
                          <a:solidFill>
                            <a:srgbClr val="000000"/>
                          </a:solidFill>
                          <a:effectLst/>
                          <a:latin typeface="+mn-lt"/>
                        </a:rPr>
                        <a:t>-</a:t>
                      </a:r>
                      <a:r>
                        <a:rPr lang="en-GB" sz="1200" kern="1400" baseline="0" dirty="0">
                          <a:ln>
                            <a:noFill/>
                          </a:ln>
                          <a:solidFill>
                            <a:srgbClr val="000000"/>
                          </a:solidFill>
                          <a:effectLst/>
                          <a:latin typeface="+mn-lt"/>
                        </a:rPr>
                        <a:t> Graph is a continuous curve and repeats every 360⁰</a:t>
                      </a:r>
                      <a:br>
                        <a:rPr lang="en-GB" sz="1200" kern="1400" baseline="0" dirty="0">
                          <a:ln>
                            <a:noFill/>
                          </a:ln>
                          <a:solidFill>
                            <a:srgbClr val="000000"/>
                          </a:solidFill>
                          <a:effectLst/>
                          <a:latin typeface="+mn-lt"/>
                        </a:rPr>
                      </a:br>
                      <a:r>
                        <a:rPr lang="en-GB" sz="1200" kern="1400" baseline="0" dirty="0">
                          <a:ln>
                            <a:noFill/>
                          </a:ln>
                          <a:solidFill>
                            <a:srgbClr val="000000"/>
                          </a:solidFill>
                          <a:effectLst/>
                          <a:latin typeface="+mn-lt"/>
                        </a:rPr>
                        <a:t>- Passes through (0, 0)</a:t>
                      </a:r>
                      <a:br>
                        <a:rPr lang="en-GB" sz="1200" kern="1400" baseline="0" dirty="0">
                          <a:ln>
                            <a:noFill/>
                          </a:ln>
                          <a:solidFill>
                            <a:srgbClr val="000000"/>
                          </a:solidFill>
                          <a:effectLst/>
                          <a:latin typeface="+mn-lt"/>
                        </a:rPr>
                      </a:br>
                      <a:r>
                        <a:rPr lang="en-GB" sz="1200" kern="1400" baseline="0" dirty="0">
                          <a:ln>
                            <a:noFill/>
                          </a:ln>
                          <a:solidFill>
                            <a:srgbClr val="000000"/>
                          </a:solidFill>
                          <a:effectLst/>
                          <a:latin typeface="+mn-lt"/>
                        </a:rPr>
                        <a:t>- Maximum point of 1, minimum point of -1</a:t>
                      </a:r>
                      <a:endParaRPr lang="en-GB" sz="1200" kern="1400" dirty="0">
                        <a:ln>
                          <a:noFill/>
                        </a:ln>
                        <a:solidFill>
                          <a:srgbClr val="000000"/>
                        </a:solidFill>
                        <a:effectLst/>
                        <a:latin typeface="+mn-lt"/>
                      </a:endParaRPr>
                    </a:p>
                  </a:txBody>
                  <a:tcPr marL="36576" marR="36576" marT="36576" marB="36576" anchor="b"/>
                </a:tc>
                <a:extLst>
                  <a:ext uri="{0D108BD9-81ED-4DB2-BD59-A6C34878D82A}">
                    <a16:rowId xmlns:a16="http://schemas.microsoft.com/office/drawing/2014/main" val="1283080463"/>
                  </a:ext>
                </a:extLst>
              </a:tr>
              <a:tr h="1965699">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n-lt"/>
                        </a:rPr>
                        <a:t>y</a:t>
                      </a:r>
                      <a:r>
                        <a:rPr lang="en-GB" sz="1200" kern="1400" baseline="0" dirty="0">
                          <a:ln>
                            <a:noFill/>
                          </a:ln>
                          <a:solidFill>
                            <a:srgbClr val="000000"/>
                          </a:solidFill>
                          <a:effectLst/>
                          <a:latin typeface="+mn-lt"/>
                        </a:rPr>
                        <a:t>  = cos(x)</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mn-lt"/>
                      </a:endParaRPr>
                    </a:p>
                    <a:p>
                      <a:pPr marR="0" indent="0" algn="l" rtl="0">
                        <a:lnSpc>
                          <a:spcPct val="100000"/>
                        </a:lnSpc>
                        <a:spcBef>
                          <a:spcPts val="0"/>
                        </a:spcBef>
                        <a:spcAft>
                          <a:spcPts val="1400"/>
                        </a:spcAft>
                      </a:pPr>
                      <a:endParaRPr lang="en-GB" sz="1200" kern="1400" dirty="0">
                        <a:ln>
                          <a:noFill/>
                        </a:ln>
                        <a:solidFill>
                          <a:srgbClr val="000000"/>
                        </a:solidFill>
                        <a:effectLst/>
                        <a:latin typeface="+mn-lt"/>
                      </a:endParaRPr>
                    </a:p>
                    <a:p>
                      <a:pPr marR="0" indent="0" algn="l" rtl="0">
                        <a:lnSpc>
                          <a:spcPct val="100000"/>
                        </a:lnSpc>
                        <a:spcBef>
                          <a:spcPts val="0"/>
                        </a:spcBef>
                        <a:spcAft>
                          <a:spcPts val="1400"/>
                        </a:spcAft>
                      </a:pPr>
                      <a:endParaRPr lang="en-GB" sz="1200" kern="1400" dirty="0">
                        <a:ln>
                          <a:noFill/>
                        </a:ln>
                        <a:solidFill>
                          <a:srgbClr val="000000"/>
                        </a:solidFill>
                        <a:effectLst/>
                        <a:latin typeface="+mn-lt"/>
                      </a:endParaRPr>
                    </a:p>
                    <a:p>
                      <a:pPr marL="0" marR="0" indent="0" algn="l" rtl="0">
                        <a:lnSpc>
                          <a:spcPct val="100000"/>
                        </a:lnSpc>
                        <a:spcBef>
                          <a:spcPts val="0"/>
                        </a:spcBef>
                        <a:spcAft>
                          <a:spcPts val="1400"/>
                        </a:spcAft>
                        <a:buFont typeface="Arial" panose="020B0604020202020204" pitchFamily="34" charset="0"/>
                        <a:buNone/>
                      </a:pPr>
                      <a:r>
                        <a:rPr lang="en-GB" sz="1200" kern="1400" dirty="0">
                          <a:ln>
                            <a:noFill/>
                          </a:ln>
                          <a:solidFill>
                            <a:srgbClr val="000000"/>
                          </a:solidFill>
                          <a:effectLst/>
                          <a:latin typeface="+mn-lt"/>
                        </a:rPr>
                        <a:t>-</a:t>
                      </a:r>
                      <a:r>
                        <a:rPr lang="en-GB" sz="1200" kern="1400" baseline="0" dirty="0">
                          <a:ln>
                            <a:noFill/>
                          </a:ln>
                          <a:solidFill>
                            <a:srgbClr val="000000"/>
                          </a:solidFill>
                          <a:effectLst/>
                          <a:latin typeface="+mn-lt"/>
                        </a:rPr>
                        <a:t> Graph is a continuous curve and repeats every 360⁰</a:t>
                      </a:r>
                      <a:br>
                        <a:rPr lang="en-GB" sz="1200" kern="1400" baseline="0" dirty="0">
                          <a:ln>
                            <a:noFill/>
                          </a:ln>
                          <a:solidFill>
                            <a:srgbClr val="000000"/>
                          </a:solidFill>
                          <a:effectLst/>
                          <a:latin typeface="+mn-lt"/>
                        </a:rPr>
                      </a:br>
                      <a:r>
                        <a:rPr lang="en-GB" sz="1200" kern="1400" baseline="0" dirty="0">
                          <a:ln>
                            <a:noFill/>
                          </a:ln>
                          <a:solidFill>
                            <a:srgbClr val="000000"/>
                          </a:solidFill>
                          <a:effectLst/>
                          <a:latin typeface="+mn-lt"/>
                        </a:rPr>
                        <a:t>- Passes through (0, 1)</a:t>
                      </a:r>
                      <a:br>
                        <a:rPr lang="en-GB" sz="1200" kern="1400" baseline="0" dirty="0">
                          <a:ln>
                            <a:noFill/>
                          </a:ln>
                          <a:solidFill>
                            <a:srgbClr val="000000"/>
                          </a:solidFill>
                          <a:effectLst/>
                          <a:latin typeface="+mn-lt"/>
                        </a:rPr>
                      </a:br>
                      <a:r>
                        <a:rPr lang="en-GB" sz="1200" kern="1400" baseline="0" dirty="0">
                          <a:ln>
                            <a:noFill/>
                          </a:ln>
                          <a:solidFill>
                            <a:srgbClr val="000000"/>
                          </a:solidFill>
                          <a:effectLst/>
                          <a:latin typeface="+mn-lt"/>
                        </a:rPr>
                        <a:t>- Maximum point of 1, minimum point of -1</a:t>
                      </a:r>
                      <a:endParaRPr lang="en-GB" sz="1200" kern="1400" dirty="0">
                        <a:ln>
                          <a:noFill/>
                        </a:ln>
                        <a:solidFill>
                          <a:srgbClr val="000000"/>
                        </a:solidFill>
                        <a:effectLst/>
                        <a:latin typeface="+mn-lt"/>
                      </a:endParaRPr>
                    </a:p>
                  </a:txBody>
                  <a:tcPr marL="36576" marR="36576" marT="36576" marB="36576" anchor="b"/>
                </a:tc>
                <a:extLst>
                  <a:ext uri="{0D108BD9-81ED-4DB2-BD59-A6C34878D82A}">
                    <a16:rowId xmlns:a16="http://schemas.microsoft.com/office/drawing/2014/main" val="3489290701"/>
                  </a:ext>
                </a:extLst>
              </a:tr>
              <a:tr h="1965699">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n-lt"/>
                        </a:rPr>
                        <a:t>y</a:t>
                      </a:r>
                      <a:r>
                        <a:rPr lang="en-GB" sz="1200" kern="1400" baseline="0" dirty="0">
                          <a:ln>
                            <a:noFill/>
                          </a:ln>
                          <a:solidFill>
                            <a:srgbClr val="000000"/>
                          </a:solidFill>
                          <a:effectLst/>
                          <a:latin typeface="+mn-lt"/>
                        </a:rPr>
                        <a:t>  = tan(x)</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00000"/>
                        </a:lnSpc>
                        <a:spcBef>
                          <a:spcPts val="0"/>
                        </a:spcBef>
                        <a:spcAft>
                          <a:spcPts val="1400"/>
                        </a:spcAft>
                      </a:pPr>
                      <a:endParaRPr lang="en-GB" sz="1200" kern="1400" dirty="0">
                        <a:ln>
                          <a:noFill/>
                        </a:ln>
                        <a:solidFill>
                          <a:srgbClr val="000000"/>
                        </a:solidFill>
                        <a:effectLst/>
                        <a:latin typeface="+mn-lt"/>
                      </a:endParaRPr>
                    </a:p>
                    <a:p>
                      <a:pPr marR="0" indent="0" algn="l" rtl="0">
                        <a:lnSpc>
                          <a:spcPct val="100000"/>
                        </a:lnSpc>
                        <a:spcBef>
                          <a:spcPts val="0"/>
                        </a:spcBef>
                        <a:spcAft>
                          <a:spcPts val="1400"/>
                        </a:spcAft>
                      </a:pPr>
                      <a:endParaRPr lang="en-GB" sz="1200" kern="1400" dirty="0">
                        <a:ln>
                          <a:noFill/>
                        </a:ln>
                        <a:solidFill>
                          <a:srgbClr val="000000"/>
                        </a:solidFill>
                        <a:effectLst/>
                        <a:latin typeface="+mn-lt"/>
                      </a:endParaRPr>
                    </a:p>
                    <a:p>
                      <a:pPr marL="0" marR="0" indent="0" algn="l" rtl="0">
                        <a:lnSpc>
                          <a:spcPct val="100000"/>
                        </a:lnSpc>
                        <a:spcBef>
                          <a:spcPts val="0"/>
                        </a:spcBef>
                        <a:spcAft>
                          <a:spcPts val="1400"/>
                        </a:spcAft>
                        <a:buFont typeface="Arial" panose="020B0604020202020204" pitchFamily="34" charset="0"/>
                        <a:buNone/>
                      </a:pP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591994769"/>
                  </a:ext>
                </a:extLst>
              </a:tr>
            </a:tbl>
          </a:graphicData>
        </a:graphic>
      </p:graphicFrame>
      <p:pic>
        <p:nvPicPr>
          <p:cNvPr id="6" name="Picture 2" descr="Cosine 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68" y="4790172"/>
            <a:ext cx="1956232" cy="17725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557962" y="704890"/>
            <a:ext cx="4753313" cy="129536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448424" y="2664571"/>
            <a:ext cx="4791076" cy="1305651"/>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095999" y="4634543"/>
            <a:ext cx="4210050" cy="1847850"/>
          </a:xfrm>
          <a:prstGeom prst="rect">
            <a:avLst/>
          </a:prstGeom>
        </p:spPr>
      </p:pic>
      <p:sp>
        <p:nvSpPr>
          <p:cNvPr id="11" name="TextBox 10"/>
          <p:cNvSpPr txBox="1"/>
          <p:nvPr/>
        </p:nvSpPr>
        <p:spPr>
          <a:xfrm>
            <a:off x="10382249" y="5006573"/>
            <a:ext cx="1543051" cy="1384995"/>
          </a:xfrm>
          <a:prstGeom prst="rect">
            <a:avLst/>
          </a:prstGeom>
          <a:noFill/>
        </p:spPr>
        <p:txBody>
          <a:bodyPr wrap="square" rtlCol="0">
            <a:spAutoFit/>
          </a:bodyPr>
          <a:lstStyle/>
          <a:p>
            <a:r>
              <a:rPr lang="en-GB" sz="1200" dirty="0"/>
              <a:t>- Repeats every 180</a:t>
            </a:r>
            <a:r>
              <a:rPr lang="en-GB" sz="1200" kern="1400" dirty="0">
                <a:solidFill>
                  <a:srgbClr val="000000"/>
                </a:solidFill>
              </a:rPr>
              <a:t>⁰</a:t>
            </a:r>
            <a:br>
              <a:rPr lang="en-GB" sz="1200" kern="1400" dirty="0">
                <a:solidFill>
                  <a:srgbClr val="000000"/>
                </a:solidFill>
              </a:rPr>
            </a:br>
            <a:r>
              <a:rPr lang="en-GB" sz="1200" kern="1400" dirty="0">
                <a:solidFill>
                  <a:srgbClr val="000000"/>
                </a:solidFill>
              </a:rPr>
              <a:t>- Not a continuous curve</a:t>
            </a:r>
          </a:p>
          <a:p>
            <a:r>
              <a:rPr lang="en-GB" sz="1200" dirty="0"/>
              <a:t>- Vertical </a:t>
            </a:r>
            <a:r>
              <a:rPr lang="en-GB" sz="1200" dirty="0" err="1"/>
              <a:t>aysmptotes</a:t>
            </a:r>
            <a:r>
              <a:rPr lang="en-GB" sz="1200" dirty="0"/>
              <a:t> (lines where it is not allowed to touch) at 90</a:t>
            </a:r>
            <a:r>
              <a:rPr lang="en-GB" sz="1200" kern="1400" dirty="0">
                <a:solidFill>
                  <a:srgbClr val="000000"/>
                </a:solidFill>
              </a:rPr>
              <a:t>⁰</a:t>
            </a:r>
            <a:r>
              <a:rPr lang="en-GB" sz="1200" dirty="0"/>
              <a:t> and 180</a:t>
            </a:r>
            <a:r>
              <a:rPr lang="en-GB" sz="1200" kern="1400" dirty="0">
                <a:solidFill>
                  <a:srgbClr val="000000"/>
                </a:solidFill>
              </a:rPr>
              <a:t>⁰</a:t>
            </a:r>
            <a:endParaRPr lang="en-GB" sz="1200" dirty="0"/>
          </a:p>
        </p:txBody>
      </p:sp>
    </p:spTree>
    <p:extLst>
      <p:ext uri="{BB962C8B-B14F-4D97-AF65-F5344CB8AC3E}">
        <p14:creationId xmlns:p14="http://schemas.microsoft.com/office/powerpoint/2010/main" val="17852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5</a:t>
            </a:r>
          </a:p>
        </p:txBody>
      </p:sp>
      <p:graphicFrame>
        <p:nvGraphicFramePr>
          <p:cNvPr id="4" name="Table 4">
            <a:extLst>
              <a:ext uri="{FF2B5EF4-FFF2-40B4-BE49-F238E27FC236}">
                <a16:creationId xmlns:a16="http://schemas.microsoft.com/office/drawing/2014/main" id="{938B34CC-85AE-4D5F-AC32-C9F926028F85}"/>
              </a:ext>
            </a:extLst>
          </p:cNvPr>
          <p:cNvGraphicFramePr>
            <a:graphicFrameLocks noGrp="1"/>
          </p:cNvGraphicFramePr>
          <p:nvPr/>
        </p:nvGraphicFramePr>
        <p:xfrm>
          <a:off x="122703" y="852525"/>
          <a:ext cx="6041335" cy="5303520"/>
        </p:xfrm>
        <a:graphic>
          <a:graphicData uri="http://schemas.openxmlformats.org/drawingml/2006/table">
            <a:tbl>
              <a:tblPr firstRow="1" bandRow="1">
                <a:tableStyleId>{5940675A-B579-460E-94D1-54222C63F5DA}</a:tableStyleId>
              </a:tblPr>
              <a:tblGrid>
                <a:gridCol w="1210380">
                  <a:extLst>
                    <a:ext uri="{9D8B030D-6E8A-4147-A177-3AD203B41FA5}">
                      <a16:colId xmlns:a16="http://schemas.microsoft.com/office/drawing/2014/main" val="2065081486"/>
                    </a:ext>
                  </a:extLst>
                </a:gridCol>
                <a:gridCol w="4830955">
                  <a:extLst>
                    <a:ext uri="{9D8B030D-6E8A-4147-A177-3AD203B41FA5}">
                      <a16:colId xmlns:a16="http://schemas.microsoft.com/office/drawing/2014/main" val="1290102791"/>
                    </a:ext>
                  </a:extLst>
                </a:gridCol>
              </a:tblGrid>
              <a:tr h="0">
                <a:tc>
                  <a:txBody>
                    <a:bodyPr/>
                    <a:lstStyle/>
                    <a:p>
                      <a:r>
                        <a:rPr lang="en-GB" sz="1200" dirty="0">
                          <a:latin typeface="Gill Sans MT" panose="020B0502020104020203" pitchFamily="34" charset="0"/>
                        </a:rPr>
                        <a:t>Word</a:t>
                      </a:r>
                    </a:p>
                  </a:txBody>
                  <a:tcPr anchor="ctr">
                    <a:solidFill>
                      <a:schemeClr val="accent4">
                        <a:lumMod val="20000"/>
                        <a:lumOff val="80000"/>
                      </a:schemeClr>
                    </a:solidFill>
                  </a:tcPr>
                </a:tc>
                <a:tc>
                  <a:txBody>
                    <a:bodyPr/>
                    <a:lstStyle/>
                    <a:p>
                      <a:r>
                        <a:rPr lang="en-GB" sz="120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279777450"/>
                  </a:ext>
                </a:extLst>
              </a:tr>
              <a:tr h="250651">
                <a:tc>
                  <a:txBody>
                    <a:bodyPr/>
                    <a:lstStyle/>
                    <a:p>
                      <a:r>
                        <a:rPr lang="en-GB" sz="1200" dirty="0">
                          <a:latin typeface="Gill Sans MT" panose="020B0502020104020203" pitchFamily="34" charset="0"/>
                        </a:rPr>
                        <a:t>Displacement</a:t>
                      </a:r>
                    </a:p>
                  </a:txBody>
                  <a:tcPr/>
                </a:tc>
                <a:tc>
                  <a:txBody>
                    <a:bodyPr/>
                    <a:lstStyle/>
                    <a:p>
                      <a:r>
                        <a:rPr lang="en-GB" sz="1200" dirty="0">
                          <a:latin typeface="Gill Sans MT" panose="020B0502020104020203" pitchFamily="34" charset="0"/>
                        </a:rPr>
                        <a:t>The distance an object moves and the direction in which it occurs. A vector quantity.</a:t>
                      </a:r>
                    </a:p>
                  </a:txBody>
                  <a:tcPr/>
                </a:tc>
                <a:extLst>
                  <a:ext uri="{0D108BD9-81ED-4DB2-BD59-A6C34878D82A}">
                    <a16:rowId xmlns:a16="http://schemas.microsoft.com/office/drawing/2014/main" val="1508446051"/>
                  </a:ext>
                </a:extLst>
              </a:tr>
              <a:tr h="250651">
                <a:tc>
                  <a:txBody>
                    <a:bodyPr/>
                    <a:lstStyle/>
                    <a:p>
                      <a:r>
                        <a:rPr lang="en-GB" sz="1200" dirty="0">
                          <a:latin typeface="Gill Sans MT" panose="020B0502020104020203" pitchFamily="34" charset="0"/>
                        </a:rPr>
                        <a:t> Velocity</a:t>
                      </a:r>
                    </a:p>
                  </a:txBody>
                  <a:tcPr/>
                </a:tc>
                <a:tc>
                  <a:txBody>
                    <a:bodyPr/>
                    <a:lstStyle/>
                    <a:p>
                      <a:r>
                        <a:rPr lang="en-GB" sz="1200" dirty="0">
                          <a:latin typeface="Gill Sans MT" panose="020B0502020104020203" pitchFamily="34" charset="0"/>
                        </a:rPr>
                        <a:t>The speed of an object in a particular direction.</a:t>
                      </a:r>
                    </a:p>
                  </a:txBody>
                  <a:tcPr/>
                </a:tc>
                <a:extLst>
                  <a:ext uri="{0D108BD9-81ED-4DB2-BD59-A6C34878D82A}">
                    <a16:rowId xmlns:a16="http://schemas.microsoft.com/office/drawing/2014/main" val="2315143732"/>
                  </a:ext>
                </a:extLst>
              </a:tr>
              <a:tr h="250651">
                <a:tc>
                  <a:txBody>
                    <a:bodyPr/>
                    <a:lstStyle/>
                    <a:p>
                      <a:r>
                        <a:rPr lang="en-GB" sz="1200" dirty="0">
                          <a:latin typeface="Gill Sans MT" panose="020B0502020104020203" pitchFamily="34" charset="0"/>
                        </a:rPr>
                        <a:t>Acceleration</a:t>
                      </a:r>
                    </a:p>
                  </a:txBody>
                  <a:tcPr/>
                </a:tc>
                <a:tc>
                  <a:txBody>
                    <a:bodyPr/>
                    <a:lstStyle/>
                    <a:p>
                      <a:r>
                        <a:rPr lang="en-GB" sz="1200" dirty="0">
                          <a:latin typeface="Gill Sans MT" panose="020B0502020104020203" pitchFamily="34" charset="0"/>
                        </a:rPr>
                        <a:t>The change of an object’s speed in a certain amount of time. If an object is falling near the surface of the Earth its acceleration will be 9.8m/s2.</a:t>
                      </a:r>
                    </a:p>
                  </a:txBody>
                  <a:tcPr/>
                </a:tc>
                <a:extLst>
                  <a:ext uri="{0D108BD9-81ED-4DB2-BD59-A6C34878D82A}">
                    <a16:rowId xmlns:a16="http://schemas.microsoft.com/office/drawing/2014/main" val="995185651"/>
                  </a:ext>
                </a:extLst>
              </a:tr>
              <a:tr h="250651">
                <a:tc>
                  <a:txBody>
                    <a:bodyPr/>
                    <a:lstStyle/>
                    <a:p>
                      <a:r>
                        <a:rPr lang="en-GB" sz="1200" dirty="0">
                          <a:latin typeface="Gill Sans MT" panose="020B0502020104020203" pitchFamily="34" charset="0"/>
                        </a:rPr>
                        <a:t>Terminal</a:t>
                      </a:r>
                    </a:p>
                    <a:p>
                      <a:r>
                        <a:rPr lang="en-GB" sz="1200" dirty="0">
                          <a:latin typeface="Gill Sans MT" panose="020B0502020104020203" pitchFamily="34" charset="0"/>
                        </a:rPr>
                        <a:t>velocity</a:t>
                      </a:r>
                    </a:p>
                  </a:txBody>
                  <a:tcPr/>
                </a:tc>
                <a:tc>
                  <a:txBody>
                    <a:bodyPr/>
                    <a:lstStyle/>
                    <a:p>
                      <a:r>
                        <a:rPr lang="en-GB" sz="1200" dirty="0">
                          <a:latin typeface="Gill Sans MT" panose="020B0502020104020203" pitchFamily="34" charset="0"/>
                        </a:rPr>
                        <a:t>The maximum speed of a moving object. Occurs when the force moving an object (e.g. gravity) is balanced by frictional forces (e.g. air resistance).</a:t>
                      </a:r>
                    </a:p>
                  </a:txBody>
                  <a:tcPr/>
                </a:tc>
                <a:extLst>
                  <a:ext uri="{0D108BD9-81ED-4DB2-BD59-A6C34878D82A}">
                    <a16:rowId xmlns:a16="http://schemas.microsoft.com/office/drawing/2014/main" val="3035575998"/>
                  </a:ext>
                </a:extLst>
              </a:tr>
              <a:tr h="250651">
                <a:tc>
                  <a:txBody>
                    <a:bodyPr/>
                    <a:lstStyle/>
                    <a:p>
                      <a:r>
                        <a:rPr lang="en-GB" sz="1200" dirty="0">
                          <a:latin typeface="Gill Sans MT" panose="020B0502020104020203" pitchFamily="34" charset="0"/>
                        </a:rPr>
                        <a:t>Circular motion</a:t>
                      </a:r>
                    </a:p>
                    <a:p>
                      <a:r>
                        <a:rPr lang="en-GB" sz="1200" dirty="0">
                          <a:latin typeface="Gill Sans MT" panose="020B0502020104020203" pitchFamily="34" charset="0"/>
                        </a:rPr>
                        <a:t>(HT)</a:t>
                      </a:r>
                    </a:p>
                  </a:txBody>
                  <a:tcPr/>
                </a:tc>
                <a:tc>
                  <a:txBody>
                    <a:bodyPr/>
                    <a:lstStyle/>
                    <a:p>
                      <a:r>
                        <a:rPr lang="en-GB" sz="1200" dirty="0">
                          <a:latin typeface="Gill Sans MT" panose="020B0502020104020203" pitchFamily="34" charset="0"/>
                        </a:rPr>
                        <a:t>An object moving in a circle has constant speed but changing velocity. This is because the direction in which the object is moving is constantly changing, and velocity is a vector quantity that measures direction and speed.</a:t>
                      </a:r>
                    </a:p>
                  </a:txBody>
                  <a:tcPr/>
                </a:tc>
                <a:extLst>
                  <a:ext uri="{0D108BD9-81ED-4DB2-BD59-A6C34878D82A}">
                    <a16:rowId xmlns:a16="http://schemas.microsoft.com/office/drawing/2014/main" val="546004539"/>
                  </a:ext>
                </a:extLst>
              </a:tr>
              <a:tr h="250651">
                <a:tc>
                  <a:txBody>
                    <a:bodyPr/>
                    <a:lstStyle/>
                    <a:p>
                      <a:r>
                        <a:rPr lang="en-GB" sz="1200" dirty="0">
                          <a:latin typeface="Gill Sans MT" panose="020B0502020104020203" pitchFamily="34" charset="0"/>
                        </a:rPr>
                        <a:t>Newton’s First</a:t>
                      </a:r>
                    </a:p>
                    <a:p>
                      <a:r>
                        <a:rPr lang="en-GB" sz="1200" dirty="0">
                          <a:latin typeface="Gill Sans MT" panose="020B0502020104020203" pitchFamily="34" charset="0"/>
                        </a:rPr>
                        <a:t>Law</a:t>
                      </a:r>
                    </a:p>
                  </a:txBody>
                  <a:tcPr/>
                </a:tc>
                <a:tc>
                  <a:txBody>
                    <a:bodyPr/>
                    <a:lstStyle/>
                    <a:p>
                      <a:r>
                        <a:rPr lang="en-GB" sz="1200" dirty="0">
                          <a:latin typeface="Gill Sans MT" panose="020B0502020104020203" pitchFamily="34" charset="0"/>
                        </a:rPr>
                        <a:t>The velocity of an object will only change if a resultant force is acting on the object.</a:t>
                      </a:r>
                    </a:p>
                    <a:p>
                      <a:r>
                        <a:rPr lang="en-GB" sz="1200" dirty="0">
                          <a:latin typeface="Gill Sans MT" panose="020B0502020104020203" pitchFamily="34" charset="0"/>
                        </a:rPr>
                        <a:t>If there is no resultant force the object will:</a:t>
                      </a:r>
                    </a:p>
                    <a:p>
                      <a:r>
                        <a:rPr lang="en-GB" sz="1200" dirty="0">
                          <a:latin typeface="Gill Sans MT" panose="020B0502020104020203" pitchFamily="34" charset="0"/>
                        </a:rPr>
                        <a:t>- Remain stationary if it was not moving.</a:t>
                      </a:r>
                    </a:p>
                    <a:p>
                      <a:r>
                        <a:rPr lang="en-GB" sz="1200" dirty="0">
                          <a:latin typeface="Gill Sans MT" panose="020B0502020104020203" pitchFamily="34" charset="0"/>
                        </a:rPr>
                        <a:t>- Continue at a constant speed if it was already moving.</a:t>
                      </a:r>
                    </a:p>
                  </a:txBody>
                  <a:tcPr/>
                </a:tc>
                <a:extLst>
                  <a:ext uri="{0D108BD9-81ED-4DB2-BD59-A6C34878D82A}">
                    <a16:rowId xmlns:a16="http://schemas.microsoft.com/office/drawing/2014/main" val="2071662935"/>
                  </a:ext>
                </a:extLst>
              </a:tr>
              <a:tr h="250651">
                <a:tc>
                  <a:txBody>
                    <a:bodyPr/>
                    <a:lstStyle/>
                    <a:p>
                      <a:r>
                        <a:rPr lang="en-GB" sz="1200" dirty="0">
                          <a:latin typeface="Gill Sans MT" panose="020B0502020104020203" pitchFamily="34" charset="0"/>
                        </a:rPr>
                        <a:t> Newton’s</a:t>
                      </a:r>
                    </a:p>
                    <a:p>
                      <a:r>
                        <a:rPr lang="en-GB" sz="1200" dirty="0">
                          <a:latin typeface="Gill Sans MT" panose="020B0502020104020203" pitchFamily="34" charset="0"/>
                        </a:rPr>
                        <a:t>Second Law</a:t>
                      </a:r>
                    </a:p>
                  </a:txBody>
                  <a:tcPr/>
                </a:tc>
                <a:tc>
                  <a:txBody>
                    <a:bodyPr/>
                    <a:lstStyle/>
                    <a:p>
                      <a:r>
                        <a:rPr lang="en-GB" sz="1200" dirty="0">
                          <a:latin typeface="Gill Sans MT" panose="020B0502020104020203" pitchFamily="34" charset="0"/>
                        </a:rPr>
                        <a:t>The acceleration of an object is proportional to the resultant force acting on the object, and inversely proportional to the mass of the object, i.e. Force = mass x acceleration.</a:t>
                      </a:r>
                    </a:p>
                  </a:txBody>
                  <a:tcPr/>
                </a:tc>
                <a:extLst>
                  <a:ext uri="{0D108BD9-81ED-4DB2-BD59-A6C34878D82A}">
                    <a16:rowId xmlns:a16="http://schemas.microsoft.com/office/drawing/2014/main" val="3218923105"/>
                  </a:ext>
                </a:extLst>
              </a:tr>
              <a:tr h="250651">
                <a:tc>
                  <a:txBody>
                    <a:bodyPr/>
                    <a:lstStyle/>
                    <a:p>
                      <a:r>
                        <a:rPr lang="en-GB" sz="1200" dirty="0">
                          <a:latin typeface="Gill Sans MT" panose="020B0502020104020203" pitchFamily="34" charset="0"/>
                        </a:rPr>
                        <a:t>Newton’s Third</a:t>
                      </a:r>
                    </a:p>
                    <a:p>
                      <a:r>
                        <a:rPr lang="en-GB" sz="1200" dirty="0">
                          <a:latin typeface="Gill Sans MT" panose="020B0502020104020203" pitchFamily="34" charset="0"/>
                        </a:rPr>
                        <a:t>Law</a:t>
                      </a:r>
                    </a:p>
                  </a:txBody>
                  <a:tcPr/>
                </a:tc>
                <a:tc>
                  <a:txBody>
                    <a:bodyPr/>
                    <a:lstStyle/>
                    <a:p>
                      <a:r>
                        <a:rPr lang="en-GB" sz="1200" dirty="0">
                          <a:latin typeface="Gill Sans MT" panose="020B0502020104020203" pitchFamily="34" charset="0"/>
                        </a:rPr>
                        <a:t>Whenever two objects interact, the forces they exert on each other are equal and opposite.</a:t>
                      </a:r>
                    </a:p>
                  </a:txBody>
                  <a:tcPr/>
                </a:tc>
                <a:extLst>
                  <a:ext uri="{0D108BD9-81ED-4DB2-BD59-A6C34878D82A}">
                    <a16:rowId xmlns:a16="http://schemas.microsoft.com/office/drawing/2014/main" val="568231081"/>
                  </a:ext>
                </a:extLst>
              </a:tr>
              <a:tr h="250651">
                <a:tc>
                  <a:txBody>
                    <a:bodyPr/>
                    <a:lstStyle/>
                    <a:p>
                      <a:r>
                        <a:rPr lang="en-GB" sz="1200" dirty="0">
                          <a:latin typeface="Gill Sans MT" panose="020B0502020104020203" pitchFamily="34" charset="0"/>
                        </a:rPr>
                        <a:t>Inertia (HT)</a:t>
                      </a:r>
                    </a:p>
                  </a:txBody>
                  <a:tcPr/>
                </a:tc>
                <a:tc>
                  <a:txBody>
                    <a:bodyPr/>
                    <a:lstStyle/>
                    <a:p>
                      <a:r>
                        <a:rPr lang="en-GB" sz="1200" dirty="0">
                          <a:latin typeface="Gill Sans MT" panose="020B0502020104020203" pitchFamily="34" charset="0"/>
                        </a:rPr>
                        <a:t>The tendency of objects to continue in their state of rest or of uniform</a:t>
                      </a:r>
                    </a:p>
                    <a:p>
                      <a:r>
                        <a:rPr lang="en-GB" sz="1200" dirty="0">
                          <a:latin typeface="Gill Sans MT" panose="020B0502020104020203" pitchFamily="34" charset="0"/>
                        </a:rPr>
                        <a:t>motion.</a:t>
                      </a:r>
                    </a:p>
                  </a:txBody>
                  <a:tcPr/>
                </a:tc>
                <a:extLst>
                  <a:ext uri="{0D108BD9-81ED-4DB2-BD59-A6C34878D82A}">
                    <a16:rowId xmlns:a16="http://schemas.microsoft.com/office/drawing/2014/main" val="1167065785"/>
                  </a:ext>
                </a:extLst>
              </a:tr>
            </a:tbl>
          </a:graphicData>
        </a:graphic>
      </p:graphicFrame>
      <p:graphicFrame>
        <p:nvGraphicFramePr>
          <p:cNvPr id="6" name="Table 4">
            <a:extLst>
              <a:ext uri="{FF2B5EF4-FFF2-40B4-BE49-F238E27FC236}">
                <a16:creationId xmlns:a16="http://schemas.microsoft.com/office/drawing/2014/main" id="{282F0B04-2E28-47B3-BACB-54DA03F7E8BC}"/>
              </a:ext>
            </a:extLst>
          </p:cNvPr>
          <p:cNvGraphicFramePr>
            <a:graphicFrameLocks noGrp="1"/>
          </p:cNvGraphicFramePr>
          <p:nvPr/>
        </p:nvGraphicFramePr>
        <p:xfrm>
          <a:off x="6399360" y="852525"/>
          <a:ext cx="5594557" cy="4480560"/>
        </p:xfrm>
        <a:graphic>
          <a:graphicData uri="http://schemas.openxmlformats.org/drawingml/2006/table">
            <a:tbl>
              <a:tblPr firstRow="1" bandRow="1">
                <a:tableStyleId>{5940675A-B579-460E-94D1-54222C63F5DA}</a:tableStyleId>
              </a:tblPr>
              <a:tblGrid>
                <a:gridCol w="1120868">
                  <a:extLst>
                    <a:ext uri="{9D8B030D-6E8A-4147-A177-3AD203B41FA5}">
                      <a16:colId xmlns:a16="http://schemas.microsoft.com/office/drawing/2014/main" val="2065081486"/>
                    </a:ext>
                  </a:extLst>
                </a:gridCol>
                <a:gridCol w="4473689">
                  <a:extLst>
                    <a:ext uri="{9D8B030D-6E8A-4147-A177-3AD203B41FA5}">
                      <a16:colId xmlns:a16="http://schemas.microsoft.com/office/drawing/2014/main" val="1290102791"/>
                    </a:ext>
                  </a:extLst>
                </a:gridCol>
              </a:tblGrid>
              <a:tr h="0">
                <a:tc>
                  <a:txBody>
                    <a:bodyPr/>
                    <a:lstStyle/>
                    <a:p>
                      <a:r>
                        <a:rPr lang="en-GB" sz="1200" dirty="0">
                          <a:latin typeface="Gill Sans MT" panose="020B0502020104020203" pitchFamily="34" charset="0"/>
                        </a:rPr>
                        <a:t>Word</a:t>
                      </a:r>
                    </a:p>
                  </a:txBody>
                  <a:tcPr anchor="ctr">
                    <a:solidFill>
                      <a:schemeClr val="accent6">
                        <a:lumMod val="40000"/>
                        <a:lumOff val="60000"/>
                      </a:schemeClr>
                    </a:solidFill>
                  </a:tcPr>
                </a:tc>
                <a:tc>
                  <a:txBody>
                    <a:bodyPr/>
                    <a:lstStyle/>
                    <a:p>
                      <a:r>
                        <a:rPr lang="en-GB" sz="1200" dirty="0">
                          <a:latin typeface="Gill Sans MT" panose="020B0502020104020203" pitchFamily="34" charset="0"/>
                        </a:rPr>
                        <a:t>Definition</a:t>
                      </a:r>
                    </a:p>
                  </a:txBody>
                  <a:tcPr anchor="ctr">
                    <a:solidFill>
                      <a:schemeClr val="accent6">
                        <a:lumMod val="40000"/>
                        <a:lumOff val="60000"/>
                      </a:schemeClr>
                    </a:solidFill>
                  </a:tcPr>
                </a:tc>
                <a:extLst>
                  <a:ext uri="{0D108BD9-81ED-4DB2-BD59-A6C34878D82A}">
                    <a16:rowId xmlns:a16="http://schemas.microsoft.com/office/drawing/2014/main" val="1279777450"/>
                  </a:ext>
                </a:extLst>
              </a:tr>
              <a:tr h="250651">
                <a:tc>
                  <a:txBody>
                    <a:bodyPr/>
                    <a:lstStyle/>
                    <a:p>
                      <a:r>
                        <a:rPr lang="en-GB" sz="1200" dirty="0">
                          <a:latin typeface="Gill Sans MT" panose="020B0502020104020203" pitchFamily="34" charset="0"/>
                        </a:rPr>
                        <a:t>Stopping</a:t>
                      </a:r>
                    </a:p>
                    <a:p>
                      <a:r>
                        <a:rPr lang="en-GB" sz="1200" dirty="0">
                          <a:latin typeface="Gill Sans MT" panose="020B0502020104020203" pitchFamily="34" charset="0"/>
                        </a:rPr>
                        <a:t>distance</a:t>
                      </a:r>
                    </a:p>
                  </a:txBody>
                  <a:tcPr/>
                </a:tc>
                <a:tc>
                  <a:txBody>
                    <a:bodyPr/>
                    <a:lstStyle/>
                    <a:p>
                      <a:r>
                        <a:rPr lang="en-GB" sz="1200" dirty="0">
                          <a:latin typeface="Gill Sans MT" panose="020B0502020104020203" pitchFamily="34" charset="0"/>
                        </a:rPr>
                        <a:t>The stopping distance of a vehicle is the sum of the distance the vehicle travels during the driver’s reaction time (thinking distance) and the distance it travels under the braking force (braking distance).</a:t>
                      </a:r>
                    </a:p>
                  </a:txBody>
                  <a:tcPr/>
                </a:tc>
                <a:extLst>
                  <a:ext uri="{0D108BD9-81ED-4DB2-BD59-A6C34878D82A}">
                    <a16:rowId xmlns:a16="http://schemas.microsoft.com/office/drawing/2014/main" val="3118643372"/>
                  </a:ext>
                </a:extLst>
              </a:tr>
              <a:tr h="250651">
                <a:tc>
                  <a:txBody>
                    <a:bodyPr/>
                    <a:lstStyle/>
                    <a:p>
                      <a:r>
                        <a:rPr lang="en-GB" sz="1200" dirty="0">
                          <a:latin typeface="Gill Sans MT" panose="020B0502020104020203" pitchFamily="34" charset="0"/>
                        </a:rPr>
                        <a:t>Thinking</a:t>
                      </a:r>
                    </a:p>
                    <a:p>
                      <a:r>
                        <a:rPr lang="en-GB" sz="1200" dirty="0">
                          <a:latin typeface="Gill Sans MT" panose="020B0502020104020203" pitchFamily="34" charset="0"/>
                        </a:rPr>
                        <a:t>distance</a:t>
                      </a:r>
                    </a:p>
                  </a:txBody>
                  <a:tcPr/>
                </a:tc>
                <a:tc>
                  <a:txBody>
                    <a:bodyPr/>
                    <a:lstStyle/>
                    <a:p>
                      <a:r>
                        <a:rPr lang="en-GB" sz="1200" dirty="0">
                          <a:latin typeface="Gill Sans MT" panose="020B0502020104020203" pitchFamily="34" charset="0"/>
                        </a:rPr>
                        <a:t>The distance a vehicle travels while a driver is reacting.</a:t>
                      </a:r>
                    </a:p>
                  </a:txBody>
                  <a:tcPr/>
                </a:tc>
                <a:extLst>
                  <a:ext uri="{0D108BD9-81ED-4DB2-BD59-A6C34878D82A}">
                    <a16:rowId xmlns:a16="http://schemas.microsoft.com/office/drawing/2014/main" val="1787656837"/>
                  </a:ext>
                </a:extLst>
              </a:tr>
              <a:tr h="250651">
                <a:tc>
                  <a:txBody>
                    <a:bodyPr/>
                    <a:lstStyle/>
                    <a:p>
                      <a:r>
                        <a:rPr lang="en-GB" sz="1200" dirty="0">
                          <a:latin typeface="Gill Sans MT" panose="020B0502020104020203" pitchFamily="34" charset="0"/>
                        </a:rPr>
                        <a:t>Reaction time </a:t>
                      </a:r>
                    </a:p>
                  </a:txBody>
                  <a:tcPr/>
                </a:tc>
                <a:tc>
                  <a:txBody>
                    <a:bodyPr/>
                    <a:lstStyle/>
                    <a:p>
                      <a:r>
                        <a:rPr lang="en-GB" sz="1200" dirty="0">
                          <a:latin typeface="Gill Sans MT" panose="020B0502020104020203" pitchFamily="34" charset="0"/>
                        </a:rPr>
                        <a:t>The distance a vehicle travels under braking. Affected by weather</a:t>
                      </a:r>
                    </a:p>
                    <a:p>
                      <a:r>
                        <a:rPr lang="en-GB" sz="1200" dirty="0">
                          <a:latin typeface="Gill Sans MT" panose="020B0502020104020203" pitchFamily="34" charset="0"/>
                        </a:rPr>
                        <a:t>conditions (e.g. rain or ice) and the conditions of the brakes and tyres</a:t>
                      </a:r>
                    </a:p>
                    <a:p>
                      <a:r>
                        <a:rPr lang="en-GB" sz="1200" dirty="0">
                          <a:latin typeface="Gill Sans MT" panose="020B0502020104020203" pitchFamily="34" charset="0"/>
                        </a:rPr>
                        <a:t>of a vehicle.</a:t>
                      </a:r>
                    </a:p>
                  </a:txBody>
                  <a:tcPr/>
                </a:tc>
                <a:extLst>
                  <a:ext uri="{0D108BD9-81ED-4DB2-BD59-A6C34878D82A}">
                    <a16:rowId xmlns:a16="http://schemas.microsoft.com/office/drawing/2014/main" val="3269418339"/>
                  </a:ext>
                </a:extLst>
              </a:tr>
              <a:tr h="250651">
                <a:tc>
                  <a:txBody>
                    <a:bodyPr/>
                    <a:lstStyle/>
                    <a:p>
                      <a:r>
                        <a:rPr lang="en-GB" sz="1200" dirty="0">
                          <a:latin typeface="Gill Sans MT" panose="020B0502020104020203" pitchFamily="34" charset="0"/>
                        </a:rPr>
                        <a:t> Braking force</a:t>
                      </a:r>
                    </a:p>
                  </a:txBody>
                  <a:tcPr/>
                </a:tc>
                <a:tc>
                  <a:txBody>
                    <a:bodyPr/>
                    <a:lstStyle/>
                    <a:p>
                      <a:r>
                        <a:rPr lang="en-GB" sz="1200" dirty="0">
                          <a:latin typeface="Gill Sans MT" panose="020B0502020104020203" pitchFamily="34" charset="0"/>
                        </a:rPr>
                        <a:t>When the brakes are pressed, work done by the friction force between the brakes and the wheel reduces the kinetic energy of the vehicle and the temperature of the brakes increases. The greater the speed of a vehicle, the greater the force needed to stop the vehicle. Large declarations may lead to loss of control or overheating of the brakes.</a:t>
                      </a:r>
                    </a:p>
                  </a:txBody>
                  <a:tcPr/>
                </a:tc>
                <a:extLst>
                  <a:ext uri="{0D108BD9-81ED-4DB2-BD59-A6C34878D82A}">
                    <a16:rowId xmlns:a16="http://schemas.microsoft.com/office/drawing/2014/main" val="1405022246"/>
                  </a:ext>
                </a:extLst>
              </a:tr>
              <a:tr h="0">
                <a:tc>
                  <a:txBody>
                    <a:bodyPr/>
                    <a:lstStyle/>
                    <a:p>
                      <a:endParaRPr lang="en-GB" sz="1200" b="0" i="0" dirty="0">
                        <a:latin typeface="Gill Sans MT" panose="020B0502020104020203" pitchFamily="34" charset="0"/>
                      </a:endParaRPr>
                    </a:p>
                  </a:txBody>
                  <a:tcPr anchor="ctr"/>
                </a:tc>
                <a:tc>
                  <a:txBody>
                    <a:bodyPr/>
                    <a:lstStyle/>
                    <a:p>
                      <a:endParaRPr lang="en-GB" sz="1200" b="0" i="0" dirty="0">
                        <a:latin typeface="Gill Sans MT" panose="020B0502020104020203" pitchFamily="34" charset="0"/>
                      </a:endParaRPr>
                    </a:p>
                  </a:txBody>
                  <a:tcPr anchor="ctr"/>
                </a:tc>
                <a:extLst>
                  <a:ext uri="{0D108BD9-81ED-4DB2-BD59-A6C34878D82A}">
                    <a16:rowId xmlns:a16="http://schemas.microsoft.com/office/drawing/2014/main" val="635560060"/>
                  </a:ext>
                </a:extLst>
              </a:tr>
              <a:tr h="0">
                <a:tc>
                  <a:txBody>
                    <a:bodyPr/>
                    <a:lstStyle/>
                    <a:p>
                      <a:endParaRPr lang="en-GB" sz="1200" b="0" i="0" dirty="0">
                        <a:latin typeface="Gill Sans MT" panose="020B0502020104020203" pitchFamily="34" charset="0"/>
                      </a:endParaRPr>
                    </a:p>
                  </a:txBody>
                  <a:tcPr anchor="ctr"/>
                </a:tc>
                <a:tc>
                  <a:txBody>
                    <a:bodyPr/>
                    <a:lstStyle/>
                    <a:p>
                      <a:endParaRPr lang="en-GB" sz="1200" b="0" i="0" dirty="0">
                        <a:latin typeface="Gill Sans MT" panose="020B0502020104020203" pitchFamily="34" charset="0"/>
                      </a:endParaRPr>
                    </a:p>
                  </a:txBody>
                  <a:tcPr anchor="ctr"/>
                </a:tc>
                <a:extLst>
                  <a:ext uri="{0D108BD9-81ED-4DB2-BD59-A6C34878D82A}">
                    <a16:rowId xmlns:a16="http://schemas.microsoft.com/office/drawing/2014/main" val="3721765175"/>
                  </a:ext>
                </a:extLst>
              </a:tr>
              <a:tr h="0">
                <a:tc>
                  <a:txBody>
                    <a:bodyPr/>
                    <a:lstStyle/>
                    <a:p>
                      <a:endParaRPr lang="en-GB" sz="1200" b="0" i="0" dirty="0">
                        <a:latin typeface="Gill Sans MT" panose="020B0502020104020203" pitchFamily="34" charset="0"/>
                      </a:endParaRPr>
                    </a:p>
                  </a:txBody>
                  <a:tcPr anchor="ctr"/>
                </a:tc>
                <a:tc>
                  <a:txBody>
                    <a:bodyPr/>
                    <a:lstStyle/>
                    <a:p>
                      <a:endParaRPr lang="en-GB" sz="1200" b="0" i="0" dirty="0">
                        <a:latin typeface="Gill Sans MT" panose="020B0502020104020203" pitchFamily="34" charset="0"/>
                      </a:endParaRPr>
                    </a:p>
                  </a:txBody>
                  <a:tcPr anchor="ctr"/>
                </a:tc>
                <a:extLst>
                  <a:ext uri="{0D108BD9-81ED-4DB2-BD59-A6C34878D82A}">
                    <a16:rowId xmlns:a16="http://schemas.microsoft.com/office/drawing/2014/main" val="609025418"/>
                  </a:ext>
                </a:extLst>
              </a:tr>
              <a:tr h="0">
                <a:tc>
                  <a:txBody>
                    <a:bodyPr/>
                    <a:lstStyle/>
                    <a:p>
                      <a:endParaRPr lang="en-GB" sz="1200" b="0" i="0" dirty="0">
                        <a:latin typeface="Gill Sans MT" panose="020B0502020104020203" pitchFamily="34" charset="0"/>
                      </a:endParaRPr>
                    </a:p>
                  </a:txBody>
                  <a:tcPr anchor="ctr"/>
                </a:tc>
                <a:tc>
                  <a:txBody>
                    <a:bodyPr/>
                    <a:lstStyle/>
                    <a:p>
                      <a:endParaRPr lang="en-GB" sz="1200" b="0" i="0" dirty="0">
                        <a:latin typeface="Gill Sans MT" panose="020B0502020104020203" pitchFamily="34" charset="0"/>
                      </a:endParaRPr>
                    </a:p>
                  </a:txBody>
                  <a:tcPr anchor="ctr"/>
                </a:tc>
                <a:extLst>
                  <a:ext uri="{0D108BD9-81ED-4DB2-BD59-A6C34878D82A}">
                    <a16:rowId xmlns:a16="http://schemas.microsoft.com/office/drawing/2014/main" val="2718851240"/>
                  </a:ext>
                </a:extLst>
              </a:tr>
            </a:tbl>
          </a:graphicData>
        </a:graphic>
      </p:graphicFrame>
      <p:sp>
        <p:nvSpPr>
          <p:cNvPr id="8" name="TextBox 7"/>
          <p:cNvSpPr txBox="1"/>
          <p:nvPr/>
        </p:nvSpPr>
        <p:spPr>
          <a:xfrm>
            <a:off x="6561747" y="134605"/>
            <a:ext cx="5432170" cy="461665"/>
          </a:xfrm>
          <a:prstGeom prst="rect">
            <a:avLst/>
          </a:prstGeom>
          <a:noFill/>
        </p:spPr>
        <p:txBody>
          <a:bodyPr wrap="square" rtlCol="0">
            <a:spAutoFit/>
          </a:bodyPr>
          <a:lstStyle/>
          <a:p>
            <a:pPr algn="r"/>
            <a:r>
              <a:rPr lang="en-GB" sz="2400" dirty="0"/>
              <a:t>Forces</a:t>
            </a:r>
          </a:p>
        </p:txBody>
      </p:sp>
    </p:spTree>
    <p:extLst>
      <p:ext uri="{BB962C8B-B14F-4D97-AF65-F5344CB8AC3E}">
        <p14:creationId xmlns:p14="http://schemas.microsoft.com/office/powerpoint/2010/main" val="281881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6</a:t>
            </a:r>
          </a:p>
        </p:txBody>
      </p:sp>
      <p:graphicFrame>
        <p:nvGraphicFramePr>
          <p:cNvPr id="4" name="Table 3">
            <a:extLst>
              <a:ext uri="{FF2B5EF4-FFF2-40B4-BE49-F238E27FC236}">
                <a16:creationId xmlns:a16="http://schemas.microsoft.com/office/drawing/2014/main" id="{5559861B-6B76-4432-9838-B70D35441EBC}"/>
              </a:ext>
            </a:extLst>
          </p:cNvPr>
          <p:cNvGraphicFramePr>
            <a:graphicFrameLocks noGrp="1"/>
          </p:cNvGraphicFramePr>
          <p:nvPr/>
        </p:nvGraphicFramePr>
        <p:xfrm>
          <a:off x="218440" y="596270"/>
          <a:ext cx="6095081" cy="6087348"/>
        </p:xfrm>
        <a:graphic>
          <a:graphicData uri="http://schemas.openxmlformats.org/drawingml/2006/table">
            <a:tbl>
              <a:tblPr firstRow="1" bandRow="1">
                <a:tableStyleId>{5940675A-B579-460E-94D1-54222C63F5DA}</a:tableStyleId>
              </a:tblPr>
              <a:tblGrid>
                <a:gridCol w="1518759">
                  <a:extLst>
                    <a:ext uri="{9D8B030D-6E8A-4147-A177-3AD203B41FA5}">
                      <a16:colId xmlns:a16="http://schemas.microsoft.com/office/drawing/2014/main" val="1327400636"/>
                    </a:ext>
                  </a:extLst>
                </a:gridCol>
                <a:gridCol w="4576322">
                  <a:extLst>
                    <a:ext uri="{9D8B030D-6E8A-4147-A177-3AD203B41FA5}">
                      <a16:colId xmlns:a16="http://schemas.microsoft.com/office/drawing/2014/main" val="3241102617"/>
                    </a:ext>
                  </a:extLst>
                </a:gridCol>
              </a:tblGrid>
              <a:tr h="401394">
                <a:tc>
                  <a:txBody>
                    <a:bodyPr/>
                    <a:lstStyle/>
                    <a:p>
                      <a:r>
                        <a:rPr lang="en-GB" sz="1200" dirty="0">
                          <a:latin typeface="+mj-lt"/>
                        </a:rPr>
                        <a:t>Word</a:t>
                      </a:r>
                    </a:p>
                  </a:txBody>
                  <a:tcPr anchor="ctr">
                    <a:solidFill>
                      <a:schemeClr val="accent1">
                        <a:lumMod val="20000"/>
                        <a:lumOff val="80000"/>
                      </a:schemeClr>
                    </a:solidFill>
                  </a:tcPr>
                </a:tc>
                <a:tc>
                  <a:txBody>
                    <a:bodyPr/>
                    <a:lstStyle/>
                    <a:p>
                      <a:r>
                        <a:rPr lang="en-GB" sz="1200" dirty="0">
                          <a:latin typeface="+mj-lt"/>
                        </a:rPr>
                        <a:t>Definition</a:t>
                      </a:r>
                    </a:p>
                  </a:txBody>
                  <a:tcPr anchor="ctr">
                    <a:solidFill>
                      <a:schemeClr val="accent1">
                        <a:lumMod val="20000"/>
                        <a:lumOff val="80000"/>
                      </a:schemeClr>
                    </a:solidFill>
                  </a:tcPr>
                </a:tc>
                <a:extLst>
                  <a:ext uri="{0D108BD9-81ED-4DB2-BD59-A6C34878D82A}">
                    <a16:rowId xmlns:a16="http://schemas.microsoft.com/office/drawing/2014/main" val="52106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Rate</a:t>
                      </a:r>
                      <a:r>
                        <a:rPr lang="en-GB" sz="1200" b="0" baseline="0" dirty="0">
                          <a:latin typeface="Gill Sans MT" panose="020B0502020104020203" pitchFamily="34" charset="0"/>
                        </a:rPr>
                        <a:t> of chemical reaction</a:t>
                      </a:r>
                      <a:endParaRPr lang="en-GB" sz="1200" b="0"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chemeClr val="tx1"/>
                          </a:solidFill>
                          <a:latin typeface="Gill Sans MT" panose="020B0502020104020203" pitchFamily="34" charset="0"/>
                        </a:rPr>
                        <a:t>This can be</a:t>
                      </a:r>
                      <a:r>
                        <a:rPr lang="en-GB" sz="1200" b="1" i="1" baseline="0" dirty="0">
                          <a:solidFill>
                            <a:schemeClr val="tx1"/>
                          </a:solidFill>
                          <a:latin typeface="Gill Sans MT" panose="020B0502020104020203" pitchFamily="34" charset="0"/>
                        </a:rPr>
                        <a:t> calculated by measuring the quantity of reactant used or product formed in a given time.</a:t>
                      </a:r>
                      <a:endParaRPr lang="en-GB" sz="1200" b="1" i="1" dirty="0">
                        <a:solidFill>
                          <a:schemeClr val="tx1"/>
                        </a:solidFill>
                        <a:latin typeface="Gill Sans MT" panose="020B0502020104020203" pitchFamily="34" charset="0"/>
                      </a:endParaRPr>
                    </a:p>
                    <a:p>
                      <a:endParaRPr lang="en-GB" sz="1200" dirty="0">
                        <a:latin typeface="Gill Sans MT" panose="020B0502020104020203" pitchFamily="34" charset="0"/>
                      </a:endParaRPr>
                    </a:p>
                    <a:p>
                      <a:pPr algn="l"/>
                      <a:r>
                        <a:rPr lang="en-GB" sz="1200" baseline="0" dirty="0">
                          <a:latin typeface="Gill Sans MT" panose="020B0502020104020203" pitchFamily="34" charset="0"/>
                        </a:rPr>
                        <a:t>Rate =  </a:t>
                      </a:r>
                      <a:r>
                        <a:rPr lang="en-GB" sz="1200" u="sng" baseline="0" dirty="0">
                          <a:latin typeface="Gill Sans MT" panose="020B0502020104020203" pitchFamily="34" charset="0"/>
                        </a:rPr>
                        <a:t>quantity of reactant used</a:t>
                      </a:r>
                      <a:endParaRPr lang="en-GB" sz="1200" u="none" baseline="0" dirty="0">
                        <a:latin typeface="Gill Sans MT" panose="020B0502020104020203" pitchFamily="34" charset="0"/>
                      </a:endParaRPr>
                    </a:p>
                    <a:p>
                      <a:pPr algn="l"/>
                      <a:r>
                        <a:rPr lang="en-GB" sz="1200" dirty="0">
                          <a:latin typeface="Gill Sans MT" panose="020B0502020104020203" pitchFamily="34" charset="0"/>
                        </a:rPr>
                        <a:t>                         time taken </a:t>
                      </a:r>
                    </a:p>
                    <a:p>
                      <a:pPr algn="l"/>
                      <a:endParaRPr lang="en-GB" sz="1200" dirty="0">
                        <a:latin typeface="Gill Sans MT" panose="020B0502020104020203" pitchFamily="34" charset="0"/>
                      </a:endParaRPr>
                    </a:p>
                    <a:p>
                      <a:pPr algn="l"/>
                      <a:r>
                        <a:rPr lang="en-GB" sz="1200" dirty="0">
                          <a:latin typeface="Gill Sans MT" panose="020B0502020104020203" pitchFamily="34" charset="0"/>
                        </a:rPr>
                        <a:t>Rate</a:t>
                      </a:r>
                      <a:r>
                        <a:rPr lang="en-GB" sz="1200" baseline="0" dirty="0">
                          <a:latin typeface="Gill Sans MT" panose="020B0502020104020203" pitchFamily="34" charset="0"/>
                        </a:rPr>
                        <a:t> = </a:t>
                      </a:r>
                      <a:r>
                        <a:rPr lang="en-GB" sz="1200" u="sng" baseline="0" dirty="0">
                          <a:latin typeface="Gill Sans MT" panose="020B0502020104020203" pitchFamily="34" charset="0"/>
                        </a:rPr>
                        <a:t>quantity of product formed</a:t>
                      </a:r>
                      <a:endParaRPr lang="en-GB" sz="1200" u="none" baseline="0" dirty="0">
                        <a:latin typeface="Gill Sans MT" panose="020B0502020104020203" pitchFamily="34" charset="0"/>
                      </a:endParaRPr>
                    </a:p>
                    <a:p>
                      <a:pPr algn="l"/>
                      <a:r>
                        <a:rPr lang="en-GB" sz="1200" dirty="0">
                          <a:latin typeface="Gill Sans MT" panose="020B0502020104020203" pitchFamily="34" charset="0"/>
                        </a:rPr>
                        <a:t>                         time taken</a:t>
                      </a:r>
                    </a:p>
                  </a:txBody>
                  <a:tcPr/>
                </a:tc>
                <a:extLst>
                  <a:ext uri="{0D108BD9-81ED-4DB2-BD59-A6C34878D82A}">
                    <a16:rowId xmlns:a16="http://schemas.microsoft.com/office/drawing/2014/main" val="3203824737"/>
                  </a:ext>
                </a:extLst>
              </a:tr>
              <a:tr h="370840">
                <a:tc>
                  <a:txBody>
                    <a:bodyPr/>
                    <a:lstStyle/>
                    <a:p>
                      <a:r>
                        <a:rPr lang="en-GB" sz="1200" dirty="0">
                          <a:latin typeface="Gill Sans MT" panose="020B0502020104020203" pitchFamily="34" charset="0"/>
                        </a:rPr>
                        <a:t>Collision theory</a:t>
                      </a:r>
                    </a:p>
                  </a:txBody>
                  <a:tcPr/>
                </a:tc>
                <a:tc>
                  <a:txBody>
                    <a:bodyPr/>
                    <a:lstStyle/>
                    <a:p>
                      <a:r>
                        <a:rPr lang="en-GB" sz="1200" dirty="0">
                          <a:latin typeface="Gill Sans MT" panose="020B0502020104020203" pitchFamily="34" charset="0"/>
                        </a:rPr>
                        <a:t>Reactions occur only when particles collide with enough energy.</a:t>
                      </a:r>
                    </a:p>
                  </a:txBody>
                  <a:tcPr/>
                </a:tc>
                <a:extLst>
                  <a:ext uri="{0D108BD9-81ED-4DB2-BD59-A6C34878D82A}">
                    <a16:rowId xmlns:a16="http://schemas.microsoft.com/office/drawing/2014/main" val="3642658622"/>
                  </a:ext>
                </a:extLst>
              </a:tr>
              <a:tr h="370840">
                <a:tc>
                  <a:txBody>
                    <a:bodyPr/>
                    <a:lstStyle/>
                    <a:p>
                      <a:r>
                        <a:rPr lang="en-GB" sz="1200" dirty="0">
                          <a:latin typeface="Gill Sans MT" panose="020B0502020104020203" pitchFamily="34" charset="0"/>
                        </a:rPr>
                        <a:t>Activation energy</a:t>
                      </a:r>
                    </a:p>
                  </a:txBody>
                  <a:tcPr/>
                </a:tc>
                <a:tc>
                  <a:txBody>
                    <a:bodyPr/>
                    <a:lstStyle/>
                    <a:p>
                      <a:r>
                        <a:rPr lang="en-GB" sz="1200" dirty="0">
                          <a:latin typeface="Gill Sans MT" panose="020B0502020104020203" pitchFamily="34" charset="0"/>
                        </a:rPr>
                        <a:t>The amount of energy particles need in order to react.</a:t>
                      </a:r>
                    </a:p>
                  </a:txBody>
                  <a:tcPr/>
                </a:tc>
                <a:extLst>
                  <a:ext uri="{0D108BD9-81ED-4DB2-BD59-A6C34878D82A}">
                    <a16:rowId xmlns:a16="http://schemas.microsoft.com/office/drawing/2014/main" val="1328247720"/>
                  </a:ext>
                </a:extLst>
              </a:tr>
              <a:tr h="370840">
                <a:tc>
                  <a:txBody>
                    <a:bodyPr/>
                    <a:lstStyle/>
                    <a:p>
                      <a:r>
                        <a:rPr lang="en-GB" sz="1200" dirty="0">
                          <a:latin typeface="Gill Sans MT" panose="020B0502020104020203" pitchFamily="34" charset="0"/>
                        </a:rPr>
                        <a:t>Catalyst</a:t>
                      </a:r>
                    </a:p>
                  </a:txBody>
                  <a:tcPr/>
                </a:tc>
                <a:tc>
                  <a:txBody>
                    <a:bodyPr/>
                    <a:lstStyle/>
                    <a:p>
                      <a:r>
                        <a:rPr lang="en-GB" sz="1200" dirty="0">
                          <a:latin typeface="Gill Sans MT" panose="020B0502020104020203" pitchFamily="34" charset="0"/>
                        </a:rPr>
                        <a:t>A chemical (or enzyme) that increases the rate of reaction without being used itself (therefore they are not included in an equation). They provide an alternative pathway for the reaction with a lower activation energy.</a:t>
                      </a:r>
                    </a:p>
                  </a:txBody>
                  <a:tcPr/>
                </a:tc>
                <a:extLst>
                  <a:ext uri="{0D108BD9-81ED-4DB2-BD59-A6C34878D82A}">
                    <a16:rowId xmlns:a16="http://schemas.microsoft.com/office/drawing/2014/main" val="1472243657"/>
                  </a:ext>
                </a:extLst>
              </a:tr>
              <a:tr h="275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chemeClr val="tx1"/>
                          </a:solidFill>
                          <a:latin typeface="Gill Sans MT" panose="020B0502020104020203" pitchFamily="34" charset="0"/>
                        </a:rPr>
                        <a:t>Enzymes</a:t>
                      </a:r>
                      <a:endParaRPr lang="en-GB" sz="1200" dirty="0">
                        <a:solidFill>
                          <a:schemeClr val="tx1"/>
                        </a:solidFill>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Gill Sans MT" panose="020B0502020104020203" pitchFamily="34" charset="0"/>
                        </a:rPr>
                        <a:t>These are biological catalysts.</a:t>
                      </a:r>
                      <a:endParaRPr lang="en-GB" sz="1200" dirty="0">
                        <a:solidFill>
                          <a:schemeClr val="tx1"/>
                        </a:solidFill>
                        <a:latin typeface="Gill Sans MT" panose="020B0502020104020203" pitchFamily="34" charset="0"/>
                      </a:endParaRPr>
                    </a:p>
                  </a:txBody>
                  <a:tcPr/>
                </a:tc>
                <a:extLst>
                  <a:ext uri="{0D108BD9-81ED-4DB2-BD59-A6C34878D82A}">
                    <a16:rowId xmlns:a16="http://schemas.microsoft.com/office/drawing/2014/main" val="3621312200"/>
                  </a:ext>
                </a:extLst>
              </a:tr>
              <a:tr h="370840">
                <a:tc>
                  <a:txBody>
                    <a:bodyPr/>
                    <a:lstStyle/>
                    <a:p>
                      <a:r>
                        <a:rPr lang="en-GB" sz="1200" dirty="0">
                          <a:solidFill>
                            <a:schemeClr val="tx1"/>
                          </a:solidFill>
                          <a:latin typeface="Gill Sans MT" panose="020B0502020104020203" pitchFamily="34" charset="0"/>
                        </a:rPr>
                        <a:t>Temperature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Gill Sans MT" panose="020B0502020104020203" pitchFamily="34" charset="0"/>
                        </a:rPr>
                        <a:t>Increasing the </a:t>
                      </a:r>
                      <a:r>
                        <a:rPr lang="en-GB" sz="1200" b="1" dirty="0">
                          <a:solidFill>
                            <a:schemeClr val="tx1"/>
                          </a:solidFill>
                          <a:latin typeface="Gill Sans MT" panose="020B0502020104020203" pitchFamily="34" charset="0"/>
                        </a:rPr>
                        <a:t>temperature</a:t>
                      </a:r>
                      <a:r>
                        <a:rPr lang="en-GB" sz="1200" dirty="0">
                          <a:solidFill>
                            <a:schemeClr val="tx1"/>
                          </a:solidFill>
                          <a:latin typeface="Gill Sans MT" panose="020B0502020104020203" pitchFamily="34" charset="0"/>
                        </a:rPr>
                        <a:t> increases the frequency of collisions</a:t>
                      </a:r>
                      <a:r>
                        <a:rPr lang="en-GB" sz="1200" baseline="0" dirty="0">
                          <a:solidFill>
                            <a:schemeClr val="tx1"/>
                          </a:solidFill>
                          <a:latin typeface="Gill Sans MT" panose="020B0502020104020203" pitchFamily="34" charset="0"/>
                        </a:rPr>
                        <a:t> and makes the collisions more energetic, therefore increasing the rate of reaction.</a:t>
                      </a:r>
                      <a:endParaRPr lang="en-GB" sz="1200" dirty="0">
                        <a:solidFill>
                          <a:schemeClr val="tx1"/>
                        </a:solidFill>
                        <a:latin typeface="Gill Sans MT" panose="020B0502020104020203" pitchFamily="34" charset="0"/>
                      </a:endParaRPr>
                    </a:p>
                  </a:txBody>
                  <a:tcPr/>
                </a:tc>
                <a:extLst>
                  <a:ext uri="{0D108BD9-81ED-4DB2-BD59-A6C34878D82A}">
                    <a16:rowId xmlns:a16="http://schemas.microsoft.com/office/drawing/2014/main" val="4176924134"/>
                  </a:ext>
                </a:extLst>
              </a:tr>
              <a:tr h="370840">
                <a:tc>
                  <a:txBody>
                    <a:bodyPr/>
                    <a:lstStyle/>
                    <a:p>
                      <a:r>
                        <a:rPr lang="en-GB" sz="1200" dirty="0">
                          <a:solidFill>
                            <a:schemeClr val="tx1"/>
                          </a:solidFill>
                          <a:latin typeface="Gill Sans MT" panose="020B0502020104020203" pitchFamily="34" charset="0"/>
                        </a:rPr>
                        <a:t>Concentration</a:t>
                      </a:r>
                    </a:p>
                  </a:txBody>
                  <a:tcPr/>
                </a:tc>
                <a:tc>
                  <a:txBody>
                    <a:bodyPr/>
                    <a:lstStyle/>
                    <a:p>
                      <a:r>
                        <a:rPr lang="en-GB" sz="1200" dirty="0">
                          <a:solidFill>
                            <a:schemeClr val="tx1"/>
                          </a:solidFill>
                          <a:latin typeface="Gill Sans MT" panose="020B0502020104020203" pitchFamily="34" charset="0"/>
                        </a:rPr>
                        <a:t>The number of particles in a certain volume.</a:t>
                      </a:r>
                    </a:p>
                  </a:txBody>
                  <a:tcPr/>
                </a:tc>
                <a:extLst>
                  <a:ext uri="{0D108BD9-81ED-4DB2-BD59-A6C34878D82A}">
                    <a16:rowId xmlns:a16="http://schemas.microsoft.com/office/drawing/2014/main" val="3562004630"/>
                  </a:ext>
                </a:extLst>
              </a:tr>
              <a:tr h="223890">
                <a:tc>
                  <a:txBody>
                    <a:bodyPr/>
                    <a:lstStyle/>
                    <a:p>
                      <a:r>
                        <a:rPr lang="en-GB" sz="1200" dirty="0">
                          <a:solidFill>
                            <a:schemeClr val="tx1"/>
                          </a:solidFill>
                          <a:latin typeface="Gill Sans MT" panose="020B0502020104020203" pitchFamily="34" charset="0"/>
                        </a:rPr>
                        <a:t>Changing concentration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Gill Sans MT" panose="020B0502020104020203" pitchFamily="34" charset="0"/>
                        </a:rPr>
                        <a:t>Increasing the </a:t>
                      </a:r>
                      <a:r>
                        <a:rPr lang="en-GB" sz="1200" b="1" baseline="0" dirty="0">
                          <a:solidFill>
                            <a:schemeClr val="tx1"/>
                          </a:solidFill>
                          <a:latin typeface="Gill Sans MT" panose="020B0502020104020203" pitchFamily="34" charset="0"/>
                        </a:rPr>
                        <a:t>concentration</a:t>
                      </a:r>
                      <a:r>
                        <a:rPr lang="en-GB" sz="1200" baseline="0" dirty="0">
                          <a:solidFill>
                            <a:schemeClr val="tx1"/>
                          </a:solidFill>
                          <a:latin typeface="Gill Sans MT" panose="020B0502020104020203" pitchFamily="34" charset="0"/>
                        </a:rPr>
                        <a:t>, </a:t>
                      </a:r>
                      <a:r>
                        <a:rPr lang="en-GB" sz="1200" b="1" baseline="0" dirty="0">
                          <a:solidFill>
                            <a:schemeClr val="tx1"/>
                          </a:solidFill>
                          <a:latin typeface="Gill Sans MT" panose="020B0502020104020203" pitchFamily="34" charset="0"/>
                        </a:rPr>
                        <a:t>pressure</a:t>
                      </a:r>
                      <a:r>
                        <a:rPr lang="en-GB" sz="1200" baseline="0" dirty="0">
                          <a:solidFill>
                            <a:schemeClr val="tx1"/>
                          </a:solidFill>
                          <a:latin typeface="Gill Sans MT" panose="020B0502020104020203" pitchFamily="34" charset="0"/>
                        </a:rPr>
                        <a:t> (gases) and </a:t>
                      </a:r>
                      <a:r>
                        <a:rPr lang="en-GB" sz="1200" b="1" baseline="0" dirty="0">
                          <a:solidFill>
                            <a:schemeClr val="tx1"/>
                          </a:solidFill>
                          <a:latin typeface="Gill Sans MT" panose="020B0502020104020203" pitchFamily="34" charset="0"/>
                        </a:rPr>
                        <a:t>surface area </a:t>
                      </a:r>
                      <a:r>
                        <a:rPr lang="en-GB" sz="1200" baseline="0" dirty="0">
                          <a:solidFill>
                            <a:schemeClr val="tx1"/>
                          </a:solidFill>
                          <a:latin typeface="Gill Sans MT" panose="020B0502020104020203" pitchFamily="34" charset="0"/>
                        </a:rPr>
                        <a:t>(solids) of reactions increases the frequency of collisions, therefore increasing the rate of reaction.</a:t>
                      </a:r>
                      <a:endParaRPr lang="en-GB" sz="1200" dirty="0">
                        <a:solidFill>
                          <a:schemeClr val="tx1"/>
                        </a:solidFill>
                        <a:latin typeface="Gill Sans MT" panose="020B0502020104020203" pitchFamily="34" charset="0"/>
                      </a:endParaRPr>
                    </a:p>
                  </a:txBody>
                  <a:tcPr/>
                </a:tc>
                <a:extLst>
                  <a:ext uri="{0D108BD9-81ED-4DB2-BD59-A6C34878D82A}">
                    <a16:rowId xmlns:a16="http://schemas.microsoft.com/office/drawing/2014/main" val="3312149972"/>
                  </a:ext>
                </a:extLst>
              </a:tr>
              <a:tr h="254370">
                <a:tc>
                  <a:txBody>
                    <a:bodyPr/>
                    <a:lstStyle/>
                    <a:p>
                      <a:r>
                        <a:rPr lang="en-GB" sz="1200" dirty="0">
                          <a:solidFill>
                            <a:schemeClr val="tx1"/>
                          </a:solidFill>
                          <a:latin typeface="Gill Sans MT" panose="020B0502020104020203" pitchFamily="34" charset="0"/>
                        </a:rPr>
                        <a:t>Surface area</a:t>
                      </a:r>
                    </a:p>
                    <a:p>
                      <a:r>
                        <a:rPr lang="en-GB" sz="1200" dirty="0">
                          <a:solidFill>
                            <a:schemeClr val="tx1"/>
                          </a:solidFill>
                          <a:latin typeface="Gill Sans MT" panose="020B0502020104020203" pitchFamily="34" charset="0"/>
                        </a:rPr>
                        <a:t>of solid reactants</a:t>
                      </a:r>
                    </a:p>
                  </a:txBody>
                  <a:tcPr/>
                </a:tc>
                <a:tc>
                  <a:txBody>
                    <a:bodyPr/>
                    <a:lstStyle/>
                    <a:p>
                      <a:r>
                        <a:rPr lang="en-GB" sz="1200" dirty="0">
                          <a:solidFill>
                            <a:schemeClr val="tx1"/>
                          </a:solidFill>
                          <a:latin typeface="Gill Sans MT" panose="020B0502020104020203" pitchFamily="34" charset="0"/>
                        </a:rPr>
                        <a:t>Increasing the surface area increases the rate of reaction. Exposes more of the solid so that there isa greater chance of collisions occurring</a:t>
                      </a:r>
                    </a:p>
                  </a:txBody>
                  <a:tcPr/>
                </a:tc>
                <a:extLst>
                  <a:ext uri="{0D108BD9-81ED-4DB2-BD59-A6C34878D82A}">
                    <a16:rowId xmlns:a16="http://schemas.microsoft.com/office/drawing/2014/main" val="667809887"/>
                  </a:ext>
                </a:extLst>
              </a:tr>
            </a:tbl>
          </a:graphicData>
        </a:graphic>
      </p:graphicFrame>
      <p:sp>
        <p:nvSpPr>
          <p:cNvPr id="6" name="TextBox 5"/>
          <p:cNvSpPr txBox="1"/>
          <p:nvPr/>
        </p:nvSpPr>
        <p:spPr>
          <a:xfrm>
            <a:off x="6541390" y="134605"/>
            <a:ext cx="5432170" cy="461665"/>
          </a:xfrm>
          <a:prstGeom prst="rect">
            <a:avLst/>
          </a:prstGeom>
          <a:noFill/>
        </p:spPr>
        <p:txBody>
          <a:bodyPr wrap="square" rtlCol="0">
            <a:spAutoFit/>
          </a:bodyPr>
          <a:lstStyle/>
          <a:p>
            <a:pPr algn="r"/>
            <a:r>
              <a:rPr lang="en-GB" sz="2400" dirty="0"/>
              <a:t>Rates of reaction</a:t>
            </a:r>
          </a:p>
        </p:txBody>
      </p:sp>
      <p:graphicFrame>
        <p:nvGraphicFramePr>
          <p:cNvPr id="2" name="Table 1">
            <a:extLst>
              <a:ext uri="{FF2B5EF4-FFF2-40B4-BE49-F238E27FC236}">
                <a16:creationId xmlns:a16="http://schemas.microsoft.com/office/drawing/2014/main" id="{F38722A9-6577-8CFD-8312-949FD7260665}"/>
              </a:ext>
            </a:extLst>
          </p:cNvPr>
          <p:cNvGraphicFramePr>
            <a:graphicFrameLocks noGrp="1"/>
          </p:cNvGraphicFramePr>
          <p:nvPr/>
        </p:nvGraphicFramePr>
        <p:xfrm>
          <a:off x="6480561" y="560151"/>
          <a:ext cx="5432170" cy="5146675"/>
        </p:xfrm>
        <a:graphic>
          <a:graphicData uri="http://schemas.openxmlformats.org/drawingml/2006/table">
            <a:tbl>
              <a:tblPr firstRow="1" bandRow="1">
                <a:tableStyleId>{5940675A-B579-460E-94D1-54222C63F5DA}</a:tableStyleId>
              </a:tblPr>
              <a:tblGrid>
                <a:gridCol w="1233480">
                  <a:extLst>
                    <a:ext uri="{9D8B030D-6E8A-4147-A177-3AD203B41FA5}">
                      <a16:colId xmlns:a16="http://schemas.microsoft.com/office/drawing/2014/main" val="1327400636"/>
                    </a:ext>
                  </a:extLst>
                </a:gridCol>
                <a:gridCol w="4198690">
                  <a:extLst>
                    <a:ext uri="{9D8B030D-6E8A-4147-A177-3AD203B41FA5}">
                      <a16:colId xmlns:a16="http://schemas.microsoft.com/office/drawing/2014/main" val="3241102617"/>
                    </a:ext>
                  </a:extLst>
                </a:gridCol>
              </a:tblGrid>
              <a:tr h="222885">
                <a:tc gridSpan="2">
                  <a:txBody>
                    <a:bodyPr/>
                    <a:lstStyle/>
                    <a:p>
                      <a:r>
                        <a:rPr lang="en-GB" sz="1200" b="1" dirty="0"/>
                        <a:t>Key words </a:t>
                      </a:r>
                      <a:endParaRPr lang="en-GB" sz="1200" b="1" dirty="0">
                        <a:latin typeface="Gill Sans MT" panose="020B0502020104020203" pitchFamily="34" charset="0"/>
                      </a:endParaRPr>
                    </a:p>
                  </a:txBody>
                  <a:tcP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257523">
                <a:tc>
                  <a:txBody>
                    <a:bodyPr/>
                    <a:lstStyle/>
                    <a:p>
                      <a:r>
                        <a:rPr lang="en-GB" sz="1200" dirty="0">
                          <a:latin typeface="Gill Sans MT" panose="020B0502020104020203" pitchFamily="34" charset="0"/>
                        </a:rPr>
                        <a:t>Reversible reaction </a:t>
                      </a:r>
                    </a:p>
                  </a:txBody>
                  <a:tcPr/>
                </a:tc>
                <a:tc>
                  <a:txBody>
                    <a:bodyPr/>
                    <a:lstStyle/>
                    <a:p>
                      <a:r>
                        <a:rPr lang="en-GB" sz="1200" dirty="0">
                          <a:latin typeface="Gill Sans MT" panose="020B0502020104020203" pitchFamily="34" charset="0"/>
                        </a:rPr>
                        <a:t>A reaction in which the products can also form the reactants.</a:t>
                      </a:r>
                    </a:p>
                    <a:p>
                      <a:r>
                        <a:rPr lang="en-GB" sz="1200" dirty="0">
                          <a:latin typeface="Gill Sans MT" panose="020B0502020104020203" pitchFamily="34" charset="0"/>
                        </a:rPr>
                        <a:t>Shown as: A + B ⇌ C + D</a:t>
                      </a:r>
                    </a:p>
                  </a:txBody>
                  <a:tcPr/>
                </a:tc>
                <a:extLst>
                  <a:ext uri="{0D108BD9-81ED-4DB2-BD59-A6C34878D82A}">
                    <a16:rowId xmlns:a16="http://schemas.microsoft.com/office/drawing/2014/main" val="3203824737"/>
                  </a:ext>
                </a:extLst>
              </a:tr>
              <a:tr h="295275">
                <a:tc>
                  <a:txBody>
                    <a:bodyPr/>
                    <a:lstStyle/>
                    <a:p>
                      <a:r>
                        <a:rPr lang="en-GB" sz="1200" dirty="0">
                          <a:latin typeface="Gill Sans MT" panose="020B0502020104020203" pitchFamily="34" charset="0"/>
                        </a:rPr>
                        <a:t>Exothermic</a:t>
                      </a:r>
                    </a:p>
                  </a:txBody>
                  <a:tcPr/>
                </a:tc>
                <a:tc>
                  <a:txBody>
                    <a:bodyPr/>
                    <a:lstStyle/>
                    <a:p>
                      <a:r>
                        <a:rPr lang="en-GB" sz="1200" dirty="0">
                          <a:latin typeface="Gill Sans MT" panose="020B0502020104020203" pitchFamily="34" charset="0"/>
                        </a:rPr>
                        <a:t>A reaction that releases heat to the environment.</a:t>
                      </a:r>
                    </a:p>
                  </a:txBody>
                  <a:tcPr/>
                </a:tc>
                <a:extLst>
                  <a:ext uri="{0D108BD9-81ED-4DB2-BD59-A6C34878D82A}">
                    <a16:rowId xmlns:a16="http://schemas.microsoft.com/office/drawing/2014/main" val="3621312200"/>
                  </a:ext>
                </a:extLst>
              </a:tr>
              <a:tr h="370840">
                <a:tc>
                  <a:txBody>
                    <a:bodyPr/>
                    <a:lstStyle/>
                    <a:p>
                      <a:r>
                        <a:rPr lang="en-GB" sz="1200" dirty="0">
                          <a:latin typeface="Gill Sans MT" panose="020B0502020104020203" pitchFamily="34" charset="0"/>
                        </a:rPr>
                        <a:t>Endothermic</a:t>
                      </a:r>
                    </a:p>
                  </a:txBody>
                  <a:tcPr/>
                </a:tc>
                <a:tc>
                  <a:txBody>
                    <a:bodyPr/>
                    <a:lstStyle/>
                    <a:p>
                      <a:r>
                        <a:rPr lang="en-GB" sz="1200" dirty="0">
                          <a:latin typeface="Gill Sans MT" panose="020B0502020104020203" pitchFamily="34" charset="0"/>
                        </a:rPr>
                        <a:t>A reaction that takes in heat from the environment.</a:t>
                      </a:r>
                    </a:p>
                  </a:txBody>
                  <a:tcPr/>
                </a:tc>
                <a:extLst>
                  <a:ext uri="{0D108BD9-81ED-4DB2-BD59-A6C34878D82A}">
                    <a16:rowId xmlns:a16="http://schemas.microsoft.com/office/drawing/2014/main" val="4176924134"/>
                  </a:ext>
                </a:extLst>
              </a:tr>
              <a:tr h="333723">
                <a:tc>
                  <a:txBody>
                    <a:bodyPr/>
                    <a:lstStyle/>
                    <a:p>
                      <a:r>
                        <a:rPr lang="en-GB" sz="1200" dirty="0">
                          <a:latin typeface="Gill Sans MT" panose="020B0502020104020203" pitchFamily="34" charset="0"/>
                        </a:rPr>
                        <a:t>Equilibrium (HT)</a:t>
                      </a:r>
                    </a:p>
                  </a:txBody>
                  <a:tcPr/>
                </a:tc>
                <a:tc>
                  <a:txBody>
                    <a:bodyPr/>
                    <a:lstStyle/>
                    <a:p>
                      <a:r>
                        <a:rPr lang="en-GB" sz="1200" dirty="0">
                          <a:latin typeface="Gill Sans MT" panose="020B0502020104020203" pitchFamily="34" charset="0"/>
                        </a:rPr>
                        <a:t>Equilibrium is reached when the forward and reverse reactions occur at</a:t>
                      </a:r>
                    </a:p>
                    <a:p>
                      <a:r>
                        <a:rPr lang="en-GB" sz="1200" dirty="0">
                          <a:latin typeface="Gill Sans MT" panose="020B0502020104020203" pitchFamily="34" charset="0"/>
                        </a:rPr>
                        <a:t>exactly the same rate. Needs a sealed container.</a:t>
                      </a:r>
                    </a:p>
                  </a:txBody>
                  <a:tcPr/>
                </a:tc>
                <a:extLst>
                  <a:ext uri="{0D108BD9-81ED-4DB2-BD59-A6C34878D82A}">
                    <a16:rowId xmlns:a16="http://schemas.microsoft.com/office/drawing/2014/main" val="667809887"/>
                  </a:ext>
                </a:extLst>
              </a:tr>
              <a:tr h="294640">
                <a:tc>
                  <a:txBody>
                    <a:bodyPr/>
                    <a:lstStyle/>
                    <a:p>
                      <a:r>
                        <a:rPr lang="en-GB" sz="1200" dirty="0">
                          <a:latin typeface="Gill Sans MT" panose="020B0502020104020203" pitchFamily="34" charset="0"/>
                        </a:rPr>
                        <a:t>Le </a:t>
                      </a:r>
                      <a:r>
                        <a:rPr lang="en-GB" sz="1200" dirty="0" err="1">
                          <a:latin typeface="Gill Sans MT" panose="020B0502020104020203" pitchFamily="34" charset="0"/>
                        </a:rPr>
                        <a:t>Chatelier’s</a:t>
                      </a:r>
                      <a:endParaRPr lang="en-GB" sz="1200" dirty="0">
                        <a:latin typeface="Gill Sans MT" panose="020B0502020104020203" pitchFamily="34" charset="0"/>
                      </a:endParaRPr>
                    </a:p>
                    <a:p>
                      <a:r>
                        <a:rPr lang="en-GB" sz="1200" dirty="0">
                          <a:latin typeface="Gill Sans MT" panose="020B0502020104020203" pitchFamily="34" charset="0"/>
                        </a:rPr>
                        <a:t>Principle (HT)</a:t>
                      </a:r>
                    </a:p>
                  </a:txBody>
                  <a:tcPr/>
                </a:tc>
                <a:tc>
                  <a:txBody>
                    <a:bodyPr/>
                    <a:lstStyle/>
                    <a:p>
                      <a:r>
                        <a:rPr lang="en-GB" sz="1200" dirty="0">
                          <a:latin typeface="Gill Sans MT" panose="020B0502020104020203" pitchFamily="34" charset="0"/>
                        </a:rPr>
                        <a:t>If a system is at equilibrium and a change is made to any of the conditions,</a:t>
                      </a:r>
                    </a:p>
                    <a:p>
                      <a:r>
                        <a:rPr lang="en-GB" sz="1200" dirty="0">
                          <a:latin typeface="Gill Sans MT" panose="020B0502020104020203" pitchFamily="34" charset="0"/>
                        </a:rPr>
                        <a:t>then the system responds to counteract the change</a:t>
                      </a:r>
                    </a:p>
                  </a:txBody>
                  <a:tcPr/>
                </a:tc>
                <a:extLst>
                  <a:ext uri="{0D108BD9-81ED-4DB2-BD59-A6C34878D82A}">
                    <a16:rowId xmlns:a16="http://schemas.microsoft.com/office/drawing/2014/main" val="1166512864"/>
                  </a:ext>
                </a:extLst>
              </a:tr>
              <a:tr h="248920">
                <a:tc>
                  <a:txBody>
                    <a:bodyPr/>
                    <a:lstStyle/>
                    <a:p>
                      <a:pPr algn="ctr"/>
                      <a:r>
                        <a:rPr lang="en-GB" sz="1200" b="1" i="1" dirty="0">
                          <a:solidFill>
                            <a:schemeClr val="tx1"/>
                          </a:solidFill>
                          <a:latin typeface="Gill Sans MT" panose="020B0502020104020203" pitchFamily="34" charset="0"/>
                        </a:rPr>
                        <a:t>Changing concentration</a:t>
                      </a: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b="0" i="0" baseline="0" dirty="0">
                          <a:latin typeface="Gill Sans MT" panose="020B0502020104020203" pitchFamily="34" charset="0"/>
                        </a:rPr>
                        <a:t>If the concentration of a reactant is increased, more products will be formed .</a:t>
                      </a:r>
                    </a:p>
                    <a:p>
                      <a:pPr marL="0" marR="0" indent="0" algn="l" defTabSz="1280160" rtl="0" eaLnBrk="1" fontAlgn="auto" latinLnBrk="0" hangingPunct="1">
                        <a:lnSpc>
                          <a:spcPct val="100000"/>
                        </a:lnSpc>
                        <a:spcBef>
                          <a:spcPts val="0"/>
                        </a:spcBef>
                        <a:spcAft>
                          <a:spcPts val="0"/>
                        </a:spcAft>
                        <a:buClrTx/>
                        <a:buSzTx/>
                        <a:buFontTx/>
                        <a:buNone/>
                        <a:tabLst/>
                        <a:defRPr/>
                      </a:pPr>
                      <a:r>
                        <a:rPr lang="en-US" sz="1200" b="0" i="0" baseline="0" dirty="0">
                          <a:latin typeface="Gill Sans MT" panose="020B0502020104020203" pitchFamily="34" charset="0"/>
                        </a:rPr>
                        <a:t>If the concentration of a product is decreased, more reactants will react.</a:t>
                      </a:r>
                    </a:p>
                  </a:txBody>
                  <a:tcPr anchor="ctr"/>
                </a:tc>
                <a:extLst>
                  <a:ext uri="{0D108BD9-81ED-4DB2-BD59-A6C34878D82A}">
                    <a16:rowId xmlns:a16="http://schemas.microsoft.com/office/drawing/2014/main" val="712846266"/>
                  </a:ext>
                </a:extLst>
              </a:tr>
              <a:tr h="274320">
                <a:tc>
                  <a:txBody>
                    <a:bodyPr/>
                    <a:lstStyle/>
                    <a:p>
                      <a:pPr algn="ctr"/>
                      <a:r>
                        <a:rPr lang="en-GB" sz="1200" b="1" i="1" dirty="0">
                          <a:solidFill>
                            <a:schemeClr val="tx1"/>
                          </a:solidFill>
                          <a:latin typeface="Gill Sans MT" panose="020B0502020104020203" pitchFamily="34" charset="0"/>
                        </a:rPr>
                        <a:t>Changing temperature</a:t>
                      </a:r>
                    </a:p>
                  </a:txBody>
                  <a:tcPr anchor="ctr"/>
                </a:tc>
                <a:tc>
                  <a:txBody>
                    <a:bodyPr/>
                    <a:lstStyle/>
                    <a:p>
                      <a:pPr algn="l"/>
                      <a:r>
                        <a:rPr lang="en-GB" sz="1200" dirty="0">
                          <a:latin typeface="Gill Sans MT" panose="020B0502020104020203" pitchFamily="34" charset="0"/>
                        </a:rPr>
                        <a:t>If the temperature of a system at equilibrium</a:t>
                      </a:r>
                      <a:r>
                        <a:rPr lang="en-GB" sz="1200" baseline="0" dirty="0">
                          <a:latin typeface="Gill Sans MT" panose="020B0502020104020203" pitchFamily="34" charset="0"/>
                        </a:rPr>
                        <a:t> is increased:</a:t>
                      </a:r>
                    </a:p>
                    <a:p>
                      <a:pPr marL="171450" indent="-171450" algn="l">
                        <a:buFontTx/>
                        <a:buChar char="-"/>
                      </a:pPr>
                      <a:r>
                        <a:rPr lang="en-GB" sz="1200" baseline="0" dirty="0">
                          <a:latin typeface="Gill Sans MT" panose="020B0502020104020203" pitchFamily="34" charset="0"/>
                        </a:rPr>
                        <a:t>Exothermic reaction = products decrease</a:t>
                      </a:r>
                    </a:p>
                    <a:p>
                      <a:pPr marL="171450" indent="-171450" algn="l">
                        <a:buFontTx/>
                        <a:buChar char="-"/>
                      </a:pPr>
                      <a:r>
                        <a:rPr lang="en-GB" sz="1200" baseline="0" dirty="0">
                          <a:latin typeface="Gill Sans MT" panose="020B0502020104020203" pitchFamily="34" charset="0"/>
                        </a:rPr>
                        <a:t>Endothermic reaction = products increase</a:t>
                      </a:r>
                      <a:endParaRPr lang="en-GB" sz="1200" dirty="0">
                        <a:latin typeface="Gill Sans MT" panose="020B0502020104020203" pitchFamily="34" charset="0"/>
                      </a:endParaRPr>
                    </a:p>
                  </a:txBody>
                  <a:tcPr anchor="ctr"/>
                </a:tc>
                <a:extLst>
                  <a:ext uri="{0D108BD9-81ED-4DB2-BD59-A6C34878D82A}">
                    <a16:rowId xmlns:a16="http://schemas.microsoft.com/office/drawing/2014/main" val="1041370007"/>
                  </a:ext>
                </a:extLst>
              </a:tr>
              <a:tr h="370840">
                <a:tc>
                  <a:txBody>
                    <a:bodyPr/>
                    <a:lstStyle/>
                    <a:p>
                      <a:pPr algn="ctr"/>
                      <a:r>
                        <a:rPr lang="en-GB" sz="1200" b="1" i="1" dirty="0">
                          <a:solidFill>
                            <a:schemeClr val="tx1"/>
                          </a:solidFill>
                          <a:latin typeface="Gill Sans MT" panose="020B0502020104020203" pitchFamily="34" charset="0"/>
                        </a:rPr>
                        <a:t>Changing pressure (gaseous reactions)</a:t>
                      </a:r>
                    </a:p>
                  </a:txBody>
                  <a:tcPr anchor="ctr"/>
                </a:tc>
                <a:tc>
                  <a:txBody>
                    <a:bodyPr/>
                    <a:lstStyle/>
                    <a:p>
                      <a:pPr algn="l"/>
                      <a:r>
                        <a:rPr lang="en-GB" sz="1200" dirty="0">
                          <a:latin typeface="Gill Sans MT" panose="020B0502020104020203" pitchFamily="34" charset="0"/>
                        </a:rPr>
                        <a:t>For</a:t>
                      </a:r>
                      <a:r>
                        <a:rPr lang="en-GB" sz="1200" baseline="0" dirty="0">
                          <a:latin typeface="Gill Sans MT" panose="020B0502020104020203" pitchFamily="34" charset="0"/>
                        </a:rPr>
                        <a:t> a gaseous system at equilibrium:</a:t>
                      </a:r>
                    </a:p>
                    <a:p>
                      <a:pPr marL="171450" indent="-171450" algn="l">
                        <a:buFontTx/>
                        <a:buChar char="-"/>
                      </a:pPr>
                      <a:r>
                        <a:rPr lang="en-GB" sz="1200" baseline="0" dirty="0">
                          <a:latin typeface="Gill Sans MT" panose="020B0502020104020203" pitchFamily="34" charset="0"/>
                        </a:rPr>
                        <a:t>Pressure increase = equilibrium position shifts to side of equation with smaller number of molecules.</a:t>
                      </a:r>
                    </a:p>
                    <a:p>
                      <a:pPr marL="171450" indent="-171450" algn="l">
                        <a:buFontTx/>
                        <a:buChar char="-"/>
                      </a:pPr>
                      <a:r>
                        <a:rPr lang="en-GB" sz="1200" baseline="0" dirty="0">
                          <a:latin typeface="Gill Sans MT" panose="020B0502020104020203" pitchFamily="34" charset="0"/>
                        </a:rPr>
                        <a:t>Pressure decrease = equilibrium position shifts to side of equation with larger number of molecules.</a:t>
                      </a:r>
                      <a:endParaRPr lang="en-GB" sz="1200" dirty="0">
                        <a:latin typeface="Gill Sans MT" panose="020B0502020104020203" pitchFamily="34" charset="0"/>
                      </a:endParaRPr>
                    </a:p>
                  </a:txBody>
                  <a:tcPr anchor="ctr"/>
                </a:tc>
                <a:extLst>
                  <a:ext uri="{0D108BD9-81ED-4DB2-BD59-A6C34878D82A}">
                    <a16:rowId xmlns:a16="http://schemas.microsoft.com/office/drawing/2014/main" val="2029086022"/>
                  </a:ext>
                </a:extLst>
              </a:tr>
            </a:tbl>
          </a:graphicData>
        </a:graphic>
      </p:graphicFrame>
    </p:spTree>
    <p:extLst>
      <p:ext uri="{BB962C8B-B14F-4D97-AF65-F5344CB8AC3E}">
        <p14:creationId xmlns:p14="http://schemas.microsoft.com/office/powerpoint/2010/main" val="269897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7</a:t>
            </a:r>
          </a:p>
        </p:txBody>
      </p:sp>
      <p:graphicFrame>
        <p:nvGraphicFramePr>
          <p:cNvPr id="4" name="Table 4">
            <a:extLst>
              <a:ext uri="{FF2B5EF4-FFF2-40B4-BE49-F238E27FC236}">
                <a16:creationId xmlns:a16="http://schemas.microsoft.com/office/drawing/2014/main" id="{938B34CC-85AE-4D5F-AC32-C9F926028F85}"/>
              </a:ext>
            </a:extLst>
          </p:cNvPr>
          <p:cNvGraphicFramePr>
            <a:graphicFrameLocks noGrp="1"/>
          </p:cNvGraphicFramePr>
          <p:nvPr>
            <p:extLst>
              <p:ext uri="{D42A27DB-BD31-4B8C-83A1-F6EECF244321}">
                <p14:modId xmlns:p14="http://schemas.microsoft.com/office/powerpoint/2010/main" val="1914670253"/>
              </p:ext>
            </p:extLst>
          </p:nvPr>
        </p:nvGraphicFramePr>
        <p:xfrm>
          <a:off x="122703" y="765564"/>
          <a:ext cx="4906497" cy="5957827"/>
        </p:xfrm>
        <a:graphic>
          <a:graphicData uri="http://schemas.openxmlformats.org/drawingml/2006/table">
            <a:tbl>
              <a:tblPr firstRow="1" bandRow="1">
                <a:tableStyleId>{5940675A-B579-460E-94D1-54222C63F5DA}</a:tableStyleId>
              </a:tblPr>
              <a:tblGrid>
                <a:gridCol w="983016">
                  <a:extLst>
                    <a:ext uri="{9D8B030D-6E8A-4147-A177-3AD203B41FA5}">
                      <a16:colId xmlns:a16="http://schemas.microsoft.com/office/drawing/2014/main" val="2065081486"/>
                    </a:ext>
                  </a:extLst>
                </a:gridCol>
                <a:gridCol w="3923481">
                  <a:extLst>
                    <a:ext uri="{9D8B030D-6E8A-4147-A177-3AD203B41FA5}">
                      <a16:colId xmlns:a16="http://schemas.microsoft.com/office/drawing/2014/main" val="1290102791"/>
                    </a:ext>
                  </a:extLst>
                </a:gridCol>
              </a:tblGrid>
              <a:tr h="367744">
                <a:tc>
                  <a:txBody>
                    <a:bodyPr/>
                    <a:lstStyle/>
                    <a:p>
                      <a:r>
                        <a:rPr lang="en-GB" sz="1200" b="0" dirty="0">
                          <a:latin typeface="Gill Sans MT" panose="020B0502020104020203" pitchFamily="34" charset="0"/>
                        </a:rPr>
                        <a:t>Word</a:t>
                      </a:r>
                    </a:p>
                  </a:txBody>
                  <a:tcPr anchor="ctr">
                    <a:solidFill>
                      <a:schemeClr val="accent1">
                        <a:lumMod val="20000"/>
                        <a:lumOff val="80000"/>
                      </a:schemeClr>
                    </a:solidFill>
                  </a:tcPr>
                </a:tc>
                <a:tc>
                  <a:txBody>
                    <a:bodyPr/>
                    <a:lstStyle/>
                    <a:p>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279777450"/>
                  </a:ext>
                </a:extLst>
              </a:tr>
              <a:tr h="752513">
                <a:tc>
                  <a:txBody>
                    <a:bodyPr/>
                    <a:lstStyle/>
                    <a:p>
                      <a:pPr algn="l" fontAlgn="ctr"/>
                      <a:r>
                        <a:rPr lang="en-GB" sz="1200" b="0" i="0" u="none" strike="noStrike" baseline="0" dirty="0">
                          <a:solidFill>
                            <a:schemeClr val="tx1"/>
                          </a:solidFill>
                          <a:effectLst/>
                          <a:latin typeface="Tahoma"/>
                          <a:cs typeface="Tahoma"/>
                        </a:rPr>
                        <a:t>DNA</a:t>
                      </a:r>
                      <a:endParaRPr lang="en-GB" sz="1200" b="0" i="0" u="none" strike="noStrike" dirty="0">
                        <a:solidFill>
                          <a:schemeClr val="tx1"/>
                        </a:solidFill>
                        <a:effectLst/>
                        <a:latin typeface="Tahoma"/>
                        <a:cs typeface="Tahoma"/>
                      </a:endParaRPr>
                    </a:p>
                  </a:txBody>
                  <a:tcPr marL="12700" marR="12700" marT="12700" marB="0" anchor="ctr"/>
                </a:tc>
                <a:tc>
                  <a:txBody>
                    <a:bodyPr/>
                    <a:lstStyle/>
                    <a:p>
                      <a:pPr algn="l" fontAlgn="ctr"/>
                      <a:r>
                        <a:rPr lang="en-GB" sz="1200" b="1" i="0" u="none" strike="noStrike" dirty="0">
                          <a:solidFill>
                            <a:schemeClr val="tx1"/>
                          </a:solidFill>
                          <a:effectLst/>
                          <a:latin typeface="Tahoma"/>
                          <a:cs typeface="Tahoma"/>
                        </a:rPr>
                        <a:t>Genetic material</a:t>
                      </a:r>
                      <a:r>
                        <a:rPr lang="en-GB" sz="1200" b="0" i="0" u="none" strike="noStrike" dirty="0">
                          <a:solidFill>
                            <a:schemeClr val="tx1"/>
                          </a:solidFill>
                          <a:effectLst/>
                          <a:latin typeface="Tahoma"/>
                          <a:cs typeface="Tahoma"/>
                        </a:rPr>
                        <a:t>. DNA is a </a:t>
                      </a:r>
                      <a:r>
                        <a:rPr lang="en-GB" sz="1200" b="1" i="0" u="none" strike="noStrike" dirty="0">
                          <a:solidFill>
                            <a:schemeClr val="tx1"/>
                          </a:solidFill>
                          <a:effectLst/>
                          <a:latin typeface="Tahoma"/>
                          <a:cs typeface="Tahoma"/>
                        </a:rPr>
                        <a:t>polymer</a:t>
                      </a:r>
                      <a:r>
                        <a:rPr lang="en-GB" sz="1200" b="0" i="0" u="none" strike="noStrike" dirty="0">
                          <a:solidFill>
                            <a:schemeClr val="tx1"/>
                          </a:solidFill>
                          <a:effectLst/>
                          <a:latin typeface="Tahoma"/>
                          <a:cs typeface="Tahoma"/>
                        </a:rPr>
                        <a:t> made up of </a:t>
                      </a:r>
                      <a:r>
                        <a:rPr lang="en-GB" sz="1200" b="1" i="0" u="none" strike="noStrike" dirty="0">
                          <a:solidFill>
                            <a:schemeClr val="tx1"/>
                          </a:solidFill>
                          <a:effectLst/>
                          <a:latin typeface="Tahoma"/>
                          <a:cs typeface="Tahoma"/>
                        </a:rPr>
                        <a:t>two strands </a:t>
                      </a:r>
                      <a:r>
                        <a:rPr lang="en-GB" sz="1200" b="0" i="0" u="none" strike="noStrike" dirty="0">
                          <a:solidFill>
                            <a:schemeClr val="tx1"/>
                          </a:solidFill>
                          <a:effectLst/>
                          <a:latin typeface="Tahoma"/>
                          <a:cs typeface="Tahoma"/>
                        </a:rPr>
                        <a:t>forming a </a:t>
                      </a:r>
                      <a:r>
                        <a:rPr lang="en-GB" sz="1200" b="1" i="0" u="none" strike="noStrike" dirty="0">
                          <a:solidFill>
                            <a:schemeClr val="tx1"/>
                          </a:solidFill>
                          <a:effectLst/>
                          <a:latin typeface="Tahoma"/>
                          <a:cs typeface="Tahoma"/>
                        </a:rPr>
                        <a:t>double helix</a:t>
                      </a:r>
                      <a:r>
                        <a:rPr lang="en-GB" sz="1200" b="0" i="0" u="none" strike="noStrike" dirty="0">
                          <a:solidFill>
                            <a:schemeClr val="tx1"/>
                          </a:solidFill>
                          <a:effectLst/>
                          <a:latin typeface="Tahoma"/>
                          <a:cs typeface="Tahoma"/>
                        </a:rPr>
                        <a:t>. The DNA makes up chromosomes.</a:t>
                      </a:r>
                    </a:p>
                  </a:txBody>
                  <a:tcPr marL="12700" marR="12700" marT="12700" marB="0" anchor="ctr"/>
                </a:tc>
                <a:extLst>
                  <a:ext uri="{0D108BD9-81ED-4DB2-BD59-A6C34878D82A}">
                    <a16:rowId xmlns:a16="http://schemas.microsoft.com/office/drawing/2014/main" val="1508446051"/>
                  </a:ext>
                </a:extLst>
              </a:tr>
              <a:tr h="614092">
                <a:tc>
                  <a:txBody>
                    <a:bodyPr/>
                    <a:lstStyle/>
                    <a:p>
                      <a:pPr algn="l" fontAlgn="ctr"/>
                      <a:r>
                        <a:rPr lang="en-GB" sz="1200" b="0" i="0" u="none" strike="noStrike" dirty="0">
                          <a:solidFill>
                            <a:schemeClr val="tx1"/>
                          </a:solidFill>
                          <a:effectLst/>
                          <a:latin typeface="Tahoma"/>
                          <a:cs typeface="Tahoma"/>
                        </a:rPr>
                        <a:t>Gene</a:t>
                      </a:r>
                    </a:p>
                  </a:txBody>
                  <a:tcPr marL="12700" marR="12700" marT="12700" marB="0" anchor="ctr"/>
                </a:tc>
                <a:tc>
                  <a:txBody>
                    <a:bodyPr/>
                    <a:lstStyle/>
                    <a:p>
                      <a:pPr algn="l" fontAlgn="ctr"/>
                      <a:r>
                        <a:rPr lang="en-GB" sz="1200" b="0" i="0" u="none" strike="noStrike" dirty="0">
                          <a:solidFill>
                            <a:schemeClr val="tx1"/>
                          </a:solidFill>
                          <a:effectLst/>
                          <a:latin typeface="Tahoma"/>
                          <a:cs typeface="Tahoma"/>
                        </a:rPr>
                        <a:t>A gene is a </a:t>
                      </a:r>
                      <a:r>
                        <a:rPr lang="en-GB" sz="1200" b="1" i="0" u="none" strike="noStrike" dirty="0">
                          <a:solidFill>
                            <a:schemeClr val="tx1"/>
                          </a:solidFill>
                          <a:effectLst/>
                          <a:latin typeface="Tahoma"/>
                          <a:cs typeface="Tahoma"/>
                        </a:rPr>
                        <a:t>small section of DNA </a:t>
                      </a:r>
                      <a:r>
                        <a:rPr lang="en-GB" sz="1200" b="0" i="0" u="none" strike="noStrike" dirty="0">
                          <a:solidFill>
                            <a:schemeClr val="tx1"/>
                          </a:solidFill>
                          <a:effectLst/>
                          <a:latin typeface="Tahoma"/>
                          <a:cs typeface="Tahoma"/>
                        </a:rPr>
                        <a:t>on a chromosome. Each gene </a:t>
                      </a:r>
                      <a:r>
                        <a:rPr lang="en-GB" sz="1200" b="1" i="0" u="none" strike="noStrike" dirty="0">
                          <a:solidFill>
                            <a:schemeClr val="tx1"/>
                          </a:solidFill>
                          <a:effectLst/>
                          <a:latin typeface="Tahoma"/>
                          <a:cs typeface="Tahoma"/>
                        </a:rPr>
                        <a:t>codes for a particular sequence of amino acids</a:t>
                      </a:r>
                      <a:r>
                        <a:rPr lang="en-GB" sz="1200" b="0" i="0" u="none" strike="noStrike" dirty="0">
                          <a:solidFill>
                            <a:schemeClr val="tx1"/>
                          </a:solidFill>
                          <a:effectLst/>
                          <a:latin typeface="Tahoma"/>
                          <a:cs typeface="Tahoma"/>
                        </a:rPr>
                        <a:t>, which </a:t>
                      </a:r>
                      <a:r>
                        <a:rPr lang="en-GB" sz="1200" b="1" i="0" u="none" strike="noStrike" dirty="0">
                          <a:solidFill>
                            <a:schemeClr val="tx1"/>
                          </a:solidFill>
                          <a:effectLst/>
                          <a:latin typeface="Tahoma"/>
                          <a:cs typeface="Tahoma"/>
                        </a:rPr>
                        <a:t>make a protein</a:t>
                      </a:r>
                      <a:r>
                        <a:rPr lang="en-GB" sz="1200" b="0" i="0" u="none" strike="noStrike" dirty="0">
                          <a:solidFill>
                            <a:schemeClr val="tx1"/>
                          </a:solidFill>
                          <a:effectLst/>
                          <a:latin typeface="Tahoma"/>
                          <a:cs typeface="Tahoma"/>
                        </a:rPr>
                        <a:t>.</a:t>
                      </a:r>
                    </a:p>
                  </a:txBody>
                  <a:tcPr marL="12700" marR="12700" marT="12700" marB="0" anchor="ctr"/>
                </a:tc>
                <a:extLst>
                  <a:ext uri="{0D108BD9-81ED-4DB2-BD59-A6C34878D82A}">
                    <a16:rowId xmlns:a16="http://schemas.microsoft.com/office/drawing/2014/main" val="2315143732"/>
                  </a:ext>
                </a:extLst>
              </a:tr>
              <a:tr h="336014">
                <a:tc>
                  <a:txBody>
                    <a:bodyPr/>
                    <a:lstStyle/>
                    <a:p>
                      <a:pPr algn="l" fontAlgn="ctr"/>
                      <a:r>
                        <a:rPr lang="en-GB" sz="1200" b="0" i="0" u="none" strike="noStrike" dirty="0">
                          <a:solidFill>
                            <a:schemeClr val="tx1"/>
                          </a:solidFill>
                          <a:effectLst/>
                          <a:latin typeface="Tahoma"/>
                          <a:cs typeface="Tahoma"/>
                        </a:rPr>
                        <a:t>Chromosome</a:t>
                      </a:r>
                    </a:p>
                  </a:txBody>
                  <a:tcPr marL="12700" marR="12700" marT="12700" marB="0" anchor="ctr"/>
                </a:tc>
                <a:tc>
                  <a:txBody>
                    <a:bodyPr/>
                    <a:lstStyle/>
                    <a:p>
                      <a:pPr algn="l" fontAlgn="ctr"/>
                      <a:r>
                        <a:rPr lang="en-GB" sz="1200" b="0" i="0" u="none" strike="noStrike" dirty="0">
                          <a:solidFill>
                            <a:schemeClr val="tx1"/>
                          </a:solidFill>
                          <a:effectLst/>
                          <a:latin typeface="Tahoma"/>
                          <a:cs typeface="Tahoma"/>
                        </a:rPr>
                        <a:t>A </a:t>
                      </a:r>
                      <a:r>
                        <a:rPr lang="en-GB" sz="1200" b="1" i="0" u="none" strike="noStrike" dirty="0">
                          <a:solidFill>
                            <a:schemeClr val="tx1"/>
                          </a:solidFill>
                          <a:effectLst/>
                          <a:latin typeface="Tahoma"/>
                          <a:cs typeface="Tahoma"/>
                        </a:rPr>
                        <a:t>long coil of DNA</a:t>
                      </a:r>
                      <a:r>
                        <a:rPr lang="en-GB" sz="1200" b="0" i="0" u="none" strike="noStrike" dirty="0">
                          <a:solidFill>
                            <a:schemeClr val="tx1"/>
                          </a:solidFill>
                          <a:effectLst/>
                          <a:latin typeface="Tahoma"/>
                          <a:cs typeface="Tahoma"/>
                        </a:rPr>
                        <a:t>.  Found in the nucleus.</a:t>
                      </a:r>
                    </a:p>
                  </a:txBody>
                  <a:tcPr marL="12700" marR="12700" marT="12700" marB="0" anchor="ctr"/>
                </a:tc>
                <a:extLst>
                  <a:ext uri="{0D108BD9-81ED-4DB2-BD59-A6C34878D82A}">
                    <a16:rowId xmlns:a16="http://schemas.microsoft.com/office/drawing/2014/main" val="995185651"/>
                  </a:ext>
                </a:extLst>
              </a:tr>
              <a:tr h="336014">
                <a:tc>
                  <a:txBody>
                    <a:bodyPr/>
                    <a:lstStyle/>
                    <a:p>
                      <a:pPr algn="l" fontAlgn="ctr"/>
                      <a:r>
                        <a:rPr lang="en-GB" sz="1200" b="0" i="0" u="none" strike="noStrike" dirty="0">
                          <a:solidFill>
                            <a:schemeClr val="tx1"/>
                          </a:solidFill>
                          <a:effectLst/>
                          <a:latin typeface="Tahoma"/>
                          <a:cs typeface="Tahoma"/>
                        </a:rPr>
                        <a:t>Genome</a:t>
                      </a:r>
                    </a:p>
                  </a:txBody>
                  <a:tcPr marL="12700" marR="12700" marT="12700" marB="0" anchor="ctr"/>
                </a:tc>
                <a:tc>
                  <a:txBody>
                    <a:bodyPr/>
                    <a:lstStyle/>
                    <a:p>
                      <a:pPr algn="l" fontAlgn="ctr"/>
                      <a:r>
                        <a:rPr lang="en-GB" sz="1200" b="0" i="0" u="none" strike="noStrike" dirty="0">
                          <a:solidFill>
                            <a:schemeClr val="tx1"/>
                          </a:solidFill>
                          <a:effectLst/>
                          <a:latin typeface="Tahoma"/>
                          <a:cs typeface="Tahoma"/>
                        </a:rPr>
                        <a:t>The </a:t>
                      </a:r>
                      <a:r>
                        <a:rPr lang="en-GB" sz="1200" b="1" i="0" u="none" strike="noStrike" dirty="0">
                          <a:solidFill>
                            <a:schemeClr val="tx1"/>
                          </a:solidFill>
                          <a:effectLst/>
                          <a:latin typeface="Tahoma"/>
                          <a:cs typeface="Tahoma"/>
                        </a:rPr>
                        <a:t>entire genetic material of that organism</a:t>
                      </a:r>
                      <a:r>
                        <a:rPr lang="en-GB" sz="1200" b="0" i="0" u="none" strike="noStrike" dirty="0">
                          <a:solidFill>
                            <a:schemeClr val="tx1"/>
                          </a:solidFill>
                          <a:effectLst/>
                          <a:latin typeface="Tahoma"/>
                          <a:cs typeface="Tahoma"/>
                        </a:rPr>
                        <a:t>.</a:t>
                      </a:r>
                    </a:p>
                  </a:txBody>
                  <a:tcPr marL="12700" marR="12700" marT="12700" marB="0" anchor="ctr"/>
                </a:tc>
                <a:extLst>
                  <a:ext uri="{0D108BD9-81ED-4DB2-BD59-A6C34878D82A}">
                    <a16:rowId xmlns:a16="http://schemas.microsoft.com/office/drawing/2014/main" val="3035575998"/>
                  </a:ext>
                </a:extLst>
              </a:tr>
              <a:tr h="507350">
                <a:tc>
                  <a:txBody>
                    <a:bodyPr/>
                    <a:lstStyle/>
                    <a:p>
                      <a:pPr algn="l" fontAlgn="ctr"/>
                      <a:r>
                        <a:rPr lang="en-GB" sz="1200" b="0" i="0" u="none" strike="noStrike" dirty="0">
                          <a:solidFill>
                            <a:schemeClr val="tx1"/>
                          </a:solidFill>
                          <a:effectLst/>
                          <a:latin typeface="Tahoma"/>
                          <a:cs typeface="Tahoma"/>
                        </a:rPr>
                        <a:t>Allele</a:t>
                      </a:r>
                    </a:p>
                  </a:txBody>
                  <a:tcPr marL="12700" marR="12700" marT="12700" marB="0" anchor="ctr"/>
                </a:tc>
                <a:tc>
                  <a:txBody>
                    <a:bodyPr/>
                    <a:lstStyle/>
                    <a:p>
                      <a:pPr algn="l" fontAlgn="ctr"/>
                      <a:r>
                        <a:rPr lang="en-GB" sz="1200" b="1" i="0" u="none" strike="noStrike" dirty="0">
                          <a:solidFill>
                            <a:schemeClr val="tx1"/>
                          </a:solidFill>
                          <a:effectLst/>
                          <a:latin typeface="Tahoma"/>
                          <a:cs typeface="Tahoma"/>
                        </a:rPr>
                        <a:t>Different versions of the same gene </a:t>
                      </a:r>
                      <a:r>
                        <a:rPr lang="en-GB" sz="1200" b="0" i="0" u="none" strike="noStrike" dirty="0">
                          <a:solidFill>
                            <a:schemeClr val="tx1"/>
                          </a:solidFill>
                          <a:effectLst/>
                          <a:latin typeface="Tahoma"/>
                          <a:cs typeface="Tahoma"/>
                        </a:rPr>
                        <a:t>– dominant and recessive.</a:t>
                      </a:r>
                    </a:p>
                  </a:txBody>
                  <a:tcPr marL="12700" marR="12700" marT="12700" marB="0" anchor="ctr"/>
                </a:tc>
                <a:extLst>
                  <a:ext uri="{0D108BD9-81ED-4DB2-BD59-A6C34878D82A}">
                    <a16:rowId xmlns:a16="http://schemas.microsoft.com/office/drawing/2014/main" val="546004539"/>
                  </a:ext>
                </a:extLst>
              </a:tr>
              <a:tr h="507350">
                <a:tc>
                  <a:txBody>
                    <a:bodyPr/>
                    <a:lstStyle/>
                    <a:p>
                      <a:pPr algn="l" fontAlgn="ctr"/>
                      <a:r>
                        <a:rPr lang="en-GB" sz="1200" b="0" i="0" u="none" strike="noStrike" dirty="0">
                          <a:solidFill>
                            <a:schemeClr val="tx1"/>
                          </a:solidFill>
                          <a:effectLst/>
                          <a:latin typeface="Tahoma"/>
                          <a:cs typeface="Tahoma"/>
                        </a:rPr>
                        <a:t>Dominant</a:t>
                      </a:r>
                    </a:p>
                  </a:txBody>
                  <a:tcPr marL="12700" marR="12700" marT="12700" marB="0" anchor="ctr"/>
                </a:tc>
                <a:tc>
                  <a:txBody>
                    <a:bodyPr/>
                    <a:lstStyle/>
                    <a:p>
                      <a:pPr algn="l" fontAlgn="ctr"/>
                      <a:r>
                        <a:rPr lang="en-GB" sz="1200" b="0" i="0" u="none" strike="noStrike" dirty="0">
                          <a:solidFill>
                            <a:schemeClr val="tx1"/>
                          </a:solidFill>
                          <a:effectLst/>
                          <a:latin typeface="Tahoma"/>
                          <a:cs typeface="Tahoma"/>
                        </a:rPr>
                        <a:t>A dominant allele is </a:t>
                      </a:r>
                      <a:r>
                        <a:rPr lang="en-GB" sz="1200" b="1" i="0" u="none" strike="noStrike" dirty="0">
                          <a:solidFill>
                            <a:schemeClr val="tx1"/>
                          </a:solidFill>
                          <a:effectLst/>
                          <a:latin typeface="Tahoma"/>
                          <a:cs typeface="Tahoma"/>
                        </a:rPr>
                        <a:t>always expressed</a:t>
                      </a:r>
                      <a:r>
                        <a:rPr lang="en-GB" sz="1200" b="0" i="0" u="none" strike="noStrike" dirty="0">
                          <a:solidFill>
                            <a:schemeClr val="tx1"/>
                          </a:solidFill>
                          <a:effectLst/>
                          <a:latin typeface="Tahoma"/>
                          <a:cs typeface="Tahoma"/>
                        </a:rPr>
                        <a:t>.  Only </a:t>
                      </a:r>
                      <a:r>
                        <a:rPr lang="en-GB" sz="1200" b="1" i="0" u="none" strike="noStrike" dirty="0">
                          <a:solidFill>
                            <a:schemeClr val="tx1"/>
                          </a:solidFill>
                          <a:effectLst/>
                          <a:latin typeface="Tahoma"/>
                          <a:cs typeface="Tahoma"/>
                        </a:rPr>
                        <a:t>one copy </a:t>
                      </a:r>
                      <a:r>
                        <a:rPr lang="en-GB" sz="1200" b="0" i="0" u="none" strike="noStrike" dirty="0">
                          <a:solidFill>
                            <a:schemeClr val="tx1"/>
                          </a:solidFill>
                          <a:effectLst/>
                          <a:latin typeface="Tahoma"/>
                          <a:cs typeface="Tahoma"/>
                        </a:rPr>
                        <a:t>is needed.</a:t>
                      </a:r>
                    </a:p>
                  </a:txBody>
                  <a:tcPr marL="12700" marR="12700" marT="12700" marB="0" anchor="ctr"/>
                </a:tc>
                <a:extLst>
                  <a:ext uri="{0D108BD9-81ED-4DB2-BD59-A6C34878D82A}">
                    <a16:rowId xmlns:a16="http://schemas.microsoft.com/office/drawing/2014/main" val="2071662935"/>
                  </a:ext>
                </a:extLst>
              </a:tr>
              <a:tr h="507350">
                <a:tc>
                  <a:txBody>
                    <a:bodyPr/>
                    <a:lstStyle/>
                    <a:p>
                      <a:pPr algn="l" fontAlgn="ctr"/>
                      <a:r>
                        <a:rPr lang="en-GB" sz="1200" b="0" i="0" u="none" strike="noStrike" dirty="0">
                          <a:solidFill>
                            <a:schemeClr val="tx1"/>
                          </a:solidFill>
                          <a:effectLst/>
                          <a:latin typeface="Tahoma"/>
                          <a:cs typeface="Tahoma"/>
                        </a:rPr>
                        <a:t>Recessive</a:t>
                      </a:r>
                    </a:p>
                  </a:txBody>
                  <a:tcPr marL="12700" marR="12700" marT="12700" marB="0" anchor="ctr"/>
                </a:tc>
                <a:tc>
                  <a:txBody>
                    <a:bodyPr/>
                    <a:lstStyle/>
                    <a:p>
                      <a:pPr algn="l" fontAlgn="ctr"/>
                      <a:r>
                        <a:rPr lang="en-GB" sz="1200" b="0" i="0" u="none" strike="noStrike" dirty="0">
                          <a:solidFill>
                            <a:schemeClr val="tx1"/>
                          </a:solidFill>
                          <a:effectLst/>
                          <a:latin typeface="Tahoma"/>
                          <a:cs typeface="Tahoma"/>
                        </a:rPr>
                        <a:t>Only </a:t>
                      </a:r>
                      <a:r>
                        <a:rPr lang="en-GB" sz="1200" b="1" i="0" u="none" strike="noStrike" dirty="0">
                          <a:solidFill>
                            <a:schemeClr val="tx1"/>
                          </a:solidFill>
                          <a:effectLst/>
                          <a:latin typeface="Tahoma"/>
                          <a:cs typeface="Tahoma"/>
                        </a:rPr>
                        <a:t>expressed if two copies are present</a:t>
                      </a:r>
                      <a:r>
                        <a:rPr lang="en-GB" sz="1200" b="0" i="0" u="none" strike="noStrike" dirty="0">
                          <a:solidFill>
                            <a:schemeClr val="tx1"/>
                          </a:solidFill>
                          <a:effectLst/>
                          <a:latin typeface="Tahoma"/>
                          <a:cs typeface="Tahoma"/>
                        </a:rPr>
                        <a:t>.</a:t>
                      </a:r>
                    </a:p>
                  </a:txBody>
                  <a:tcPr marL="12700" marR="12700" marT="12700" marB="0" anchor="ctr"/>
                </a:tc>
                <a:extLst>
                  <a:ext uri="{0D108BD9-81ED-4DB2-BD59-A6C34878D82A}">
                    <a16:rowId xmlns:a16="http://schemas.microsoft.com/office/drawing/2014/main" val="288545815"/>
                  </a:ext>
                </a:extLst>
              </a:tr>
              <a:tr h="507350">
                <a:tc>
                  <a:txBody>
                    <a:bodyPr/>
                    <a:lstStyle/>
                    <a:p>
                      <a:pPr algn="l" fontAlgn="ctr"/>
                      <a:r>
                        <a:rPr lang="en-GB" sz="1200" b="0" i="0" u="none" strike="noStrike" dirty="0">
                          <a:solidFill>
                            <a:schemeClr val="tx1"/>
                          </a:solidFill>
                          <a:effectLst/>
                          <a:latin typeface="Tahoma"/>
                          <a:cs typeface="Tahoma"/>
                        </a:rPr>
                        <a:t>Homozygous</a:t>
                      </a:r>
                    </a:p>
                  </a:txBody>
                  <a:tcPr marL="12700" marR="12700" marT="12700" marB="0" anchor="ctr"/>
                </a:tc>
                <a:tc>
                  <a:txBody>
                    <a:bodyPr/>
                    <a:lstStyle/>
                    <a:p>
                      <a:pPr algn="l" fontAlgn="ctr"/>
                      <a:r>
                        <a:rPr lang="en-GB" sz="1200" b="1" i="0" u="none" strike="noStrike" dirty="0">
                          <a:solidFill>
                            <a:schemeClr val="tx1"/>
                          </a:solidFill>
                          <a:effectLst/>
                          <a:latin typeface="Tahoma"/>
                          <a:cs typeface="Tahoma"/>
                        </a:rPr>
                        <a:t>Both alleles </a:t>
                      </a:r>
                      <a:r>
                        <a:rPr lang="en-GB" sz="1200" b="0" i="0" u="none" strike="noStrike" dirty="0">
                          <a:solidFill>
                            <a:schemeClr val="tx1"/>
                          </a:solidFill>
                          <a:effectLst/>
                          <a:latin typeface="Tahoma"/>
                          <a:cs typeface="Tahoma"/>
                        </a:rPr>
                        <a:t>for a gene are the </a:t>
                      </a:r>
                      <a:r>
                        <a:rPr lang="en-GB" sz="1200" b="1" i="0" u="none" strike="noStrike" dirty="0">
                          <a:solidFill>
                            <a:schemeClr val="tx1"/>
                          </a:solidFill>
                          <a:effectLst/>
                          <a:latin typeface="Tahoma"/>
                          <a:cs typeface="Tahoma"/>
                        </a:rPr>
                        <a:t>same</a:t>
                      </a:r>
                      <a:r>
                        <a:rPr lang="en-GB" sz="1200" b="0" i="0" u="none" strike="noStrike" dirty="0">
                          <a:solidFill>
                            <a:schemeClr val="tx1"/>
                          </a:solidFill>
                          <a:effectLst/>
                          <a:latin typeface="Tahoma"/>
                          <a:cs typeface="Tahoma"/>
                        </a:rPr>
                        <a:t> (i.e. both are dominant or both are recessive).</a:t>
                      </a:r>
                    </a:p>
                  </a:txBody>
                  <a:tcPr marL="12700" marR="12700" marT="12700" marB="0" anchor="ctr"/>
                </a:tc>
                <a:extLst>
                  <a:ext uri="{0D108BD9-81ED-4DB2-BD59-A6C34878D82A}">
                    <a16:rowId xmlns:a16="http://schemas.microsoft.com/office/drawing/2014/main" val="1695862911"/>
                  </a:ext>
                </a:extLst>
              </a:tr>
              <a:tr h="507350">
                <a:tc>
                  <a:txBody>
                    <a:bodyPr/>
                    <a:lstStyle/>
                    <a:p>
                      <a:pPr algn="l" fontAlgn="ctr"/>
                      <a:r>
                        <a:rPr lang="en-GB" sz="1200" b="0" i="0" u="none" strike="noStrike" dirty="0">
                          <a:solidFill>
                            <a:schemeClr val="tx1"/>
                          </a:solidFill>
                          <a:effectLst/>
                          <a:latin typeface="Tahoma"/>
                          <a:cs typeface="Tahoma"/>
                        </a:rPr>
                        <a:t>Heterozygous</a:t>
                      </a:r>
                    </a:p>
                  </a:txBody>
                  <a:tcPr marL="12700" marR="12700" marT="12700" marB="0" anchor="ctr"/>
                </a:tc>
                <a:tc>
                  <a:txBody>
                    <a:bodyPr/>
                    <a:lstStyle/>
                    <a:p>
                      <a:pPr algn="l" fontAlgn="ctr"/>
                      <a:r>
                        <a:rPr lang="en-GB" sz="1200" b="1" i="0" u="none" strike="noStrike" dirty="0">
                          <a:solidFill>
                            <a:schemeClr val="tx1"/>
                          </a:solidFill>
                          <a:effectLst/>
                          <a:latin typeface="Tahoma"/>
                          <a:cs typeface="Tahoma"/>
                        </a:rPr>
                        <a:t>Both alleles </a:t>
                      </a:r>
                      <a:r>
                        <a:rPr lang="en-GB" sz="1200" b="0" i="0" u="none" strike="noStrike" dirty="0">
                          <a:solidFill>
                            <a:schemeClr val="tx1"/>
                          </a:solidFill>
                          <a:effectLst/>
                          <a:latin typeface="Tahoma"/>
                          <a:cs typeface="Tahoma"/>
                        </a:rPr>
                        <a:t>for a gene are </a:t>
                      </a:r>
                      <a:r>
                        <a:rPr lang="en-GB" sz="1200" b="1" i="0" u="none" strike="noStrike" dirty="0">
                          <a:solidFill>
                            <a:schemeClr val="tx1"/>
                          </a:solidFill>
                          <a:effectLst/>
                          <a:latin typeface="Tahoma"/>
                          <a:cs typeface="Tahoma"/>
                        </a:rPr>
                        <a:t>different</a:t>
                      </a:r>
                      <a:r>
                        <a:rPr lang="en-GB" sz="1200" b="0" i="0" u="none" strike="noStrike" dirty="0">
                          <a:solidFill>
                            <a:schemeClr val="tx1"/>
                          </a:solidFill>
                          <a:effectLst/>
                          <a:latin typeface="Tahoma"/>
                          <a:cs typeface="Tahoma"/>
                        </a:rPr>
                        <a:t> (i.e. one is dominant, the other is recessive).</a:t>
                      </a:r>
                    </a:p>
                  </a:txBody>
                  <a:tcPr marL="12700" marR="12700" marT="12700" marB="0" anchor="ctr"/>
                </a:tc>
                <a:extLst>
                  <a:ext uri="{0D108BD9-81ED-4DB2-BD59-A6C34878D82A}">
                    <a16:rowId xmlns:a16="http://schemas.microsoft.com/office/drawing/2014/main" val="1781798946"/>
                  </a:ext>
                </a:extLst>
              </a:tr>
              <a:tr h="507350">
                <a:tc>
                  <a:txBody>
                    <a:bodyPr/>
                    <a:lstStyle/>
                    <a:p>
                      <a:pPr algn="l" fontAlgn="ctr"/>
                      <a:r>
                        <a:rPr lang="en-GB" sz="1200" b="0" i="0" u="none" strike="noStrike" dirty="0">
                          <a:solidFill>
                            <a:schemeClr val="tx1"/>
                          </a:solidFill>
                          <a:effectLst/>
                          <a:latin typeface="Tahoma"/>
                          <a:cs typeface="Tahoma"/>
                        </a:rPr>
                        <a:t>Genotype</a:t>
                      </a:r>
                    </a:p>
                  </a:txBody>
                  <a:tcPr marL="12700" marR="12700" marT="12700" marB="0" anchor="ctr"/>
                </a:tc>
                <a:tc>
                  <a:txBody>
                    <a:bodyPr/>
                    <a:lstStyle/>
                    <a:p>
                      <a:pPr algn="l" fontAlgn="ctr"/>
                      <a:r>
                        <a:rPr lang="en-GB" sz="1200" b="0" i="0" u="none" strike="noStrike" dirty="0">
                          <a:solidFill>
                            <a:schemeClr val="tx1"/>
                          </a:solidFill>
                          <a:effectLst/>
                          <a:latin typeface="Tahoma"/>
                          <a:cs typeface="Tahoma"/>
                        </a:rPr>
                        <a:t>The </a:t>
                      </a:r>
                      <a:r>
                        <a:rPr lang="en-GB" sz="1200" b="1" i="0" u="none" strike="noStrike" dirty="0">
                          <a:solidFill>
                            <a:schemeClr val="tx1"/>
                          </a:solidFill>
                          <a:effectLst/>
                          <a:latin typeface="Tahoma"/>
                          <a:cs typeface="Tahoma"/>
                        </a:rPr>
                        <a:t>alleles present </a:t>
                      </a:r>
                      <a:r>
                        <a:rPr lang="en-GB" sz="1200" b="0" i="0" u="none" strike="noStrike" dirty="0">
                          <a:solidFill>
                            <a:schemeClr val="tx1"/>
                          </a:solidFill>
                          <a:effectLst/>
                          <a:latin typeface="Tahoma"/>
                          <a:cs typeface="Tahoma"/>
                        </a:rPr>
                        <a:t>for a </a:t>
                      </a:r>
                      <a:r>
                        <a:rPr lang="en-GB" sz="1200" b="1" i="0" u="none" strike="noStrike" dirty="0">
                          <a:solidFill>
                            <a:schemeClr val="tx1"/>
                          </a:solidFill>
                          <a:effectLst/>
                          <a:latin typeface="Tahoma"/>
                          <a:cs typeface="Tahoma"/>
                        </a:rPr>
                        <a:t>particular gene</a:t>
                      </a:r>
                      <a:r>
                        <a:rPr lang="en-GB" sz="1200" b="0" i="0" u="none" strike="noStrike" dirty="0">
                          <a:solidFill>
                            <a:schemeClr val="tx1"/>
                          </a:solidFill>
                          <a:effectLst/>
                          <a:latin typeface="Tahoma"/>
                          <a:cs typeface="Tahoma"/>
                        </a:rPr>
                        <a:t>.</a:t>
                      </a:r>
                    </a:p>
                  </a:txBody>
                  <a:tcPr marL="12700" marR="12700" marT="12700" marB="0" anchor="ctr"/>
                </a:tc>
                <a:extLst>
                  <a:ext uri="{0D108BD9-81ED-4DB2-BD59-A6C34878D82A}">
                    <a16:rowId xmlns:a16="http://schemas.microsoft.com/office/drawing/2014/main" val="430862916"/>
                  </a:ext>
                </a:extLst>
              </a:tr>
              <a:tr h="507350">
                <a:tc>
                  <a:txBody>
                    <a:bodyPr/>
                    <a:lstStyle/>
                    <a:p>
                      <a:pPr algn="l" fontAlgn="ctr"/>
                      <a:r>
                        <a:rPr lang="en-GB" sz="1200" b="0" i="0" u="none" strike="noStrike" dirty="0">
                          <a:solidFill>
                            <a:schemeClr val="tx1"/>
                          </a:solidFill>
                          <a:effectLst/>
                          <a:latin typeface="Tahoma"/>
                          <a:cs typeface="Tahoma"/>
                        </a:rPr>
                        <a:t>Phenotype</a:t>
                      </a:r>
                    </a:p>
                  </a:txBody>
                  <a:tcPr marL="12700" marR="12700" marT="12700" marB="0" anchor="ctr"/>
                </a:tc>
                <a:tc>
                  <a:txBody>
                    <a:bodyPr/>
                    <a:lstStyle/>
                    <a:p>
                      <a:pPr algn="l" fontAlgn="ctr"/>
                      <a:r>
                        <a:rPr lang="en-GB" sz="1200" b="0" i="0" u="none" strike="noStrike" dirty="0">
                          <a:solidFill>
                            <a:schemeClr val="tx1"/>
                          </a:solidFill>
                          <a:effectLst/>
                          <a:latin typeface="Tahoma"/>
                          <a:cs typeface="Tahoma"/>
                        </a:rPr>
                        <a:t>The </a:t>
                      </a:r>
                      <a:r>
                        <a:rPr lang="en-GB" sz="1200" b="1" i="0" u="none" strike="noStrike" dirty="0">
                          <a:solidFill>
                            <a:schemeClr val="tx1"/>
                          </a:solidFill>
                          <a:effectLst/>
                          <a:latin typeface="Tahoma"/>
                          <a:cs typeface="Tahoma"/>
                        </a:rPr>
                        <a:t>physical feature</a:t>
                      </a:r>
                      <a:r>
                        <a:rPr lang="en-GB" sz="1200" b="0" i="0" u="none" strike="noStrike" dirty="0">
                          <a:solidFill>
                            <a:schemeClr val="tx1"/>
                          </a:solidFill>
                          <a:effectLst/>
                          <a:latin typeface="Tahoma"/>
                          <a:cs typeface="Tahoma"/>
                        </a:rPr>
                        <a:t> expressed for a </a:t>
                      </a:r>
                      <a:r>
                        <a:rPr lang="en-GB" sz="1200" b="1" i="0" u="none" strike="noStrike" dirty="0">
                          <a:solidFill>
                            <a:schemeClr val="tx1"/>
                          </a:solidFill>
                          <a:effectLst/>
                          <a:latin typeface="Tahoma"/>
                          <a:cs typeface="Tahoma"/>
                        </a:rPr>
                        <a:t>particular gene</a:t>
                      </a:r>
                      <a:r>
                        <a:rPr lang="en-GB" sz="1200" b="0" i="0" u="none" strike="noStrike" dirty="0">
                          <a:solidFill>
                            <a:schemeClr val="tx1"/>
                          </a:solidFill>
                          <a:effectLst/>
                          <a:latin typeface="Tahoma"/>
                          <a:cs typeface="Tahoma"/>
                        </a:rPr>
                        <a:t>.</a:t>
                      </a:r>
                    </a:p>
                  </a:txBody>
                  <a:tcPr marL="12700" marR="12700" marT="12700" marB="0" anchor="ctr"/>
                </a:tc>
                <a:extLst>
                  <a:ext uri="{0D108BD9-81ED-4DB2-BD59-A6C34878D82A}">
                    <a16:rowId xmlns:a16="http://schemas.microsoft.com/office/drawing/2014/main" val="1994070753"/>
                  </a:ext>
                </a:extLst>
              </a:tr>
            </a:tbl>
          </a:graphicData>
        </a:graphic>
      </p:graphicFrame>
      <p:graphicFrame>
        <p:nvGraphicFramePr>
          <p:cNvPr id="6" name="Table 4">
            <a:extLst>
              <a:ext uri="{FF2B5EF4-FFF2-40B4-BE49-F238E27FC236}">
                <a16:creationId xmlns:a16="http://schemas.microsoft.com/office/drawing/2014/main" id="{282F0B04-2E28-47B3-BACB-54DA03F7E8BC}"/>
              </a:ext>
            </a:extLst>
          </p:cNvPr>
          <p:cNvGraphicFramePr>
            <a:graphicFrameLocks noGrp="1"/>
          </p:cNvGraphicFramePr>
          <p:nvPr>
            <p:extLst>
              <p:ext uri="{D42A27DB-BD31-4B8C-83A1-F6EECF244321}">
                <p14:modId xmlns:p14="http://schemas.microsoft.com/office/powerpoint/2010/main" val="1538507313"/>
              </p:ext>
            </p:extLst>
          </p:nvPr>
        </p:nvGraphicFramePr>
        <p:xfrm>
          <a:off x="5242560" y="621338"/>
          <a:ext cx="6633043" cy="3089722"/>
        </p:xfrm>
        <a:graphic>
          <a:graphicData uri="http://schemas.openxmlformats.org/drawingml/2006/table">
            <a:tbl>
              <a:tblPr firstRow="1" bandRow="1">
                <a:tableStyleId>{5940675A-B579-460E-94D1-54222C63F5DA}</a:tableStyleId>
              </a:tblPr>
              <a:tblGrid>
                <a:gridCol w="1036320">
                  <a:extLst>
                    <a:ext uri="{9D8B030D-6E8A-4147-A177-3AD203B41FA5}">
                      <a16:colId xmlns:a16="http://schemas.microsoft.com/office/drawing/2014/main" val="2065081486"/>
                    </a:ext>
                  </a:extLst>
                </a:gridCol>
                <a:gridCol w="5596723">
                  <a:extLst>
                    <a:ext uri="{9D8B030D-6E8A-4147-A177-3AD203B41FA5}">
                      <a16:colId xmlns:a16="http://schemas.microsoft.com/office/drawing/2014/main" val="1290102791"/>
                    </a:ext>
                  </a:extLst>
                </a:gridCol>
              </a:tblGrid>
              <a:tr h="259740">
                <a:tc>
                  <a:txBody>
                    <a:bodyPr/>
                    <a:lstStyle/>
                    <a:p>
                      <a:r>
                        <a:rPr lang="en-GB" sz="1200" b="0" dirty="0">
                          <a:latin typeface="Gill Sans MT" panose="020B0502020104020203" pitchFamily="34" charset="0"/>
                        </a:rPr>
                        <a:t>Word</a:t>
                      </a:r>
                    </a:p>
                  </a:txBody>
                  <a:tcPr anchor="ctr">
                    <a:solidFill>
                      <a:schemeClr val="accent2">
                        <a:lumMod val="20000"/>
                        <a:lumOff val="80000"/>
                      </a:schemeClr>
                    </a:solidFill>
                  </a:tcPr>
                </a:tc>
                <a:tc>
                  <a:txBody>
                    <a:bodyPr/>
                    <a:lstStyle/>
                    <a:p>
                      <a:r>
                        <a:rPr lang="en-GB" sz="1200" b="0" dirty="0">
                          <a:latin typeface="Gill Sans MT" panose="020B0502020104020203" pitchFamily="34" charset="0"/>
                        </a:rPr>
                        <a:t>Definition</a:t>
                      </a:r>
                    </a:p>
                  </a:txBody>
                  <a:tcPr anchor="ctr">
                    <a:solidFill>
                      <a:schemeClr val="accent2">
                        <a:lumMod val="20000"/>
                        <a:lumOff val="80000"/>
                      </a:schemeClr>
                    </a:solidFill>
                  </a:tcPr>
                </a:tc>
                <a:extLst>
                  <a:ext uri="{0D108BD9-81ED-4DB2-BD59-A6C34878D82A}">
                    <a16:rowId xmlns:a16="http://schemas.microsoft.com/office/drawing/2014/main" val="1279777450"/>
                  </a:ext>
                </a:extLst>
              </a:tr>
              <a:tr h="432900">
                <a:tc>
                  <a:txBody>
                    <a:bodyPr/>
                    <a:lstStyle/>
                    <a:p>
                      <a:r>
                        <a:rPr lang="en-GB" sz="1200" dirty="0"/>
                        <a:t>Sexual reproduction</a:t>
                      </a:r>
                    </a:p>
                  </a:txBody>
                  <a:tcPr/>
                </a:tc>
                <a:tc>
                  <a:txBody>
                    <a:bodyPr/>
                    <a:lstStyle/>
                    <a:p>
                      <a:pPr algn="l" fontAlgn="ctr"/>
                      <a:r>
                        <a:rPr lang="en-GB" sz="1200" b="0" i="0" u="none" strike="noStrike" dirty="0">
                          <a:solidFill>
                            <a:srgbClr val="000000"/>
                          </a:solidFill>
                          <a:effectLst/>
                          <a:latin typeface="Tahoma"/>
                          <a:cs typeface="Tahoma"/>
                        </a:rPr>
                        <a:t>Reproduction involving the </a:t>
                      </a:r>
                      <a:r>
                        <a:rPr lang="en-GB" sz="1200" b="1" i="0" u="none" strike="noStrike" dirty="0">
                          <a:solidFill>
                            <a:srgbClr val="000000"/>
                          </a:solidFill>
                          <a:effectLst/>
                          <a:latin typeface="Tahoma"/>
                          <a:cs typeface="Tahoma"/>
                        </a:rPr>
                        <a:t>fusion of gametes</a:t>
                      </a:r>
                      <a:r>
                        <a:rPr lang="en-GB" sz="1200" b="0" i="0" u="none" strike="noStrike" dirty="0">
                          <a:solidFill>
                            <a:srgbClr val="000000"/>
                          </a:solidFill>
                          <a:effectLst/>
                          <a:latin typeface="Tahoma"/>
                          <a:cs typeface="Tahoma"/>
                        </a:rPr>
                        <a:t>.</a:t>
                      </a:r>
                    </a:p>
                  </a:txBody>
                  <a:tcPr marL="12700" marR="12700" marT="12700" marB="0" anchor="ctr"/>
                </a:tc>
                <a:extLst>
                  <a:ext uri="{0D108BD9-81ED-4DB2-BD59-A6C34878D82A}">
                    <a16:rowId xmlns:a16="http://schemas.microsoft.com/office/drawing/2014/main" val="3118643372"/>
                  </a:ext>
                </a:extLst>
              </a:tr>
              <a:tr h="567165">
                <a:tc>
                  <a:txBody>
                    <a:bodyPr/>
                    <a:lstStyle/>
                    <a:p>
                      <a:r>
                        <a:rPr lang="en-GB" sz="1200" dirty="0"/>
                        <a:t>Gamete</a:t>
                      </a:r>
                    </a:p>
                  </a:txBody>
                  <a:tcPr/>
                </a:tc>
                <a:tc>
                  <a:txBody>
                    <a:bodyPr/>
                    <a:lstStyle/>
                    <a:p>
                      <a:pPr algn="l" fontAlgn="ctr"/>
                      <a:r>
                        <a:rPr lang="en-GB" sz="1200" b="0" i="0" u="none" strike="noStrike" dirty="0">
                          <a:solidFill>
                            <a:srgbClr val="000000"/>
                          </a:solidFill>
                          <a:effectLst/>
                          <a:latin typeface="Tahoma"/>
                          <a:cs typeface="Tahoma"/>
                        </a:rPr>
                        <a:t>A </a:t>
                      </a:r>
                      <a:r>
                        <a:rPr lang="en-GB" sz="1200" b="1" i="0" u="none" strike="noStrike" dirty="0">
                          <a:solidFill>
                            <a:srgbClr val="000000"/>
                          </a:solidFill>
                          <a:effectLst/>
                          <a:latin typeface="Tahoma"/>
                          <a:cs typeface="Tahoma"/>
                        </a:rPr>
                        <a:t>sex cell </a:t>
                      </a:r>
                      <a:r>
                        <a:rPr lang="en-GB" sz="1200" b="0" i="0" u="none" strike="noStrike" dirty="0">
                          <a:solidFill>
                            <a:srgbClr val="000000"/>
                          </a:solidFill>
                          <a:effectLst/>
                          <a:latin typeface="Tahoma"/>
                          <a:cs typeface="Tahoma"/>
                        </a:rPr>
                        <a:t>that contains </a:t>
                      </a:r>
                      <a:r>
                        <a:rPr lang="en-GB" sz="1200" b="1" i="0" u="none" strike="noStrike" dirty="0">
                          <a:solidFill>
                            <a:srgbClr val="000000"/>
                          </a:solidFill>
                          <a:effectLst/>
                          <a:latin typeface="Tahoma"/>
                          <a:cs typeface="Tahoma"/>
                        </a:rPr>
                        <a:t>half the genetic information </a:t>
                      </a:r>
                      <a:r>
                        <a:rPr lang="en-GB" sz="1200" b="0" i="0" u="none" strike="noStrike" dirty="0">
                          <a:solidFill>
                            <a:srgbClr val="000000"/>
                          </a:solidFill>
                          <a:effectLst/>
                          <a:latin typeface="Tahoma"/>
                          <a:cs typeface="Tahoma"/>
                        </a:rPr>
                        <a:t>of a body cell.  E.g. </a:t>
                      </a:r>
                      <a:r>
                        <a:rPr lang="en-GB" sz="1200" b="1" i="0" u="none" strike="noStrike" dirty="0">
                          <a:solidFill>
                            <a:srgbClr val="000000"/>
                          </a:solidFill>
                          <a:effectLst/>
                          <a:latin typeface="Tahoma"/>
                          <a:cs typeface="Tahoma"/>
                        </a:rPr>
                        <a:t>sperm </a:t>
                      </a:r>
                      <a:r>
                        <a:rPr lang="en-GB" sz="1200" b="0" i="0" u="none" strike="noStrike" dirty="0">
                          <a:solidFill>
                            <a:srgbClr val="000000"/>
                          </a:solidFill>
                          <a:effectLst/>
                          <a:latin typeface="Tahoma"/>
                          <a:cs typeface="Tahoma"/>
                        </a:rPr>
                        <a:t>and </a:t>
                      </a:r>
                      <a:r>
                        <a:rPr lang="en-GB" sz="1200" b="1" i="0" u="none" strike="noStrike" dirty="0">
                          <a:solidFill>
                            <a:srgbClr val="000000"/>
                          </a:solidFill>
                          <a:effectLst/>
                          <a:latin typeface="Tahoma"/>
                          <a:cs typeface="Tahoma"/>
                        </a:rPr>
                        <a:t>egg</a:t>
                      </a:r>
                      <a:r>
                        <a:rPr lang="en-GB" sz="1200" b="0" i="0" u="none" strike="noStrike" dirty="0">
                          <a:solidFill>
                            <a:srgbClr val="000000"/>
                          </a:solidFill>
                          <a:effectLst/>
                          <a:latin typeface="Tahoma"/>
                          <a:cs typeface="Tahoma"/>
                        </a:rPr>
                        <a:t> in animals, </a:t>
                      </a:r>
                      <a:r>
                        <a:rPr lang="en-GB" sz="1200" b="1" i="0" u="none" strike="noStrike" dirty="0">
                          <a:solidFill>
                            <a:srgbClr val="000000"/>
                          </a:solidFill>
                          <a:effectLst/>
                          <a:latin typeface="Tahoma"/>
                          <a:cs typeface="Tahoma"/>
                        </a:rPr>
                        <a:t>pollen</a:t>
                      </a:r>
                      <a:r>
                        <a:rPr lang="en-GB" sz="1200" b="0" i="0" u="none" strike="noStrike" dirty="0">
                          <a:solidFill>
                            <a:srgbClr val="000000"/>
                          </a:solidFill>
                          <a:effectLst/>
                          <a:latin typeface="Tahoma"/>
                          <a:cs typeface="Tahoma"/>
                        </a:rPr>
                        <a:t> and </a:t>
                      </a:r>
                      <a:r>
                        <a:rPr lang="en-GB" sz="1200" b="1" i="0" u="none" strike="noStrike" dirty="0">
                          <a:solidFill>
                            <a:srgbClr val="000000"/>
                          </a:solidFill>
                          <a:effectLst/>
                          <a:latin typeface="Tahoma"/>
                          <a:cs typeface="Tahoma"/>
                        </a:rPr>
                        <a:t>ovaries</a:t>
                      </a:r>
                      <a:r>
                        <a:rPr lang="en-GB" sz="1200" b="0" i="0" u="none" strike="noStrike" dirty="0">
                          <a:solidFill>
                            <a:srgbClr val="000000"/>
                          </a:solidFill>
                          <a:effectLst/>
                          <a:latin typeface="Tahoma"/>
                          <a:cs typeface="Tahoma"/>
                        </a:rPr>
                        <a:t> in plants.</a:t>
                      </a:r>
                    </a:p>
                  </a:txBody>
                  <a:tcPr marL="12700" marR="12700" marT="12700" marB="0" anchor="ctr"/>
                </a:tc>
                <a:extLst>
                  <a:ext uri="{0D108BD9-81ED-4DB2-BD59-A6C34878D82A}">
                    <a16:rowId xmlns:a16="http://schemas.microsoft.com/office/drawing/2014/main" val="1787656837"/>
                  </a:ext>
                </a:extLst>
              </a:tr>
              <a:tr h="567165">
                <a:tc>
                  <a:txBody>
                    <a:bodyPr/>
                    <a:lstStyle/>
                    <a:p>
                      <a:r>
                        <a:rPr lang="en-GB" sz="1200" dirty="0"/>
                        <a:t>Meiosis</a:t>
                      </a:r>
                    </a:p>
                  </a:txBody>
                  <a:tcPr/>
                </a:tc>
                <a:tc>
                  <a:txBody>
                    <a:bodyPr/>
                    <a:lstStyle/>
                    <a:p>
                      <a:pPr algn="l" fontAlgn="ctr"/>
                      <a:r>
                        <a:rPr lang="en-GB" sz="1200" b="0" i="0" u="none" strike="noStrike" dirty="0">
                          <a:solidFill>
                            <a:srgbClr val="000000"/>
                          </a:solidFill>
                          <a:effectLst/>
                          <a:latin typeface="Tahoma"/>
                          <a:cs typeface="Tahoma"/>
                        </a:rPr>
                        <a:t>The type of </a:t>
                      </a:r>
                      <a:r>
                        <a:rPr lang="en-GB" sz="1200" b="1" i="0" u="none" strike="noStrike" dirty="0">
                          <a:solidFill>
                            <a:srgbClr val="000000"/>
                          </a:solidFill>
                          <a:effectLst/>
                          <a:latin typeface="Tahoma"/>
                          <a:cs typeface="Tahoma"/>
                        </a:rPr>
                        <a:t>cell division </a:t>
                      </a:r>
                      <a:r>
                        <a:rPr lang="en-GB" sz="1200" b="0" i="0" u="none" strike="noStrike" dirty="0">
                          <a:solidFill>
                            <a:srgbClr val="000000"/>
                          </a:solidFill>
                          <a:effectLst/>
                          <a:latin typeface="Tahoma"/>
                          <a:cs typeface="Tahoma"/>
                        </a:rPr>
                        <a:t>that </a:t>
                      </a:r>
                      <a:r>
                        <a:rPr lang="en-GB" sz="1200" b="1" i="0" u="none" strike="noStrike" dirty="0">
                          <a:solidFill>
                            <a:srgbClr val="000000"/>
                          </a:solidFill>
                          <a:effectLst/>
                          <a:latin typeface="Tahoma"/>
                          <a:cs typeface="Tahoma"/>
                        </a:rPr>
                        <a:t>produces gametes</a:t>
                      </a:r>
                      <a:r>
                        <a:rPr lang="en-GB" sz="1200" b="0" i="0" u="none" strike="noStrike" dirty="0">
                          <a:solidFill>
                            <a:srgbClr val="000000"/>
                          </a:solidFill>
                          <a:effectLst/>
                          <a:latin typeface="Tahoma"/>
                          <a:cs typeface="Tahoma"/>
                        </a:rPr>
                        <a:t>.  Four daughter cells are produced from one original cell.  Each cell is genetically different.  Each daughter cell has half the genetic information of a body cell.</a:t>
                      </a:r>
                    </a:p>
                  </a:txBody>
                  <a:tcPr marL="12700" marR="12700" marT="12700" marB="0" anchor="ctr"/>
                </a:tc>
                <a:extLst>
                  <a:ext uri="{0D108BD9-81ED-4DB2-BD59-A6C34878D82A}">
                    <a16:rowId xmlns:a16="http://schemas.microsoft.com/office/drawing/2014/main" val="3269418339"/>
                  </a:ext>
                </a:extLst>
              </a:tr>
              <a:tr h="259740">
                <a:tc>
                  <a:txBody>
                    <a:bodyPr/>
                    <a:lstStyle/>
                    <a:p>
                      <a:r>
                        <a:rPr lang="en-GB" sz="1200" dirty="0"/>
                        <a:t>Fertilisation</a:t>
                      </a:r>
                    </a:p>
                  </a:txBody>
                  <a:tcPr/>
                </a:tc>
                <a:tc>
                  <a:txBody>
                    <a:bodyPr/>
                    <a:lstStyle/>
                    <a:p>
                      <a:pPr algn="l" fontAlgn="ctr"/>
                      <a:r>
                        <a:rPr lang="en-GB" sz="1200" b="1" i="0" u="none" strike="noStrike" dirty="0">
                          <a:solidFill>
                            <a:srgbClr val="000000"/>
                          </a:solidFill>
                          <a:effectLst/>
                          <a:latin typeface="Tahoma"/>
                          <a:cs typeface="Tahoma"/>
                        </a:rPr>
                        <a:t>Fusion of gametes</a:t>
                      </a:r>
                      <a:r>
                        <a:rPr lang="en-GB" sz="1200" b="0" i="0" u="none" strike="noStrike" dirty="0">
                          <a:solidFill>
                            <a:srgbClr val="000000"/>
                          </a:solidFill>
                          <a:effectLst/>
                          <a:latin typeface="Tahoma"/>
                          <a:cs typeface="Tahoma"/>
                        </a:rPr>
                        <a:t>.  Restores the full number of chromosomes.</a:t>
                      </a:r>
                    </a:p>
                  </a:txBody>
                  <a:tcPr marL="12700" marR="12700" marT="12700" marB="0" anchor="ctr"/>
                </a:tc>
                <a:extLst>
                  <a:ext uri="{0D108BD9-81ED-4DB2-BD59-A6C34878D82A}">
                    <a16:rowId xmlns:a16="http://schemas.microsoft.com/office/drawing/2014/main" val="1405022246"/>
                  </a:ext>
                </a:extLst>
              </a:tr>
              <a:tr h="567165">
                <a:tc>
                  <a:txBody>
                    <a:bodyPr/>
                    <a:lstStyle/>
                    <a:p>
                      <a:r>
                        <a:rPr lang="en-GB" sz="1200" dirty="0"/>
                        <a:t>Asexual reproduction</a:t>
                      </a:r>
                    </a:p>
                  </a:txBody>
                  <a:tcPr/>
                </a:tc>
                <a:tc>
                  <a:txBody>
                    <a:bodyPr/>
                    <a:lstStyle/>
                    <a:p>
                      <a:pPr algn="l" fontAlgn="ctr"/>
                      <a:r>
                        <a:rPr lang="en-GB" sz="1200" b="0" i="0" u="none" strike="noStrike" dirty="0">
                          <a:solidFill>
                            <a:srgbClr val="000000"/>
                          </a:solidFill>
                          <a:effectLst/>
                          <a:latin typeface="Tahoma"/>
                          <a:cs typeface="Tahoma"/>
                        </a:rPr>
                        <a:t>Reproduction involving </a:t>
                      </a:r>
                      <a:r>
                        <a:rPr lang="en-GB" sz="1200" b="1" i="0" u="none" strike="noStrike" dirty="0">
                          <a:solidFill>
                            <a:srgbClr val="000000"/>
                          </a:solidFill>
                          <a:effectLst/>
                          <a:latin typeface="Tahoma"/>
                          <a:cs typeface="Tahoma"/>
                        </a:rPr>
                        <a:t>only one parent and no gametes</a:t>
                      </a:r>
                      <a:r>
                        <a:rPr lang="en-GB" sz="1200" b="0" i="0" u="none" strike="noStrike" dirty="0">
                          <a:solidFill>
                            <a:srgbClr val="000000"/>
                          </a:solidFill>
                          <a:effectLst/>
                          <a:latin typeface="Tahoma"/>
                          <a:cs typeface="Tahoma"/>
                        </a:rPr>
                        <a:t>.  No mixing of genetic information so genetically identical </a:t>
                      </a:r>
                      <a:r>
                        <a:rPr lang="en-GB" sz="1200" b="1" i="0" u="none" strike="noStrike" dirty="0">
                          <a:solidFill>
                            <a:srgbClr val="000000"/>
                          </a:solidFill>
                          <a:effectLst/>
                          <a:latin typeface="Tahoma"/>
                          <a:cs typeface="Tahoma"/>
                        </a:rPr>
                        <a:t>clones </a:t>
                      </a:r>
                      <a:r>
                        <a:rPr lang="en-GB" sz="1200" b="0" i="0" u="none" strike="noStrike" dirty="0">
                          <a:solidFill>
                            <a:srgbClr val="000000"/>
                          </a:solidFill>
                          <a:effectLst/>
                          <a:latin typeface="Tahoma"/>
                          <a:cs typeface="Tahoma"/>
                        </a:rPr>
                        <a:t>are produced.  Only </a:t>
                      </a:r>
                      <a:r>
                        <a:rPr lang="en-GB" sz="1200" b="1" i="0" u="none" strike="noStrike" dirty="0">
                          <a:solidFill>
                            <a:srgbClr val="000000"/>
                          </a:solidFill>
                          <a:effectLst/>
                          <a:latin typeface="Tahoma"/>
                          <a:cs typeface="Tahoma"/>
                        </a:rPr>
                        <a:t>mitosis</a:t>
                      </a:r>
                      <a:r>
                        <a:rPr lang="en-GB" sz="1200" b="0" i="0" u="none" strike="noStrike" dirty="0">
                          <a:solidFill>
                            <a:srgbClr val="000000"/>
                          </a:solidFill>
                          <a:effectLst/>
                          <a:latin typeface="Tahoma"/>
                          <a:cs typeface="Tahoma"/>
                        </a:rPr>
                        <a:t> is involved.</a:t>
                      </a:r>
                    </a:p>
                  </a:txBody>
                  <a:tcPr marL="12700" marR="12700" marT="12700" marB="0" anchor="ctr"/>
                </a:tc>
                <a:extLst>
                  <a:ext uri="{0D108BD9-81ED-4DB2-BD59-A6C34878D82A}">
                    <a16:rowId xmlns:a16="http://schemas.microsoft.com/office/drawing/2014/main" val="635560060"/>
                  </a:ext>
                </a:extLst>
              </a:tr>
              <a:tr h="382387">
                <a:tc>
                  <a:txBody>
                    <a:bodyPr/>
                    <a:lstStyle/>
                    <a:p>
                      <a:r>
                        <a:rPr lang="en-GB" sz="1200" dirty="0"/>
                        <a:t>Mitosis</a:t>
                      </a:r>
                    </a:p>
                  </a:txBody>
                  <a:tcPr/>
                </a:tc>
                <a:tc>
                  <a:txBody>
                    <a:bodyPr/>
                    <a:lstStyle/>
                    <a:p>
                      <a:pPr algn="l" fontAlgn="ctr"/>
                      <a:r>
                        <a:rPr lang="en-GB" sz="1200" b="1" i="0" u="none" strike="noStrike" dirty="0">
                          <a:solidFill>
                            <a:srgbClr val="000000"/>
                          </a:solidFill>
                          <a:effectLst/>
                          <a:latin typeface="Tahoma"/>
                          <a:cs typeface="Tahoma"/>
                        </a:rPr>
                        <a:t>Cell division </a:t>
                      </a:r>
                      <a:r>
                        <a:rPr lang="en-GB" sz="1200" b="0" i="0" u="none" strike="noStrike" dirty="0">
                          <a:solidFill>
                            <a:srgbClr val="000000"/>
                          </a:solidFill>
                          <a:effectLst/>
                          <a:latin typeface="Tahoma"/>
                          <a:cs typeface="Tahoma"/>
                        </a:rPr>
                        <a:t>that produces two identical daughter cells with the full amount of chromosomes.</a:t>
                      </a:r>
                    </a:p>
                  </a:txBody>
                  <a:tcPr marL="12700" marR="12700" marT="12700" marB="0" anchor="ctr"/>
                </a:tc>
                <a:extLst>
                  <a:ext uri="{0D108BD9-81ED-4DB2-BD59-A6C34878D82A}">
                    <a16:rowId xmlns:a16="http://schemas.microsoft.com/office/drawing/2014/main" val="3721765175"/>
                  </a:ext>
                </a:extLst>
              </a:tr>
            </a:tbl>
          </a:graphicData>
        </a:graphic>
      </p:graphicFrame>
      <p:graphicFrame>
        <p:nvGraphicFramePr>
          <p:cNvPr id="8" name="Table 4">
            <a:extLst>
              <a:ext uri="{FF2B5EF4-FFF2-40B4-BE49-F238E27FC236}">
                <a16:creationId xmlns:a16="http://schemas.microsoft.com/office/drawing/2014/main" id="{282F0B04-2E28-47B3-BACB-54DA03F7E8BC}"/>
              </a:ext>
            </a:extLst>
          </p:cNvPr>
          <p:cNvGraphicFramePr>
            <a:graphicFrameLocks noGrp="1"/>
          </p:cNvGraphicFramePr>
          <p:nvPr>
            <p:extLst>
              <p:ext uri="{D42A27DB-BD31-4B8C-83A1-F6EECF244321}">
                <p14:modId xmlns:p14="http://schemas.microsoft.com/office/powerpoint/2010/main" val="2852769533"/>
              </p:ext>
            </p:extLst>
          </p:nvPr>
        </p:nvGraphicFramePr>
        <p:xfrm>
          <a:off x="5240022" y="3782072"/>
          <a:ext cx="6515097" cy="2891262"/>
        </p:xfrm>
        <a:graphic>
          <a:graphicData uri="http://schemas.openxmlformats.org/drawingml/2006/table">
            <a:tbl>
              <a:tblPr firstRow="1" bandRow="1">
                <a:tableStyleId>{5940675A-B579-460E-94D1-54222C63F5DA}</a:tableStyleId>
              </a:tblPr>
              <a:tblGrid>
                <a:gridCol w="1305299">
                  <a:extLst>
                    <a:ext uri="{9D8B030D-6E8A-4147-A177-3AD203B41FA5}">
                      <a16:colId xmlns:a16="http://schemas.microsoft.com/office/drawing/2014/main" val="2065081486"/>
                    </a:ext>
                  </a:extLst>
                </a:gridCol>
                <a:gridCol w="5209798">
                  <a:extLst>
                    <a:ext uri="{9D8B030D-6E8A-4147-A177-3AD203B41FA5}">
                      <a16:colId xmlns:a16="http://schemas.microsoft.com/office/drawing/2014/main" val="1290102791"/>
                    </a:ext>
                  </a:extLst>
                </a:gridCol>
              </a:tblGrid>
              <a:tr h="243840">
                <a:tc>
                  <a:txBody>
                    <a:bodyPr/>
                    <a:lstStyle/>
                    <a:p>
                      <a:r>
                        <a:rPr lang="en-GB" sz="1200" b="0" dirty="0">
                          <a:latin typeface="Gill Sans MT" panose="020B0502020104020203" pitchFamily="34" charset="0"/>
                        </a:rPr>
                        <a:t>Word</a:t>
                      </a:r>
                    </a:p>
                  </a:txBody>
                  <a:tcPr anchor="ctr">
                    <a:solidFill>
                      <a:srgbClr val="FFCCFF"/>
                    </a:solidFill>
                  </a:tcPr>
                </a:tc>
                <a:tc>
                  <a:txBody>
                    <a:bodyPr/>
                    <a:lstStyle/>
                    <a:p>
                      <a:r>
                        <a:rPr lang="en-GB" sz="1200" b="0" dirty="0">
                          <a:latin typeface="Gill Sans MT" panose="020B0502020104020203" pitchFamily="34" charset="0"/>
                        </a:rPr>
                        <a:t>Definition</a:t>
                      </a:r>
                    </a:p>
                  </a:txBody>
                  <a:tcPr anchor="ctr">
                    <a:solidFill>
                      <a:srgbClr val="FFCCFF"/>
                    </a:solidFill>
                  </a:tcPr>
                </a:tc>
                <a:extLst>
                  <a:ext uri="{0D108BD9-81ED-4DB2-BD59-A6C34878D82A}">
                    <a16:rowId xmlns:a16="http://schemas.microsoft.com/office/drawing/2014/main" val="1279777450"/>
                  </a:ext>
                </a:extLst>
              </a:tr>
              <a:tr h="613903">
                <a:tc>
                  <a:txBody>
                    <a:bodyPr/>
                    <a:lstStyle/>
                    <a:p>
                      <a:pPr algn="l" fontAlgn="ct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Variation</a:t>
                      </a:r>
                    </a:p>
                  </a:txBody>
                  <a:tcPr marL="12700" marR="12700" marT="12700" marB="0" anchor="ctr"/>
                </a:tc>
                <a:tc>
                  <a:txBody>
                    <a:bodyPr/>
                    <a:lstStyle/>
                    <a:p>
                      <a:pPr algn="l" fontAlgn="ct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a:t>
                      </a:r>
                      <a:r>
                        <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differences</a:t>
                      </a: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between organisms.  Can be caused by </a:t>
                      </a:r>
                      <a:r>
                        <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genes</a:t>
                      </a: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(e.g. eye colour), the </a:t>
                      </a:r>
                      <a:r>
                        <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environment</a:t>
                      </a: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(e.g. scars) or </a:t>
                      </a:r>
                      <a:r>
                        <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both the environment and genes </a:t>
                      </a: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(e.g. weight).  All variation in genes is </a:t>
                      </a:r>
                      <a:r>
                        <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caused by mutations</a:t>
                      </a: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2700" marR="12700" marT="12700" marB="0" anchor="ctr"/>
                </a:tc>
                <a:extLst>
                  <a:ext uri="{0D108BD9-81ED-4DB2-BD59-A6C34878D82A}">
                    <a16:rowId xmlns:a16="http://schemas.microsoft.com/office/drawing/2014/main" val="3118643372"/>
                  </a:ext>
                </a:extLst>
              </a:tr>
              <a:tr h="413898">
                <a:tc>
                  <a:txBody>
                    <a:bodyPr/>
                    <a:lstStyle/>
                    <a:p>
                      <a:pPr algn="l" fontAlgn="ct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Mutation</a:t>
                      </a:r>
                    </a:p>
                  </a:txBody>
                  <a:tcPr marL="12700" marR="12700" marT="12700" marB="0" anchor="ctr"/>
                </a:tc>
                <a:tc>
                  <a:txBody>
                    <a:bodyPr/>
                    <a:lstStyle/>
                    <a:p>
                      <a:pPr algn="l" fontAlgn="ctr"/>
                      <a:r>
                        <a:rPr lang="en-GB" sz="12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Mutations are </a:t>
                      </a:r>
                      <a:r>
                        <a:rPr lang="en-GB" sz="12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changes in genes</a:t>
                      </a:r>
                      <a:r>
                        <a:rPr lang="en-GB" sz="12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GB" sz="12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Most have no effect </a:t>
                      </a:r>
                      <a:r>
                        <a:rPr lang="en-GB" sz="12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on the phenotype.  Occasionally mutations have a positive effect on phenotype and organisms with these mutations are more likely to survive.</a:t>
                      </a:r>
                      <a:endPar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2700" marR="12700" marT="12700" marB="0" anchor="ctr"/>
                </a:tc>
                <a:extLst>
                  <a:ext uri="{0D108BD9-81ED-4DB2-BD59-A6C34878D82A}">
                    <a16:rowId xmlns:a16="http://schemas.microsoft.com/office/drawing/2014/main" val="1787656837"/>
                  </a:ext>
                </a:extLst>
              </a:tr>
              <a:tr h="413898">
                <a:tc>
                  <a:txBody>
                    <a:bodyPr/>
                    <a:lstStyle/>
                    <a:p>
                      <a:pPr algn="l" fontAlgn="ct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Evolution</a:t>
                      </a:r>
                    </a:p>
                  </a:txBody>
                  <a:tcPr marL="12700" marR="12700" marT="12700" marB="0" anchor="ctr"/>
                </a:tc>
                <a:tc>
                  <a:txBody>
                    <a:bodyPr/>
                    <a:lstStyle/>
                    <a:p>
                      <a:pPr>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The </a:t>
                      </a:r>
                      <a:r>
                        <a:rPr lang="en-GB" sz="1200" b="1" dirty="0">
                          <a:effectLst/>
                          <a:latin typeface="Tahoma" panose="020B0604030504040204" pitchFamily="34" charset="0"/>
                          <a:ea typeface="Tahoma" panose="020B0604030504040204" pitchFamily="34" charset="0"/>
                          <a:cs typeface="Tahoma" panose="020B0604030504040204" pitchFamily="34" charset="0"/>
                        </a:rPr>
                        <a:t>change in the genes of a population over time</a:t>
                      </a:r>
                      <a:r>
                        <a:rPr lang="en-GB" sz="1200" dirty="0">
                          <a:effectLst/>
                          <a:latin typeface="Tahoma" panose="020B0604030504040204" pitchFamily="34" charset="0"/>
                          <a:ea typeface="Tahoma" panose="020B0604030504040204" pitchFamily="34" charset="0"/>
                          <a:cs typeface="Tahoma" panose="020B0604030504040204" pitchFamily="34" charset="0"/>
                        </a:rPr>
                        <a:t>.  Occurs through natural selection.</a:t>
                      </a:r>
                    </a:p>
                  </a:txBody>
                  <a:tcPr marL="12700" marR="12700" marT="12700" marB="0" anchor="ctr"/>
                </a:tc>
                <a:extLst>
                  <a:ext uri="{0D108BD9-81ED-4DB2-BD59-A6C34878D82A}">
                    <a16:rowId xmlns:a16="http://schemas.microsoft.com/office/drawing/2014/main" val="3269418339"/>
                  </a:ext>
                </a:extLst>
              </a:tr>
              <a:tr h="413898">
                <a:tc>
                  <a:txBody>
                    <a:bodyPr/>
                    <a:lstStyle/>
                    <a:p>
                      <a:pPr algn="l" fontAlgn="ct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Natural selection</a:t>
                      </a:r>
                    </a:p>
                  </a:txBody>
                  <a:tcPr marL="12700" marR="12700" marT="1270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process by which the </a:t>
                      </a:r>
                      <a:r>
                        <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individuals best adapted to the environment survive</a:t>
                      </a: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and </a:t>
                      </a:r>
                      <a:r>
                        <a:rPr lang="en-GB"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pass on their genes</a:t>
                      </a: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12700" marR="12700" marT="12700" marB="0" anchor="ctr"/>
                </a:tc>
                <a:extLst>
                  <a:ext uri="{0D108BD9-81ED-4DB2-BD59-A6C34878D82A}">
                    <a16:rowId xmlns:a16="http://schemas.microsoft.com/office/drawing/2014/main" val="1405022246"/>
                  </a:ext>
                </a:extLst>
              </a:tr>
              <a:tr h="61390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Speciation</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(Triple only)</a:t>
                      </a:r>
                    </a:p>
                  </a:txBody>
                  <a:tcPr marL="12700" marR="12700" marT="12700" marB="0" anchor="ctr"/>
                </a:tc>
                <a:tc>
                  <a:txBody>
                    <a:bodyPr/>
                    <a:lstStyle/>
                    <a:p>
                      <a:pPr>
                        <a:lnSpc>
                          <a:spcPct val="107000"/>
                        </a:lnSpc>
                        <a:spcAft>
                          <a:spcPts val="800"/>
                        </a:spcAft>
                      </a:pPr>
                      <a:r>
                        <a:rPr lang="en-GB" sz="1200" dirty="0">
                          <a:effectLst/>
                          <a:latin typeface="Tahoma" panose="020B0604030504040204" pitchFamily="34" charset="0"/>
                          <a:ea typeface="Tahoma" panose="020B0604030504040204" pitchFamily="34" charset="0"/>
                          <a:cs typeface="Tahoma" panose="020B0604030504040204" pitchFamily="34" charset="0"/>
                        </a:rPr>
                        <a:t>Occurs when </a:t>
                      </a:r>
                      <a:r>
                        <a:rPr lang="en-GB" sz="1200" b="1" dirty="0">
                          <a:effectLst/>
                          <a:latin typeface="Tahoma" panose="020B0604030504040204" pitchFamily="34" charset="0"/>
                          <a:ea typeface="Tahoma" panose="020B0604030504040204" pitchFamily="34" charset="0"/>
                          <a:cs typeface="Tahoma" panose="020B0604030504040204" pitchFamily="34" charset="0"/>
                        </a:rPr>
                        <a:t>two populations are so different </a:t>
                      </a:r>
                      <a:r>
                        <a:rPr lang="en-GB" sz="1200" dirty="0">
                          <a:effectLst/>
                          <a:latin typeface="Tahoma" panose="020B0604030504040204" pitchFamily="34" charset="0"/>
                          <a:ea typeface="Tahoma" panose="020B0604030504040204" pitchFamily="34" charset="0"/>
                          <a:cs typeface="Tahoma" panose="020B0604030504040204" pitchFamily="34" charset="0"/>
                        </a:rPr>
                        <a:t>that they can </a:t>
                      </a:r>
                      <a:r>
                        <a:rPr lang="en-GB" sz="1200" b="1" dirty="0">
                          <a:effectLst/>
                          <a:latin typeface="Tahoma" panose="020B0604030504040204" pitchFamily="34" charset="0"/>
                          <a:ea typeface="Tahoma" panose="020B0604030504040204" pitchFamily="34" charset="0"/>
                          <a:cs typeface="Tahoma" panose="020B0604030504040204" pitchFamily="34" charset="0"/>
                        </a:rPr>
                        <a:t>no longer breed to produce fertile offspring</a:t>
                      </a:r>
                      <a:r>
                        <a:rPr lang="en-GB" sz="1200" dirty="0">
                          <a:effectLst/>
                          <a:latin typeface="Tahoma" panose="020B0604030504040204" pitchFamily="34" charset="0"/>
                          <a:ea typeface="Tahoma" panose="020B0604030504040204" pitchFamily="34" charset="0"/>
                          <a:cs typeface="Tahoma" panose="020B0604030504040204" pitchFamily="34" charset="0"/>
                        </a:rPr>
                        <a:t>.  </a:t>
                      </a:r>
                      <a:r>
                        <a:rPr lang="en-GB" sz="1200" b="1" dirty="0">
                          <a:effectLst/>
                          <a:latin typeface="Tahoma" panose="020B0604030504040204" pitchFamily="34" charset="0"/>
                          <a:ea typeface="Tahoma" panose="020B0604030504040204" pitchFamily="34" charset="0"/>
                          <a:cs typeface="Tahoma" panose="020B0604030504040204" pitchFamily="34" charset="0"/>
                        </a:rPr>
                        <a:t>Two new species </a:t>
                      </a:r>
                      <a:r>
                        <a:rPr lang="en-GB" sz="1200" dirty="0">
                          <a:effectLst/>
                          <a:latin typeface="Tahoma" panose="020B0604030504040204" pitchFamily="34" charset="0"/>
                          <a:ea typeface="Tahoma" panose="020B0604030504040204" pitchFamily="34" charset="0"/>
                          <a:cs typeface="Tahoma" panose="020B0604030504040204" pitchFamily="34" charset="0"/>
                        </a:rPr>
                        <a:t>are formed.</a:t>
                      </a:r>
                    </a:p>
                  </a:txBody>
                  <a:tcPr marL="12700" marR="12700" marT="12700" marB="0" anchor="ctr"/>
                </a:tc>
                <a:extLst>
                  <a:ext uri="{0D108BD9-81ED-4DB2-BD59-A6C34878D82A}">
                    <a16:rowId xmlns:a16="http://schemas.microsoft.com/office/drawing/2014/main" val="635560060"/>
                  </a:ext>
                </a:extLst>
              </a:tr>
            </a:tbl>
          </a:graphicData>
        </a:graphic>
      </p:graphicFrame>
      <p:sp>
        <p:nvSpPr>
          <p:cNvPr id="9" name="TextBox 8"/>
          <p:cNvSpPr txBox="1"/>
          <p:nvPr/>
        </p:nvSpPr>
        <p:spPr>
          <a:xfrm>
            <a:off x="6541390" y="156109"/>
            <a:ext cx="5432170" cy="461665"/>
          </a:xfrm>
          <a:prstGeom prst="rect">
            <a:avLst/>
          </a:prstGeom>
          <a:noFill/>
        </p:spPr>
        <p:txBody>
          <a:bodyPr wrap="square" rtlCol="0">
            <a:spAutoFit/>
          </a:bodyPr>
          <a:lstStyle/>
          <a:p>
            <a:pPr algn="r"/>
            <a:r>
              <a:rPr lang="en-GB" sz="2400" dirty="0"/>
              <a:t>Inheritance</a:t>
            </a:r>
          </a:p>
        </p:txBody>
      </p:sp>
    </p:spTree>
    <p:extLst>
      <p:ext uri="{BB962C8B-B14F-4D97-AF65-F5344CB8AC3E}">
        <p14:creationId xmlns:p14="http://schemas.microsoft.com/office/powerpoint/2010/main" val="308810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7343</Words>
  <Application>Microsoft Office PowerPoint</Application>
  <PresentationFormat>Widescreen</PresentationFormat>
  <Paragraphs>1152</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Gill Sans MT</vt:lpstr>
      <vt:lpstr>Tahoma</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A Smith</cp:lastModifiedBy>
  <cp:revision>103</cp:revision>
  <dcterms:created xsi:type="dcterms:W3CDTF">2023-12-05T15:46:56Z</dcterms:created>
  <dcterms:modified xsi:type="dcterms:W3CDTF">2025-10-10T12:21:40Z</dcterms:modified>
</cp:coreProperties>
</file>