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57" r:id="rId2"/>
    <p:sldId id="258" r:id="rId3"/>
    <p:sldId id="259" r:id="rId4"/>
    <p:sldId id="260" r:id="rId5"/>
    <p:sldId id="281" r:id="rId6"/>
    <p:sldId id="261" r:id="rId7"/>
    <p:sldId id="262" r:id="rId8"/>
    <p:sldId id="263" r:id="rId9"/>
    <p:sldId id="264" r:id="rId10"/>
    <p:sldId id="282" r:id="rId11"/>
    <p:sldId id="266" r:id="rId12"/>
    <p:sldId id="267" r:id="rId13"/>
    <p:sldId id="268" r:id="rId14"/>
    <p:sldId id="269" r:id="rId15"/>
    <p:sldId id="270" r:id="rId16"/>
    <p:sldId id="283" r:id="rId17"/>
    <p:sldId id="272" r:id="rId18"/>
    <p:sldId id="273" r:id="rId19"/>
    <p:sldId id="274" r:id="rId20"/>
    <p:sldId id="275" r:id="rId21"/>
    <p:sldId id="276" r:id="rId22"/>
    <p:sldId id="277" r:id="rId23"/>
    <p:sldId id="278" r:id="rId24"/>
    <p:sldId id="279" r:id="rId25"/>
    <p:sldId id="280" r:id="rId26"/>
    <p:sldId id="308" r:id="rId27"/>
    <p:sldId id="309" r:id="rId28"/>
    <p:sldId id="310" r:id="rId29"/>
    <p:sldId id="311" r:id="rId30"/>
    <p:sldId id="312" r:id="rId31"/>
    <p:sldId id="313" r:id="rId32"/>
    <p:sldId id="314" r:id="rId33"/>
    <p:sldId id="315" r:id="rId34"/>
    <p:sldId id="316" r:id="rId35"/>
    <p:sldId id="317" r:id="rId36"/>
    <p:sldId id="318" r:id="rId37"/>
    <p:sldId id="319" r:id="rId38"/>
    <p:sldId id="298" r:id="rId39"/>
    <p:sldId id="299" r:id="rId40"/>
    <p:sldId id="300" r:id="rId41"/>
    <p:sldId id="301" r:id="rId42"/>
    <p:sldId id="302" r:id="rId43"/>
    <p:sldId id="303" r:id="rId44"/>
    <p:sldId id="304" r:id="rId45"/>
    <p:sldId id="305" r:id="rId46"/>
    <p:sldId id="306" r:id="rId47"/>
    <p:sldId id="307"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3" autoAdjust="0"/>
    <p:restoredTop sz="94660"/>
  </p:normalViewPr>
  <p:slideViewPr>
    <p:cSldViewPr snapToGrid="0">
      <p:cViewPr varScale="1">
        <p:scale>
          <a:sx n="73" d="100"/>
          <a:sy n="73" d="100"/>
        </p:scale>
        <p:origin x="45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97351E-0DA0-4924-B93C-292223947B8E}" type="datetimeFigureOut">
              <a:rPr lang="en-GB" smtClean="0"/>
              <a:t>07/12/2025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AC649D-2363-4D64-903C-49A0963D7145}" type="slidenum">
              <a:rPr lang="en-GB" smtClean="0"/>
              <a:t>‹#›</a:t>
            </a:fld>
            <a:endParaRPr lang="en-GB"/>
          </a:p>
        </p:txBody>
      </p:sp>
    </p:spTree>
    <p:extLst>
      <p:ext uri="{BB962C8B-B14F-4D97-AF65-F5344CB8AC3E}">
        <p14:creationId xmlns:p14="http://schemas.microsoft.com/office/powerpoint/2010/main" val="1553471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 and 2</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CBAC29-FD65-4208-81E4-2FCA07B0410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5607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822E9BB-88D5-44F6-A52D-81C1B82BC4D3}" type="slidenum">
              <a:rPr lang="en-GB" smtClean="0"/>
              <a:t>36</a:t>
            </a:fld>
            <a:endParaRPr lang="en-GB"/>
          </a:p>
        </p:txBody>
      </p:sp>
    </p:spTree>
    <p:extLst>
      <p:ext uri="{BB962C8B-B14F-4D97-AF65-F5344CB8AC3E}">
        <p14:creationId xmlns:p14="http://schemas.microsoft.com/office/powerpoint/2010/main" val="35383589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F4B2ABD-DD7F-47C0-A624-FB8F4F935B61}" type="datetimeFigureOut">
              <a:rPr lang="en-GB" smtClean="0"/>
              <a:t>07/12/2025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49F52B-1BD9-4D8C-A20B-5EAA243A6484}" type="slidenum">
              <a:rPr lang="en-GB" smtClean="0"/>
              <a:t>‹#›</a:t>
            </a:fld>
            <a:endParaRPr lang="en-GB"/>
          </a:p>
        </p:txBody>
      </p:sp>
    </p:spTree>
    <p:extLst>
      <p:ext uri="{BB962C8B-B14F-4D97-AF65-F5344CB8AC3E}">
        <p14:creationId xmlns:p14="http://schemas.microsoft.com/office/powerpoint/2010/main" val="2727887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F4B2ABD-DD7F-47C0-A624-FB8F4F935B61}" type="datetimeFigureOut">
              <a:rPr lang="en-GB" smtClean="0"/>
              <a:t>07/12/2025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49F52B-1BD9-4D8C-A20B-5EAA243A6484}" type="slidenum">
              <a:rPr lang="en-GB" smtClean="0"/>
              <a:t>‹#›</a:t>
            </a:fld>
            <a:endParaRPr lang="en-GB"/>
          </a:p>
        </p:txBody>
      </p:sp>
    </p:spTree>
    <p:extLst>
      <p:ext uri="{BB962C8B-B14F-4D97-AF65-F5344CB8AC3E}">
        <p14:creationId xmlns:p14="http://schemas.microsoft.com/office/powerpoint/2010/main" val="482017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F4B2ABD-DD7F-47C0-A624-FB8F4F935B61}" type="datetimeFigureOut">
              <a:rPr lang="en-GB" smtClean="0"/>
              <a:t>07/12/2025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49F52B-1BD9-4D8C-A20B-5EAA243A6484}" type="slidenum">
              <a:rPr lang="en-GB" smtClean="0"/>
              <a:t>‹#›</a:t>
            </a:fld>
            <a:endParaRPr lang="en-GB"/>
          </a:p>
        </p:txBody>
      </p:sp>
    </p:spTree>
    <p:extLst>
      <p:ext uri="{BB962C8B-B14F-4D97-AF65-F5344CB8AC3E}">
        <p14:creationId xmlns:p14="http://schemas.microsoft.com/office/powerpoint/2010/main" val="3219023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F4B2ABD-DD7F-47C0-A624-FB8F4F935B61}" type="datetimeFigureOut">
              <a:rPr lang="en-GB" smtClean="0"/>
              <a:t>07/12/2025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49F52B-1BD9-4D8C-A20B-5EAA243A6484}" type="slidenum">
              <a:rPr lang="en-GB" smtClean="0"/>
              <a:t>‹#›</a:t>
            </a:fld>
            <a:endParaRPr lang="en-GB"/>
          </a:p>
        </p:txBody>
      </p:sp>
    </p:spTree>
    <p:extLst>
      <p:ext uri="{BB962C8B-B14F-4D97-AF65-F5344CB8AC3E}">
        <p14:creationId xmlns:p14="http://schemas.microsoft.com/office/powerpoint/2010/main" val="4136939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F4B2ABD-DD7F-47C0-A624-FB8F4F935B61}" type="datetimeFigureOut">
              <a:rPr lang="en-GB" smtClean="0"/>
              <a:t>07/12/2025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49F52B-1BD9-4D8C-A20B-5EAA243A6484}" type="slidenum">
              <a:rPr lang="en-GB" smtClean="0"/>
              <a:t>‹#›</a:t>
            </a:fld>
            <a:endParaRPr lang="en-GB"/>
          </a:p>
        </p:txBody>
      </p:sp>
    </p:spTree>
    <p:extLst>
      <p:ext uri="{BB962C8B-B14F-4D97-AF65-F5344CB8AC3E}">
        <p14:creationId xmlns:p14="http://schemas.microsoft.com/office/powerpoint/2010/main" val="18448588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CF4B2ABD-DD7F-47C0-A624-FB8F4F935B61}" type="datetimeFigureOut">
              <a:rPr lang="en-GB" smtClean="0"/>
              <a:t>07/12/2025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C49F52B-1BD9-4D8C-A20B-5EAA243A6484}" type="slidenum">
              <a:rPr lang="en-GB" smtClean="0"/>
              <a:t>‹#›</a:t>
            </a:fld>
            <a:endParaRPr lang="en-GB"/>
          </a:p>
        </p:txBody>
      </p:sp>
    </p:spTree>
    <p:extLst>
      <p:ext uri="{BB962C8B-B14F-4D97-AF65-F5344CB8AC3E}">
        <p14:creationId xmlns:p14="http://schemas.microsoft.com/office/powerpoint/2010/main" val="1925826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F4B2ABD-DD7F-47C0-A624-FB8F4F935B61}" type="datetimeFigureOut">
              <a:rPr lang="en-GB" smtClean="0"/>
              <a:t>07/12/2025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C49F52B-1BD9-4D8C-A20B-5EAA243A6484}" type="slidenum">
              <a:rPr lang="en-GB" smtClean="0"/>
              <a:t>‹#›</a:t>
            </a:fld>
            <a:endParaRPr lang="en-GB"/>
          </a:p>
        </p:txBody>
      </p:sp>
    </p:spTree>
    <p:extLst>
      <p:ext uri="{BB962C8B-B14F-4D97-AF65-F5344CB8AC3E}">
        <p14:creationId xmlns:p14="http://schemas.microsoft.com/office/powerpoint/2010/main" val="3360313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F4B2ABD-DD7F-47C0-A624-FB8F4F935B61}" type="datetimeFigureOut">
              <a:rPr lang="en-GB" smtClean="0"/>
              <a:t>07/12/2025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C49F52B-1BD9-4D8C-A20B-5EAA243A6484}" type="slidenum">
              <a:rPr lang="en-GB" smtClean="0"/>
              <a:t>‹#›</a:t>
            </a:fld>
            <a:endParaRPr lang="en-GB"/>
          </a:p>
        </p:txBody>
      </p:sp>
    </p:spTree>
    <p:extLst>
      <p:ext uri="{BB962C8B-B14F-4D97-AF65-F5344CB8AC3E}">
        <p14:creationId xmlns:p14="http://schemas.microsoft.com/office/powerpoint/2010/main" val="23700628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4B2ABD-DD7F-47C0-A624-FB8F4F935B61}" type="datetimeFigureOut">
              <a:rPr lang="en-GB" smtClean="0"/>
              <a:t>07/12/2025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C49F52B-1BD9-4D8C-A20B-5EAA243A6484}" type="slidenum">
              <a:rPr lang="en-GB" smtClean="0"/>
              <a:t>‹#›</a:t>
            </a:fld>
            <a:endParaRPr lang="en-GB"/>
          </a:p>
        </p:txBody>
      </p:sp>
    </p:spTree>
    <p:extLst>
      <p:ext uri="{BB962C8B-B14F-4D97-AF65-F5344CB8AC3E}">
        <p14:creationId xmlns:p14="http://schemas.microsoft.com/office/powerpoint/2010/main" val="3878804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F4B2ABD-DD7F-47C0-A624-FB8F4F935B61}" type="datetimeFigureOut">
              <a:rPr lang="en-GB" smtClean="0"/>
              <a:t>07/12/2025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C49F52B-1BD9-4D8C-A20B-5EAA243A6484}" type="slidenum">
              <a:rPr lang="en-GB" smtClean="0"/>
              <a:t>‹#›</a:t>
            </a:fld>
            <a:endParaRPr lang="en-GB"/>
          </a:p>
        </p:txBody>
      </p:sp>
    </p:spTree>
    <p:extLst>
      <p:ext uri="{BB962C8B-B14F-4D97-AF65-F5344CB8AC3E}">
        <p14:creationId xmlns:p14="http://schemas.microsoft.com/office/powerpoint/2010/main" val="2412399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F4B2ABD-DD7F-47C0-A624-FB8F4F935B61}" type="datetimeFigureOut">
              <a:rPr lang="en-GB" smtClean="0"/>
              <a:t>07/12/2025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C49F52B-1BD9-4D8C-A20B-5EAA243A6484}" type="slidenum">
              <a:rPr lang="en-GB" smtClean="0"/>
              <a:t>‹#›</a:t>
            </a:fld>
            <a:endParaRPr lang="en-GB"/>
          </a:p>
        </p:txBody>
      </p:sp>
    </p:spTree>
    <p:extLst>
      <p:ext uri="{BB962C8B-B14F-4D97-AF65-F5344CB8AC3E}">
        <p14:creationId xmlns:p14="http://schemas.microsoft.com/office/powerpoint/2010/main" val="2999616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4B2ABD-DD7F-47C0-A624-FB8F4F935B61}" type="datetimeFigureOut">
              <a:rPr lang="en-GB" smtClean="0"/>
              <a:t>07/12/2025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49F52B-1BD9-4D8C-A20B-5EAA243A6484}" type="slidenum">
              <a:rPr lang="en-GB" smtClean="0"/>
              <a:t>‹#›</a:t>
            </a:fld>
            <a:endParaRPr lang="en-GB"/>
          </a:p>
        </p:txBody>
      </p:sp>
    </p:spTree>
    <p:extLst>
      <p:ext uri="{BB962C8B-B14F-4D97-AF65-F5344CB8AC3E}">
        <p14:creationId xmlns:p14="http://schemas.microsoft.com/office/powerpoint/2010/main" val="17375988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NULL"/><Relationship Id="rId5" Type="http://schemas.openxmlformats.org/officeDocument/2006/relationships/image" Target="../media/image4.pn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NUL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7.png"/><Relationship Id="rId4" Type="http://schemas.openxmlformats.org/officeDocument/2006/relationships/image" Target="NULL"/></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8.png"/><Relationship Id="rId7" Type="http://schemas.microsoft.com/office/2007/relationships/hdphoto" Target="../media/hdphoto4.wdp"/><Relationship Id="rId2" Type="http://schemas.openxmlformats.org/officeDocument/2006/relationships/image" Target="NULL"/><Relationship Id="rId1" Type="http://schemas.openxmlformats.org/officeDocument/2006/relationships/slideLayout" Target="../slideLayouts/slideLayout2.xml"/><Relationship Id="rId6" Type="http://schemas.openxmlformats.org/officeDocument/2006/relationships/image" Target="../media/image10.png"/><Relationship Id="rId5" Type="http://schemas.microsoft.com/office/2007/relationships/hdphoto" Target="../media/hdphoto3.wdp"/><Relationship Id="rId4" Type="http://schemas.openxmlformats.org/officeDocument/2006/relationships/image" Target="../media/image9.png"/><Relationship Id="rId9" Type="http://schemas.microsoft.com/office/2007/relationships/hdphoto" Target="../media/hdphoto5.wdp"/></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96883" y="285008"/>
            <a:ext cx="11625943" cy="6246421"/>
          </a:xfrm>
          <a:prstGeom prst="round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itle 1"/>
          <p:cNvSpPr txBox="1">
            <a:spLocks/>
          </p:cNvSpPr>
          <p:nvPr/>
        </p:nvSpPr>
        <p:spPr>
          <a:xfrm>
            <a:off x="790090" y="3262667"/>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a:latin typeface="Gill Sans MT" panose="020B0502020104020203" pitchFamily="34" charset="0"/>
              </a:rPr>
              <a:t>Year 11 Knowledge Organiser HT3</a:t>
            </a:r>
          </a:p>
        </p:txBody>
      </p:sp>
      <p:pic>
        <p:nvPicPr>
          <p:cNvPr id="7" name="Picture 6" descr="Hornchurch High (@HornchurchHigh) / Twitter"/>
          <p:cNvPicPr/>
          <p:nvPr/>
        </p:nvPicPr>
        <p:blipFill>
          <a:blip r:embed="rId2">
            <a:extLst>
              <a:ext uri="{28A0092B-C50C-407E-A947-70E740481C1C}">
                <a14:useLocalDpi xmlns:a14="http://schemas.microsoft.com/office/drawing/2010/main" val="0"/>
              </a:ext>
            </a:extLst>
          </a:blip>
          <a:srcRect/>
          <a:stretch>
            <a:fillRect/>
          </a:stretch>
        </p:blipFill>
        <p:spPr bwMode="auto">
          <a:xfrm>
            <a:off x="4310318" y="488114"/>
            <a:ext cx="3475145" cy="2873395"/>
          </a:xfrm>
          <a:prstGeom prst="rect">
            <a:avLst/>
          </a:prstGeom>
          <a:noFill/>
          <a:ln>
            <a:noFill/>
          </a:ln>
        </p:spPr>
      </p:pic>
      <p:sp>
        <p:nvSpPr>
          <p:cNvPr id="8" name="TextBox 7"/>
          <p:cNvSpPr txBox="1"/>
          <p:nvPr/>
        </p:nvSpPr>
        <p:spPr>
          <a:xfrm>
            <a:off x="3671241" y="4326620"/>
            <a:ext cx="4877225" cy="523220"/>
          </a:xfrm>
          <a:prstGeom prst="rect">
            <a:avLst/>
          </a:prstGeom>
          <a:noFill/>
        </p:spPr>
        <p:txBody>
          <a:bodyPr wrap="square" rtlCol="0">
            <a:spAutoFit/>
          </a:bodyPr>
          <a:lstStyle/>
          <a:p>
            <a:pPr algn="ctr"/>
            <a:r>
              <a:rPr lang="en-GB" sz="2800" dirty="0">
                <a:solidFill>
                  <a:srgbClr val="00B0F0"/>
                </a:solidFill>
                <a:latin typeface="Gill Sans MT" panose="020B0502020104020203" pitchFamily="34" charset="0"/>
              </a:rPr>
              <a:t>Knowledge is Power</a:t>
            </a:r>
          </a:p>
        </p:txBody>
      </p:sp>
      <p:sp>
        <p:nvSpPr>
          <p:cNvPr id="9" name="TextBox 8"/>
          <p:cNvSpPr txBox="1"/>
          <p:nvPr/>
        </p:nvSpPr>
        <p:spPr>
          <a:xfrm>
            <a:off x="3397421" y="5600405"/>
            <a:ext cx="5424863" cy="707886"/>
          </a:xfrm>
          <a:prstGeom prst="rect">
            <a:avLst/>
          </a:prstGeom>
          <a:noFill/>
        </p:spPr>
        <p:txBody>
          <a:bodyPr wrap="square" rtlCol="0">
            <a:spAutoFit/>
          </a:bodyPr>
          <a:lstStyle/>
          <a:p>
            <a:r>
              <a:rPr lang="en-GB" sz="2000" dirty="0">
                <a:latin typeface="Gill Sans MT" panose="020B0502020104020203" pitchFamily="34" charset="0"/>
              </a:rPr>
              <a:t>Name: ______________________________</a:t>
            </a:r>
          </a:p>
          <a:p>
            <a:r>
              <a:rPr lang="en-GB" sz="2000" dirty="0">
                <a:latin typeface="Gill Sans MT" panose="020B0502020104020203" pitchFamily="34" charset="0"/>
              </a:rPr>
              <a:t>Form:  _______</a:t>
            </a:r>
          </a:p>
        </p:txBody>
      </p:sp>
    </p:spTree>
    <p:extLst>
      <p:ext uri="{BB962C8B-B14F-4D97-AF65-F5344CB8AC3E}">
        <p14:creationId xmlns:p14="http://schemas.microsoft.com/office/powerpoint/2010/main" val="19871634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3"/>
          <p:cNvGraphicFramePr>
            <a:graphicFrameLocks/>
          </p:cNvGraphicFramePr>
          <p:nvPr/>
        </p:nvGraphicFramePr>
        <p:xfrm>
          <a:off x="5968537" y="764892"/>
          <a:ext cx="5843847" cy="3733116"/>
        </p:xfrm>
        <a:graphic>
          <a:graphicData uri="http://schemas.openxmlformats.org/drawingml/2006/table">
            <a:tbl>
              <a:tblPr firstRow="1" bandRow="1">
                <a:tableStyleId>{5940675A-B579-460E-94D1-54222C63F5DA}</a:tableStyleId>
              </a:tblPr>
              <a:tblGrid>
                <a:gridCol w="1347291">
                  <a:extLst>
                    <a:ext uri="{9D8B030D-6E8A-4147-A177-3AD203B41FA5}">
                      <a16:colId xmlns:a16="http://schemas.microsoft.com/office/drawing/2014/main" val="20000"/>
                    </a:ext>
                  </a:extLst>
                </a:gridCol>
                <a:gridCol w="4496556">
                  <a:extLst>
                    <a:ext uri="{9D8B030D-6E8A-4147-A177-3AD203B41FA5}">
                      <a16:colId xmlns:a16="http://schemas.microsoft.com/office/drawing/2014/main" val="20001"/>
                    </a:ext>
                  </a:extLst>
                </a:gridCol>
              </a:tblGrid>
              <a:tr h="468000">
                <a:tc>
                  <a:txBody>
                    <a:bodyPr/>
                    <a:lstStyle/>
                    <a:p>
                      <a:pPr marR="0" indent="0" algn="ctr" rtl="0">
                        <a:lnSpc>
                          <a:spcPct val="119000"/>
                        </a:lnSpc>
                        <a:spcBef>
                          <a:spcPts val="0"/>
                        </a:spcBef>
                        <a:spcAft>
                          <a:spcPts val="600"/>
                        </a:spcAft>
                      </a:pPr>
                      <a:r>
                        <a:rPr lang="en-GB" sz="1100" b="1" kern="1400" dirty="0">
                          <a:ln>
                            <a:noFill/>
                          </a:ln>
                          <a:effectLst/>
                          <a:latin typeface="Gill Sans MT" panose="020B0502020104020203" pitchFamily="34" charset="0"/>
                        </a:rPr>
                        <a:t>Key Term </a:t>
                      </a:r>
                      <a:endParaRPr lang="en-GB" sz="1100" b="1" kern="1400" dirty="0">
                        <a:ln>
                          <a:noFill/>
                        </a:ln>
                        <a:solidFill>
                          <a:srgbClr val="000000"/>
                        </a:solidFill>
                        <a:effectLst/>
                        <a:latin typeface="Gill Sans MT" panose="020B0502020104020203" pitchFamily="34" charset="0"/>
                      </a:endParaRPr>
                    </a:p>
                  </a:txBody>
                  <a:tcPr marL="20166" marR="20166" marT="20166" marB="20166" anchor="ctr">
                    <a:solidFill>
                      <a:schemeClr val="accent1">
                        <a:lumMod val="20000"/>
                        <a:lumOff val="80000"/>
                      </a:schemeClr>
                    </a:solidFill>
                  </a:tcPr>
                </a:tc>
                <a:tc>
                  <a:txBody>
                    <a:bodyPr/>
                    <a:lstStyle/>
                    <a:p>
                      <a:pPr marR="0" indent="0" algn="ctr" rtl="0">
                        <a:lnSpc>
                          <a:spcPct val="119000"/>
                        </a:lnSpc>
                        <a:spcBef>
                          <a:spcPts val="0"/>
                        </a:spcBef>
                        <a:spcAft>
                          <a:spcPts val="600"/>
                        </a:spcAft>
                      </a:pPr>
                      <a:r>
                        <a:rPr lang="en-GB" sz="1100" b="1" kern="1400" dirty="0">
                          <a:ln>
                            <a:noFill/>
                          </a:ln>
                          <a:effectLst/>
                          <a:latin typeface="Gill Sans MT" panose="020B0502020104020203" pitchFamily="34" charset="0"/>
                        </a:rPr>
                        <a:t>Definition</a:t>
                      </a:r>
                      <a:endParaRPr lang="en-GB" sz="1100" b="1" kern="1400" dirty="0">
                        <a:ln>
                          <a:noFill/>
                        </a:ln>
                        <a:solidFill>
                          <a:srgbClr val="000000"/>
                        </a:solidFill>
                        <a:effectLst/>
                        <a:latin typeface="Gill Sans MT" panose="020B0502020104020203" pitchFamily="34" charset="0"/>
                      </a:endParaRPr>
                    </a:p>
                  </a:txBody>
                  <a:tcPr marL="20166" marR="20166" marT="20166" marB="20166" anchor="ctr">
                    <a:solidFill>
                      <a:schemeClr val="accent1">
                        <a:lumMod val="20000"/>
                        <a:lumOff val="80000"/>
                      </a:schemeClr>
                    </a:solidFill>
                  </a:tcPr>
                </a:tc>
                <a:extLst>
                  <a:ext uri="{0D108BD9-81ED-4DB2-BD59-A6C34878D82A}">
                    <a16:rowId xmlns:a16="http://schemas.microsoft.com/office/drawing/2014/main" val="10000"/>
                  </a:ext>
                </a:extLst>
              </a:tr>
              <a:tr h="432000">
                <a:tc>
                  <a:txBody>
                    <a:bodyPr/>
                    <a:lstStyle/>
                    <a:p>
                      <a:pPr marR="0" indent="0" algn="ctr" rtl="0">
                        <a:lnSpc>
                          <a:spcPct val="119000"/>
                        </a:lnSpc>
                        <a:spcBef>
                          <a:spcPts val="0"/>
                        </a:spcBef>
                        <a:spcAft>
                          <a:spcPts val="600"/>
                        </a:spcAft>
                      </a:pPr>
                      <a:r>
                        <a:rPr lang="en-GB" sz="1100" kern="1400" dirty="0">
                          <a:ln>
                            <a:noFill/>
                          </a:ln>
                          <a:solidFill>
                            <a:srgbClr val="000000"/>
                          </a:solidFill>
                          <a:effectLst/>
                          <a:latin typeface="Gill Sans MT" panose="020B0502020104020203" pitchFamily="34" charset="0"/>
                        </a:rPr>
                        <a:t>Human Genome Project</a:t>
                      </a:r>
                    </a:p>
                  </a:txBody>
                  <a:tcPr marL="36576" marR="36576" marT="36576" marB="36576" anchor="ctr">
                    <a:noFill/>
                  </a:tcPr>
                </a:tc>
                <a:tc>
                  <a:txBody>
                    <a:bodyPr/>
                    <a:lstStyle/>
                    <a:p>
                      <a:pPr marR="0" indent="0" algn="ctr" rtl="0">
                        <a:lnSpc>
                          <a:spcPct val="119000"/>
                        </a:lnSpc>
                        <a:spcBef>
                          <a:spcPts val="0"/>
                        </a:spcBef>
                        <a:spcAft>
                          <a:spcPts val="600"/>
                        </a:spcAft>
                      </a:pPr>
                      <a:r>
                        <a:rPr lang="en-GB" sz="1100" kern="1400" dirty="0">
                          <a:ln>
                            <a:noFill/>
                          </a:ln>
                          <a:solidFill>
                            <a:srgbClr val="000000"/>
                          </a:solidFill>
                          <a:effectLst/>
                          <a:latin typeface="Gill Sans MT" panose="020B0502020104020203" pitchFamily="34" charset="0"/>
                        </a:rPr>
                        <a:t>International project to decode and identify human genes</a:t>
                      </a:r>
                    </a:p>
                  </a:txBody>
                  <a:tcPr marL="36576" marR="36576" marT="36576" marB="36576" anchor="ctr"/>
                </a:tc>
                <a:extLst>
                  <a:ext uri="{0D108BD9-81ED-4DB2-BD59-A6C34878D82A}">
                    <a16:rowId xmlns:a16="http://schemas.microsoft.com/office/drawing/2014/main" val="3705613032"/>
                  </a:ext>
                </a:extLst>
              </a:tr>
              <a:tr h="432000">
                <a:tc>
                  <a:txBody>
                    <a:bodyPr/>
                    <a:lstStyle/>
                    <a:p>
                      <a:pPr marR="0" indent="0" algn="ctr" rtl="0">
                        <a:lnSpc>
                          <a:spcPct val="119000"/>
                        </a:lnSpc>
                        <a:spcBef>
                          <a:spcPts val="0"/>
                        </a:spcBef>
                        <a:spcAft>
                          <a:spcPts val="600"/>
                        </a:spcAft>
                      </a:pPr>
                      <a:r>
                        <a:rPr lang="en-GB" sz="1100" kern="1400" dirty="0">
                          <a:ln>
                            <a:noFill/>
                          </a:ln>
                          <a:solidFill>
                            <a:srgbClr val="000000"/>
                          </a:solidFill>
                          <a:effectLst/>
                          <a:latin typeface="Gill Sans MT" panose="020B0502020104020203" pitchFamily="34" charset="0"/>
                        </a:rPr>
                        <a:t>Keyhole Surgery</a:t>
                      </a:r>
                    </a:p>
                  </a:txBody>
                  <a:tcPr marL="36576" marR="36576" marT="36576" marB="36576" anchor="ctr">
                    <a:noFill/>
                  </a:tcPr>
                </a:tc>
                <a:tc>
                  <a:txBody>
                    <a:bodyPr/>
                    <a:lstStyle/>
                    <a:p>
                      <a:pPr marR="0" indent="0" algn="ctr" rtl="0">
                        <a:lnSpc>
                          <a:spcPct val="119000"/>
                        </a:lnSpc>
                        <a:spcBef>
                          <a:spcPts val="0"/>
                        </a:spcBef>
                        <a:spcAft>
                          <a:spcPts val="600"/>
                        </a:spcAft>
                      </a:pPr>
                      <a:r>
                        <a:rPr lang="en-GB" sz="1100" kern="1400" dirty="0">
                          <a:ln>
                            <a:noFill/>
                          </a:ln>
                          <a:solidFill>
                            <a:srgbClr val="000000"/>
                          </a:solidFill>
                          <a:effectLst/>
                          <a:latin typeface="Gill Sans MT" panose="020B0502020104020203" pitchFamily="34" charset="0"/>
                        </a:rPr>
                        <a:t>Modern surgical technique in which operations are performed inside the body using cameras and instruments inserted through small incisions on the skin</a:t>
                      </a:r>
                    </a:p>
                  </a:txBody>
                  <a:tcPr marL="36576" marR="36576" marT="36576" marB="36576" anchor="ctr"/>
                </a:tc>
                <a:extLst>
                  <a:ext uri="{0D108BD9-81ED-4DB2-BD59-A6C34878D82A}">
                    <a16:rowId xmlns:a16="http://schemas.microsoft.com/office/drawing/2014/main" val="3376183177"/>
                  </a:ext>
                </a:extLst>
              </a:tr>
              <a:tr h="432000">
                <a:tc>
                  <a:txBody>
                    <a:bodyPr/>
                    <a:lstStyle/>
                    <a:p>
                      <a:pPr marR="0" indent="0" algn="ctr" rtl="0">
                        <a:lnSpc>
                          <a:spcPct val="119000"/>
                        </a:lnSpc>
                        <a:spcBef>
                          <a:spcPts val="0"/>
                        </a:spcBef>
                        <a:spcAft>
                          <a:spcPts val="600"/>
                        </a:spcAft>
                      </a:pPr>
                      <a:r>
                        <a:rPr lang="en-GB" sz="1100" kern="1400" dirty="0">
                          <a:ln>
                            <a:noFill/>
                          </a:ln>
                          <a:solidFill>
                            <a:srgbClr val="000000"/>
                          </a:solidFill>
                          <a:effectLst/>
                          <a:latin typeface="Gill Sans MT" panose="020B0502020104020203" pitchFamily="34" charset="0"/>
                        </a:rPr>
                        <a:t>Positive Health</a:t>
                      </a:r>
                    </a:p>
                  </a:txBody>
                  <a:tcPr marL="36576" marR="36576" marT="36576" marB="36576" anchor="ctr">
                    <a:noFill/>
                  </a:tcPr>
                </a:tc>
                <a:tc>
                  <a:txBody>
                    <a:bodyPr/>
                    <a:lstStyle/>
                    <a:p>
                      <a:pPr marR="0" indent="0" algn="ctr" rtl="0">
                        <a:lnSpc>
                          <a:spcPct val="119000"/>
                        </a:lnSpc>
                        <a:spcBef>
                          <a:spcPts val="0"/>
                        </a:spcBef>
                        <a:spcAft>
                          <a:spcPts val="600"/>
                        </a:spcAft>
                      </a:pPr>
                      <a:r>
                        <a:rPr lang="en-GB" sz="1100" kern="1400" dirty="0">
                          <a:ln>
                            <a:noFill/>
                          </a:ln>
                          <a:solidFill>
                            <a:srgbClr val="000000"/>
                          </a:solidFill>
                          <a:effectLst/>
                          <a:latin typeface="Gill Sans MT" panose="020B0502020104020203" pitchFamily="34" charset="0"/>
                        </a:rPr>
                        <a:t>Focus on the prevention of illnesses and disease rather than cure</a:t>
                      </a:r>
                    </a:p>
                  </a:txBody>
                  <a:tcPr marL="36576" marR="36576" marT="36576" marB="36576" anchor="ctr"/>
                </a:tc>
                <a:extLst>
                  <a:ext uri="{0D108BD9-81ED-4DB2-BD59-A6C34878D82A}">
                    <a16:rowId xmlns:a16="http://schemas.microsoft.com/office/drawing/2014/main" val="3736310071"/>
                  </a:ext>
                </a:extLst>
              </a:tr>
              <a:tr h="432000">
                <a:tc>
                  <a:txBody>
                    <a:bodyPr/>
                    <a:lstStyle/>
                    <a:p>
                      <a:pPr marR="0" indent="0" algn="ctr" rtl="0">
                        <a:lnSpc>
                          <a:spcPct val="119000"/>
                        </a:lnSpc>
                        <a:spcBef>
                          <a:spcPts val="0"/>
                        </a:spcBef>
                        <a:spcAft>
                          <a:spcPts val="600"/>
                        </a:spcAft>
                      </a:pPr>
                      <a:r>
                        <a:rPr lang="en-GB" sz="1100" kern="1400" dirty="0">
                          <a:ln>
                            <a:noFill/>
                          </a:ln>
                          <a:solidFill>
                            <a:srgbClr val="000000"/>
                          </a:solidFill>
                          <a:effectLst/>
                          <a:latin typeface="Gill Sans MT" panose="020B0502020104020203" pitchFamily="34" charset="0"/>
                        </a:rPr>
                        <a:t>Alternative</a:t>
                      </a:r>
                      <a:r>
                        <a:rPr lang="en-GB" sz="1100" kern="1400" baseline="0" dirty="0">
                          <a:ln>
                            <a:noFill/>
                          </a:ln>
                          <a:solidFill>
                            <a:srgbClr val="000000"/>
                          </a:solidFill>
                          <a:effectLst/>
                          <a:latin typeface="Gill Sans MT" panose="020B0502020104020203" pitchFamily="34" charset="0"/>
                        </a:rPr>
                        <a:t> Medicine</a:t>
                      </a:r>
                      <a:endParaRPr lang="en-GB" sz="1100" kern="1400" dirty="0">
                        <a:ln>
                          <a:noFill/>
                        </a:ln>
                        <a:solidFill>
                          <a:srgbClr val="000000"/>
                        </a:solidFill>
                        <a:effectLst/>
                        <a:latin typeface="Gill Sans MT" panose="020B0502020104020203" pitchFamily="34" charset="0"/>
                      </a:endParaRPr>
                    </a:p>
                  </a:txBody>
                  <a:tcPr marL="36576" marR="36576" marT="36576" marB="36576" anchor="ctr">
                    <a:noFill/>
                  </a:tcPr>
                </a:tc>
                <a:tc>
                  <a:txBody>
                    <a:bodyPr/>
                    <a:lstStyle/>
                    <a:p>
                      <a:pPr marR="0" indent="0" algn="ctr" rtl="0">
                        <a:lnSpc>
                          <a:spcPct val="119000"/>
                        </a:lnSpc>
                        <a:spcBef>
                          <a:spcPts val="0"/>
                        </a:spcBef>
                        <a:spcAft>
                          <a:spcPts val="600"/>
                        </a:spcAft>
                      </a:pPr>
                      <a:r>
                        <a:rPr lang="en-GB" sz="1100" kern="1400" dirty="0">
                          <a:ln>
                            <a:noFill/>
                          </a:ln>
                          <a:solidFill>
                            <a:srgbClr val="000000"/>
                          </a:solidFill>
                          <a:effectLst/>
                          <a:latin typeface="Gill Sans MT" panose="020B0502020104020203" pitchFamily="34" charset="0"/>
                        </a:rPr>
                        <a:t>Any</a:t>
                      </a:r>
                      <a:r>
                        <a:rPr lang="en-GB" sz="1100" kern="1400" baseline="0" dirty="0">
                          <a:ln>
                            <a:noFill/>
                          </a:ln>
                          <a:solidFill>
                            <a:srgbClr val="000000"/>
                          </a:solidFill>
                          <a:effectLst/>
                          <a:latin typeface="Gill Sans MT" panose="020B0502020104020203" pitchFamily="34" charset="0"/>
                        </a:rPr>
                        <a:t> way of treating an illness or health condition that does not rely on mainstream, doctor-dispensed scientific medicine</a:t>
                      </a:r>
                      <a:endParaRPr lang="en-GB" sz="11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3874397762"/>
                  </a:ext>
                </a:extLst>
              </a:tr>
              <a:tr h="432000">
                <a:tc>
                  <a:txBody>
                    <a:bodyPr/>
                    <a:lstStyle/>
                    <a:p>
                      <a:pPr marR="0" indent="0" algn="ctr" rtl="0">
                        <a:lnSpc>
                          <a:spcPct val="119000"/>
                        </a:lnSpc>
                        <a:spcBef>
                          <a:spcPts val="0"/>
                        </a:spcBef>
                        <a:spcAft>
                          <a:spcPts val="600"/>
                        </a:spcAft>
                      </a:pPr>
                      <a:r>
                        <a:rPr lang="en-GB" sz="1100" kern="1400" dirty="0">
                          <a:ln>
                            <a:noFill/>
                          </a:ln>
                          <a:solidFill>
                            <a:srgbClr val="000000"/>
                          </a:solidFill>
                          <a:effectLst/>
                          <a:latin typeface="Gill Sans MT" panose="020B0502020104020203" pitchFamily="34" charset="0"/>
                        </a:rPr>
                        <a:t>Health Visitor</a:t>
                      </a:r>
                    </a:p>
                  </a:txBody>
                  <a:tcPr marL="36576" marR="36576" marT="36576" marB="36576" anchor="ctr">
                    <a:noFill/>
                  </a:tcPr>
                </a:tc>
                <a:tc>
                  <a:txBody>
                    <a:bodyPr/>
                    <a:lstStyle/>
                    <a:p>
                      <a:pPr marR="0" indent="0" algn="ctr" rtl="0">
                        <a:lnSpc>
                          <a:spcPct val="119000"/>
                        </a:lnSpc>
                        <a:spcBef>
                          <a:spcPts val="0"/>
                        </a:spcBef>
                        <a:spcAft>
                          <a:spcPts val="600"/>
                        </a:spcAft>
                      </a:pPr>
                      <a:r>
                        <a:rPr lang="en-GB" sz="1100" kern="1400" dirty="0">
                          <a:ln>
                            <a:noFill/>
                          </a:ln>
                          <a:solidFill>
                            <a:srgbClr val="000000"/>
                          </a:solidFill>
                          <a:effectLst/>
                          <a:latin typeface="Gill Sans MT" panose="020B0502020104020203" pitchFamily="34" charset="0"/>
                        </a:rPr>
                        <a:t>Qualified nurse or midwife with additional training and qualifications in public health</a:t>
                      </a:r>
                    </a:p>
                  </a:txBody>
                  <a:tcPr marL="36576" marR="36576" marT="36576" marB="36576" anchor="ctr"/>
                </a:tc>
                <a:extLst>
                  <a:ext uri="{0D108BD9-81ED-4DB2-BD59-A6C34878D82A}">
                    <a16:rowId xmlns:a16="http://schemas.microsoft.com/office/drawing/2014/main" val="1301325900"/>
                  </a:ext>
                </a:extLst>
              </a:tr>
              <a:tr h="432000">
                <a:tc>
                  <a:txBody>
                    <a:bodyPr/>
                    <a:lstStyle/>
                    <a:p>
                      <a:pPr marR="0" indent="0" algn="ctr" rtl="0">
                        <a:lnSpc>
                          <a:spcPct val="119000"/>
                        </a:lnSpc>
                        <a:spcBef>
                          <a:spcPts val="0"/>
                        </a:spcBef>
                        <a:spcAft>
                          <a:spcPts val="600"/>
                        </a:spcAft>
                      </a:pPr>
                      <a:r>
                        <a:rPr lang="en-GB" sz="1100" kern="1400" dirty="0">
                          <a:ln>
                            <a:noFill/>
                          </a:ln>
                          <a:solidFill>
                            <a:srgbClr val="000000"/>
                          </a:solidFill>
                          <a:effectLst/>
                          <a:latin typeface="Gill Sans MT" panose="020B0502020104020203" pitchFamily="34" charset="0"/>
                        </a:rPr>
                        <a:t>Welfare State</a:t>
                      </a:r>
                    </a:p>
                  </a:txBody>
                  <a:tcPr marL="36576" marR="36576" marT="36576" marB="36576" anchor="ctr">
                    <a:noFill/>
                  </a:tcPr>
                </a:tc>
                <a:tc>
                  <a:txBody>
                    <a:bodyPr/>
                    <a:lstStyle/>
                    <a:p>
                      <a:pPr marR="0" indent="0" algn="ctr" rtl="0">
                        <a:lnSpc>
                          <a:spcPct val="119000"/>
                        </a:lnSpc>
                        <a:spcBef>
                          <a:spcPts val="0"/>
                        </a:spcBef>
                        <a:spcAft>
                          <a:spcPts val="600"/>
                        </a:spcAft>
                      </a:pPr>
                      <a:r>
                        <a:rPr lang="en-GB" sz="1100" kern="1400" dirty="0">
                          <a:ln>
                            <a:noFill/>
                          </a:ln>
                          <a:solidFill>
                            <a:srgbClr val="000000"/>
                          </a:solidFill>
                          <a:effectLst/>
                          <a:latin typeface="Gill Sans MT" panose="020B0502020104020203" pitchFamily="34" charset="0"/>
                        </a:rPr>
                        <a:t>System by which the Government looks after the well-being of the nation, particularly those who cannot help themselves</a:t>
                      </a:r>
                    </a:p>
                  </a:txBody>
                  <a:tcPr marL="36576" marR="36576" marT="36576" marB="36576" anchor="ctr"/>
                </a:tc>
                <a:extLst>
                  <a:ext uri="{0D108BD9-81ED-4DB2-BD59-A6C34878D82A}">
                    <a16:rowId xmlns:a16="http://schemas.microsoft.com/office/drawing/2014/main" val="3320104012"/>
                  </a:ext>
                </a:extLst>
              </a:tr>
              <a:tr h="432000">
                <a:tc>
                  <a:txBody>
                    <a:bodyPr/>
                    <a:lstStyle/>
                    <a:p>
                      <a:pPr marR="0" indent="0" algn="ctr" rtl="0">
                        <a:lnSpc>
                          <a:spcPct val="119000"/>
                        </a:lnSpc>
                        <a:spcBef>
                          <a:spcPts val="0"/>
                        </a:spcBef>
                        <a:spcAft>
                          <a:spcPts val="600"/>
                        </a:spcAft>
                      </a:pPr>
                      <a:r>
                        <a:rPr lang="en-GB" sz="1100" kern="1400" dirty="0">
                          <a:ln>
                            <a:noFill/>
                          </a:ln>
                          <a:solidFill>
                            <a:srgbClr val="000000"/>
                          </a:solidFill>
                          <a:effectLst/>
                          <a:latin typeface="Gill Sans MT" panose="020B0502020104020203" pitchFamily="34" charset="0"/>
                        </a:rPr>
                        <a:t>Workhouse</a:t>
                      </a:r>
                    </a:p>
                  </a:txBody>
                  <a:tcPr marL="36576" marR="36576" marT="36576" marB="36576" anchor="ctr">
                    <a:noFill/>
                  </a:tcPr>
                </a:tc>
                <a:tc>
                  <a:txBody>
                    <a:bodyPr/>
                    <a:lstStyle/>
                    <a:p>
                      <a:pPr marR="0" indent="0" algn="ctr" rtl="0">
                        <a:lnSpc>
                          <a:spcPct val="119000"/>
                        </a:lnSpc>
                        <a:spcBef>
                          <a:spcPts val="0"/>
                        </a:spcBef>
                        <a:spcAft>
                          <a:spcPts val="600"/>
                        </a:spcAft>
                      </a:pPr>
                      <a:r>
                        <a:rPr lang="en-GB" sz="1100" kern="1400" dirty="0">
                          <a:ln>
                            <a:noFill/>
                          </a:ln>
                          <a:solidFill>
                            <a:srgbClr val="000000"/>
                          </a:solidFill>
                          <a:effectLst/>
                          <a:latin typeface="Gill Sans MT" panose="020B0502020104020203" pitchFamily="34" charset="0"/>
                        </a:rPr>
                        <a:t>Public institution</a:t>
                      </a:r>
                      <a:r>
                        <a:rPr lang="en-GB" sz="1100" kern="1400" baseline="0" dirty="0">
                          <a:ln>
                            <a:noFill/>
                          </a:ln>
                          <a:solidFill>
                            <a:srgbClr val="000000"/>
                          </a:solidFill>
                          <a:effectLst/>
                          <a:latin typeface="Gill Sans MT" panose="020B0502020104020203" pitchFamily="34" charset="0"/>
                        </a:rPr>
                        <a:t> in which the destitute of a parish received board and lodging in return for work</a:t>
                      </a:r>
                      <a:endParaRPr lang="en-GB" sz="11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2076837226"/>
                  </a:ext>
                </a:extLst>
              </a:tr>
            </a:tbl>
          </a:graphicData>
        </a:graphic>
      </p:graphicFrame>
      <p:graphicFrame>
        <p:nvGraphicFramePr>
          <p:cNvPr id="11" name="Content Placeholder 3"/>
          <p:cNvGraphicFramePr>
            <a:graphicFrameLocks/>
          </p:cNvGraphicFramePr>
          <p:nvPr/>
        </p:nvGraphicFramePr>
        <p:xfrm>
          <a:off x="406256" y="764892"/>
          <a:ext cx="5320775" cy="4124930"/>
        </p:xfrm>
        <a:graphic>
          <a:graphicData uri="http://schemas.openxmlformats.org/drawingml/2006/table">
            <a:tbl>
              <a:tblPr firstRow="1" bandRow="1">
                <a:tableStyleId>{5940675A-B579-460E-94D1-54222C63F5DA}</a:tableStyleId>
              </a:tblPr>
              <a:tblGrid>
                <a:gridCol w="1081722">
                  <a:extLst>
                    <a:ext uri="{9D8B030D-6E8A-4147-A177-3AD203B41FA5}">
                      <a16:colId xmlns:a16="http://schemas.microsoft.com/office/drawing/2014/main" val="20000"/>
                    </a:ext>
                  </a:extLst>
                </a:gridCol>
                <a:gridCol w="4239053">
                  <a:extLst>
                    <a:ext uri="{9D8B030D-6E8A-4147-A177-3AD203B41FA5}">
                      <a16:colId xmlns:a16="http://schemas.microsoft.com/office/drawing/2014/main" val="20001"/>
                    </a:ext>
                  </a:extLst>
                </a:gridCol>
              </a:tblGrid>
              <a:tr h="468000">
                <a:tc>
                  <a:txBody>
                    <a:bodyPr/>
                    <a:lstStyle/>
                    <a:p>
                      <a:pPr marR="0" indent="0" algn="ctr" rtl="0">
                        <a:lnSpc>
                          <a:spcPct val="119000"/>
                        </a:lnSpc>
                        <a:spcBef>
                          <a:spcPts val="0"/>
                        </a:spcBef>
                        <a:spcAft>
                          <a:spcPts val="600"/>
                        </a:spcAft>
                      </a:pPr>
                      <a:r>
                        <a:rPr lang="en-GB" sz="1100" b="1" kern="1400" dirty="0">
                          <a:ln>
                            <a:noFill/>
                          </a:ln>
                          <a:effectLst/>
                          <a:latin typeface="Gill Sans MT" panose="020B0502020104020203" pitchFamily="34" charset="0"/>
                        </a:rPr>
                        <a:t>Key Term </a:t>
                      </a:r>
                      <a:endParaRPr lang="en-GB" sz="1100" b="1" kern="1400" dirty="0">
                        <a:ln>
                          <a:noFill/>
                        </a:ln>
                        <a:solidFill>
                          <a:srgbClr val="000000"/>
                        </a:solidFill>
                        <a:effectLst/>
                        <a:latin typeface="Gill Sans MT" panose="020B0502020104020203" pitchFamily="34" charset="0"/>
                      </a:endParaRPr>
                    </a:p>
                  </a:txBody>
                  <a:tcPr marL="20166" marR="20166" marT="20166" marB="20166" anchor="ctr">
                    <a:solidFill>
                      <a:schemeClr val="accent6">
                        <a:lumMod val="20000"/>
                        <a:lumOff val="80000"/>
                      </a:schemeClr>
                    </a:solidFill>
                  </a:tcPr>
                </a:tc>
                <a:tc>
                  <a:txBody>
                    <a:bodyPr/>
                    <a:lstStyle/>
                    <a:p>
                      <a:pPr marR="0" indent="0" algn="ctr" rtl="0">
                        <a:lnSpc>
                          <a:spcPct val="119000"/>
                        </a:lnSpc>
                        <a:spcBef>
                          <a:spcPts val="0"/>
                        </a:spcBef>
                        <a:spcAft>
                          <a:spcPts val="600"/>
                        </a:spcAft>
                      </a:pPr>
                      <a:r>
                        <a:rPr lang="en-GB" sz="1100" b="1" kern="1400" dirty="0">
                          <a:ln>
                            <a:noFill/>
                          </a:ln>
                          <a:effectLst/>
                          <a:latin typeface="Gill Sans MT" panose="020B0502020104020203" pitchFamily="34" charset="0"/>
                        </a:rPr>
                        <a:t>Definition</a:t>
                      </a:r>
                      <a:endParaRPr lang="en-GB" sz="1100" b="1" kern="1400" dirty="0">
                        <a:ln>
                          <a:noFill/>
                        </a:ln>
                        <a:solidFill>
                          <a:srgbClr val="000000"/>
                        </a:solidFill>
                        <a:effectLst/>
                        <a:latin typeface="Gill Sans MT" panose="020B0502020104020203" pitchFamily="34" charset="0"/>
                      </a:endParaRPr>
                    </a:p>
                  </a:txBody>
                  <a:tcPr marL="20166" marR="20166" marT="20166" marB="20166" anchor="ctr">
                    <a:solidFill>
                      <a:schemeClr val="accent6">
                        <a:lumMod val="20000"/>
                        <a:lumOff val="80000"/>
                      </a:schemeClr>
                    </a:solidFill>
                  </a:tcPr>
                </a:tc>
                <a:extLst>
                  <a:ext uri="{0D108BD9-81ED-4DB2-BD59-A6C34878D82A}">
                    <a16:rowId xmlns:a16="http://schemas.microsoft.com/office/drawing/2014/main" val="10000"/>
                  </a:ext>
                </a:extLst>
              </a:tr>
              <a:tr h="360000">
                <a:tc>
                  <a:txBody>
                    <a:bodyPr/>
                    <a:lstStyle/>
                    <a:p>
                      <a:pPr marR="0" indent="0" algn="ctr" rtl="0">
                        <a:lnSpc>
                          <a:spcPct val="119000"/>
                        </a:lnSpc>
                        <a:spcBef>
                          <a:spcPts val="0"/>
                        </a:spcBef>
                        <a:spcAft>
                          <a:spcPts val="600"/>
                        </a:spcAft>
                      </a:pPr>
                      <a:r>
                        <a:rPr lang="en-GB" sz="1100" kern="1400" dirty="0">
                          <a:ln>
                            <a:noFill/>
                          </a:ln>
                          <a:solidFill>
                            <a:srgbClr val="000000"/>
                          </a:solidFill>
                          <a:effectLst/>
                          <a:latin typeface="Gill Sans MT" panose="020B0502020104020203" pitchFamily="34" charset="0"/>
                        </a:rPr>
                        <a:t>Vaccine</a:t>
                      </a:r>
                    </a:p>
                  </a:txBody>
                  <a:tcPr marL="36576" marR="36576" marT="36576" marB="36576" anchor="ctr"/>
                </a:tc>
                <a:tc>
                  <a:txBody>
                    <a:bodyPr/>
                    <a:lstStyle/>
                    <a:p>
                      <a:pPr marR="0" indent="0" algn="ctr" rtl="0">
                        <a:lnSpc>
                          <a:spcPct val="119000"/>
                        </a:lnSpc>
                        <a:spcBef>
                          <a:spcPts val="0"/>
                        </a:spcBef>
                        <a:spcAft>
                          <a:spcPts val="600"/>
                        </a:spcAft>
                      </a:pPr>
                      <a:r>
                        <a:rPr lang="en-GB" sz="1100" kern="1400" dirty="0">
                          <a:ln>
                            <a:noFill/>
                          </a:ln>
                          <a:solidFill>
                            <a:srgbClr val="000000"/>
                          </a:solidFill>
                          <a:effectLst/>
                          <a:latin typeface="Gill Sans MT" panose="020B0502020104020203" pitchFamily="34" charset="0"/>
                        </a:rPr>
                        <a:t>Substance that is injected into a person to protect against a particular disease</a:t>
                      </a:r>
                    </a:p>
                  </a:txBody>
                  <a:tcPr marL="36576" marR="36576" marT="36576" marB="36576" anchor="ctr"/>
                </a:tc>
                <a:extLst>
                  <a:ext uri="{0D108BD9-81ED-4DB2-BD59-A6C34878D82A}">
                    <a16:rowId xmlns:a16="http://schemas.microsoft.com/office/drawing/2014/main" val="10001"/>
                  </a:ext>
                </a:extLst>
              </a:tr>
              <a:tr h="360000">
                <a:tc>
                  <a:txBody>
                    <a:bodyPr/>
                    <a:lstStyle/>
                    <a:p>
                      <a:pPr marR="0" indent="0" algn="ctr" rtl="0">
                        <a:lnSpc>
                          <a:spcPct val="119000"/>
                        </a:lnSpc>
                        <a:spcBef>
                          <a:spcPts val="0"/>
                        </a:spcBef>
                        <a:spcAft>
                          <a:spcPts val="600"/>
                        </a:spcAft>
                      </a:pPr>
                      <a:r>
                        <a:rPr lang="en-GB" sz="1100" kern="1400" dirty="0">
                          <a:ln>
                            <a:noFill/>
                          </a:ln>
                          <a:solidFill>
                            <a:srgbClr val="000000"/>
                          </a:solidFill>
                          <a:effectLst/>
                          <a:latin typeface="Gill Sans MT" panose="020B0502020104020203" pitchFamily="34" charset="0"/>
                        </a:rPr>
                        <a:t>Laissez-faire</a:t>
                      </a:r>
                    </a:p>
                  </a:txBody>
                  <a:tcPr marL="36576" marR="36576" marT="36576" marB="36576" anchor="ctr"/>
                </a:tc>
                <a:tc>
                  <a:txBody>
                    <a:bodyPr/>
                    <a:lstStyle/>
                    <a:p>
                      <a:pPr marR="0" indent="0" algn="ctr" rtl="0">
                        <a:lnSpc>
                          <a:spcPct val="119000"/>
                        </a:lnSpc>
                        <a:spcBef>
                          <a:spcPts val="0"/>
                        </a:spcBef>
                        <a:spcAft>
                          <a:spcPts val="600"/>
                        </a:spcAft>
                      </a:pPr>
                      <a:r>
                        <a:rPr lang="en-GB" sz="1100" kern="1400" dirty="0">
                          <a:ln>
                            <a:noFill/>
                          </a:ln>
                          <a:solidFill>
                            <a:srgbClr val="000000"/>
                          </a:solidFill>
                          <a:effectLst/>
                          <a:latin typeface="Gill Sans MT" panose="020B0502020104020203" pitchFamily="34" charset="0"/>
                        </a:rPr>
                        <a:t>Means ‘leave alone’; in the 19</a:t>
                      </a:r>
                      <a:r>
                        <a:rPr lang="en-GB" sz="1100" kern="1400" baseline="30000" dirty="0">
                          <a:ln>
                            <a:noFill/>
                          </a:ln>
                          <a:solidFill>
                            <a:srgbClr val="000000"/>
                          </a:solidFill>
                          <a:effectLst/>
                          <a:latin typeface="Gill Sans MT" panose="020B0502020104020203" pitchFamily="34" charset="0"/>
                        </a:rPr>
                        <a:t>th</a:t>
                      </a:r>
                      <a:r>
                        <a:rPr lang="en-GB" sz="1100" kern="1400" dirty="0">
                          <a:ln>
                            <a:noFill/>
                          </a:ln>
                          <a:solidFill>
                            <a:srgbClr val="000000"/>
                          </a:solidFill>
                          <a:effectLst/>
                          <a:latin typeface="Gill Sans MT" panose="020B0502020104020203" pitchFamily="34" charset="0"/>
                        </a:rPr>
                        <a:t> C many people felt this is what the Government should do – not interfere </a:t>
                      </a:r>
                    </a:p>
                  </a:txBody>
                  <a:tcPr marL="36576" marR="36576" marT="36576" marB="36576" anchor="ctr"/>
                </a:tc>
                <a:extLst>
                  <a:ext uri="{0D108BD9-81ED-4DB2-BD59-A6C34878D82A}">
                    <a16:rowId xmlns:a16="http://schemas.microsoft.com/office/drawing/2014/main" val="535259033"/>
                  </a:ext>
                </a:extLst>
              </a:tr>
              <a:tr h="432000">
                <a:tc>
                  <a:txBody>
                    <a:bodyPr/>
                    <a:lstStyle/>
                    <a:p>
                      <a:pPr marR="0" indent="0" algn="ctr" rtl="0">
                        <a:lnSpc>
                          <a:spcPct val="119000"/>
                        </a:lnSpc>
                        <a:spcBef>
                          <a:spcPts val="0"/>
                        </a:spcBef>
                        <a:spcAft>
                          <a:spcPts val="600"/>
                        </a:spcAft>
                      </a:pPr>
                      <a:r>
                        <a:rPr lang="en-GB" sz="1100" kern="1400" dirty="0">
                          <a:ln>
                            <a:noFill/>
                          </a:ln>
                          <a:solidFill>
                            <a:srgbClr val="000000"/>
                          </a:solidFill>
                          <a:effectLst/>
                          <a:latin typeface="Gill Sans MT" panose="020B0502020104020203" pitchFamily="34" charset="0"/>
                        </a:rPr>
                        <a:t>Antibiotic</a:t>
                      </a:r>
                    </a:p>
                  </a:txBody>
                  <a:tcPr marL="36576" marR="36576" marT="36576" marB="36576" anchor="ctr"/>
                </a:tc>
                <a:tc>
                  <a:txBody>
                    <a:bodyPr/>
                    <a:lstStyle/>
                    <a:p>
                      <a:pPr marR="0" indent="0" algn="ctr" rtl="0">
                        <a:lnSpc>
                          <a:spcPct val="119000"/>
                        </a:lnSpc>
                        <a:spcBef>
                          <a:spcPts val="0"/>
                        </a:spcBef>
                        <a:spcAft>
                          <a:spcPts val="600"/>
                        </a:spcAft>
                      </a:pPr>
                      <a:r>
                        <a:rPr lang="en-GB" sz="1100" kern="1400" dirty="0">
                          <a:ln>
                            <a:noFill/>
                          </a:ln>
                          <a:solidFill>
                            <a:srgbClr val="000000"/>
                          </a:solidFill>
                          <a:effectLst/>
                          <a:latin typeface="Gill Sans MT" panose="020B0502020104020203" pitchFamily="34" charset="0"/>
                        </a:rPr>
                        <a:t>Medications used to cure, and in some cases prevent,</a:t>
                      </a:r>
                      <a:r>
                        <a:rPr lang="en-GB" sz="1100" kern="1400" baseline="0" dirty="0">
                          <a:ln>
                            <a:noFill/>
                          </a:ln>
                          <a:solidFill>
                            <a:srgbClr val="000000"/>
                          </a:solidFill>
                          <a:effectLst/>
                          <a:latin typeface="Gill Sans MT" panose="020B0502020104020203" pitchFamily="34" charset="0"/>
                        </a:rPr>
                        <a:t> bacterial infections</a:t>
                      </a:r>
                      <a:endParaRPr lang="en-GB" sz="11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14513588"/>
                  </a:ext>
                </a:extLst>
              </a:tr>
              <a:tr h="432000">
                <a:tc>
                  <a:txBody>
                    <a:bodyPr/>
                    <a:lstStyle/>
                    <a:p>
                      <a:pPr marR="0" indent="0" algn="ctr" rtl="0">
                        <a:lnSpc>
                          <a:spcPct val="119000"/>
                        </a:lnSpc>
                        <a:spcBef>
                          <a:spcPts val="0"/>
                        </a:spcBef>
                        <a:spcAft>
                          <a:spcPts val="600"/>
                        </a:spcAft>
                      </a:pPr>
                      <a:r>
                        <a:rPr lang="en-GB" sz="1100" kern="1400" dirty="0">
                          <a:ln>
                            <a:noFill/>
                          </a:ln>
                          <a:solidFill>
                            <a:srgbClr val="000000"/>
                          </a:solidFill>
                          <a:effectLst/>
                          <a:latin typeface="Gill Sans MT" panose="020B0502020104020203" pitchFamily="34" charset="0"/>
                        </a:rPr>
                        <a:t>Pharmaceutical Industry</a:t>
                      </a:r>
                    </a:p>
                  </a:txBody>
                  <a:tcPr marL="36576" marR="36576" marT="36576" marB="36576" anchor="ctr"/>
                </a:tc>
                <a:tc>
                  <a:txBody>
                    <a:bodyPr/>
                    <a:lstStyle/>
                    <a:p>
                      <a:pPr marR="0" indent="0" algn="ctr" rtl="0">
                        <a:lnSpc>
                          <a:spcPct val="119000"/>
                        </a:lnSpc>
                        <a:spcBef>
                          <a:spcPts val="0"/>
                        </a:spcBef>
                        <a:spcAft>
                          <a:spcPts val="600"/>
                        </a:spcAft>
                      </a:pPr>
                      <a:r>
                        <a:rPr lang="en-GB" sz="1100" kern="1400" dirty="0">
                          <a:ln>
                            <a:noFill/>
                          </a:ln>
                          <a:solidFill>
                            <a:srgbClr val="000000"/>
                          </a:solidFill>
                          <a:effectLst/>
                          <a:latin typeface="Gill Sans MT" panose="020B0502020104020203" pitchFamily="34" charset="0"/>
                        </a:rPr>
                        <a:t>Businesses that develop</a:t>
                      </a:r>
                      <a:r>
                        <a:rPr lang="en-GB" sz="1100" kern="1400" baseline="0" dirty="0">
                          <a:ln>
                            <a:noFill/>
                          </a:ln>
                          <a:solidFill>
                            <a:srgbClr val="000000"/>
                          </a:solidFill>
                          <a:effectLst/>
                          <a:latin typeface="Gill Sans MT" panose="020B0502020104020203" pitchFamily="34" charset="0"/>
                        </a:rPr>
                        <a:t> and produce drugs for use in medicine and healthcare</a:t>
                      </a:r>
                      <a:endParaRPr lang="en-GB" sz="11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337771283"/>
                  </a:ext>
                </a:extLst>
              </a:tr>
              <a:tr h="360000">
                <a:tc>
                  <a:txBody>
                    <a:bodyPr/>
                    <a:lstStyle/>
                    <a:p>
                      <a:pPr marR="0" indent="0" algn="ctr" rtl="0">
                        <a:lnSpc>
                          <a:spcPct val="119000"/>
                        </a:lnSpc>
                        <a:spcBef>
                          <a:spcPts val="0"/>
                        </a:spcBef>
                        <a:spcAft>
                          <a:spcPts val="600"/>
                        </a:spcAft>
                      </a:pPr>
                      <a:r>
                        <a:rPr lang="en-GB" sz="1100" kern="1400" dirty="0">
                          <a:ln>
                            <a:noFill/>
                          </a:ln>
                          <a:solidFill>
                            <a:srgbClr val="000000"/>
                          </a:solidFill>
                          <a:effectLst/>
                          <a:latin typeface="Gill Sans MT" panose="020B0502020104020203" pitchFamily="34" charset="0"/>
                        </a:rPr>
                        <a:t>Mould</a:t>
                      </a:r>
                    </a:p>
                  </a:txBody>
                  <a:tcPr marL="36576" marR="36576" marT="36576" marB="36576" anchor="ctr"/>
                </a:tc>
                <a:tc>
                  <a:txBody>
                    <a:bodyPr/>
                    <a:lstStyle/>
                    <a:p>
                      <a:pPr marR="0" indent="0" algn="ctr" rtl="0">
                        <a:lnSpc>
                          <a:spcPct val="119000"/>
                        </a:lnSpc>
                        <a:spcBef>
                          <a:spcPts val="0"/>
                        </a:spcBef>
                        <a:spcAft>
                          <a:spcPts val="600"/>
                        </a:spcAft>
                      </a:pPr>
                      <a:r>
                        <a:rPr lang="en-GB" sz="1100" kern="1400" dirty="0">
                          <a:ln>
                            <a:noFill/>
                          </a:ln>
                          <a:solidFill>
                            <a:srgbClr val="000000"/>
                          </a:solidFill>
                          <a:effectLst/>
                          <a:latin typeface="Gill Sans MT" panose="020B0502020104020203" pitchFamily="34" charset="0"/>
                        </a:rPr>
                        <a:t>Type of fungus that grows</a:t>
                      </a:r>
                      <a:r>
                        <a:rPr lang="en-GB" sz="1100" kern="1400" baseline="0" dirty="0">
                          <a:ln>
                            <a:noFill/>
                          </a:ln>
                          <a:solidFill>
                            <a:srgbClr val="000000"/>
                          </a:solidFill>
                          <a:effectLst/>
                          <a:latin typeface="Gill Sans MT" panose="020B0502020104020203" pitchFamily="34" charset="0"/>
                        </a:rPr>
                        <a:t> in thin threads, usually in warm, moist conditions</a:t>
                      </a:r>
                      <a:endParaRPr lang="en-GB" sz="11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3663152355"/>
                  </a:ext>
                </a:extLst>
              </a:tr>
              <a:tr h="432000">
                <a:tc>
                  <a:txBody>
                    <a:bodyPr/>
                    <a:lstStyle/>
                    <a:p>
                      <a:pPr marR="0" indent="0" algn="ctr" rtl="0">
                        <a:lnSpc>
                          <a:spcPct val="119000"/>
                        </a:lnSpc>
                        <a:spcBef>
                          <a:spcPts val="0"/>
                        </a:spcBef>
                        <a:spcAft>
                          <a:spcPts val="600"/>
                        </a:spcAft>
                      </a:pPr>
                      <a:r>
                        <a:rPr lang="en-GB" sz="1100" kern="1400" dirty="0">
                          <a:ln>
                            <a:noFill/>
                          </a:ln>
                          <a:solidFill>
                            <a:srgbClr val="000000"/>
                          </a:solidFill>
                          <a:effectLst/>
                          <a:latin typeface="Gill Sans MT" panose="020B0502020104020203" pitchFamily="34" charset="0"/>
                        </a:rPr>
                        <a:t>Bacteriologist</a:t>
                      </a:r>
                    </a:p>
                  </a:txBody>
                  <a:tcPr marL="36576" marR="36576" marT="36576" marB="36576" anchor="ctr"/>
                </a:tc>
                <a:tc>
                  <a:txBody>
                    <a:bodyPr/>
                    <a:lstStyle/>
                    <a:p>
                      <a:pPr marR="0" indent="0" algn="ctr" rtl="0">
                        <a:lnSpc>
                          <a:spcPct val="119000"/>
                        </a:lnSpc>
                        <a:spcBef>
                          <a:spcPts val="0"/>
                        </a:spcBef>
                        <a:spcAft>
                          <a:spcPts val="600"/>
                        </a:spcAft>
                      </a:pPr>
                      <a:r>
                        <a:rPr lang="en-GB" sz="1100" kern="1400" dirty="0">
                          <a:ln>
                            <a:noFill/>
                          </a:ln>
                          <a:solidFill>
                            <a:srgbClr val="000000"/>
                          </a:solidFill>
                          <a:effectLst/>
                          <a:latin typeface="Gill Sans MT" panose="020B0502020104020203" pitchFamily="34" charset="0"/>
                        </a:rPr>
                        <a:t>Someone who studies bacteria</a:t>
                      </a:r>
                    </a:p>
                  </a:txBody>
                  <a:tcPr marL="36576" marR="36576" marT="36576" marB="36576" anchor="ctr"/>
                </a:tc>
                <a:extLst>
                  <a:ext uri="{0D108BD9-81ED-4DB2-BD59-A6C34878D82A}">
                    <a16:rowId xmlns:a16="http://schemas.microsoft.com/office/drawing/2014/main" val="2218867796"/>
                  </a:ext>
                </a:extLst>
              </a:tr>
              <a:tr h="432000">
                <a:tc>
                  <a:txBody>
                    <a:bodyPr/>
                    <a:lstStyle/>
                    <a:p>
                      <a:pPr marR="0" indent="0" algn="ctr" rtl="0">
                        <a:lnSpc>
                          <a:spcPct val="119000"/>
                        </a:lnSpc>
                        <a:spcBef>
                          <a:spcPts val="0"/>
                        </a:spcBef>
                        <a:spcAft>
                          <a:spcPts val="600"/>
                        </a:spcAft>
                      </a:pPr>
                      <a:r>
                        <a:rPr lang="en-GB" sz="1100" kern="1400" dirty="0">
                          <a:ln>
                            <a:noFill/>
                          </a:ln>
                          <a:solidFill>
                            <a:srgbClr val="000000"/>
                          </a:solidFill>
                          <a:effectLst/>
                          <a:latin typeface="Gill Sans MT" panose="020B0502020104020203" pitchFamily="34" charset="0"/>
                        </a:rPr>
                        <a:t>Spore</a:t>
                      </a:r>
                    </a:p>
                  </a:txBody>
                  <a:tcPr marL="36576" marR="36576" marT="36576" marB="36576" anchor="ctr"/>
                </a:tc>
                <a:tc>
                  <a:txBody>
                    <a:bodyPr/>
                    <a:lstStyle/>
                    <a:p>
                      <a:pPr marR="0" indent="0" algn="ctr" rtl="0">
                        <a:lnSpc>
                          <a:spcPct val="119000"/>
                        </a:lnSpc>
                        <a:spcBef>
                          <a:spcPts val="0"/>
                        </a:spcBef>
                        <a:spcAft>
                          <a:spcPts val="600"/>
                        </a:spcAft>
                      </a:pPr>
                      <a:r>
                        <a:rPr lang="en-GB" sz="1100" kern="1400" dirty="0">
                          <a:ln>
                            <a:noFill/>
                          </a:ln>
                          <a:solidFill>
                            <a:srgbClr val="000000"/>
                          </a:solidFill>
                          <a:effectLst/>
                          <a:latin typeface="Gill Sans MT" panose="020B0502020104020203" pitchFamily="34" charset="0"/>
                        </a:rPr>
                        <a:t>Cell or small organism that can grow into a new organism in the correct conditions</a:t>
                      </a:r>
                    </a:p>
                  </a:txBody>
                  <a:tcPr marL="36576" marR="36576" marT="36576" marB="36576" anchor="ctr"/>
                </a:tc>
                <a:extLst>
                  <a:ext uri="{0D108BD9-81ED-4DB2-BD59-A6C34878D82A}">
                    <a16:rowId xmlns:a16="http://schemas.microsoft.com/office/drawing/2014/main" val="458042708"/>
                  </a:ext>
                </a:extLst>
              </a:tr>
              <a:tr h="432000">
                <a:tc>
                  <a:txBody>
                    <a:bodyPr/>
                    <a:lstStyle/>
                    <a:p>
                      <a:pPr marR="0" indent="0" algn="ctr" rtl="0">
                        <a:lnSpc>
                          <a:spcPct val="119000"/>
                        </a:lnSpc>
                        <a:spcBef>
                          <a:spcPts val="0"/>
                        </a:spcBef>
                        <a:spcAft>
                          <a:spcPts val="600"/>
                        </a:spcAft>
                      </a:pPr>
                      <a:r>
                        <a:rPr lang="en-GB" sz="1100" kern="1400" dirty="0">
                          <a:ln>
                            <a:noFill/>
                          </a:ln>
                          <a:solidFill>
                            <a:srgbClr val="000000"/>
                          </a:solidFill>
                          <a:effectLst/>
                          <a:latin typeface="Gill Sans MT" panose="020B0502020104020203" pitchFamily="34" charset="0"/>
                        </a:rPr>
                        <a:t>DNA</a:t>
                      </a:r>
                    </a:p>
                  </a:txBody>
                  <a:tcPr marL="36576" marR="36576" marT="36576" marB="36576" anchor="ctr"/>
                </a:tc>
                <a:tc>
                  <a:txBody>
                    <a:bodyPr/>
                    <a:lstStyle/>
                    <a:p>
                      <a:pPr marR="0" indent="0" algn="ctr" rtl="0">
                        <a:lnSpc>
                          <a:spcPct val="119000"/>
                        </a:lnSpc>
                        <a:spcBef>
                          <a:spcPts val="0"/>
                        </a:spcBef>
                        <a:spcAft>
                          <a:spcPts val="600"/>
                        </a:spcAft>
                      </a:pPr>
                      <a:r>
                        <a:rPr lang="en-GB" sz="1100" kern="1400" dirty="0">
                          <a:ln>
                            <a:noFill/>
                          </a:ln>
                          <a:solidFill>
                            <a:srgbClr val="000000"/>
                          </a:solidFill>
                          <a:effectLst/>
                          <a:latin typeface="Gill Sans MT" panose="020B0502020104020203" pitchFamily="34" charset="0"/>
                        </a:rPr>
                        <a:t>Deoxyribonucleic Acid. Molecules that genes</a:t>
                      </a:r>
                      <a:r>
                        <a:rPr lang="en-GB" sz="1100" kern="1400" baseline="0" dirty="0">
                          <a:ln>
                            <a:noFill/>
                          </a:ln>
                          <a:solidFill>
                            <a:srgbClr val="000000"/>
                          </a:solidFill>
                          <a:effectLst/>
                          <a:latin typeface="Gill Sans MT" panose="020B0502020104020203" pitchFamily="34" charset="0"/>
                        </a:rPr>
                        <a:t> are made from</a:t>
                      </a:r>
                      <a:endParaRPr lang="en-GB" sz="11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3355160826"/>
                  </a:ext>
                </a:extLst>
              </a:tr>
            </a:tbl>
          </a:graphicData>
        </a:graphic>
      </p:graphicFrame>
      <p:sp>
        <p:nvSpPr>
          <p:cNvPr id="5" name="TextBox 4"/>
          <p:cNvSpPr txBox="1"/>
          <p:nvPr/>
        </p:nvSpPr>
        <p:spPr>
          <a:xfrm>
            <a:off x="122703" y="134605"/>
            <a:ext cx="1786308"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rPr>
              <a:t>History</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ndParaRPr>
          </a:p>
        </p:txBody>
      </p:sp>
      <p:sp>
        <p:nvSpPr>
          <p:cNvPr id="8" name="TextBox 7"/>
          <p:cNvSpPr txBox="1"/>
          <p:nvPr/>
        </p:nvSpPr>
        <p:spPr>
          <a:xfrm>
            <a:off x="11755120" y="6488668"/>
            <a:ext cx="436880" cy="369332"/>
          </a:xfrm>
          <a:prstGeom prst="rect">
            <a:avLst/>
          </a:prstGeom>
          <a:solidFill>
            <a:schemeClr val="tx1"/>
          </a:solidFill>
        </p:spPr>
        <p:txBody>
          <a:bodyPr wrap="square" rtlCol="0">
            <a:spAutoFit/>
          </a:bodyPr>
          <a:lstStyle/>
          <a:p>
            <a:pPr algn="ctr"/>
            <a:r>
              <a:rPr lang="en-GB" dirty="0">
                <a:solidFill>
                  <a:schemeClr val="bg1"/>
                </a:solidFill>
              </a:rPr>
              <a:t>8</a:t>
            </a:r>
          </a:p>
        </p:txBody>
      </p:sp>
    </p:spTree>
    <p:extLst>
      <p:ext uri="{BB962C8B-B14F-4D97-AF65-F5344CB8AC3E}">
        <p14:creationId xmlns:p14="http://schemas.microsoft.com/office/powerpoint/2010/main" val="5314576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2703" y="134605"/>
            <a:ext cx="1786308"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ea typeface="+mn-ea"/>
                <a:cs typeface="+mn-cs"/>
              </a:rPr>
              <a:t>Geography</a:t>
            </a:r>
            <a:endParaRPr kumimoji="0" lang="en-US" sz="2000" b="0" i="0" u="none" strike="noStrike" kern="1200" cap="none" spc="0" normalizeH="0" baseline="0" noProof="0" dirty="0">
              <a:ln>
                <a:noFill/>
              </a:ln>
              <a:solidFill>
                <a:prstClr val="white"/>
              </a:solidFill>
              <a:effectLst/>
              <a:uLnTx/>
              <a:uFillTx/>
              <a:ea typeface="+mn-ea"/>
              <a:cs typeface="+mn-cs"/>
            </a:endParaRPr>
          </a:p>
        </p:txBody>
      </p:sp>
      <p:graphicFrame>
        <p:nvGraphicFramePr>
          <p:cNvPr id="7" name="Table 6"/>
          <p:cNvGraphicFramePr>
            <a:graphicFrameLocks noGrp="1"/>
          </p:cNvGraphicFramePr>
          <p:nvPr>
            <p:extLst>
              <p:ext uri="{D42A27DB-BD31-4B8C-83A1-F6EECF244321}">
                <p14:modId xmlns:p14="http://schemas.microsoft.com/office/powerpoint/2010/main" val="1584519714"/>
              </p:ext>
            </p:extLst>
          </p:nvPr>
        </p:nvGraphicFramePr>
        <p:xfrm>
          <a:off x="176627" y="773330"/>
          <a:ext cx="11667030" cy="4618641"/>
        </p:xfrm>
        <a:graphic>
          <a:graphicData uri="http://schemas.openxmlformats.org/drawingml/2006/table">
            <a:tbl>
              <a:tblPr firstRow="1" bandRow="1">
                <a:tableStyleId>{5940675A-B579-460E-94D1-54222C63F5DA}</a:tableStyleId>
              </a:tblPr>
              <a:tblGrid>
                <a:gridCol w="2255090">
                  <a:extLst>
                    <a:ext uri="{9D8B030D-6E8A-4147-A177-3AD203B41FA5}">
                      <a16:colId xmlns:a16="http://schemas.microsoft.com/office/drawing/2014/main" val="20000"/>
                    </a:ext>
                  </a:extLst>
                </a:gridCol>
                <a:gridCol w="9411940">
                  <a:extLst>
                    <a:ext uri="{9D8B030D-6E8A-4147-A177-3AD203B41FA5}">
                      <a16:colId xmlns:a16="http://schemas.microsoft.com/office/drawing/2014/main" val="20001"/>
                    </a:ext>
                  </a:extLst>
                </a:gridCol>
              </a:tblGrid>
              <a:tr h="297048">
                <a:tc>
                  <a:txBody>
                    <a:bodyPr/>
                    <a:lstStyle/>
                    <a:p>
                      <a:pPr algn="l"/>
                      <a:r>
                        <a:rPr lang="en-GB" sz="1200" b="0" dirty="0">
                          <a:latin typeface="Gill Sans MT" panose="020B0502020104020203" pitchFamily="34" charset="0"/>
                        </a:rPr>
                        <a:t>Key Word</a:t>
                      </a:r>
                    </a:p>
                  </a:txBody>
                  <a:tcPr anchor="ctr">
                    <a:solidFill>
                      <a:schemeClr val="accent4">
                        <a:lumMod val="20000"/>
                        <a:lumOff val="80000"/>
                      </a:schemeClr>
                    </a:solidFill>
                  </a:tcPr>
                </a:tc>
                <a:tc>
                  <a:txBody>
                    <a:bodyPr/>
                    <a:lstStyle/>
                    <a:p>
                      <a:pPr algn="l"/>
                      <a:r>
                        <a:rPr lang="en-GB" sz="1200" b="0" dirty="0">
                          <a:latin typeface="Gill Sans MT" panose="020B0502020104020203" pitchFamily="34" charset="0"/>
                        </a:rPr>
                        <a:t>Definition</a:t>
                      </a:r>
                    </a:p>
                  </a:txBody>
                  <a:tcPr anchor="ctr">
                    <a:solidFill>
                      <a:schemeClr val="accent4">
                        <a:lumMod val="20000"/>
                        <a:lumOff val="80000"/>
                      </a:schemeClr>
                    </a:solidFill>
                  </a:tcPr>
                </a:tc>
                <a:extLst>
                  <a:ext uri="{0D108BD9-81ED-4DB2-BD59-A6C34878D82A}">
                    <a16:rowId xmlns:a16="http://schemas.microsoft.com/office/drawing/2014/main" val="10000"/>
                  </a:ext>
                </a:extLst>
              </a:tr>
              <a:tr h="314858">
                <a:tc>
                  <a:txBody>
                    <a:bodyPr/>
                    <a:lstStyle/>
                    <a:p>
                      <a:pPr marR="0" indent="0" algn="l" rtl="0">
                        <a:lnSpc>
                          <a:spcPct val="120000"/>
                        </a:lnSpc>
                        <a:spcBef>
                          <a:spcPts val="0"/>
                        </a:spcBef>
                        <a:spcAft>
                          <a:spcPts val="600"/>
                        </a:spcAft>
                      </a:pPr>
                      <a:r>
                        <a:rPr lang="en-US" sz="1200" b="0" kern="1400" dirty="0">
                          <a:ln>
                            <a:noFill/>
                          </a:ln>
                          <a:solidFill>
                            <a:srgbClr val="000000"/>
                          </a:solidFill>
                          <a:effectLst/>
                          <a:latin typeface="Gill Sans MT" panose="020B0502020104020203" pitchFamily="34" charset="0"/>
                        </a:rPr>
                        <a:t>Assess</a:t>
                      </a:r>
                      <a:endParaRPr lang="en-US" sz="1000" b="0" kern="1400" dirty="0">
                        <a:ln>
                          <a:noFill/>
                        </a:ln>
                        <a:solidFill>
                          <a:srgbClr val="000000"/>
                        </a:solidFill>
                        <a:effectLst/>
                        <a:latin typeface="Gill Sans MT" panose="020B0502020104020203" pitchFamily="34" charset="0"/>
                      </a:endParaRPr>
                    </a:p>
                  </a:txBody>
                  <a:tcPr marL="68580" marR="68580" marT="36195" marB="17780" anchor="ctr"/>
                </a:tc>
                <a:tc>
                  <a:txBody>
                    <a:bodyPr/>
                    <a:lstStyle/>
                    <a:p>
                      <a:pPr marR="236855" indent="0" algn="l" rtl="0">
                        <a:lnSpc>
                          <a:spcPct val="120000"/>
                        </a:lnSpc>
                        <a:spcBef>
                          <a:spcPts val="0"/>
                        </a:spcBef>
                        <a:spcAft>
                          <a:spcPts val="600"/>
                        </a:spcAft>
                      </a:pPr>
                      <a:r>
                        <a:rPr lang="en-GB" sz="1200" b="0" kern="1400">
                          <a:ln>
                            <a:noFill/>
                          </a:ln>
                          <a:solidFill>
                            <a:srgbClr val="000000"/>
                          </a:solidFill>
                          <a:effectLst/>
                          <a:latin typeface="Gill Sans MT" panose="020B0502020104020203" pitchFamily="34" charset="0"/>
                        </a:rPr>
                        <a:t>To judge the importance /significant of  using evidence provided/</a:t>
                      </a:r>
                      <a:endParaRPr lang="en-GB" sz="1000" b="0" kern="1400">
                        <a:ln>
                          <a:noFill/>
                        </a:ln>
                        <a:solidFill>
                          <a:srgbClr val="000000"/>
                        </a:solidFill>
                        <a:effectLst/>
                        <a:latin typeface="Gill Sans MT" panose="020B0502020104020203" pitchFamily="34" charset="0"/>
                      </a:endParaRPr>
                    </a:p>
                  </a:txBody>
                  <a:tcPr marL="68580" marR="68580" marT="36195" marB="17780" anchor="ctr"/>
                </a:tc>
                <a:extLst>
                  <a:ext uri="{0D108BD9-81ED-4DB2-BD59-A6C34878D82A}">
                    <a16:rowId xmlns:a16="http://schemas.microsoft.com/office/drawing/2014/main" val="10001"/>
                  </a:ext>
                </a:extLst>
              </a:tr>
              <a:tr h="314858">
                <a:tc>
                  <a:txBody>
                    <a:bodyPr/>
                    <a:lstStyle/>
                    <a:p>
                      <a:pPr marR="0" indent="0" algn="l" rtl="0">
                        <a:lnSpc>
                          <a:spcPct val="120000"/>
                        </a:lnSpc>
                        <a:spcBef>
                          <a:spcPts val="0"/>
                        </a:spcBef>
                        <a:spcAft>
                          <a:spcPts val="600"/>
                        </a:spcAft>
                      </a:pPr>
                      <a:r>
                        <a:rPr lang="en-US" sz="1200" b="0" kern="1400" dirty="0">
                          <a:ln>
                            <a:noFill/>
                          </a:ln>
                          <a:solidFill>
                            <a:srgbClr val="000000"/>
                          </a:solidFill>
                          <a:effectLst/>
                          <a:latin typeface="Gill Sans MT" panose="020B0502020104020203" pitchFamily="34" charset="0"/>
                        </a:rPr>
                        <a:t>Calculate </a:t>
                      </a:r>
                      <a:endParaRPr lang="en-US" sz="1000" b="0" kern="1400" dirty="0">
                        <a:ln>
                          <a:noFill/>
                        </a:ln>
                        <a:solidFill>
                          <a:srgbClr val="000000"/>
                        </a:solidFill>
                        <a:effectLst/>
                        <a:latin typeface="Gill Sans MT" panose="020B0502020104020203" pitchFamily="34" charset="0"/>
                      </a:endParaRPr>
                    </a:p>
                  </a:txBody>
                  <a:tcPr marL="68580" marR="68580" marT="36195" marB="17780" anchor="ctr"/>
                </a:tc>
                <a:tc>
                  <a:txBody>
                    <a:bodyPr/>
                    <a:lstStyle/>
                    <a:p>
                      <a:pPr marR="236855" indent="0" algn="l" rtl="0">
                        <a:lnSpc>
                          <a:spcPct val="120000"/>
                        </a:lnSpc>
                        <a:spcBef>
                          <a:spcPts val="0"/>
                        </a:spcBef>
                        <a:spcAft>
                          <a:spcPts val="600"/>
                        </a:spcAft>
                      </a:pPr>
                      <a:r>
                        <a:rPr lang="en-GB" sz="1200" b="0" kern="1400">
                          <a:ln>
                            <a:noFill/>
                          </a:ln>
                          <a:solidFill>
                            <a:srgbClr val="000000"/>
                          </a:solidFill>
                          <a:effectLst/>
                          <a:latin typeface="Gill Sans MT" panose="020B0502020104020203" pitchFamily="34" charset="0"/>
                        </a:rPr>
                        <a:t>Work out the value of something. Sometimes, the command ‘calculate’ may not be used, but the question will require a calculation, eg ‘What is the total…’</a:t>
                      </a:r>
                      <a:endParaRPr lang="en-GB" sz="1000" b="0" kern="1400">
                        <a:ln>
                          <a:noFill/>
                        </a:ln>
                        <a:solidFill>
                          <a:srgbClr val="000000"/>
                        </a:solidFill>
                        <a:effectLst/>
                        <a:latin typeface="Gill Sans MT" panose="020B0502020104020203" pitchFamily="34" charset="0"/>
                      </a:endParaRPr>
                    </a:p>
                  </a:txBody>
                  <a:tcPr marL="68580" marR="68580" marT="36195" marB="17780" anchor="ctr"/>
                </a:tc>
                <a:extLst>
                  <a:ext uri="{0D108BD9-81ED-4DB2-BD59-A6C34878D82A}">
                    <a16:rowId xmlns:a16="http://schemas.microsoft.com/office/drawing/2014/main" val="2584063083"/>
                  </a:ext>
                </a:extLst>
              </a:tr>
              <a:tr h="314858">
                <a:tc>
                  <a:txBody>
                    <a:bodyPr/>
                    <a:lstStyle/>
                    <a:p>
                      <a:pPr marR="0" indent="0" algn="l" rtl="0">
                        <a:lnSpc>
                          <a:spcPct val="120000"/>
                        </a:lnSpc>
                        <a:spcBef>
                          <a:spcPts val="0"/>
                        </a:spcBef>
                        <a:spcAft>
                          <a:spcPts val="600"/>
                        </a:spcAft>
                      </a:pPr>
                      <a:r>
                        <a:rPr lang="en-US" sz="1200" b="0" kern="1400">
                          <a:ln>
                            <a:noFill/>
                          </a:ln>
                          <a:solidFill>
                            <a:srgbClr val="000000"/>
                          </a:solidFill>
                          <a:effectLst/>
                          <a:latin typeface="Gill Sans MT" panose="020B0502020104020203" pitchFamily="34" charset="0"/>
                        </a:rPr>
                        <a:t>Compare</a:t>
                      </a:r>
                      <a:endParaRPr lang="en-US" sz="1000" b="0" kern="1400">
                        <a:ln>
                          <a:noFill/>
                        </a:ln>
                        <a:solidFill>
                          <a:srgbClr val="000000"/>
                        </a:solidFill>
                        <a:effectLst/>
                        <a:latin typeface="Gill Sans MT" panose="020B0502020104020203" pitchFamily="34" charset="0"/>
                      </a:endParaRPr>
                    </a:p>
                  </a:txBody>
                  <a:tcPr marL="68580" marR="68580" marT="36195" marB="17780" anchor="ctr"/>
                </a:tc>
                <a:tc>
                  <a:txBody>
                    <a:bodyPr/>
                    <a:lstStyle/>
                    <a:p>
                      <a:pPr marR="506730" indent="0" algn="l" rtl="0">
                        <a:lnSpc>
                          <a:spcPct val="120000"/>
                        </a:lnSpc>
                        <a:spcBef>
                          <a:spcPts val="0"/>
                        </a:spcBef>
                        <a:spcAft>
                          <a:spcPts val="600"/>
                        </a:spcAft>
                      </a:pPr>
                      <a:r>
                        <a:rPr lang="en-US" sz="1200" b="0" kern="1400">
                          <a:ln>
                            <a:noFill/>
                          </a:ln>
                          <a:solidFill>
                            <a:srgbClr val="000000"/>
                          </a:solidFill>
                          <a:effectLst/>
                          <a:latin typeface="Gill Sans MT" panose="020B0502020104020203" pitchFamily="34" charset="0"/>
                        </a:rPr>
                        <a:t>Identify similarities and differences.</a:t>
                      </a:r>
                      <a:endParaRPr lang="en-US" sz="1000" b="0" kern="1400">
                        <a:ln>
                          <a:noFill/>
                        </a:ln>
                        <a:solidFill>
                          <a:srgbClr val="000000"/>
                        </a:solidFill>
                        <a:effectLst/>
                        <a:latin typeface="Gill Sans MT" panose="020B0502020104020203" pitchFamily="34" charset="0"/>
                      </a:endParaRPr>
                    </a:p>
                  </a:txBody>
                  <a:tcPr marL="68580" marR="68580" marT="36195" marB="17780" anchor="ctr"/>
                </a:tc>
                <a:extLst>
                  <a:ext uri="{0D108BD9-81ED-4DB2-BD59-A6C34878D82A}">
                    <a16:rowId xmlns:a16="http://schemas.microsoft.com/office/drawing/2014/main" val="2555449906"/>
                  </a:ext>
                </a:extLst>
              </a:tr>
              <a:tr h="314858">
                <a:tc>
                  <a:txBody>
                    <a:bodyPr/>
                    <a:lstStyle/>
                    <a:p>
                      <a:pPr marR="0" indent="0" algn="l" rtl="0">
                        <a:lnSpc>
                          <a:spcPct val="120000"/>
                        </a:lnSpc>
                        <a:spcBef>
                          <a:spcPts val="0"/>
                        </a:spcBef>
                        <a:spcAft>
                          <a:spcPts val="600"/>
                        </a:spcAft>
                      </a:pPr>
                      <a:r>
                        <a:rPr lang="en-US" sz="1200" b="0" kern="1400">
                          <a:ln>
                            <a:noFill/>
                          </a:ln>
                          <a:solidFill>
                            <a:srgbClr val="000000"/>
                          </a:solidFill>
                          <a:effectLst/>
                          <a:latin typeface="Gill Sans MT" panose="020B0502020104020203" pitchFamily="34" charset="0"/>
                        </a:rPr>
                        <a:t>Define</a:t>
                      </a:r>
                      <a:endParaRPr lang="en-US" sz="1000" b="0" kern="1400">
                        <a:ln>
                          <a:noFill/>
                        </a:ln>
                        <a:solidFill>
                          <a:srgbClr val="000000"/>
                        </a:solidFill>
                        <a:effectLst/>
                        <a:latin typeface="Gill Sans MT" panose="020B0502020104020203" pitchFamily="34" charset="0"/>
                      </a:endParaRPr>
                    </a:p>
                  </a:txBody>
                  <a:tcPr marL="68580" marR="68580" marT="36195" marB="17780" anchor="ctr"/>
                </a:tc>
                <a:tc>
                  <a:txBody>
                    <a:bodyPr/>
                    <a:lstStyle/>
                    <a:p>
                      <a:pPr marR="506730" indent="0" algn="l" rtl="0">
                        <a:lnSpc>
                          <a:spcPct val="120000"/>
                        </a:lnSpc>
                        <a:spcBef>
                          <a:spcPts val="0"/>
                        </a:spcBef>
                        <a:spcAft>
                          <a:spcPts val="600"/>
                        </a:spcAft>
                      </a:pPr>
                      <a:r>
                        <a:rPr lang="en-GB" sz="1200" b="0" kern="1400">
                          <a:ln>
                            <a:noFill/>
                          </a:ln>
                          <a:solidFill>
                            <a:srgbClr val="000000"/>
                          </a:solidFill>
                          <a:effectLst/>
                          <a:latin typeface="Gill Sans MT" panose="020B0502020104020203" pitchFamily="34" charset="0"/>
                        </a:rPr>
                        <a:t>To give the meaning of something without using the word in question </a:t>
                      </a:r>
                      <a:endParaRPr lang="en-GB" sz="1000" b="0" kern="1400">
                        <a:ln>
                          <a:noFill/>
                        </a:ln>
                        <a:solidFill>
                          <a:srgbClr val="000000"/>
                        </a:solidFill>
                        <a:effectLst/>
                        <a:latin typeface="Gill Sans MT" panose="020B0502020104020203" pitchFamily="34" charset="0"/>
                      </a:endParaRPr>
                    </a:p>
                  </a:txBody>
                  <a:tcPr marL="68580" marR="68580" marT="36195" marB="17780" anchor="ctr"/>
                </a:tc>
                <a:extLst>
                  <a:ext uri="{0D108BD9-81ED-4DB2-BD59-A6C34878D82A}">
                    <a16:rowId xmlns:a16="http://schemas.microsoft.com/office/drawing/2014/main" val="2571515563"/>
                  </a:ext>
                </a:extLst>
              </a:tr>
              <a:tr h="314858">
                <a:tc>
                  <a:txBody>
                    <a:bodyPr/>
                    <a:lstStyle/>
                    <a:p>
                      <a:pPr marR="0" indent="0" algn="l" rtl="0">
                        <a:lnSpc>
                          <a:spcPct val="120000"/>
                        </a:lnSpc>
                        <a:spcBef>
                          <a:spcPts val="0"/>
                        </a:spcBef>
                        <a:spcAft>
                          <a:spcPts val="600"/>
                        </a:spcAft>
                      </a:pPr>
                      <a:r>
                        <a:rPr lang="en-US" sz="1200" b="0" kern="1400">
                          <a:ln>
                            <a:noFill/>
                          </a:ln>
                          <a:solidFill>
                            <a:srgbClr val="000000"/>
                          </a:solidFill>
                          <a:effectLst/>
                          <a:latin typeface="Gill Sans MT" panose="020B0502020104020203" pitchFamily="34" charset="0"/>
                        </a:rPr>
                        <a:t>Describe</a:t>
                      </a:r>
                      <a:endParaRPr lang="en-US" sz="1000" b="0" kern="1400">
                        <a:ln>
                          <a:noFill/>
                        </a:ln>
                        <a:solidFill>
                          <a:srgbClr val="000000"/>
                        </a:solidFill>
                        <a:effectLst/>
                        <a:latin typeface="Gill Sans MT" panose="020B0502020104020203" pitchFamily="34" charset="0"/>
                      </a:endParaRPr>
                    </a:p>
                  </a:txBody>
                  <a:tcPr marL="68580" marR="68580" marT="36195" marB="17780" anchor="ctr"/>
                </a:tc>
                <a:tc>
                  <a:txBody>
                    <a:bodyPr/>
                    <a:lstStyle/>
                    <a:p>
                      <a:pPr marR="506730" indent="0" algn="l" rtl="0">
                        <a:lnSpc>
                          <a:spcPct val="120000"/>
                        </a:lnSpc>
                        <a:spcBef>
                          <a:spcPts val="0"/>
                        </a:spcBef>
                        <a:spcAft>
                          <a:spcPts val="600"/>
                        </a:spcAft>
                      </a:pPr>
                      <a:r>
                        <a:rPr lang="en-GB" sz="1200" b="0" kern="1400">
                          <a:ln>
                            <a:noFill/>
                          </a:ln>
                          <a:solidFill>
                            <a:srgbClr val="000000"/>
                          </a:solidFill>
                          <a:effectLst/>
                          <a:latin typeface="Gill Sans MT" panose="020B0502020104020203" pitchFamily="34" charset="0"/>
                        </a:rPr>
                        <a:t>Set out characteristics – to say what something is, is like, or appears like.</a:t>
                      </a:r>
                      <a:endParaRPr lang="en-GB" sz="1000" b="0" kern="1400">
                        <a:ln>
                          <a:noFill/>
                        </a:ln>
                        <a:solidFill>
                          <a:srgbClr val="000000"/>
                        </a:solidFill>
                        <a:effectLst/>
                        <a:latin typeface="Gill Sans MT" panose="020B0502020104020203" pitchFamily="34" charset="0"/>
                      </a:endParaRPr>
                    </a:p>
                  </a:txBody>
                  <a:tcPr marL="68580" marR="68580" marT="36195" marB="17780" anchor="ctr"/>
                </a:tc>
                <a:extLst>
                  <a:ext uri="{0D108BD9-81ED-4DB2-BD59-A6C34878D82A}">
                    <a16:rowId xmlns:a16="http://schemas.microsoft.com/office/drawing/2014/main" val="565577198"/>
                  </a:ext>
                </a:extLst>
              </a:tr>
              <a:tr h="386516">
                <a:tc>
                  <a:txBody>
                    <a:bodyPr/>
                    <a:lstStyle/>
                    <a:p>
                      <a:pPr marR="0" indent="0" algn="l" rtl="0">
                        <a:lnSpc>
                          <a:spcPct val="120000"/>
                        </a:lnSpc>
                        <a:spcBef>
                          <a:spcPts val="0"/>
                        </a:spcBef>
                        <a:spcAft>
                          <a:spcPts val="600"/>
                        </a:spcAft>
                      </a:pPr>
                      <a:r>
                        <a:rPr lang="en-US" sz="1200" b="0" kern="1400">
                          <a:ln>
                            <a:noFill/>
                          </a:ln>
                          <a:solidFill>
                            <a:srgbClr val="000000"/>
                          </a:solidFill>
                          <a:effectLst/>
                          <a:latin typeface="Gill Sans MT" panose="020B0502020104020203" pitchFamily="34" charset="0"/>
                        </a:rPr>
                        <a:t>Discuss</a:t>
                      </a:r>
                      <a:endParaRPr lang="en-US" sz="1000" b="0" kern="1400">
                        <a:ln>
                          <a:noFill/>
                        </a:ln>
                        <a:solidFill>
                          <a:srgbClr val="000000"/>
                        </a:solidFill>
                        <a:effectLst/>
                        <a:latin typeface="Gill Sans MT" panose="020B0502020104020203" pitchFamily="34" charset="0"/>
                      </a:endParaRPr>
                    </a:p>
                  </a:txBody>
                  <a:tcPr marL="68580" marR="68580" marT="36195" marB="17780" anchor="ctr"/>
                </a:tc>
                <a:tc>
                  <a:txBody>
                    <a:bodyPr/>
                    <a:lstStyle/>
                    <a:p>
                      <a:pPr marR="506730" indent="0" algn="l" rtl="0">
                        <a:lnSpc>
                          <a:spcPct val="120000"/>
                        </a:lnSpc>
                        <a:spcBef>
                          <a:spcPts val="0"/>
                        </a:spcBef>
                        <a:spcAft>
                          <a:spcPts val="600"/>
                        </a:spcAft>
                      </a:pPr>
                      <a:r>
                        <a:rPr lang="en-GB" sz="1200" b="0" kern="1400">
                          <a:ln>
                            <a:noFill/>
                          </a:ln>
                          <a:solidFill>
                            <a:srgbClr val="000000"/>
                          </a:solidFill>
                          <a:effectLst/>
                          <a:latin typeface="Gill Sans MT" panose="020B0502020104020203" pitchFamily="34" charset="0"/>
                        </a:rPr>
                        <a:t>Present key points about different sides of an argument, issue or the strengths and weaknesses of an idea. </a:t>
                      </a:r>
                      <a:endParaRPr lang="en-GB" sz="1000" b="0" kern="1400">
                        <a:ln>
                          <a:noFill/>
                        </a:ln>
                        <a:solidFill>
                          <a:srgbClr val="000000"/>
                        </a:solidFill>
                        <a:effectLst/>
                        <a:latin typeface="Gill Sans MT" panose="020B0502020104020203" pitchFamily="34" charset="0"/>
                      </a:endParaRPr>
                    </a:p>
                  </a:txBody>
                  <a:tcPr marL="68580" marR="68580" marT="36195" marB="17780" anchor="ctr"/>
                </a:tc>
                <a:extLst>
                  <a:ext uri="{0D108BD9-81ED-4DB2-BD59-A6C34878D82A}">
                    <a16:rowId xmlns:a16="http://schemas.microsoft.com/office/drawing/2014/main" val="10002"/>
                  </a:ext>
                </a:extLst>
              </a:tr>
              <a:tr h="314858">
                <a:tc>
                  <a:txBody>
                    <a:bodyPr/>
                    <a:lstStyle/>
                    <a:p>
                      <a:pPr marR="0" indent="0" algn="l" rtl="0">
                        <a:lnSpc>
                          <a:spcPct val="120000"/>
                        </a:lnSpc>
                        <a:spcBef>
                          <a:spcPts val="0"/>
                        </a:spcBef>
                        <a:spcAft>
                          <a:spcPts val="600"/>
                        </a:spcAft>
                      </a:pPr>
                      <a:r>
                        <a:rPr lang="en-US" sz="1200" b="0" kern="1400">
                          <a:ln>
                            <a:noFill/>
                          </a:ln>
                          <a:solidFill>
                            <a:srgbClr val="000000"/>
                          </a:solidFill>
                          <a:effectLst/>
                          <a:latin typeface="Gill Sans MT" panose="020B0502020104020203" pitchFamily="34" charset="0"/>
                        </a:rPr>
                        <a:t>Evaluate </a:t>
                      </a:r>
                      <a:endParaRPr lang="en-US" sz="1000" b="0" kern="1400">
                        <a:ln>
                          <a:noFill/>
                        </a:ln>
                        <a:solidFill>
                          <a:srgbClr val="000000"/>
                        </a:solidFill>
                        <a:effectLst/>
                        <a:latin typeface="Gill Sans MT" panose="020B0502020104020203" pitchFamily="34" charset="0"/>
                      </a:endParaRPr>
                    </a:p>
                  </a:txBody>
                  <a:tcPr marL="68580" marR="68580" marT="36195" marB="17780" anchor="ctr"/>
                </a:tc>
                <a:tc>
                  <a:txBody>
                    <a:bodyPr/>
                    <a:lstStyle/>
                    <a:p>
                      <a:pPr marR="506730" indent="0" algn="l" rtl="0">
                        <a:lnSpc>
                          <a:spcPct val="120000"/>
                        </a:lnSpc>
                        <a:spcBef>
                          <a:spcPts val="0"/>
                        </a:spcBef>
                        <a:spcAft>
                          <a:spcPts val="600"/>
                        </a:spcAft>
                      </a:pPr>
                      <a:r>
                        <a:rPr lang="en-GB" sz="1200" b="0" kern="1400">
                          <a:ln>
                            <a:noFill/>
                          </a:ln>
                          <a:solidFill>
                            <a:srgbClr val="000000"/>
                          </a:solidFill>
                          <a:effectLst/>
                          <a:latin typeface="Gill Sans MT" panose="020B0502020104020203" pitchFamily="34" charset="0"/>
                        </a:rPr>
                        <a:t>Judge from evidence, the effectiveness of something or weighing up both sides of an argument. </a:t>
                      </a:r>
                      <a:endParaRPr lang="en-GB" sz="1000" b="0" kern="1400">
                        <a:ln>
                          <a:noFill/>
                        </a:ln>
                        <a:solidFill>
                          <a:srgbClr val="000000"/>
                        </a:solidFill>
                        <a:effectLst/>
                        <a:latin typeface="Gill Sans MT" panose="020B0502020104020203" pitchFamily="34" charset="0"/>
                      </a:endParaRPr>
                    </a:p>
                  </a:txBody>
                  <a:tcPr marL="68580" marR="68580" marT="36195" marB="17780" anchor="ctr"/>
                </a:tc>
                <a:extLst>
                  <a:ext uri="{0D108BD9-81ED-4DB2-BD59-A6C34878D82A}">
                    <a16:rowId xmlns:a16="http://schemas.microsoft.com/office/drawing/2014/main" val="10003"/>
                  </a:ext>
                </a:extLst>
              </a:tr>
              <a:tr h="314858">
                <a:tc>
                  <a:txBody>
                    <a:bodyPr/>
                    <a:lstStyle/>
                    <a:p>
                      <a:pPr marR="0" indent="0" algn="l" rtl="0">
                        <a:lnSpc>
                          <a:spcPct val="120000"/>
                        </a:lnSpc>
                        <a:spcBef>
                          <a:spcPts val="0"/>
                        </a:spcBef>
                        <a:spcAft>
                          <a:spcPts val="600"/>
                        </a:spcAft>
                      </a:pPr>
                      <a:r>
                        <a:rPr lang="en-US" sz="1200" b="0" kern="1400">
                          <a:ln>
                            <a:noFill/>
                          </a:ln>
                          <a:solidFill>
                            <a:srgbClr val="000000"/>
                          </a:solidFill>
                          <a:effectLst/>
                          <a:latin typeface="Gill Sans MT" panose="020B0502020104020203" pitchFamily="34" charset="0"/>
                        </a:rPr>
                        <a:t>Explain </a:t>
                      </a:r>
                      <a:endParaRPr lang="en-US" sz="1000" b="0" kern="1400">
                        <a:ln>
                          <a:noFill/>
                        </a:ln>
                        <a:solidFill>
                          <a:srgbClr val="000000"/>
                        </a:solidFill>
                        <a:effectLst/>
                        <a:latin typeface="Gill Sans MT" panose="020B0502020104020203" pitchFamily="34" charset="0"/>
                      </a:endParaRPr>
                    </a:p>
                  </a:txBody>
                  <a:tcPr marL="68580" marR="68580" marT="36195" marB="17780" anchor="ctr"/>
                </a:tc>
                <a:tc>
                  <a:txBody>
                    <a:bodyPr/>
                    <a:lstStyle/>
                    <a:p>
                      <a:pPr marR="146685" indent="0" algn="l" rtl="0">
                        <a:lnSpc>
                          <a:spcPct val="120000"/>
                        </a:lnSpc>
                        <a:spcBef>
                          <a:spcPts val="0"/>
                        </a:spcBef>
                        <a:spcAft>
                          <a:spcPts val="600"/>
                        </a:spcAft>
                      </a:pPr>
                      <a:r>
                        <a:rPr lang="en-GB" sz="1200" b="0" kern="1400">
                          <a:ln>
                            <a:noFill/>
                          </a:ln>
                          <a:solidFill>
                            <a:srgbClr val="000000"/>
                          </a:solidFill>
                          <a:effectLst/>
                          <a:latin typeface="Gill Sans MT" panose="020B0502020104020203" pitchFamily="34" charset="0"/>
                        </a:rPr>
                        <a:t>Set out purposes or reasons – say why or how. </a:t>
                      </a:r>
                      <a:endParaRPr lang="en-GB" sz="1000" b="0" kern="1400">
                        <a:ln>
                          <a:noFill/>
                        </a:ln>
                        <a:solidFill>
                          <a:srgbClr val="000000"/>
                        </a:solidFill>
                        <a:effectLst/>
                        <a:latin typeface="Gill Sans MT" panose="020B0502020104020203" pitchFamily="34" charset="0"/>
                      </a:endParaRPr>
                    </a:p>
                  </a:txBody>
                  <a:tcPr marL="68580" marR="68580" marT="36195" marB="17780" anchor="ctr"/>
                </a:tc>
                <a:extLst>
                  <a:ext uri="{0D108BD9-81ED-4DB2-BD59-A6C34878D82A}">
                    <a16:rowId xmlns:a16="http://schemas.microsoft.com/office/drawing/2014/main" val="10004"/>
                  </a:ext>
                </a:extLst>
              </a:tr>
              <a:tr h="293610">
                <a:tc>
                  <a:txBody>
                    <a:bodyPr/>
                    <a:lstStyle/>
                    <a:p>
                      <a:pPr marR="0" indent="0" algn="l" rtl="0">
                        <a:lnSpc>
                          <a:spcPct val="120000"/>
                        </a:lnSpc>
                        <a:spcBef>
                          <a:spcPts val="0"/>
                        </a:spcBef>
                        <a:spcAft>
                          <a:spcPts val="600"/>
                        </a:spcAft>
                      </a:pPr>
                      <a:r>
                        <a:rPr lang="en-US" sz="1200" b="0" kern="1400">
                          <a:ln>
                            <a:noFill/>
                          </a:ln>
                          <a:solidFill>
                            <a:srgbClr val="000000"/>
                          </a:solidFill>
                          <a:effectLst/>
                          <a:latin typeface="Gill Sans MT" panose="020B0502020104020203" pitchFamily="34" charset="0"/>
                        </a:rPr>
                        <a:t>Identify </a:t>
                      </a:r>
                      <a:endParaRPr lang="en-US" sz="1000" b="0" kern="1400">
                        <a:ln>
                          <a:noFill/>
                        </a:ln>
                        <a:solidFill>
                          <a:srgbClr val="000000"/>
                        </a:solidFill>
                        <a:effectLst/>
                        <a:latin typeface="Gill Sans MT" panose="020B0502020104020203" pitchFamily="34" charset="0"/>
                      </a:endParaRPr>
                    </a:p>
                  </a:txBody>
                  <a:tcPr marL="68580" marR="68580" marT="36195" marB="17780" anchor="ctr"/>
                </a:tc>
                <a:tc>
                  <a:txBody>
                    <a:bodyPr/>
                    <a:lstStyle/>
                    <a:p>
                      <a:pPr marR="506730" indent="0" algn="l" rtl="0">
                        <a:lnSpc>
                          <a:spcPct val="120000"/>
                        </a:lnSpc>
                        <a:spcBef>
                          <a:spcPts val="0"/>
                        </a:spcBef>
                        <a:spcAft>
                          <a:spcPts val="600"/>
                        </a:spcAft>
                      </a:pPr>
                      <a:r>
                        <a:rPr lang="en-GB" sz="1200" b="0" kern="1400">
                          <a:ln>
                            <a:noFill/>
                          </a:ln>
                          <a:solidFill>
                            <a:srgbClr val="000000"/>
                          </a:solidFill>
                          <a:effectLst/>
                          <a:latin typeface="Gill Sans MT" panose="020B0502020104020203" pitchFamily="34" charset="0"/>
                        </a:rPr>
                        <a:t>To find something.  To provide a simple work or statement </a:t>
                      </a:r>
                      <a:endParaRPr lang="en-GB" sz="1000" b="0" kern="1400">
                        <a:ln>
                          <a:noFill/>
                        </a:ln>
                        <a:solidFill>
                          <a:srgbClr val="000000"/>
                        </a:solidFill>
                        <a:effectLst/>
                        <a:latin typeface="Gill Sans MT" panose="020B0502020104020203" pitchFamily="34" charset="0"/>
                      </a:endParaRPr>
                    </a:p>
                  </a:txBody>
                  <a:tcPr marL="68580" marR="68580" marT="36195" marB="17780" anchor="ctr"/>
                </a:tc>
                <a:extLst>
                  <a:ext uri="{0D108BD9-81ED-4DB2-BD59-A6C34878D82A}">
                    <a16:rowId xmlns:a16="http://schemas.microsoft.com/office/drawing/2014/main" val="3925240874"/>
                  </a:ext>
                </a:extLst>
              </a:tr>
              <a:tr h="314858">
                <a:tc>
                  <a:txBody>
                    <a:bodyPr/>
                    <a:lstStyle/>
                    <a:p>
                      <a:pPr marR="0" indent="0" algn="l" rtl="0">
                        <a:lnSpc>
                          <a:spcPct val="120000"/>
                        </a:lnSpc>
                        <a:spcBef>
                          <a:spcPts val="0"/>
                        </a:spcBef>
                        <a:spcAft>
                          <a:spcPts val="600"/>
                        </a:spcAft>
                      </a:pPr>
                      <a:r>
                        <a:rPr lang="en-US" sz="1200" b="0" kern="1400">
                          <a:ln>
                            <a:noFill/>
                          </a:ln>
                          <a:solidFill>
                            <a:srgbClr val="000000"/>
                          </a:solidFill>
                          <a:effectLst/>
                          <a:latin typeface="Gill Sans MT" panose="020B0502020104020203" pitchFamily="34" charset="0"/>
                        </a:rPr>
                        <a:t>Justify </a:t>
                      </a:r>
                      <a:endParaRPr lang="en-US" sz="1000" b="0" kern="1400">
                        <a:ln>
                          <a:noFill/>
                        </a:ln>
                        <a:solidFill>
                          <a:srgbClr val="000000"/>
                        </a:solidFill>
                        <a:effectLst/>
                        <a:latin typeface="Gill Sans MT" panose="020B0502020104020203" pitchFamily="34" charset="0"/>
                      </a:endParaRPr>
                    </a:p>
                  </a:txBody>
                  <a:tcPr marL="68580" marR="68580" marT="36195" marB="17780" anchor="ctr"/>
                </a:tc>
                <a:tc>
                  <a:txBody>
                    <a:bodyPr/>
                    <a:lstStyle/>
                    <a:p>
                      <a:pPr marR="506730" indent="0" algn="l" rtl="0">
                        <a:lnSpc>
                          <a:spcPct val="120000"/>
                        </a:lnSpc>
                        <a:spcBef>
                          <a:spcPts val="0"/>
                        </a:spcBef>
                        <a:spcAft>
                          <a:spcPts val="600"/>
                        </a:spcAft>
                      </a:pPr>
                      <a:r>
                        <a:rPr lang="en-GB" sz="1200" b="0" kern="1400">
                          <a:ln>
                            <a:noFill/>
                          </a:ln>
                          <a:solidFill>
                            <a:srgbClr val="000000"/>
                          </a:solidFill>
                          <a:effectLst/>
                          <a:latin typeface="Gill Sans MT" panose="020B0502020104020203" pitchFamily="34" charset="0"/>
                        </a:rPr>
                        <a:t>Support a case with evidence – give detailed reasons for an idea.</a:t>
                      </a:r>
                      <a:endParaRPr lang="en-GB" sz="1000" b="0" kern="1400">
                        <a:ln>
                          <a:noFill/>
                        </a:ln>
                        <a:solidFill>
                          <a:srgbClr val="000000"/>
                        </a:solidFill>
                        <a:effectLst/>
                        <a:latin typeface="Gill Sans MT" panose="020B0502020104020203" pitchFamily="34" charset="0"/>
                      </a:endParaRPr>
                    </a:p>
                  </a:txBody>
                  <a:tcPr marL="68580" marR="68580" marT="36195" marB="17780" anchor="ctr"/>
                </a:tc>
                <a:extLst>
                  <a:ext uri="{0D108BD9-81ED-4DB2-BD59-A6C34878D82A}">
                    <a16:rowId xmlns:a16="http://schemas.microsoft.com/office/drawing/2014/main" val="3041935017"/>
                  </a:ext>
                </a:extLst>
              </a:tr>
              <a:tr h="314858">
                <a:tc>
                  <a:txBody>
                    <a:bodyPr/>
                    <a:lstStyle/>
                    <a:p>
                      <a:pPr marR="0" indent="0" algn="l" rtl="0">
                        <a:lnSpc>
                          <a:spcPct val="120000"/>
                        </a:lnSpc>
                        <a:spcBef>
                          <a:spcPts val="0"/>
                        </a:spcBef>
                        <a:spcAft>
                          <a:spcPts val="600"/>
                        </a:spcAft>
                      </a:pPr>
                      <a:r>
                        <a:rPr lang="en-US" sz="1200" b="0" kern="1400">
                          <a:ln>
                            <a:noFill/>
                          </a:ln>
                          <a:solidFill>
                            <a:srgbClr val="000000"/>
                          </a:solidFill>
                          <a:effectLst/>
                          <a:latin typeface="Gill Sans MT" panose="020B0502020104020203" pitchFamily="34" charset="0"/>
                        </a:rPr>
                        <a:t>Outline </a:t>
                      </a:r>
                      <a:endParaRPr lang="en-US" sz="1000" b="0" kern="1400">
                        <a:ln>
                          <a:noFill/>
                        </a:ln>
                        <a:solidFill>
                          <a:srgbClr val="000000"/>
                        </a:solidFill>
                        <a:effectLst/>
                        <a:latin typeface="Gill Sans MT" panose="020B0502020104020203" pitchFamily="34" charset="0"/>
                      </a:endParaRPr>
                    </a:p>
                  </a:txBody>
                  <a:tcPr marL="68580" marR="68580" marT="36195" marB="17780" anchor="ctr"/>
                </a:tc>
                <a:tc>
                  <a:txBody>
                    <a:bodyPr/>
                    <a:lstStyle/>
                    <a:p>
                      <a:pPr marR="506730" indent="0" algn="l" rtl="0">
                        <a:lnSpc>
                          <a:spcPct val="120000"/>
                        </a:lnSpc>
                        <a:spcBef>
                          <a:spcPts val="0"/>
                        </a:spcBef>
                        <a:spcAft>
                          <a:spcPts val="600"/>
                        </a:spcAft>
                      </a:pPr>
                      <a:r>
                        <a:rPr lang="en-GB" sz="1200" b="0" kern="1400">
                          <a:ln>
                            <a:noFill/>
                          </a:ln>
                          <a:solidFill>
                            <a:srgbClr val="000000"/>
                          </a:solidFill>
                          <a:effectLst/>
                          <a:latin typeface="Gill Sans MT" panose="020B0502020104020203" pitchFamily="34" charset="0"/>
                        </a:rPr>
                        <a:t>Set out main characteristics – to give a brief account or summary.</a:t>
                      </a:r>
                      <a:endParaRPr lang="en-GB" sz="1000" b="0" kern="1400">
                        <a:ln>
                          <a:noFill/>
                        </a:ln>
                        <a:solidFill>
                          <a:srgbClr val="000000"/>
                        </a:solidFill>
                        <a:effectLst/>
                        <a:latin typeface="Gill Sans MT" panose="020B0502020104020203" pitchFamily="34" charset="0"/>
                      </a:endParaRPr>
                    </a:p>
                  </a:txBody>
                  <a:tcPr marL="68580" marR="68580" marT="36195" marB="17780" anchor="ctr"/>
                </a:tc>
                <a:extLst>
                  <a:ext uri="{0D108BD9-81ED-4DB2-BD59-A6C34878D82A}">
                    <a16:rowId xmlns:a16="http://schemas.microsoft.com/office/drawing/2014/main" val="4149408354"/>
                  </a:ext>
                </a:extLst>
              </a:tr>
              <a:tr h="314858">
                <a:tc>
                  <a:txBody>
                    <a:bodyPr/>
                    <a:lstStyle/>
                    <a:p>
                      <a:pPr marR="0" indent="0" algn="l" rtl="0">
                        <a:lnSpc>
                          <a:spcPct val="120000"/>
                        </a:lnSpc>
                        <a:spcBef>
                          <a:spcPts val="0"/>
                        </a:spcBef>
                        <a:spcAft>
                          <a:spcPts val="600"/>
                        </a:spcAft>
                      </a:pPr>
                      <a:r>
                        <a:rPr lang="en-US" sz="1200" b="0" kern="1400">
                          <a:ln>
                            <a:noFill/>
                          </a:ln>
                          <a:solidFill>
                            <a:srgbClr val="000000"/>
                          </a:solidFill>
                          <a:effectLst/>
                          <a:latin typeface="Gill Sans MT" panose="020B0502020104020203" pitchFamily="34" charset="0"/>
                        </a:rPr>
                        <a:t>Suggest </a:t>
                      </a:r>
                      <a:endParaRPr lang="en-US" sz="1000" b="0" kern="1400">
                        <a:ln>
                          <a:noFill/>
                        </a:ln>
                        <a:solidFill>
                          <a:srgbClr val="000000"/>
                        </a:solidFill>
                        <a:effectLst/>
                        <a:latin typeface="Gill Sans MT" panose="020B0502020104020203" pitchFamily="34" charset="0"/>
                      </a:endParaRPr>
                    </a:p>
                  </a:txBody>
                  <a:tcPr marL="68580" marR="68580" marT="36195" marB="17780" anchor="ctr"/>
                </a:tc>
                <a:tc>
                  <a:txBody>
                    <a:bodyPr/>
                    <a:lstStyle/>
                    <a:p>
                      <a:pPr marR="506730" indent="0" algn="l" rtl="0">
                        <a:lnSpc>
                          <a:spcPct val="120000"/>
                        </a:lnSpc>
                        <a:spcBef>
                          <a:spcPts val="0"/>
                        </a:spcBef>
                        <a:spcAft>
                          <a:spcPts val="0"/>
                        </a:spcAft>
                      </a:pPr>
                      <a:r>
                        <a:rPr lang="en-GB" sz="1200" b="0" kern="1400">
                          <a:ln>
                            <a:noFill/>
                          </a:ln>
                          <a:solidFill>
                            <a:srgbClr val="000000"/>
                          </a:solidFill>
                          <a:effectLst/>
                          <a:latin typeface="Gill Sans MT" panose="020B0502020104020203" pitchFamily="34" charset="0"/>
                        </a:rPr>
                        <a:t>Present a possible case, to propose an idea, solution or answer in an unfamiliar situation </a:t>
                      </a:r>
                      <a:endParaRPr lang="en-GB" sz="1000" b="0" kern="1400">
                        <a:ln>
                          <a:noFill/>
                        </a:ln>
                        <a:solidFill>
                          <a:srgbClr val="000000"/>
                        </a:solidFill>
                        <a:effectLst/>
                        <a:latin typeface="Gill Sans MT" panose="020B0502020104020203" pitchFamily="34" charset="0"/>
                      </a:endParaRPr>
                    </a:p>
                  </a:txBody>
                  <a:tcPr marL="68580" marR="68580" marT="36195" marB="17780" anchor="ctr"/>
                </a:tc>
                <a:extLst>
                  <a:ext uri="{0D108BD9-81ED-4DB2-BD59-A6C34878D82A}">
                    <a16:rowId xmlns:a16="http://schemas.microsoft.com/office/drawing/2014/main" val="1235971345"/>
                  </a:ext>
                </a:extLst>
              </a:tr>
              <a:tr h="314858">
                <a:tc>
                  <a:txBody>
                    <a:bodyPr/>
                    <a:lstStyle/>
                    <a:p>
                      <a:pPr marR="0" indent="0" algn="l" rtl="0">
                        <a:lnSpc>
                          <a:spcPct val="120000"/>
                        </a:lnSpc>
                        <a:spcBef>
                          <a:spcPts val="0"/>
                        </a:spcBef>
                        <a:spcAft>
                          <a:spcPts val="600"/>
                        </a:spcAft>
                      </a:pPr>
                      <a:r>
                        <a:rPr lang="en-US" sz="1200" b="0" kern="1400">
                          <a:ln>
                            <a:noFill/>
                          </a:ln>
                          <a:solidFill>
                            <a:srgbClr val="000000"/>
                          </a:solidFill>
                          <a:effectLst/>
                          <a:latin typeface="Gill Sans MT" panose="020B0502020104020203" pitchFamily="34" charset="0"/>
                        </a:rPr>
                        <a:t>To what extent </a:t>
                      </a:r>
                      <a:endParaRPr lang="en-US" sz="1000" b="0" kern="1400">
                        <a:ln>
                          <a:noFill/>
                        </a:ln>
                        <a:solidFill>
                          <a:srgbClr val="000000"/>
                        </a:solidFill>
                        <a:effectLst/>
                        <a:latin typeface="Gill Sans MT" panose="020B0502020104020203" pitchFamily="34" charset="0"/>
                      </a:endParaRPr>
                    </a:p>
                  </a:txBody>
                  <a:tcPr marL="68580" marR="68580" marT="36195" marB="17780" anchor="ctr"/>
                </a:tc>
                <a:tc>
                  <a:txBody>
                    <a:bodyPr/>
                    <a:lstStyle/>
                    <a:p>
                      <a:pPr marR="506730" indent="0" algn="l" rtl="0">
                        <a:lnSpc>
                          <a:spcPct val="120000"/>
                        </a:lnSpc>
                        <a:spcBef>
                          <a:spcPts val="0"/>
                        </a:spcBef>
                        <a:spcAft>
                          <a:spcPts val="600"/>
                        </a:spcAft>
                      </a:pPr>
                      <a:r>
                        <a:rPr lang="en-GB" sz="1200" b="0" kern="1400" dirty="0">
                          <a:ln>
                            <a:noFill/>
                          </a:ln>
                          <a:solidFill>
                            <a:srgbClr val="000000"/>
                          </a:solidFill>
                          <a:effectLst/>
                          <a:latin typeface="Gill Sans MT" panose="020B0502020104020203" pitchFamily="34" charset="0"/>
                        </a:rPr>
                        <a:t>Judge the importance or success of (strategy, scheme, project) and to show scale of importance</a:t>
                      </a:r>
                      <a:endParaRPr lang="en-GB" sz="1000" b="0" kern="1400" dirty="0">
                        <a:ln>
                          <a:noFill/>
                        </a:ln>
                        <a:solidFill>
                          <a:srgbClr val="000000"/>
                        </a:solidFill>
                        <a:effectLst/>
                        <a:latin typeface="Gill Sans MT" panose="020B0502020104020203" pitchFamily="34" charset="0"/>
                      </a:endParaRPr>
                    </a:p>
                  </a:txBody>
                  <a:tcPr marL="68580" marR="68580" marT="36195" marB="17780" anchor="ctr"/>
                </a:tc>
                <a:extLst>
                  <a:ext uri="{0D108BD9-81ED-4DB2-BD59-A6C34878D82A}">
                    <a16:rowId xmlns:a16="http://schemas.microsoft.com/office/drawing/2014/main" val="3189114812"/>
                  </a:ext>
                </a:extLst>
              </a:tr>
            </a:tbl>
          </a:graphicData>
        </a:graphic>
      </p:graphicFrame>
      <p:sp>
        <p:nvSpPr>
          <p:cNvPr id="5" name="TextBox 4"/>
          <p:cNvSpPr txBox="1"/>
          <p:nvPr/>
        </p:nvSpPr>
        <p:spPr>
          <a:xfrm>
            <a:off x="11755120" y="6488668"/>
            <a:ext cx="436880" cy="369332"/>
          </a:xfrm>
          <a:prstGeom prst="rect">
            <a:avLst/>
          </a:prstGeom>
          <a:solidFill>
            <a:schemeClr val="tx1"/>
          </a:solidFill>
        </p:spPr>
        <p:txBody>
          <a:bodyPr wrap="square" rtlCol="0">
            <a:spAutoFit/>
          </a:bodyPr>
          <a:lstStyle/>
          <a:p>
            <a:pPr algn="ctr"/>
            <a:r>
              <a:rPr lang="en-GB" dirty="0">
                <a:solidFill>
                  <a:schemeClr val="bg1"/>
                </a:solidFill>
              </a:rPr>
              <a:t>9</a:t>
            </a:r>
          </a:p>
        </p:txBody>
      </p:sp>
    </p:spTree>
    <p:extLst>
      <p:ext uri="{BB962C8B-B14F-4D97-AF65-F5344CB8AC3E}">
        <p14:creationId xmlns:p14="http://schemas.microsoft.com/office/powerpoint/2010/main" val="31005227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776556467"/>
              </p:ext>
            </p:extLst>
          </p:nvPr>
        </p:nvGraphicFramePr>
        <p:xfrm>
          <a:off x="1504604" y="134605"/>
          <a:ext cx="5450055" cy="6398363"/>
        </p:xfrm>
        <a:graphic>
          <a:graphicData uri="http://schemas.openxmlformats.org/drawingml/2006/table">
            <a:tbl>
              <a:tblPr firstRow="1" bandRow="1">
                <a:tableStyleId>{5940675A-B579-460E-94D1-54222C63F5DA}</a:tableStyleId>
              </a:tblPr>
              <a:tblGrid>
                <a:gridCol w="2510047">
                  <a:extLst>
                    <a:ext uri="{9D8B030D-6E8A-4147-A177-3AD203B41FA5}">
                      <a16:colId xmlns:a16="http://schemas.microsoft.com/office/drawing/2014/main" val="20000"/>
                    </a:ext>
                  </a:extLst>
                </a:gridCol>
                <a:gridCol w="2940008">
                  <a:extLst>
                    <a:ext uri="{9D8B030D-6E8A-4147-A177-3AD203B41FA5}">
                      <a16:colId xmlns:a16="http://schemas.microsoft.com/office/drawing/2014/main" val="20001"/>
                    </a:ext>
                  </a:extLst>
                </a:gridCol>
              </a:tblGrid>
              <a:tr h="264104">
                <a:tc>
                  <a:txBody>
                    <a:bodyPr/>
                    <a:lstStyle/>
                    <a:p>
                      <a:pPr algn="ctr"/>
                      <a:r>
                        <a:rPr lang="en-GB" sz="1200" b="1" dirty="0">
                          <a:latin typeface="Gill Sans MT" panose="020B0502020104020203" pitchFamily="34" charset="0"/>
                        </a:rPr>
                        <a:t>Spanish</a:t>
                      </a:r>
                    </a:p>
                  </a:txBody>
                  <a:tcPr>
                    <a:solidFill>
                      <a:srgbClr val="FFCCFF"/>
                    </a:solidFill>
                  </a:tcPr>
                </a:tc>
                <a:tc>
                  <a:txBody>
                    <a:bodyPr/>
                    <a:lstStyle/>
                    <a:p>
                      <a:pPr algn="ctr"/>
                      <a:r>
                        <a:rPr lang="en-GB" sz="1200" b="1" dirty="0">
                          <a:latin typeface="Gill Sans MT" panose="020B0502020104020203" pitchFamily="34" charset="0"/>
                        </a:rPr>
                        <a:t>English</a:t>
                      </a:r>
                    </a:p>
                  </a:txBody>
                  <a:tcPr>
                    <a:solidFill>
                      <a:schemeClr val="accent1">
                        <a:lumMod val="20000"/>
                        <a:lumOff val="80000"/>
                      </a:schemeClr>
                    </a:solidFill>
                  </a:tcPr>
                </a:tc>
                <a:extLst>
                  <a:ext uri="{0D108BD9-81ED-4DB2-BD59-A6C34878D82A}">
                    <a16:rowId xmlns:a16="http://schemas.microsoft.com/office/drawing/2014/main" val="10000"/>
                  </a:ext>
                </a:extLst>
              </a:tr>
              <a:tr h="307163">
                <a:tc>
                  <a:txBody>
                    <a:bodyPr/>
                    <a:lstStyle/>
                    <a:p>
                      <a:pPr marR="0" indent="0" algn="l" rtl="0">
                        <a:lnSpc>
                          <a:spcPct val="119000"/>
                        </a:lnSpc>
                        <a:spcBef>
                          <a:spcPts val="0"/>
                        </a:spcBef>
                        <a:spcAft>
                          <a:spcPts val="600"/>
                        </a:spcAft>
                      </a:pPr>
                      <a:r>
                        <a:rPr lang="es-ES" sz="1200" kern="1200" dirty="0">
                          <a:ln>
                            <a:noFill/>
                          </a:ln>
                          <a:solidFill>
                            <a:srgbClr val="000000"/>
                          </a:solidFill>
                          <a:effectLst/>
                          <a:latin typeface="Gill Sans MT" panose="020B0502020104020203" pitchFamily="34" charset="0"/>
                        </a:rPr>
                        <a:t>Me gustaría ser más verde</a:t>
                      </a:r>
                      <a:endParaRPr lang="es-ES" sz="1000"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0"/>
                        </a:spcAft>
                      </a:pPr>
                      <a:r>
                        <a:rPr lang="en-GB" sz="1200" kern="1200" dirty="0">
                          <a:ln>
                            <a:noFill/>
                          </a:ln>
                          <a:solidFill>
                            <a:srgbClr val="000000"/>
                          </a:solidFill>
                          <a:effectLst/>
                          <a:latin typeface="Gill Sans MT" panose="020B0502020104020203" pitchFamily="34" charset="0"/>
                        </a:rPr>
                        <a:t>I would like to be greener</a:t>
                      </a:r>
                      <a:endParaRPr lang="en-GB" sz="1000" kern="1400" dirty="0">
                        <a:ln>
                          <a:noFill/>
                        </a:ln>
                        <a:solidFill>
                          <a:srgbClr val="000000"/>
                        </a:solidFill>
                        <a:effectLst/>
                        <a:latin typeface="Gill Sans MT" panose="020B0502020104020203" pitchFamily="34" charset="0"/>
                      </a:endParaRPr>
                    </a:p>
                  </a:txBody>
                  <a:tcPr marL="36576" marR="36576" marT="36576" marB="36576"/>
                </a:tc>
                <a:extLst>
                  <a:ext uri="{0D108BD9-81ED-4DB2-BD59-A6C34878D82A}">
                    <a16:rowId xmlns:a16="http://schemas.microsoft.com/office/drawing/2014/main" val="10001"/>
                  </a:ext>
                </a:extLst>
              </a:tr>
              <a:tr h="333438">
                <a:tc>
                  <a:txBody>
                    <a:bodyPr/>
                    <a:lstStyle/>
                    <a:p>
                      <a:pPr marR="0" indent="0" algn="l" rtl="0">
                        <a:lnSpc>
                          <a:spcPct val="119000"/>
                        </a:lnSpc>
                        <a:spcBef>
                          <a:spcPts val="0"/>
                        </a:spcBef>
                        <a:spcAft>
                          <a:spcPts val="600"/>
                        </a:spcAft>
                      </a:pPr>
                      <a:r>
                        <a:rPr lang="en-GB" sz="1200" kern="1200" dirty="0" err="1">
                          <a:ln>
                            <a:noFill/>
                          </a:ln>
                          <a:solidFill>
                            <a:srgbClr val="000000"/>
                          </a:solidFill>
                          <a:effectLst/>
                          <a:latin typeface="Gill Sans MT" panose="020B0502020104020203" pitchFamily="34" charset="0"/>
                        </a:rPr>
                        <a:t>Siempre</a:t>
                      </a:r>
                      <a:r>
                        <a:rPr lang="en-GB" sz="1200" kern="1200" dirty="0">
                          <a:ln>
                            <a:noFill/>
                          </a:ln>
                          <a:solidFill>
                            <a:srgbClr val="000000"/>
                          </a:solidFill>
                          <a:effectLst/>
                          <a:latin typeface="Gill Sans MT" panose="020B0502020104020203" pitchFamily="34" charset="0"/>
                        </a:rPr>
                        <a:t> </a:t>
                      </a:r>
                      <a:r>
                        <a:rPr lang="en-GB" sz="1200" kern="1200" dirty="0" err="1">
                          <a:ln>
                            <a:noFill/>
                          </a:ln>
                          <a:solidFill>
                            <a:srgbClr val="000000"/>
                          </a:solidFill>
                          <a:effectLst/>
                          <a:latin typeface="Gill Sans MT" panose="020B0502020104020203" pitchFamily="34" charset="0"/>
                        </a:rPr>
                        <a:t>apago</a:t>
                      </a:r>
                      <a:r>
                        <a:rPr lang="en-GB" sz="1200" kern="1200" dirty="0">
                          <a:ln>
                            <a:noFill/>
                          </a:ln>
                          <a:solidFill>
                            <a:srgbClr val="000000"/>
                          </a:solidFill>
                          <a:effectLst/>
                          <a:latin typeface="Gill Sans MT" panose="020B0502020104020203" pitchFamily="34" charset="0"/>
                        </a:rPr>
                        <a:t> la luz</a:t>
                      </a:r>
                      <a:endParaRPr lang="en-GB" sz="1000"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0"/>
                        </a:spcAft>
                      </a:pPr>
                      <a:r>
                        <a:rPr lang="en-GB" sz="1200" kern="1200">
                          <a:ln>
                            <a:noFill/>
                          </a:ln>
                          <a:solidFill>
                            <a:srgbClr val="000000"/>
                          </a:solidFill>
                          <a:effectLst/>
                          <a:latin typeface="Gill Sans MT" panose="020B0502020104020203" pitchFamily="34" charset="0"/>
                        </a:rPr>
                        <a:t>I always turn off the light</a:t>
                      </a:r>
                      <a:endParaRPr lang="en-GB" sz="1000" kern="1400">
                        <a:ln>
                          <a:noFill/>
                        </a:ln>
                        <a:solidFill>
                          <a:srgbClr val="000000"/>
                        </a:solidFill>
                        <a:effectLst/>
                        <a:latin typeface="Gill Sans MT" panose="020B0502020104020203" pitchFamily="34" charset="0"/>
                      </a:endParaRPr>
                    </a:p>
                  </a:txBody>
                  <a:tcPr marL="36576" marR="36576" marT="36576" marB="36576"/>
                </a:tc>
                <a:extLst>
                  <a:ext uri="{0D108BD9-81ED-4DB2-BD59-A6C34878D82A}">
                    <a16:rowId xmlns:a16="http://schemas.microsoft.com/office/drawing/2014/main" val="10002"/>
                  </a:ext>
                </a:extLst>
              </a:tr>
              <a:tr h="307163">
                <a:tc>
                  <a:txBody>
                    <a:bodyPr/>
                    <a:lstStyle/>
                    <a:p>
                      <a:pPr marR="0" indent="0" algn="l" rtl="0">
                        <a:lnSpc>
                          <a:spcPct val="119000"/>
                        </a:lnSpc>
                        <a:spcBef>
                          <a:spcPts val="0"/>
                        </a:spcBef>
                        <a:spcAft>
                          <a:spcPts val="600"/>
                        </a:spcAft>
                      </a:pPr>
                      <a:r>
                        <a:rPr lang="es-ES" sz="1200" kern="1200" dirty="0">
                          <a:ln>
                            <a:noFill/>
                          </a:ln>
                          <a:solidFill>
                            <a:srgbClr val="000000"/>
                          </a:solidFill>
                          <a:effectLst/>
                          <a:latin typeface="Gill Sans MT" panose="020B0502020104020203" pitchFamily="34" charset="0"/>
                        </a:rPr>
                        <a:t>Reciclo la basura cada día</a:t>
                      </a:r>
                      <a:endParaRPr lang="es-ES" sz="1000"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0"/>
                        </a:spcAft>
                      </a:pPr>
                      <a:r>
                        <a:rPr lang="en-GB" sz="1200" kern="1200">
                          <a:ln>
                            <a:noFill/>
                          </a:ln>
                          <a:solidFill>
                            <a:srgbClr val="000000"/>
                          </a:solidFill>
                          <a:effectLst/>
                          <a:latin typeface="Gill Sans MT" panose="020B0502020104020203" pitchFamily="34" charset="0"/>
                        </a:rPr>
                        <a:t>I recycle rubbish every day</a:t>
                      </a:r>
                      <a:endParaRPr lang="en-GB" sz="1000" kern="1400">
                        <a:ln>
                          <a:noFill/>
                        </a:ln>
                        <a:solidFill>
                          <a:srgbClr val="000000"/>
                        </a:solidFill>
                        <a:effectLst/>
                        <a:latin typeface="Gill Sans MT" panose="020B0502020104020203" pitchFamily="34" charset="0"/>
                      </a:endParaRPr>
                    </a:p>
                  </a:txBody>
                  <a:tcPr marL="36576" marR="36576" marT="36576" marB="36576"/>
                </a:tc>
                <a:extLst>
                  <a:ext uri="{0D108BD9-81ED-4DB2-BD59-A6C34878D82A}">
                    <a16:rowId xmlns:a16="http://schemas.microsoft.com/office/drawing/2014/main" val="10003"/>
                  </a:ext>
                </a:extLst>
              </a:tr>
              <a:tr h="306621">
                <a:tc>
                  <a:txBody>
                    <a:bodyPr/>
                    <a:lstStyle/>
                    <a:p>
                      <a:pPr marR="0" indent="0" algn="l" rtl="0">
                        <a:lnSpc>
                          <a:spcPct val="119000"/>
                        </a:lnSpc>
                        <a:spcBef>
                          <a:spcPts val="0"/>
                        </a:spcBef>
                        <a:spcAft>
                          <a:spcPts val="0"/>
                        </a:spcAft>
                      </a:pPr>
                      <a:r>
                        <a:rPr lang="en-GB" sz="1200" kern="1200" dirty="0" err="1">
                          <a:ln>
                            <a:noFill/>
                          </a:ln>
                          <a:solidFill>
                            <a:srgbClr val="000000"/>
                          </a:solidFill>
                          <a:effectLst/>
                          <a:latin typeface="Gill Sans MT" panose="020B0502020104020203" pitchFamily="34" charset="0"/>
                        </a:rPr>
                        <a:t>Creo</a:t>
                      </a:r>
                      <a:r>
                        <a:rPr lang="en-GB" sz="1200" kern="1200" dirty="0">
                          <a:ln>
                            <a:noFill/>
                          </a:ln>
                          <a:solidFill>
                            <a:srgbClr val="000000"/>
                          </a:solidFill>
                          <a:effectLst/>
                          <a:latin typeface="Gill Sans MT" panose="020B0502020104020203" pitchFamily="34" charset="0"/>
                        </a:rPr>
                        <a:t> que soy…</a:t>
                      </a:r>
                      <a:endParaRPr lang="en-GB" sz="1000"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0"/>
                        </a:spcAft>
                      </a:pPr>
                      <a:r>
                        <a:rPr lang="en-GB" sz="1200" kern="1200">
                          <a:ln>
                            <a:noFill/>
                          </a:ln>
                          <a:solidFill>
                            <a:srgbClr val="000000"/>
                          </a:solidFill>
                          <a:effectLst/>
                          <a:latin typeface="Gill Sans MT" panose="020B0502020104020203" pitchFamily="34" charset="0"/>
                        </a:rPr>
                        <a:t>I think I am…</a:t>
                      </a:r>
                      <a:endParaRPr lang="en-GB" sz="1000" kern="1400">
                        <a:ln>
                          <a:noFill/>
                        </a:ln>
                        <a:solidFill>
                          <a:srgbClr val="000000"/>
                        </a:solidFill>
                        <a:effectLst/>
                        <a:latin typeface="Gill Sans MT" panose="020B0502020104020203" pitchFamily="34" charset="0"/>
                      </a:endParaRPr>
                    </a:p>
                  </a:txBody>
                  <a:tcPr marL="36576" marR="36576" marT="36576" marB="36576"/>
                </a:tc>
                <a:extLst>
                  <a:ext uri="{0D108BD9-81ED-4DB2-BD59-A6C34878D82A}">
                    <a16:rowId xmlns:a16="http://schemas.microsoft.com/office/drawing/2014/main" val="10004"/>
                  </a:ext>
                </a:extLst>
              </a:tr>
              <a:tr h="324337">
                <a:tc>
                  <a:txBody>
                    <a:bodyPr/>
                    <a:lstStyle/>
                    <a:p>
                      <a:pPr marR="0" indent="0" algn="l" rtl="0">
                        <a:lnSpc>
                          <a:spcPct val="119000"/>
                        </a:lnSpc>
                        <a:spcBef>
                          <a:spcPts val="0"/>
                        </a:spcBef>
                        <a:spcAft>
                          <a:spcPts val="600"/>
                        </a:spcAft>
                      </a:pPr>
                      <a:r>
                        <a:rPr lang="en-GB" sz="1200" kern="1200" dirty="0" err="1">
                          <a:ln>
                            <a:noFill/>
                          </a:ln>
                          <a:solidFill>
                            <a:srgbClr val="000000"/>
                          </a:solidFill>
                          <a:effectLst/>
                          <a:latin typeface="Gill Sans MT" panose="020B0502020104020203" pitchFamily="34" charset="0"/>
                        </a:rPr>
                        <a:t>Quiero</a:t>
                      </a:r>
                      <a:r>
                        <a:rPr lang="en-GB" sz="1200" kern="1200" dirty="0">
                          <a:ln>
                            <a:noFill/>
                          </a:ln>
                          <a:solidFill>
                            <a:srgbClr val="000000"/>
                          </a:solidFill>
                          <a:effectLst/>
                          <a:latin typeface="Gill Sans MT" panose="020B0502020104020203" pitchFamily="34" charset="0"/>
                        </a:rPr>
                        <a:t> </a:t>
                      </a:r>
                      <a:r>
                        <a:rPr lang="en-GB" sz="1200" kern="1200" dirty="0" err="1">
                          <a:ln>
                            <a:noFill/>
                          </a:ln>
                          <a:solidFill>
                            <a:srgbClr val="000000"/>
                          </a:solidFill>
                          <a:effectLst/>
                          <a:latin typeface="Gill Sans MT" panose="020B0502020104020203" pitchFamily="34" charset="0"/>
                        </a:rPr>
                        <a:t>ser</a:t>
                      </a:r>
                      <a:r>
                        <a:rPr lang="en-GB" sz="1200" kern="1200" dirty="0">
                          <a:ln>
                            <a:noFill/>
                          </a:ln>
                          <a:solidFill>
                            <a:srgbClr val="000000"/>
                          </a:solidFill>
                          <a:effectLst/>
                          <a:latin typeface="Gill Sans MT" panose="020B0502020104020203" pitchFamily="34" charset="0"/>
                        </a:rPr>
                        <a:t> </a:t>
                      </a:r>
                      <a:r>
                        <a:rPr lang="en-GB" sz="1200" kern="1200" dirty="0" err="1">
                          <a:ln>
                            <a:noFill/>
                          </a:ln>
                          <a:solidFill>
                            <a:srgbClr val="000000"/>
                          </a:solidFill>
                          <a:effectLst/>
                          <a:latin typeface="Gill Sans MT" panose="020B0502020104020203" pitchFamily="34" charset="0"/>
                        </a:rPr>
                        <a:t>más</a:t>
                      </a:r>
                      <a:r>
                        <a:rPr lang="en-GB" sz="1200" kern="1200" dirty="0">
                          <a:ln>
                            <a:noFill/>
                          </a:ln>
                          <a:solidFill>
                            <a:srgbClr val="000000"/>
                          </a:solidFill>
                          <a:effectLst/>
                          <a:latin typeface="Gill Sans MT" panose="020B0502020104020203" pitchFamily="34" charset="0"/>
                        </a:rPr>
                        <a:t>…</a:t>
                      </a:r>
                      <a:endParaRPr lang="en-GB" sz="1000"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0"/>
                        </a:spcAft>
                      </a:pPr>
                      <a:r>
                        <a:rPr lang="en-GB" sz="1200" kern="1200">
                          <a:ln>
                            <a:noFill/>
                          </a:ln>
                          <a:solidFill>
                            <a:srgbClr val="000000"/>
                          </a:solidFill>
                          <a:effectLst/>
                          <a:latin typeface="Gill Sans MT" panose="020B0502020104020203" pitchFamily="34" charset="0"/>
                        </a:rPr>
                        <a:t>I want to be more….</a:t>
                      </a:r>
                      <a:r>
                        <a:rPr lang="en-GB" sz="1200" kern="1400">
                          <a:ln>
                            <a:noFill/>
                          </a:ln>
                          <a:solidFill>
                            <a:srgbClr val="000000"/>
                          </a:solidFill>
                          <a:effectLst/>
                          <a:latin typeface="Gill Sans MT" panose="020B0502020104020203" pitchFamily="34" charset="0"/>
                        </a:rPr>
                        <a:t> </a:t>
                      </a:r>
                      <a:endParaRPr lang="en-GB" sz="1000" kern="1400">
                        <a:ln>
                          <a:noFill/>
                        </a:ln>
                        <a:solidFill>
                          <a:srgbClr val="000000"/>
                        </a:solidFill>
                        <a:effectLst/>
                        <a:latin typeface="Gill Sans MT" panose="020B0502020104020203" pitchFamily="34" charset="0"/>
                      </a:endParaRPr>
                    </a:p>
                  </a:txBody>
                  <a:tcPr marL="36576" marR="36576" marT="36576" marB="36576"/>
                </a:tc>
                <a:extLst>
                  <a:ext uri="{0D108BD9-81ED-4DB2-BD59-A6C34878D82A}">
                    <a16:rowId xmlns:a16="http://schemas.microsoft.com/office/drawing/2014/main" val="3925240874"/>
                  </a:ext>
                </a:extLst>
              </a:tr>
              <a:tr h="306621">
                <a:tc>
                  <a:txBody>
                    <a:bodyPr/>
                    <a:lstStyle/>
                    <a:p>
                      <a:pPr marR="0" indent="0" algn="l" rtl="0">
                        <a:lnSpc>
                          <a:spcPct val="119000"/>
                        </a:lnSpc>
                        <a:spcBef>
                          <a:spcPts val="0"/>
                        </a:spcBef>
                        <a:spcAft>
                          <a:spcPts val="600"/>
                        </a:spcAft>
                        <a:tabLst>
                          <a:tab pos="2879446" algn="l"/>
                          <a:tab pos="2766974" algn="l"/>
                        </a:tabLst>
                      </a:pPr>
                      <a:r>
                        <a:rPr lang="es-ES" sz="1200" kern="1200" dirty="0">
                          <a:ln>
                            <a:noFill/>
                          </a:ln>
                          <a:solidFill>
                            <a:srgbClr val="000000"/>
                          </a:solidFill>
                          <a:effectLst/>
                          <a:latin typeface="Gill Sans MT" panose="020B0502020104020203" pitchFamily="34" charset="0"/>
                        </a:rPr>
                        <a:t>Tengo que ahorrar energía en casa.</a:t>
                      </a:r>
                      <a:endParaRPr lang="es-ES" sz="1000"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n-GB" sz="1200" kern="1200">
                          <a:ln>
                            <a:noFill/>
                          </a:ln>
                          <a:solidFill>
                            <a:srgbClr val="000000"/>
                          </a:solidFill>
                          <a:effectLst/>
                          <a:latin typeface="Gill Sans MT" panose="020B0502020104020203" pitchFamily="34" charset="0"/>
                        </a:rPr>
                        <a:t>I have to save energy at home…</a:t>
                      </a:r>
                      <a:endParaRPr lang="en-GB" sz="1000" kern="1400">
                        <a:ln>
                          <a:noFill/>
                        </a:ln>
                        <a:solidFill>
                          <a:srgbClr val="000000"/>
                        </a:solidFill>
                        <a:effectLst/>
                        <a:latin typeface="Gill Sans MT" panose="020B0502020104020203" pitchFamily="34" charset="0"/>
                      </a:endParaRPr>
                    </a:p>
                  </a:txBody>
                  <a:tcPr marL="36576" marR="36576" marT="36576" marB="36576"/>
                </a:tc>
                <a:extLst>
                  <a:ext uri="{0D108BD9-81ED-4DB2-BD59-A6C34878D82A}">
                    <a16:rowId xmlns:a16="http://schemas.microsoft.com/office/drawing/2014/main" val="3041935017"/>
                  </a:ext>
                </a:extLst>
              </a:tr>
              <a:tr h="489448">
                <a:tc>
                  <a:txBody>
                    <a:bodyPr/>
                    <a:lstStyle/>
                    <a:p>
                      <a:pPr marR="0" indent="0" algn="l" rtl="0">
                        <a:lnSpc>
                          <a:spcPct val="119000"/>
                        </a:lnSpc>
                        <a:spcBef>
                          <a:spcPts val="0"/>
                        </a:spcBef>
                        <a:spcAft>
                          <a:spcPts val="600"/>
                        </a:spcAft>
                        <a:tabLst>
                          <a:tab pos="2879446" algn="l"/>
                          <a:tab pos="2766974" algn="l"/>
                        </a:tabLst>
                      </a:pPr>
                      <a:r>
                        <a:rPr lang="es-ES" sz="1200" kern="1200" dirty="0">
                          <a:ln>
                            <a:noFill/>
                          </a:ln>
                          <a:solidFill>
                            <a:srgbClr val="000000"/>
                          </a:solidFill>
                          <a:effectLst/>
                          <a:latin typeface="Gill Sans MT" panose="020B0502020104020203" pitchFamily="34" charset="0"/>
                        </a:rPr>
                        <a:t>La contaminación del aire es muy preocupante</a:t>
                      </a:r>
                      <a:endParaRPr lang="es-ES" sz="1000"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n-GB" sz="1200" kern="1200" dirty="0">
                          <a:ln>
                            <a:noFill/>
                          </a:ln>
                          <a:solidFill>
                            <a:srgbClr val="000000"/>
                          </a:solidFill>
                          <a:effectLst/>
                          <a:latin typeface="Gill Sans MT" panose="020B0502020104020203" pitchFamily="34" charset="0"/>
                        </a:rPr>
                        <a:t>Air pollution is very concerning</a:t>
                      </a:r>
                      <a:endParaRPr lang="en-GB" sz="1000" kern="1400" dirty="0">
                        <a:ln>
                          <a:noFill/>
                        </a:ln>
                        <a:solidFill>
                          <a:srgbClr val="000000"/>
                        </a:solidFill>
                        <a:effectLst/>
                        <a:latin typeface="Gill Sans MT" panose="020B0502020104020203" pitchFamily="34" charset="0"/>
                      </a:endParaRPr>
                    </a:p>
                  </a:txBody>
                  <a:tcPr marL="36576" marR="36576" marT="36576" marB="36576"/>
                </a:tc>
                <a:extLst>
                  <a:ext uri="{0D108BD9-81ED-4DB2-BD59-A6C34878D82A}">
                    <a16:rowId xmlns:a16="http://schemas.microsoft.com/office/drawing/2014/main" val="4149408354"/>
                  </a:ext>
                </a:extLst>
              </a:tr>
              <a:tr h="306621">
                <a:tc>
                  <a:txBody>
                    <a:bodyPr/>
                    <a:lstStyle/>
                    <a:p>
                      <a:pPr marR="0" indent="0" algn="l" rtl="0">
                        <a:lnSpc>
                          <a:spcPct val="119000"/>
                        </a:lnSpc>
                        <a:spcBef>
                          <a:spcPts val="0"/>
                        </a:spcBef>
                        <a:spcAft>
                          <a:spcPts val="600"/>
                        </a:spcAft>
                        <a:tabLst>
                          <a:tab pos="2879446" algn="l"/>
                          <a:tab pos="2766974" algn="l"/>
                        </a:tabLst>
                      </a:pPr>
                      <a:r>
                        <a:rPr lang="es-ES" sz="1200" kern="1200">
                          <a:ln>
                            <a:noFill/>
                          </a:ln>
                          <a:solidFill>
                            <a:srgbClr val="000000"/>
                          </a:solidFill>
                          <a:effectLst/>
                          <a:latin typeface="Gill Sans MT" panose="020B0502020104020203" pitchFamily="34" charset="0"/>
                        </a:rPr>
                        <a:t>Tenemos que cuidar el planeta</a:t>
                      </a:r>
                      <a:endParaRPr lang="es-ES" sz="1000" kern="140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n-GB" sz="1200" kern="1200" dirty="0">
                          <a:ln>
                            <a:noFill/>
                          </a:ln>
                          <a:solidFill>
                            <a:srgbClr val="000000"/>
                          </a:solidFill>
                          <a:effectLst/>
                          <a:latin typeface="Gill Sans MT" panose="020B0502020104020203" pitchFamily="34" charset="0"/>
                        </a:rPr>
                        <a:t>We have to look after the planet</a:t>
                      </a:r>
                      <a:endParaRPr lang="en-GB" sz="1000" kern="1400" dirty="0">
                        <a:ln>
                          <a:noFill/>
                        </a:ln>
                        <a:solidFill>
                          <a:srgbClr val="000000"/>
                        </a:solidFill>
                        <a:effectLst/>
                        <a:latin typeface="Gill Sans MT" panose="020B0502020104020203" pitchFamily="34" charset="0"/>
                      </a:endParaRPr>
                    </a:p>
                  </a:txBody>
                  <a:tcPr marL="36576" marR="36576" marT="36576" marB="36576"/>
                </a:tc>
                <a:extLst>
                  <a:ext uri="{0D108BD9-81ED-4DB2-BD59-A6C34878D82A}">
                    <a16:rowId xmlns:a16="http://schemas.microsoft.com/office/drawing/2014/main" val="1235971345"/>
                  </a:ext>
                </a:extLst>
              </a:tr>
              <a:tr h="365450">
                <a:tc>
                  <a:txBody>
                    <a:bodyPr/>
                    <a:lstStyle/>
                    <a:p>
                      <a:pPr marR="0" indent="0" algn="l" rtl="0">
                        <a:lnSpc>
                          <a:spcPct val="119000"/>
                        </a:lnSpc>
                        <a:spcBef>
                          <a:spcPts val="0"/>
                        </a:spcBef>
                        <a:spcAft>
                          <a:spcPts val="600"/>
                        </a:spcAft>
                        <a:tabLst>
                          <a:tab pos="2879446" algn="l"/>
                          <a:tab pos="2766974" algn="l"/>
                        </a:tabLst>
                      </a:pPr>
                      <a:r>
                        <a:rPr lang="es-ES" sz="1200" kern="1200">
                          <a:ln>
                            <a:noFill/>
                          </a:ln>
                          <a:solidFill>
                            <a:srgbClr val="000000"/>
                          </a:solidFill>
                          <a:effectLst/>
                          <a:latin typeface="Gill Sans MT" panose="020B0502020104020203" pitchFamily="34" charset="0"/>
                        </a:rPr>
                        <a:t>Ayer reciclé el vidrio y el plástico</a:t>
                      </a:r>
                      <a:endParaRPr lang="es-ES" sz="1000" kern="140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n-GB" sz="1200" kern="1200" dirty="0">
                          <a:ln>
                            <a:noFill/>
                          </a:ln>
                          <a:solidFill>
                            <a:srgbClr val="000000"/>
                          </a:solidFill>
                          <a:effectLst/>
                          <a:latin typeface="Gill Sans MT" panose="020B0502020104020203" pitchFamily="34" charset="0"/>
                        </a:rPr>
                        <a:t>Yesterday I recycled the glass and the plastic.</a:t>
                      </a:r>
                      <a:endParaRPr lang="en-GB" sz="1000" kern="1400" dirty="0">
                        <a:ln>
                          <a:noFill/>
                        </a:ln>
                        <a:solidFill>
                          <a:srgbClr val="000000"/>
                        </a:solidFill>
                        <a:effectLst/>
                        <a:latin typeface="Gill Sans MT" panose="020B0502020104020203" pitchFamily="34" charset="0"/>
                      </a:endParaRPr>
                    </a:p>
                  </a:txBody>
                  <a:tcPr marL="36576" marR="36576" marT="36576" marB="36576"/>
                </a:tc>
                <a:extLst>
                  <a:ext uri="{0D108BD9-81ED-4DB2-BD59-A6C34878D82A}">
                    <a16:rowId xmlns:a16="http://schemas.microsoft.com/office/drawing/2014/main" val="3748769057"/>
                  </a:ext>
                </a:extLst>
              </a:tr>
              <a:tr h="489448">
                <a:tc>
                  <a:txBody>
                    <a:bodyPr/>
                    <a:lstStyle/>
                    <a:p>
                      <a:pPr marR="0" indent="0" algn="l" rtl="0">
                        <a:lnSpc>
                          <a:spcPct val="119000"/>
                        </a:lnSpc>
                        <a:spcBef>
                          <a:spcPts val="0"/>
                        </a:spcBef>
                        <a:spcAft>
                          <a:spcPts val="600"/>
                        </a:spcAft>
                      </a:pPr>
                      <a:r>
                        <a:rPr lang="es-ES" sz="1200" kern="1200">
                          <a:ln>
                            <a:noFill/>
                          </a:ln>
                          <a:solidFill>
                            <a:srgbClr val="000000"/>
                          </a:solidFill>
                          <a:effectLst/>
                          <a:latin typeface="Gill Sans MT" panose="020B0502020104020203" pitchFamily="34" charset="0"/>
                        </a:rPr>
                        <a:t>Me preocupa mucho el problema del calentamiento global…</a:t>
                      </a:r>
                      <a:endParaRPr lang="es-ES" sz="1000" kern="140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n-GB" sz="1200" kern="1200" dirty="0">
                          <a:ln>
                            <a:noFill/>
                          </a:ln>
                          <a:solidFill>
                            <a:srgbClr val="000000"/>
                          </a:solidFill>
                          <a:effectLst/>
                          <a:latin typeface="Gill Sans MT" panose="020B0502020104020203" pitchFamily="34" charset="0"/>
                        </a:rPr>
                        <a:t>I am really worried about the problem of global warming</a:t>
                      </a:r>
                      <a:endParaRPr lang="en-GB" sz="1000" kern="1400" dirty="0">
                        <a:ln>
                          <a:noFill/>
                        </a:ln>
                        <a:solidFill>
                          <a:srgbClr val="000000"/>
                        </a:solidFill>
                        <a:effectLst/>
                        <a:latin typeface="Gill Sans MT" panose="020B0502020104020203" pitchFamily="34" charset="0"/>
                      </a:endParaRPr>
                    </a:p>
                  </a:txBody>
                  <a:tcPr marL="36576" marR="36576" marT="36576" marB="36576"/>
                </a:tc>
                <a:extLst>
                  <a:ext uri="{0D108BD9-81ED-4DB2-BD59-A6C34878D82A}">
                    <a16:rowId xmlns:a16="http://schemas.microsoft.com/office/drawing/2014/main" val="1543258229"/>
                  </a:ext>
                </a:extLst>
              </a:tr>
              <a:tr h="489448">
                <a:tc>
                  <a:txBody>
                    <a:bodyPr/>
                    <a:lstStyle/>
                    <a:p>
                      <a:pPr marR="0" indent="0" algn="l" rtl="0">
                        <a:lnSpc>
                          <a:spcPct val="119000"/>
                        </a:lnSpc>
                        <a:spcBef>
                          <a:spcPts val="0"/>
                        </a:spcBef>
                        <a:spcAft>
                          <a:spcPts val="0"/>
                        </a:spcAft>
                      </a:pPr>
                      <a:r>
                        <a:rPr lang="es-ES" sz="1200" kern="1200">
                          <a:ln>
                            <a:noFill/>
                          </a:ln>
                          <a:solidFill>
                            <a:srgbClr val="000000"/>
                          </a:solidFill>
                          <a:effectLst/>
                          <a:latin typeface="Gill Sans MT" panose="020B0502020104020203" pitchFamily="34" charset="0"/>
                        </a:rPr>
                        <a:t>Muchos países se enfrentan a graves problemas sociales.</a:t>
                      </a:r>
                      <a:endParaRPr lang="es-ES" sz="1000" kern="140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0"/>
                        </a:spcAft>
                      </a:pPr>
                      <a:r>
                        <a:rPr lang="en-GB" sz="1200" kern="1200" dirty="0">
                          <a:ln>
                            <a:noFill/>
                          </a:ln>
                          <a:solidFill>
                            <a:srgbClr val="000000"/>
                          </a:solidFill>
                          <a:effectLst/>
                          <a:latin typeface="Gill Sans MT" panose="020B0502020104020203" pitchFamily="34" charset="0"/>
                        </a:rPr>
                        <a:t>Lots of countries face serious social problems</a:t>
                      </a:r>
                      <a:endParaRPr lang="en-GB" sz="1000" kern="1400" dirty="0">
                        <a:ln>
                          <a:noFill/>
                        </a:ln>
                        <a:solidFill>
                          <a:srgbClr val="000000"/>
                        </a:solidFill>
                        <a:effectLst/>
                        <a:latin typeface="Gill Sans MT" panose="020B0502020104020203" pitchFamily="34" charset="0"/>
                      </a:endParaRPr>
                    </a:p>
                  </a:txBody>
                  <a:tcPr marL="36576" marR="36576" marT="36576" marB="36576"/>
                </a:tc>
                <a:extLst>
                  <a:ext uri="{0D108BD9-81ED-4DB2-BD59-A6C34878D82A}">
                    <a16:rowId xmlns:a16="http://schemas.microsoft.com/office/drawing/2014/main" val="3146237369"/>
                  </a:ext>
                </a:extLst>
              </a:tr>
              <a:tr h="494936">
                <a:tc>
                  <a:txBody>
                    <a:bodyPr/>
                    <a:lstStyle/>
                    <a:p>
                      <a:pPr marR="0" indent="0" algn="l" rtl="0">
                        <a:lnSpc>
                          <a:spcPct val="119000"/>
                        </a:lnSpc>
                        <a:spcBef>
                          <a:spcPts val="0"/>
                        </a:spcBef>
                        <a:spcAft>
                          <a:spcPts val="0"/>
                        </a:spcAft>
                      </a:pPr>
                      <a:r>
                        <a:rPr lang="es-ES" sz="1200" kern="1200" dirty="0">
                          <a:ln>
                            <a:noFill/>
                          </a:ln>
                          <a:solidFill>
                            <a:srgbClr val="000000"/>
                          </a:solidFill>
                          <a:effectLst/>
                          <a:latin typeface="Gill Sans MT" panose="020B0502020104020203" pitchFamily="34" charset="0"/>
                        </a:rPr>
                        <a:t>Es un gran problema a nivel mundial que afecta a muchos países</a:t>
                      </a:r>
                      <a:r>
                        <a:rPr lang="es-ES" sz="1200" kern="1400" dirty="0">
                          <a:ln>
                            <a:noFill/>
                          </a:ln>
                          <a:solidFill>
                            <a:srgbClr val="000000"/>
                          </a:solidFill>
                          <a:effectLst/>
                          <a:latin typeface="Gill Sans MT" panose="020B0502020104020203" pitchFamily="34" charset="0"/>
                        </a:rPr>
                        <a:t>.</a:t>
                      </a:r>
                      <a:endParaRPr lang="es-ES" sz="1000"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n-GB" sz="1200" kern="1200" dirty="0">
                          <a:ln>
                            <a:noFill/>
                          </a:ln>
                          <a:solidFill>
                            <a:srgbClr val="000000"/>
                          </a:solidFill>
                          <a:effectLst/>
                          <a:latin typeface="Gill Sans MT" panose="020B0502020104020203" pitchFamily="34" charset="0"/>
                        </a:rPr>
                        <a:t>It’s a big problem that affects many countries</a:t>
                      </a:r>
                      <a:endParaRPr lang="en-GB" sz="1000" kern="1400" dirty="0">
                        <a:ln>
                          <a:noFill/>
                        </a:ln>
                        <a:solidFill>
                          <a:srgbClr val="000000"/>
                        </a:solidFill>
                        <a:effectLst/>
                        <a:latin typeface="Gill Sans MT" panose="020B0502020104020203" pitchFamily="34" charset="0"/>
                      </a:endParaRPr>
                    </a:p>
                  </a:txBody>
                  <a:tcPr marL="36576" marR="36576" marT="36576" marB="36576"/>
                </a:tc>
                <a:extLst>
                  <a:ext uri="{0D108BD9-81ED-4DB2-BD59-A6C34878D82A}">
                    <a16:rowId xmlns:a16="http://schemas.microsoft.com/office/drawing/2014/main" val="3264998185"/>
                  </a:ext>
                </a:extLst>
              </a:tr>
              <a:tr h="306621">
                <a:tc>
                  <a:txBody>
                    <a:bodyPr/>
                    <a:lstStyle/>
                    <a:p>
                      <a:pPr marR="0" indent="0" algn="l" rtl="0">
                        <a:lnSpc>
                          <a:spcPct val="119000"/>
                        </a:lnSpc>
                        <a:spcBef>
                          <a:spcPts val="0"/>
                        </a:spcBef>
                        <a:spcAft>
                          <a:spcPts val="600"/>
                        </a:spcAft>
                      </a:pPr>
                      <a:r>
                        <a:rPr lang="en-GB" sz="1200" kern="1200">
                          <a:ln>
                            <a:noFill/>
                          </a:ln>
                          <a:solidFill>
                            <a:srgbClr val="000000"/>
                          </a:solidFill>
                          <a:effectLst/>
                          <a:latin typeface="Gill Sans MT" panose="020B0502020104020203" pitchFamily="34" charset="0"/>
                        </a:rPr>
                        <a:t>¡Qué verde!  </a:t>
                      </a:r>
                      <a:endParaRPr lang="en-GB" sz="1000" kern="140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0"/>
                        </a:spcAft>
                      </a:pPr>
                      <a:r>
                        <a:rPr lang="en-GB" sz="1200" kern="1200" dirty="0">
                          <a:ln>
                            <a:noFill/>
                          </a:ln>
                          <a:solidFill>
                            <a:srgbClr val="000000"/>
                          </a:solidFill>
                          <a:effectLst/>
                          <a:latin typeface="Gill Sans MT" panose="020B0502020104020203" pitchFamily="34" charset="0"/>
                        </a:rPr>
                        <a:t>How green !                                      </a:t>
                      </a:r>
                      <a:endParaRPr lang="en-GB" sz="1000" kern="1400" dirty="0">
                        <a:ln>
                          <a:noFill/>
                        </a:ln>
                        <a:solidFill>
                          <a:srgbClr val="000000"/>
                        </a:solidFill>
                        <a:effectLst/>
                        <a:latin typeface="Gill Sans MT" panose="020B0502020104020203" pitchFamily="34" charset="0"/>
                      </a:endParaRPr>
                    </a:p>
                  </a:txBody>
                  <a:tcPr marL="36576" marR="36576" marT="36576" marB="36576"/>
                </a:tc>
                <a:extLst>
                  <a:ext uri="{0D108BD9-81ED-4DB2-BD59-A6C34878D82A}">
                    <a16:rowId xmlns:a16="http://schemas.microsoft.com/office/drawing/2014/main" val="2139219470"/>
                  </a:ext>
                </a:extLst>
              </a:tr>
              <a:tr h="306621">
                <a:tc>
                  <a:txBody>
                    <a:bodyPr/>
                    <a:lstStyle/>
                    <a:p>
                      <a:pPr marR="0" indent="0" algn="l" rtl="0">
                        <a:lnSpc>
                          <a:spcPct val="119000"/>
                        </a:lnSpc>
                        <a:spcBef>
                          <a:spcPts val="0"/>
                        </a:spcBef>
                        <a:spcAft>
                          <a:spcPts val="600"/>
                        </a:spcAft>
                      </a:pPr>
                      <a:r>
                        <a:rPr lang="en-GB" sz="1200" kern="1200">
                          <a:ln>
                            <a:noFill/>
                          </a:ln>
                          <a:solidFill>
                            <a:srgbClr val="000000"/>
                          </a:solidFill>
                          <a:effectLst/>
                          <a:latin typeface="Gill Sans MT" panose="020B0502020104020203" pitchFamily="34" charset="0"/>
                        </a:rPr>
                        <a:t>La basura </a:t>
                      </a:r>
                      <a:endParaRPr lang="en-GB" sz="1000" kern="140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pPr>
                      <a:r>
                        <a:rPr lang="en-GB" sz="1200" kern="1200" dirty="0">
                          <a:ln>
                            <a:noFill/>
                          </a:ln>
                          <a:solidFill>
                            <a:srgbClr val="000000"/>
                          </a:solidFill>
                          <a:effectLst/>
                          <a:latin typeface="Gill Sans MT" panose="020B0502020104020203" pitchFamily="34" charset="0"/>
                        </a:rPr>
                        <a:t>rubbish</a:t>
                      </a:r>
                      <a:endParaRPr lang="en-GB" sz="1000" kern="1400" dirty="0">
                        <a:ln>
                          <a:noFill/>
                        </a:ln>
                        <a:solidFill>
                          <a:srgbClr val="000000"/>
                        </a:solidFill>
                        <a:effectLst/>
                        <a:latin typeface="Gill Sans MT" panose="020B0502020104020203" pitchFamily="34" charset="0"/>
                      </a:endParaRPr>
                    </a:p>
                  </a:txBody>
                  <a:tcPr marL="36576" marR="36576" marT="36576" marB="36576"/>
                </a:tc>
                <a:extLst>
                  <a:ext uri="{0D108BD9-81ED-4DB2-BD59-A6C34878D82A}">
                    <a16:rowId xmlns:a16="http://schemas.microsoft.com/office/drawing/2014/main" val="3212544497"/>
                  </a:ext>
                </a:extLst>
              </a:tr>
              <a:tr h="306621">
                <a:tc>
                  <a:txBody>
                    <a:bodyPr/>
                    <a:lstStyle/>
                    <a:p>
                      <a:pPr marR="0" indent="0" algn="l" rtl="0">
                        <a:lnSpc>
                          <a:spcPct val="119000"/>
                        </a:lnSpc>
                        <a:spcBef>
                          <a:spcPts val="0"/>
                        </a:spcBef>
                        <a:spcAft>
                          <a:spcPts val="600"/>
                        </a:spcAft>
                      </a:pPr>
                      <a:r>
                        <a:rPr lang="en-GB" sz="1200" kern="1200">
                          <a:ln>
                            <a:noFill/>
                          </a:ln>
                          <a:solidFill>
                            <a:srgbClr val="000000"/>
                          </a:solidFill>
                          <a:effectLst/>
                          <a:latin typeface="Gill Sans MT" panose="020B0502020104020203" pitchFamily="34" charset="0"/>
                        </a:rPr>
                        <a:t>Los recursos </a:t>
                      </a:r>
                      <a:endParaRPr lang="en-GB" sz="1000" kern="140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pPr>
                      <a:r>
                        <a:rPr lang="en-GB" sz="1200" kern="1200" dirty="0">
                          <a:ln>
                            <a:noFill/>
                          </a:ln>
                          <a:solidFill>
                            <a:srgbClr val="000000"/>
                          </a:solidFill>
                          <a:effectLst/>
                          <a:latin typeface="Gill Sans MT" panose="020B0502020104020203" pitchFamily="34" charset="0"/>
                        </a:rPr>
                        <a:t>resources</a:t>
                      </a:r>
                      <a:endParaRPr lang="en-GB" sz="1000" kern="1400" dirty="0">
                        <a:ln>
                          <a:noFill/>
                        </a:ln>
                        <a:solidFill>
                          <a:srgbClr val="000000"/>
                        </a:solidFill>
                        <a:effectLst/>
                        <a:latin typeface="Gill Sans MT" panose="020B0502020104020203" pitchFamily="34" charset="0"/>
                      </a:endParaRPr>
                    </a:p>
                  </a:txBody>
                  <a:tcPr marL="36576" marR="36576" marT="36576" marB="36576"/>
                </a:tc>
                <a:extLst>
                  <a:ext uri="{0D108BD9-81ED-4DB2-BD59-A6C34878D82A}">
                    <a16:rowId xmlns:a16="http://schemas.microsoft.com/office/drawing/2014/main" val="1202810902"/>
                  </a:ext>
                </a:extLst>
              </a:tr>
              <a:tr h="306621">
                <a:tc>
                  <a:txBody>
                    <a:bodyPr/>
                    <a:lstStyle/>
                    <a:p>
                      <a:pPr marR="0" indent="0" algn="l" rtl="0">
                        <a:lnSpc>
                          <a:spcPct val="119000"/>
                        </a:lnSpc>
                        <a:spcBef>
                          <a:spcPts val="0"/>
                        </a:spcBef>
                        <a:spcAft>
                          <a:spcPts val="600"/>
                        </a:spcAft>
                      </a:pPr>
                      <a:r>
                        <a:rPr lang="en-GB" sz="1200" kern="1200">
                          <a:ln>
                            <a:noFill/>
                          </a:ln>
                          <a:solidFill>
                            <a:srgbClr val="000000"/>
                          </a:solidFill>
                          <a:effectLst/>
                          <a:latin typeface="Gill Sans MT" panose="020B0502020104020203" pitchFamily="34" charset="0"/>
                        </a:rPr>
                        <a:t>El mundo </a:t>
                      </a:r>
                      <a:endParaRPr lang="en-GB" sz="1000" kern="140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0"/>
                        </a:spcAft>
                      </a:pPr>
                      <a:r>
                        <a:rPr lang="en-GB" sz="1200" kern="1200" dirty="0">
                          <a:ln>
                            <a:noFill/>
                          </a:ln>
                          <a:solidFill>
                            <a:srgbClr val="000000"/>
                          </a:solidFill>
                          <a:effectLst/>
                          <a:latin typeface="Gill Sans MT" panose="020B0502020104020203" pitchFamily="34" charset="0"/>
                        </a:rPr>
                        <a:t>The world</a:t>
                      </a:r>
                      <a:endParaRPr lang="en-GB" sz="1000" kern="1400" dirty="0">
                        <a:ln>
                          <a:noFill/>
                        </a:ln>
                        <a:solidFill>
                          <a:srgbClr val="000000"/>
                        </a:solidFill>
                        <a:effectLst/>
                        <a:latin typeface="Gill Sans MT" panose="020B0502020104020203" pitchFamily="34" charset="0"/>
                      </a:endParaRPr>
                    </a:p>
                  </a:txBody>
                  <a:tcPr marL="36576" marR="36576" marT="36576" marB="36576"/>
                </a:tc>
                <a:extLst>
                  <a:ext uri="{0D108BD9-81ED-4DB2-BD59-A6C34878D82A}">
                    <a16:rowId xmlns:a16="http://schemas.microsoft.com/office/drawing/2014/main" val="1773897719"/>
                  </a:ext>
                </a:extLst>
              </a:tr>
              <a:tr h="306621">
                <a:tc>
                  <a:txBody>
                    <a:bodyPr/>
                    <a:lstStyle/>
                    <a:p>
                      <a:pPr marR="0" indent="0" algn="l" rtl="0">
                        <a:lnSpc>
                          <a:spcPct val="119000"/>
                        </a:lnSpc>
                        <a:spcBef>
                          <a:spcPts val="0"/>
                        </a:spcBef>
                        <a:spcAft>
                          <a:spcPts val="600"/>
                        </a:spcAft>
                      </a:pPr>
                      <a:r>
                        <a:rPr lang="en-GB" sz="1200" kern="1200" dirty="0">
                          <a:ln>
                            <a:noFill/>
                          </a:ln>
                          <a:solidFill>
                            <a:srgbClr val="000000"/>
                          </a:solidFill>
                          <a:effectLst/>
                          <a:latin typeface="Gill Sans MT" panose="020B0502020104020203" pitchFamily="34" charset="0"/>
                        </a:rPr>
                        <a:t>La </a:t>
                      </a:r>
                      <a:r>
                        <a:rPr lang="en-GB" sz="1200" kern="1200" dirty="0" err="1">
                          <a:ln>
                            <a:noFill/>
                          </a:ln>
                          <a:solidFill>
                            <a:srgbClr val="000000"/>
                          </a:solidFill>
                          <a:effectLst/>
                          <a:latin typeface="Gill Sans MT" panose="020B0502020104020203" pitchFamily="34" charset="0"/>
                        </a:rPr>
                        <a:t>escasez</a:t>
                      </a:r>
                      <a:r>
                        <a:rPr lang="en-GB" sz="1200" kern="1200" dirty="0">
                          <a:ln>
                            <a:noFill/>
                          </a:ln>
                          <a:solidFill>
                            <a:srgbClr val="000000"/>
                          </a:solidFill>
                          <a:effectLst/>
                          <a:latin typeface="Gill Sans MT" panose="020B0502020104020203" pitchFamily="34" charset="0"/>
                        </a:rPr>
                        <a:t> de </a:t>
                      </a:r>
                      <a:r>
                        <a:rPr lang="en-GB" sz="1200" kern="1200" dirty="0" err="1">
                          <a:ln>
                            <a:noFill/>
                          </a:ln>
                          <a:solidFill>
                            <a:srgbClr val="000000"/>
                          </a:solidFill>
                          <a:effectLst/>
                          <a:latin typeface="Gill Sans MT" panose="020B0502020104020203" pitchFamily="34" charset="0"/>
                        </a:rPr>
                        <a:t>agua</a:t>
                      </a:r>
                      <a:r>
                        <a:rPr lang="en-GB" sz="1200" kern="1200" dirty="0">
                          <a:ln>
                            <a:noFill/>
                          </a:ln>
                          <a:solidFill>
                            <a:srgbClr val="000000"/>
                          </a:solidFill>
                          <a:effectLst/>
                          <a:latin typeface="Gill Sans MT" panose="020B0502020104020203" pitchFamily="34" charset="0"/>
                        </a:rPr>
                        <a:t> </a:t>
                      </a:r>
                      <a:endParaRPr lang="en-GB" sz="1000"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0"/>
                        </a:spcAft>
                      </a:pPr>
                      <a:r>
                        <a:rPr lang="en-GB" sz="1200" kern="1200" dirty="0">
                          <a:ln>
                            <a:noFill/>
                          </a:ln>
                          <a:solidFill>
                            <a:srgbClr val="000000"/>
                          </a:solidFill>
                          <a:effectLst/>
                          <a:latin typeface="Gill Sans MT" panose="020B0502020104020203" pitchFamily="34" charset="0"/>
                        </a:rPr>
                        <a:t>The scarcity of water</a:t>
                      </a:r>
                      <a:endParaRPr lang="en-GB" sz="1000" kern="1400" dirty="0">
                        <a:ln>
                          <a:noFill/>
                        </a:ln>
                        <a:solidFill>
                          <a:srgbClr val="000000"/>
                        </a:solidFill>
                        <a:effectLst/>
                        <a:latin typeface="Gill Sans MT" panose="020B0502020104020203" pitchFamily="34" charset="0"/>
                      </a:endParaRPr>
                    </a:p>
                  </a:txBody>
                  <a:tcPr marL="36576" marR="36576" marT="36576" marB="36576"/>
                </a:tc>
                <a:extLst>
                  <a:ext uri="{0D108BD9-81ED-4DB2-BD59-A6C34878D82A}">
                    <a16:rowId xmlns:a16="http://schemas.microsoft.com/office/drawing/2014/main" val="3487442006"/>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2713908372"/>
              </p:ext>
            </p:extLst>
          </p:nvPr>
        </p:nvGraphicFramePr>
        <p:xfrm>
          <a:off x="7057074" y="129873"/>
          <a:ext cx="4925920" cy="6403094"/>
        </p:xfrm>
        <a:graphic>
          <a:graphicData uri="http://schemas.openxmlformats.org/drawingml/2006/table">
            <a:tbl>
              <a:tblPr firstRow="1" bandRow="1">
                <a:tableStyleId>{5940675A-B579-460E-94D1-54222C63F5DA}</a:tableStyleId>
              </a:tblPr>
              <a:tblGrid>
                <a:gridCol w="2439274">
                  <a:extLst>
                    <a:ext uri="{9D8B030D-6E8A-4147-A177-3AD203B41FA5}">
                      <a16:colId xmlns:a16="http://schemas.microsoft.com/office/drawing/2014/main" val="20000"/>
                    </a:ext>
                  </a:extLst>
                </a:gridCol>
                <a:gridCol w="2486646">
                  <a:extLst>
                    <a:ext uri="{9D8B030D-6E8A-4147-A177-3AD203B41FA5}">
                      <a16:colId xmlns:a16="http://schemas.microsoft.com/office/drawing/2014/main" val="20001"/>
                    </a:ext>
                  </a:extLst>
                </a:gridCol>
              </a:tblGrid>
              <a:tr h="291642">
                <a:tc>
                  <a:txBody>
                    <a:bodyPr/>
                    <a:lstStyle/>
                    <a:p>
                      <a:pPr algn="ctr"/>
                      <a:r>
                        <a:rPr lang="en-GB" sz="1200" b="1" dirty="0">
                          <a:latin typeface="Gill Sans MT" panose="020B0502020104020203" pitchFamily="34" charset="0"/>
                        </a:rPr>
                        <a:t>Spanish</a:t>
                      </a:r>
                    </a:p>
                  </a:txBody>
                  <a:tcPr>
                    <a:solidFill>
                      <a:srgbClr val="FFCCFF"/>
                    </a:solidFill>
                  </a:tcPr>
                </a:tc>
                <a:tc>
                  <a:txBody>
                    <a:bodyPr/>
                    <a:lstStyle/>
                    <a:p>
                      <a:pPr algn="ctr"/>
                      <a:r>
                        <a:rPr lang="en-GB" sz="1200" b="1" dirty="0">
                          <a:latin typeface="Gill Sans MT" panose="020B0502020104020203" pitchFamily="34" charset="0"/>
                        </a:rPr>
                        <a:t>English</a:t>
                      </a:r>
                    </a:p>
                  </a:txBody>
                  <a:tcPr>
                    <a:solidFill>
                      <a:schemeClr val="accent1">
                        <a:lumMod val="20000"/>
                        <a:lumOff val="80000"/>
                      </a:schemeClr>
                    </a:solidFill>
                  </a:tcPr>
                </a:tc>
                <a:extLst>
                  <a:ext uri="{0D108BD9-81ED-4DB2-BD59-A6C34878D82A}">
                    <a16:rowId xmlns:a16="http://schemas.microsoft.com/office/drawing/2014/main" val="10000"/>
                  </a:ext>
                </a:extLst>
              </a:tr>
              <a:tr h="356354">
                <a:tc>
                  <a:txBody>
                    <a:bodyPr/>
                    <a:lstStyle/>
                    <a:p>
                      <a:pPr marR="0" indent="0" algn="l" rtl="0">
                        <a:lnSpc>
                          <a:spcPct val="119000"/>
                        </a:lnSpc>
                        <a:spcBef>
                          <a:spcPts val="0"/>
                        </a:spcBef>
                        <a:spcAft>
                          <a:spcPts val="600"/>
                        </a:spcAft>
                      </a:pPr>
                      <a:r>
                        <a:rPr lang="en-GB" sz="1200" kern="1200" dirty="0">
                          <a:ln>
                            <a:noFill/>
                          </a:ln>
                          <a:solidFill>
                            <a:srgbClr val="000000"/>
                          </a:solidFill>
                          <a:effectLst/>
                          <a:latin typeface="Gill Sans MT" panose="020B0502020104020203" pitchFamily="34" charset="0"/>
                        </a:rPr>
                        <a:t>El </a:t>
                      </a:r>
                      <a:r>
                        <a:rPr lang="en-GB" sz="1200" kern="1200" dirty="0" err="1">
                          <a:ln>
                            <a:noFill/>
                          </a:ln>
                          <a:solidFill>
                            <a:srgbClr val="000000"/>
                          </a:solidFill>
                          <a:effectLst/>
                          <a:latin typeface="Gill Sans MT" panose="020B0502020104020203" pitchFamily="34" charset="0"/>
                        </a:rPr>
                        <a:t>efecto</a:t>
                      </a:r>
                      <a:r>
                        <a:rPr lang="en-GB" sz="1200" kern="1200" dirty="0">
                          <a:ln>
                            <a:noFill/>
                          </a:ln>
                          <a:solidFill>
                            <a:srgbClr val="000000"/>
                          </a:solidFill>
                          <a:effectLst/>
                          <a:latin typeface="Gill Sans MT" panose="020B0502020104020203" pitchFamily="34" charset="0"/>
                        </a:rPr>
                        <a:t> </a:t>
                      </a:r>
                      <a:r>
                        <a:rPr lang="en-GB" sz="1200" kern="1200" dirty="0" err="1">
                          <a:ln>
                            <a:noFill/>
                          </a:ln>
                          <a:solidFill>
                            <a:srgbClr val="000000"/>
                          </a:solidFill>
                          <a:effectLst/>
                          <a:latin typeface="Gill Sans MT" panose="020B0502020104020203" pitchFamily="34" charset="0"/>
                        </a:rPr>
                        <a:t>invernadero</a:t>
                      </a:r>
                      <a:r>
                        <a:rPr lang="en-GB" sz="1200" kern="1200" dirty="0">
                          <a:ln>
                            <a:noFill/>
                          </a:ln>
                          <a:solidFill>
                            <a:srgbClr val="000000"/>
                          </a:solidFill>
                          <a:effectLst/>
                          <a:latin typeface="Gill Sans MT" panose="020B0502020104020203" pitchFamily="34" charset="0"/>
                        </a:rPr>
                        <a:t> </a:t>
                      </a:r>
                      <a:endParaRPr lang="en-GB" sz="1200"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0"/>
                        </a:spcAft>
                      </a:pPr>
                      <a:r>
                        <a:rPr lang="en-GB" sz="1200" kern="1200" dirty="0">
                          <a:ln>
                            <a:noFill/>
                          </a:ln>
                          <a:solidFill>
                            <a:srgbClr val="000000"/>
                          </a:solidFill>
                          <a:effectLst/>
                          <a:latin typeface="Gill Sans MT" panose="020B0502020104020203" pitchFamily="34" charset="0"/>
                        </a:rPr>
                        <a:t>The Greenhouse effect</a:t>
                      </a:r>
                      <a:endParaRPr lang="en-GB" sz="1200" kern="1400" dirty="0">
                        <a:ln>
                          <a:noFill/>
                        </a:ln>
                        <a:solidFill>
                          <a:srgbClr val="000000"/>
                        </a:solidFill>
                        <a:effectLst/>
                        <a:latin typeface="Gill Sans MT" panose="020B0502020104020203" pitchFamily="34" charset="0"/>
                      </a:endParaRPr>
                    </a:p>
                  </a:txBody>
                  <a:tcPr marL="36576" marR="36576" marT="36576" marB="36576"/>
                </a:tc>
                <a:extLst>
                  <a:ext uri="{0D108BD9-81ED-4DB2-BD59-A6C34878D82A}">
                    <a16:rowId xmlns:a16="http://schemas.microsoft.com/office/drawing/2014/main" val="10001"/>
                  </a:ext>
                </a:extLst>
              </a:tr>
              <a:tr h="386836">
                <a:tc>
                  <a:txBody>
                    <a:bodyPr/>
                    <a:lstStyle/>
                    <a:p>
                      <a:pPr marR="0" indent="0" algn="l" rtl="0">
                        <a:lnSpc>
                          <a:spcPct val="119000"/>
                        </a:lnSpc>
                        <a:spcBef>
                          <a:spcPts val="0"/>
                        </a:spcBef>
                        <a:spcAft>
                          <a:spcPts val="0"/>
                        </a:spcAft>
                      </a:pPr>
                      <a:r>
                        <a:rPr lang="en-GB" sz="1200" kern="1200" dirty="0">
                          <a:ln>
                            <a:noFill/>
                          </a:ln>
                          <a:solidFill>
                            <a:srgbClr val="000000"/>
                          </a:solidFill>
                          <a:effectLst/>
                          <a:latin typeface="Gill Sans MT" panose="020B0502020104020203" pitchFamily="34" charset="0"/>
                        </a:rPr>
                        <a:t>¡</a:t>
                      </a:r>
                      <a:r>
                        <a:rPr lang="en-GB" sz="1200" kern="1200" dirty="0" err="1">
                          <a:ln>
                            <a:noFill/>
                          </a:ln>
                          <a:solidFill>
                            <a:srgbClr val="000000"/>
                          </a:solidFill>
                          <a:effectLst/>
                          <a:latin typeface="Gill Sans MT" panose="020B0502020104020203" pitchFamily="34" charset="0"/>
                        </a:rPr>
                        <a:t>Qué</a:t>
                      </a:r>
                      <a:r>
                        <a:rPr lang="en-GB" sz="1200" kern="1200" dirty="0">
                          <a:ln>
                            <a:noFill/>
                          </a:ln>
                          <a:solidFill>
                            <a:srgbClr val="000000"/>
                          </a:solidFill>
                          <a:effectLst/>
                          <a:latin typeface="Gill Sans MT" panose="020B0502020104020203" pitchFamily="34" charset="0"/>
                        </a:rPr>
                        <a:t> </a:t>
                      </a:r>
                      <a:r>
                        <a:rPr lang="en-GB" sz="1200" kern="1200" dirty="0" err="1">
                          <a:ln>
                            <a:noFill/>
                          </a:ln>
                          <a:solidFill>
                            <a:srgbClr val="000000"/>
                          </a:solidFill>
                          <a:effectLst/>
                          <a:latin typeface="Gill Sans MT" panose="020B0502020104020203" pitchFamily="34" charset="0"/>
                        </a:rPr>
                        <a:t>malgasto</a:t>
                      </a:r>
                      <a:r>
                        <a:rPr lang="en-GB" sz="1200" kern="1200" dirty="0">
                          <a:ln>
                            <a:noFill/>
                          </a:ln>
                          <a:solidFill>
                            <a:srgbClr val="000000"/>
                          </a:solidFill>
                          <a:effectLst/>
                          <a:latin typeface="Gill Sans MT" panose="020B0502020104020203" pitchFamily="34" charset="0"/>
                        </a:rPr>
                        <a:t>!  </a:t>
                      </a:r>
                      <a:endParaRPr lang="en-GB" sz="1200"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0"/>
                        </a:spcAft>
                      </a:pPr>
                      <a:r>
                        <a:rPr lang="en-GB" sz="1200" kern="1200">
                          <a:ln>
                            <a:noFill/>
                          </a:ln>
                          <a:solidFill>
                            <a:srgbClr val="000000"/>
                          </a:solidFill>
                          <a:effectLst/>
                          <a:latin typeface="Gill Sans MT" panose="020B0502020104020203" pitchFamily="34" charset="0"/>
                        </a:rPr>
                        <a:t>What a waste !</a:t>
                      </a:r>
                      <a:endParaRPr lang="en-GB" sz="1200" kern="1400">
                        <a:ln>
                          <a:noFill/>
                        </a:ln>
                        <a:solidFill>
                          <a:srgbClr val="000000"/>
                        </a:solidFill>
                        <a:effectLst/>
                        <a:latin typeface="Gill Sans MT" panose="020B0502020104020203" pitchFamily="34" charset="0"/>
                      </a:endParaRPr>
                    </a:p>
                  </a:txBody>
                  <a:tcPr marL="36576" marR="36576" marT="36576" marB="36576"/>
                </a:tc>
                <a:extLst>
                  <a:ext uri="{0D108BD9-81ED-4DB2-BD59-A6C34878D82A}">
                    <a16:rowId xmlns:a16="http://schemas.microsoft.com/office/drawing/2014/main" val="10002"/>
                  </a:ext>
                </a:extLst>
              </a:tr>
              <a:tr h="356354">
                <a:tc>
                  <a:txBody>
                    <a:bodyPr/>
                    <a:lstStyle/>
                    <a:p>
                      <a:pPr marR="0" indent="0" algn="l" rtl="0">
                        <a:lnSpc>
                          <a:spcPct val="119000"/>
                        </a:lnSpc>
                        <a:spcBef>
                          <a:spcPts val="0"/>
                        </a:spcBef>
                        <a:spcAft>
                          <a:spcPts val="600"/>
                        </a:spcAft>
                      </a:pPr>
                      <a:r>
                        <a:rPr lang="en-GB" sz="1200" kern="1200" dirty="0">
                          <a:ln>
                            <a:noFill/>
                          </a:ln>
                          <a:solidFill>
                            <a:srgbClr val="000000"/>
                          </a:solidFill>
                          <a:effectLst/>
                          <a:latin typeface="Gill Sans MT" panose="020B0502020104020203" pitchFamily="34" charset="0"/>
                        </a:rPr>
                        <a:t>Los </a:t>
                      </a:r>
                      <a:r>
                        <a:rPr lang="en-GB" sz="1200" kern="1200" dirty="0" err="1">
                          <a:ln>
                            <a:noFill/>
                          </a:ln>
                          <a:solidFill>
                            <a:srgbClr val="000000"/>
                          </a:solidFill>
                          <a:effectLst/>
                          <a:latin typeface="Gill Sans MT" panose="020B0502020104020203" pitchFamily="34" charset="0"/>
                        </a:rPr>
                        <a:t>desechos</a:t>
                      </a:r>
                      <a:r>
                        <a:rPr lang="en-GB" sz="1200" kern="1200" dirty="0">
                          <a:ln>
                            <a:noFill/>
                          </a:ln>
                          <a:solidFill>
                            <a:srgbClr val="000000"/>
                          </a:solidFill>
                          <a:effectLst/>
                          <a:latin typeface="Gill Sans MT" panose="020B0502020104020203" pitchFamily="34" charset="0"/>
                        </a:rPr>
                        <a:t> </a:t>
                      </a:r>
                      <a:endParaRPr lang="en-GB" sz="1200"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pPr>
                      <a:r>
                        <a:rPr lang="en-GB" sz="1200" kern="1200">
                          <a:ln>
                            <a:noFill/>
                          </a:ln>
                          <a:solidFill>
                            <a:srgbClr val="000000"/>
                          </a:solidFill>
                          <a:effectLst/>
                          <a:latin typeface="Gill Sans MT" panose="020B0502020104020203" pitchFamily="34" charset="0"/>
                        </a:rPr>
                        <a:t>waste</a:t>
                      </a:r>
                      <a:endParaRPr lang="en-GB" sz="1200" kern="1400">
                        <a:ln>
                          <a:noFill/>
                        </a:ln>
                        <a:solidFill>
                          <a:srgbClr val="000000"/>
                        </a:solidFill>
                        <a:effectLst/>
                        <a:latin typeface="Gill Sans MT" panose="020B0502020104020203" pitchFamily="34" charset="0"/>
                      </a:endParaRPr>
                    </a:p>
                  </a:txBody>
                  <a:tcPr marL="36576" marR="36576" marT="36576" marB="36576"/>
                </a:tc>
                <a:extLst>
                  <a:ext uri="{0D108BD9-81ED-4DB2-BD59-A6C34878D82A}">
                    <a16:rowId xmlns:a16="http://schemas.microsoft.com/office/drawing/2014/main" val="10003"/>
                  </a:ext>
                </a:extLst>
              </a:tr>
              <a:tr h="355723">
                <a:tc>
                  <a:txBody>
                    <a:bodyPr/>
                    <a:lstStyle/>
                    <a:p>
                      <a:pPr marR="0" indent="0" algn="l" rtl="0">
                        <a:lnSpc>
                          <a:spcPct val="119000"/>
                        </a:lnSpc>
                        <a:spcBef>
                          <a:spcPts val="0"/>
                        </a:spcBef>
                        <a:spcAft>
                          <a:spcPts val="600"/>
                        </a:spcAft>
                      </a:pPr>
                      <a:r>
                        <a:rPr lang="en-GB" sz="1200" kern="1200" dirty="0">
                          <a:ln>
                            <a:noFill/>
                          </a:ln>
                          <a:solidFill>
                            <a:srgbClr val="000000"/>
                          </a:solidFill>
                          <a:effectLst/>
                          <a:latin typeface="Gill Sans MT" panose="020B0502020104020203" pitchFamily="34" charset="0"/>
                        </a:rPr>
                        <a:t>El </a:t>
                      </a:r>
                      <a:r>
                        <a:rPr lang="en-GB" sz="1200" kern="1200" dirty="0" err="1">
                          <a:ln>
                            <a:noFill/>
                          </a:ln>
                          <a:solidFill>
                            <a:srgbClr val="000000"/>
                          </a:solidFill>
                          <a:effectLst/>
                          <a:latin typeface="Gill Sans MT" panose="020B0502020104020203" pitchFamily="34" charset="0"/>
                        </a:rPr>
                        <a:t>medio</a:t>
                      </a:r>
                      <a:r>
                        <a:rPr lang="en-GB" sz="1200" kern="1200" dirty="0">
                          <a:ln>
                            <a:noFill/>
                          </a:ln>
                          <a:solidFill>
                            <a:srgbClr val="000000"/>
                          </a:solidFill>
                          <a:effectLst/>
                          <a:latin typeface="Gill Sans MT" panose="020B0502020104020203" pitchFamily="34" charset="0"/>
                        </a:rPr>
                        <a:t> </a:t>
                      </a:r>
                      <a:r>
                        <a:rPr lang="en-GB" sz="1200" kern="1200" dirty="0" err="1">
                          <a:ln>
                            <a:noFill/>
                          </a:ln>
                          <a:solidFill>
                            <a:srgbClr val="000000"/>
                          </a:solidFill>
                          <a:effectLst/>
                          <a:latin typeface="Gill Sans MT" panose="020B0502020104020203" pitchFamily="34" charset="0"/>
                        </a:rPr>
                        <a:t>ambiente</a:t>
                      </a:r>
                      <a:r>
                        <a:rPr lang="en-GB" sz="1200" kern="1200" dirty="0">
                          <a:ln>
                            <a:noFill/>
                          </a:ln>
                          <a:solidFill>
                            <a:srgbClr val="000000"/>
                          </a:solidFill>
                          <a:effectLst/>
                          <a:latin typeface="Gill Sans MT" panose="020B0502020104020203" pitchFamily="34" charset="0"/>
                        </a:rPr>
                        <a:t> </a:t>
                      </a:r>
                      <a:endParaRPr lang="en-GB" sz="1200"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0"/>
                        </a:spcAft>
                      </a:pPr>
                      <a:r>
                        <a:rPr lang="en-GB" sz="1200" kern="1200">
                          <a:ln>
                            <a:noFill/>
                          </a:ln>
                          <a:solidFill>
                            <a:srgbClr val="000000"/>
                          </a:solidFill>
                          <a:effectLst/>
                          <a:latin typeface="Gill Sans MT" panose="020B0502020104020203" pitchFamily="34" charset="0"/>
                        </a:rPr>
                        <a:t>The environment</a:t>
                      </a:r>
                      <a:endParaRPr lang="en-GB" sz="1200" kern="1400">
                        <a:ln>
                          <a:noFill/>
                        </a:ln>
                        <a:solidFill>
                          <a:srgbClr val="000000"/>
                        </a:solidFill>
                        <a:effectLst/>
                        <a:latin typeface="Gill Sans MT" panose="020B0502020104020203" pitchFamily="34" charset="0"/>
                      </a:endParaRPr>
                    </a:p>
                  </a:txBody>
                  <a:tcPr marL="36576" marR="36576" marT="36576" marB="36576"/>
                </a:tc>
                <a:extLst>
                  <a:ext uri="{0D108BD9-81ED-4DB2-BD59-A6C34878D82A}">
                    <a16:rowId xmlns:a16="http://schemas.microsoft.com/office/drawing/2014/main" val="10004"/>
                  </a:ext>
                </a:extLst>
              </a:tr>
              <a:tr h="376278">
                <a:tc>
                  <a:txBody>
                    <a:bodyPr/>
                    <a:lstStyle/>
                    <a:p>
                      <a:pPr marR="0" indent="0" algn="l" rtl="0">
                        <a:lnSpc>
                          <a:spcPct val="119000"/>
                        </a:lnSpc>
                        <a:spcBef>
                          <a:spcPts val="0"/>
                        </a:spcBef>
                        <a:spcAft>
                          <a:spcPts val="600"/>
                        </a:spcAft>
                      </a:pPr>
                      <a:r>
                        <a:rPr lang="en-GB" sz="1200" kern="1200" dirty="0">
                          <a:ln>
                            <a:noFill/>
                          </a:ln>
                          <a:solidFill>
                            <a:srgbClr val="000000"/>
                          </a:solidFill>
                          <a:effectLst/>
                          <a:latin typeface="Gill Sans MT" panose="020B0502020104020203" pitchFamily="34" charset="0"/>
                        </a:rPr>
                        <a:t>La </a:t>
                      </a:r>
                      <a:r>
                        <a:rPr lang="en-GB" sz="1200" kern="1200" dirty="0" err="1">
                          <a:ln>
                            <a:noFill/>
                          </a:ln>
                          <a:solidFill>
                            <a:srgbClr val="000000"/>
                          </a:solidFill>
                          <a:effectLst/>
                          <a:latin typeface="Gill Sans MT" panose="020B0502020104020203" pitchFamily="34" charset="0"/>
                        </a:rPr>
                        <a:t>deforestación</a:t>
                      </a:r>
                      <a:r>
                        <a:rPr lang="en-GB" sz="1200" kern="1200" dirty="0">
                          <a:ln>
                            <a:noFill/>
                          </a:ln>
                          <a:solidFill>
                            <a:srgbClr val="000000"/>
                          </a:solidFill>
                          <a:effectLst/>
                          <a:latin typeface="Gill Sans MT" panose="020B0502020104020203" pitchFamily="34" charset="0"/>
                        </a:rPr>
                        <a:t>  </a:t>
                      </a:r>
                      <a:endParaRPr lang="en-GB" sz="1200"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pPr>
                      <a:r>
                        <a:rPr lang="en-GB" sz="1200" kern="1200">
                          <a:ln>
                            <a:noFill/>
                          </a:ln>
                          <a:solidFill>
                            <a:srgbClr val="000000"/>
                          </a:solidFill>
                          <a:effectLst/>
                          <a:latin typeface="Gill Sans MT" panose="020B0502020104020203" pitchFamily="34" charset="0"/>
                        </a:rPr>
                        <a:t>Deforestation</a:t>
                      </a:r>
                      <a:endParaRPr lang="en-GB" sz="1200" kern="1400">
                        <a:ln>
                          <a:noFill/>
                        </a:ln>
                        <a:solidFill>
                          <a:srgbClr val="000000"/>
                        </a:solidFill>
                        <a:effectLst/>
                        <a:latin typeface="Gill Sans MT" panose="020B0502020104020203" pitchFamily="34" charset="0"/>
                      </a:endParaRPr>
                    </a:p>
                  </a:txBody>
                  <a:tcPr marL="36576" marR="36576" marT="36576" marB="36576"/>
                </a:tc>
                <a:extLst>
                  <a:ext uri="{0D108BD9-81ED-4DB2-BD59-A6C34878D82A}">
                    <a16:rowId xmlns:a16="http://schemas.microsoft.com/office/drawing/2014/main" val="3925240874"/>
                  </a:ext>
                </a:extLst>
              </a:tr>
              <a:tr h="355723">
                <a:tc>
                  <a:txBody>
                    <a:bodyPr/>
                    <a:lstStyle/>
                    <a:p>
                      <a:pPr marR="0" indent="0" algn="l" rtl="0">
                        <a:lnSpc>
                          <a:spcPct val="119000"/>
                        </a:lnSpc>
                        <a:spcBef>
                          <a:spcPts val="0"/>
                        </a:spcBef>
                        <a:spcAft>
                          <a:spcPts val="600"/>
                        </a:spcAft>
                      </a:pPr>
                      <a:r>
                        <a:rPr lang="en-GB" sz="1200" kern="1200" dirty="0">
                          <a:ln>
                            <a:noFill/>
                          </a:ln>
                          <a:solidFill>
                            <a:srgbClr val="000000"/>
                          </a:solidFill>
                          <a:effectLst/>
                          <a:latin typeface="Gill Sans MT" panose="020B0502020104020203" pitchFamily="34" charset="0"/>
                        </a:rPr>
                        <a:t>El </a:t>
                      </a:r>
                      <a:r>
                        <a:rPr lang="en-GB" sz="1200" kern="1200" dirty="0" err="1">
                          <a:ln>
                            <a:noFill/>
                          </a:ln>
                          <a:solidFill>
                            <a:srgbClr val="000000"/>
                          </a:solidFill>
                          <a:effectLst/>
                          <a:latin typeface="Gill Sans MT" panose="020B0502020104020203" pitchFamily="34" charset="0"/>
                        </a:rPr>
                        <a:t>hambre</a:t>
                      </a:r>
                      <a:r>
                        <a:rPr lang="en-GB" sz="1200" kern="1200" dirty="0">
                          <a:ln>
                            <a:noFill/>
                          </a:ln>
                          <a:solidFill>
                            <a:srgbClr val="000000"/>
                          </a:solidFill>
                          <a:effectLst/>
                          <a:latin typeface="Gill Sans MT" panose="020B0502020104020203" pitchFamily="34" charset="0"/>
                        </a:rPr>
                        <a:t> </a:t>
                      </a:r>
                      <a:endParaRPr lang="en-GB" sz="1200"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pPr>
                      <a:r>
                        <a:rPr lang="en-GB" sz="1200" kern="1200">
                          <a:ln>
                            <a:noFill/>
                          </a:ln>
                          <a:solidFill>
                            <a:srgbClr val="000000"/>
                          </a:solidFill>
                          <a:effectLst/>
                          <a:latin typeface="Gill Sans MT" panose="020B0502020104020203" pitchFamily="34" charset="0"/>
                        </a:rPr>
                        <a:t>Hunger</a:t>
                      </a:r>
                      <a:endParaRPr lang="en-GB" sz="1200" kern="1400">
                        <a:ln>
                          <a:noFill/>
                        </a:ln>
                        <a:solidFill>
                          <a:srgbClr val="000000"/>
                        </a:solidFill>
                        <a:effectLst/>
                        <a:latin typeface="Gill Sans MT" panose="020B0502020104020203" pitchFamily="34" charset="0"/>
                      </a:endParaRPr>
                    </a:p>
                  </a:txBody>
                  <a:tcPr marL="36576" marR="36576" marT="36576" marB="36576"/>
                </a:tc>
                <a:extLst>
                  <a:ext uri="{0D108BD9-81ED-4DB2-BD59-A6C34878D82A}">
                    <a16:rowId xmlns:a16="http://schemas.microsoft.com/office/drawing/2014/main" val="3041935017"/>
                  </a:ext>
                </a:extLst>
              </a:tr>
              <a:tr h="355723">
                <a:tc>
                  <a:txBody>
                    <a:bodyPr/>
                    <a:lstStyle/>
                    <a:p>
                      <a:pPr marR="0" indent="0" algn="l" rtl="0">
                        <a:lnSpc>
                          <a:spcPct val="119000"/>
                        </a:lnSpc>
                        <a:spcBef>
                          <a:spcPts val="0"/>
                        </a:spcBef>
                        <a:spcAft>
                          <a:spcPts val="600"/>
                        </a:spcAft>
                      </a:pPr>
                      <a:r>
                        <a:rPr lang="en-GB" sz="1200" kern="1200" dirty="0">
                          <a:ln>
                            <a:noFill/>
                          </a:ln>
                          <a:solidFill>
                            <a:srgbClr val="000000"/>
                          </a:solidFill>
                          <a:effectLst/>
                          <a:latin typeface="Gill Sans MT" panose="020B0502020104020203" pitchFamily="34" charset="0"/>
                        </a:rPr>
                        <a:t>La </a:t>
                      </a:r>
                      <a:r>
                        <a:rPr lang="en-GB" sz="1200" kern="1200" dirty="0" err="1">
                          <a:ln>
                            <a:noFill/>
                          </a:ln>
                          <a:solidFill>
                            <a:srgbClr val="000000"/>
                          </a:solidFill>
                          <a:effectLst/>
                          <a:latin typeface="Gill Sans MT" panose="020B0502020104020203" pitchFamily="34" charset="0"/>
                        </a:rPr>
                        <a:t>sequía</a:t>
                      </a:r>
                      <a:r>
                        <a:rPr lang="en-GB" sz="1200" kern="1200" dirty="0">
                          <a:ln>
                            <a:noFill/>
                          </a:ln>
                          <a:solidFill>
                            <a:srgbClr val="000000"/>
                          </a:solidFill>
                          <a:effectLst/>
                          <a:latin typeface="Gill Sans MT" panose="020B0502020104020203" pitchFamily="34" charset="0"/>
                        </a:rPr>
                        <a:t> </a:t>
                      </a:r>
                      <a:endParaRPr lang="en-GB" sz="1200"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pPr>
                      <a:r>
                        <a:rPr lang="en-GB" sz="1200" kern="1200">
                          <a:ln>
                            <a:noFill/>
                          </a:ln>
                          <a:solidFill>
                            <a:srgbClr val="000000"/>
                          </a:solidFill>
                          <a:effectLst/>
                          <a:latin typeface="Gill Sans MT" panose="020B0502020104020203" pitchFamily="34" charset="0"/>
                        </a:rPr>
                        <a:t>drought</a:t>
                      </a:r>
                      <a:endParaRPr lang="en-GB" sz="1200" kern="1400">
                        <a:ln>
                          <a:noFill/>
                        </a:ln>
                        <a:solidFill>
                          <a:srgbClr val="000000"/>
                        </a:solidFill>
                        <a:effectLst/>
                        <a:latin typeface="Gill Sans MT" panose="020B0502020104020203" pitchFamily="34" charset="0"/>
                      </a:endParaRPr>
                    </a:p>
                  </a:txBody>
                  <a:tcPr marL="36576" marR="36576" marT="36576" marB="36576"/>
                </a:tc>
                <a:extLst>
                  <a:ext uri="{0D108BD9-81ED-4DB2-BD59-A6C34878D82A}">
                    <a16:rowId xmlns:a16="http://schemas.microsoft.com/office/drawing/2014/main" val="4149408354"/>
                  </a:ext>
                </a:extLst>
              </a:tr>
              <a:tr h="540482">
                <a:tc>
                  <a:txBody>
                    <a:bodyPr/>
                    <a:lstStyle/>
                    <a:p>
                      <a:pPr marR="0" indent="0" algn="l" rtl="0">
                        <a:lnSpc>
                          <a:spcPct val="119000"/>
                        </a:lnSpc>
                        <a:spcBef>
                          <a:spcPts val="0"/>
                        </a:spcBef>
                        <a:spcAft>
                          <a:spcPts val="600"/>
                        </a:spcAft>
                      </a:pPr>
                      <a:r>
                        <a:rPr lang="es-ES" sz="1200" kern="1200" dirty="0">
                          <a:ln>
                            <a:noFill/>
                          </a:ln>
                          <a:solidFill>
                            <a:srgbClr val="000000"/>
                          </a:solidFill>
                          <a:effectLst/>
                          <a:latin typeface="Gill Sans MT" panose="020B0502020104020203" pitchFamily="34" charset="0"/>
                        </a:rPr>
                        <a:t>Si pudiera, reciclaría toda mi basura….</a:t>
                      </a:r>
                      <a:endParaRPr lang="es-ES" sz="1200"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0"/>
                        </a:spcAft>
                      </a:pPr>
                      <a:r>
                        <a:rPr lang="en-GB" sz="1200" kern="1200">
                          <a:ln>
                            <a:noFill/>
                          </a:ln>
                          <a:solidFill>
                            <a:srgbClr val="000000"/>
                          </a:solidFill>
                          <a:effectLst/>
                          <a:latin typeface="Gill Sans MT" panose="020B0502020104020203" pitchFamily="34" charset="0"/>
                        </a:rPr>
                        <a:t>If I could, I would recycle all my rubbish…</a:t>
                      </a:r>
                      <a:endParaRPr lang="en-GB" sz="1200" kern="1400">
                        <a:ln>
                          <a:noFill/>
                        </a:ln>
                        <a:solidFill>
                          <a:srgbClr val="000000"/>
                        </a:solidFill>
                        <a:effectLst/>
                        <a:latin typeface="Gill Sans MT" panose="020B0502020104020203" pitchFamily="34" charset="0"/>
                      </a:endParaRPr>
                    </a:p>
                  </a:txBody>
                  <a:tcPr marL="36576" marR="36576" marT="36576" marB="36576"/>
                </a:tc>
                <a:extLst>
                  <a:ext uri="{0D108BD9-81ED-4DB2-BD59-A6C34878D82A}">
                    <a16:rowId xmlns:a16="http://schemas.microsoft.com/office/drawing/2014/main" val="1235971345"/>
                  </a:ext>
                </a:extLst>
              </a:tr>
              <a:tr h="540482">
                <a:tc>
                  <a:txBody>
                    <a:bodyPr/>
                    <a:lstStyle/>
                    <a:p>
                      <a:pPr marR="0" indent="0" algn="l" rtl="0">
                        <a:lnSpc>
                          <a:spcPct val="119000"/>
                        </a:lnSpc>
                        <a:spcBef>
                          <a:spcPts val="0"/>
                        </a:spcBef>
                        <a:spcAft>
                          <a:spcPts val="600"/>
                        </a:spcAft>
                      </a:pPr>
                      <a:r>
                        <a:rPr lang="es-ES" sz="1200" kern="1200" dirty="0">
                          <a:ln>
                            <a:noFill/>
                          </a:ln>
                          <a:solidFill>
                            <a:srgbClr val="000000"/>
                          </a:solidFill>
                          <a:effectLst/>
                          <a:latin typeface="Gill Sans MT" panose="020B0502020104020203" pitchFamily="34" charset="0"/>
                        </a:rPr>
                        <a:t>Si tuviera el dinero, Compraría un coche eléctrico.</a:t>
                      </a:r>
                      <a:endParaRPr lang="es-ES" sz="1200"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0"/>
                        </a:spcAft>
                      </a:pPr>
                      <a:r>
                        <a:rPr lang="en-GB" sz="1200" kern="1200" dirty="0">
                          <a:ln>
                            <a:noFill/>
                          </a:ln>
                          <a:solidFill>
                            <a:srgbClr val="000000"/>
                          </a:solidFill>
                          <a:effectLst/>
                          <a:latin typeface="Gill Sans MT" panose="020B0502020104020203" pitchFamily="34" charset="0"/>
                        </a:rPr>
                        <a:t>If I were to have the money I would buy an electric car.</a:t>
                      </a:r>
                      <a:endParaRPr lang="en-GB" sz="1200" kern="1400" dirty="0">
                        <a:ln>
                          <a:noFill/>
                        </a:ln>
                        <a:solidFill>
                          <a:srgbClr val="000000"/>
                        </a:solidFill>
                        <a:effectLst/>
                        <a:latin typeface="Gill Sans MT" panose="020B0502020104020203" pitchFamily="34" charset="0"/>
                      </a:endParaRPr>
                    </a:p>
                  </a:txBody>
                  <a:tcPr marL="36576" marR="36576" marT="36576" marB="36576"/>
                </a:tc>
                <a:extLst>
                  <a:ext uri="{0D108BD9-81ED-4DB2-BD59-A6C34878D82A}">
                    <a16:rowId xmlns:a16="http://schemas.microsoft.com/office/drawing/2014/main" val="3748769057"/>
                  </a:ext>
                </a:extLst>
              </a:tr>
              <a:tr h="355723">
                <a:tc>
                  <a:txBody>
                    <a:bodyPr/>
                    <a:lstStyle/>
                    <a:p>
                      <a:pPr marR="0" indent="0" algn="l" rtl="0">
                        <a:lnSpc>
                          <a:spcPct val="119000"/>
                        </a:lnSpc>
                        <a:spcBef>
                          <a:spcPts val="0"/>
                        </a:spcBef>
                        <a:spcAft>
                          <a:spcPts val="600"/>
                        </a:spcAft>
                      </a:pPr>
                      <a:r>
                        <a:rPr lang="en-US" sz="1200" kern="1200" dirty="0" err="1">
                          <a:ln>
                            <a:noFill/>
                          </a:ln>
                          <a:solidFill>
                            <a:srgbClr val="000000"/>
                          </a:solidFill>
                          <a:effectLst/>
                          <a:latin typeface="Gill Sans MT" panose="020B0502020104020203" pitchFamily="34" charset="0"/>
                        </a:rPr>
                        <a:t>quiero</a:t>
                      </a:r>
                      <a:r>
                        <a:rPr lang="en-US" sz="1200" kern="1200" dirty="0">
                          <a:ln>
                            <a:noFill/>
                          </a:ln>
                          <a:solidFill>
                            <a:srgbClr val="000000"/>
                          </a:solidFill>
                          <a:effectLst/>
                          <a:latin typeface="Gill Sans MT" panose="020B0502020104020203" pitchFamily="34" charset="0"/>
                        </a:rPr>
                        <a:t> </a:t>
                      </a:r>
                      <a:r>
                        <a:rPr lang="en-US" sz="1200" kern="1200" dirty="0" err="1">
                          <a:ln>
                            <a:noFill/>
                          </a:ln>
                          <a:solidFill>
                            <a:srgbClr val="000000"/>
                          </a:solidFill>
                          <a:effectLst/>
                          <a:latin typeface="Gill Sans MT" panose="020B0502020104020203" pitchFamily="34" charset="0"/>
                        </a:rPr>
                        <a:t>ahorrar</a:t>
                      </a:r>
                      <a:r>
                        <a:rPr lang="en-US" sz="1200" kern="1200" dirty="0">
                          <a:ln>
                            <a:noFill/>
                          </a:ln>
                          <a:solidFill>
                            <a:srgbClr val="000000"/>
                          </a:solidFill>
                          <a:effectLst/>
                          <a:latin typeface="Gill Sans MT" panose="020B0502020104020203" pitchFamily="34" charset="0"/>
                        </a:rPr>
                        <a:t> </a:t>
                      </a:r>
                      <a:r>
                        <a:rPr lang="en-US" sz="1200" kern="1200" dirty="0" err="1">
                          <a:ln>
                            <a:noFill/>
                          </a:ln>
                          <a:solidFill>
                            <a:srgbClr val="000000"/>
                          </a:solidFill>
                          <a:effectLst/>
                          <a:latin typeface="Gill Sans MT" panose="020B0502020104020203" pitchFamily="34" charset="0"/>
                        </a:rPr>
                        <a:t>energía</a:t>
                      </a:r>
                      <a:r>
                        <a:rPr lang="en-US" sz="1200" kern="1400" dirty="0">
                          <a:ln>
                            <a:noFill/>
                          </a:ln>
                          <a:solidFill>
                            <a:srgbClr val="000000"/>
                          </a:solidFill>
                          <a:effectLst/>
                          <a:latin typeface="Gill Sans MT" panose="020B0502020104020203" pitchFamily="34" charset="0"/>
                        </a:rPr>
                        <a:t> </a:t>
                      </a:r>
                    </a:p>
                  </a:txBody>
                  <a:tcPr marL="36576" marR="36576" marT="36576" marB="36576"/>
                </a:tc>
                <a:tc>
                  <a:txBody>
                    <a:bodyPr/>
                    <a:lstStyle/>
                    <a:p>
                      <a:pPr marR="0" indent="0" algn="l" rtl="0">
                        <a:lnSpc>
                          <a:spcPct val="119000"/>
                        </a:lnSpc>
                        <a:spcBef>
                          <a:spcPts val="0"/>
                        </a:spcBef>
                        <a:spcAft>
                          <a:spcPts val="0"/>
                        </a:spcAft>
                      </a:pPr>
                      <a:r>
                        <a:rPr lang="en-GB" sz="1200" kern="1400" dirty="0">
                          <a:ln>
                            <a:noFill/>
                          </a:ln>
                          <a:solidFill>
                            <a:srgbClr val="000000"/>
                          </a:solidFill>
                          <a:effectLst/>
                          <a:latin typeface="Gill Sans MT" panose="020B0502020104020203" pitchFamily="34" charset="0"/>
                        </a:rPr>
                        <a:t>I want to save energy</a:t>
                      </a:r>
                    </a:p>
                  </a:txBody>
                  <a:tcPr marL="36576" marR="36576" marT="36576" marB="36576"/>
                </a:tc>
                <a:extLst>
                  <a:ext uri="{0D108BD9-81ED-4DB2-BD59-A6C34878D82A}">
                    <a16:rowId xmlns:a16="http://schemas.microsoft.com/office/drawing/2014/main" val="1543258229"/>
                  </a:ext>
                </a:extLst>
              </a:tr>
              <a:tr h="388516">
                <a:tc>
                  <a:txBody>
                    <a:bodyPr/>
                    <a:lstStyle/>
                    <a:p>
                      <a:pPr marR="0" indent="0" algn="l" rtl="0">
                        <a:lnSpc>
                          <a:spcPct val="119000"/>
                        </a:lnSpc>
                        <a:spcBef>
                          <a:spcPts val="0"/>
                        </a:spcBef>
                        <a:spcAft>
                          <a:spcPts val="600"/>
                        </a:spcAft>
                      </a:pPr>
                      <a:r>
                        <a:rPr lang="es-ES" sz="1200" kern="1200" dirty="0">
                          <a:ln>
                            <a:noFill/>
                          </a:ln>
                          <a:solidFill>
                            <a:srgbClr val="000000"/>
                          </a:solidFill>
                          <a:effectLst/>
                          <a:latin typeface="Gill Sans MT" panose="020B0502020104020203" pitchFamily="34" charset="0"/>
                        </a:rPr>
                        <a:t>los efectos del calentamiento global</a:t>
                      </a:r>
                      <a:r>
                        <a:rPr lang="es-ES" sz="1200" kern="1400" dirty="0">
                          <a:ln>
                            <a:noFill/>
                          </a:ln>
                          <a:solidFill>
                            <a:srgbClr val="000000"/>
                          </a:solidFill>
                          <a:effectLst/>
                          <a:latin typeface="Gill Sans MT" panose="020B0502020104020203" pitchFamily="34" charset="0"/>
                        </a:rPr>
                        <a:t> </a:t>
                      </a:r>
                    </a:p>
                  </a:txBody>
                  <a:tcPr marL="36576" marR="36576" marT="36576" marB="36576"/>
                </a:tc>
                <a:tc>
                  <a:txBody>
                    <a:bodyPr/>
                    <a:lstStyle/>
                    <a:p>
                      <a:pPr marR="0" indent="0" algn="l" rtl="0">
                        <a:lnSpc>
                          <a:spcPct val="119000"/>
                        </a:lnSpc>
                        <a:spcBef>
                          <a:spcPts val="0"/>
                        </a:spcBef>
                        <a:spcAft>
                          <a:spcPts val="0"/>
                        </a:spcAft>
                      </a:pPr>
                      <a:r>
                        <a:rPr lang="en-GB" sz="1200" kern="1400" dirty="0">
                          <a:ln>
                            <a:noFill/>
                          </a:ln>
                          <a:solidFill>
                            <a:srgbClr val="000000"/>
                          </a:solidFill>
                          <a:effectLst/>
                          <a:latin typeface="Gill Sans MT" panose="020B0502020104020203" pitchFamily="34" charset="0"/>
                        </a:rPr>
                        <a:t>The greenhouse effect</a:t>
                      </a:r>
                    </a:p>
                  </a:txBody>
                  <a:tcPr marL="36576" marR="36576" marT="36576" marB="36576"/>
                </a:tc>
                <a:extLst>
                  <a:ext uri="{0D108BD9-81ED-4DB2-BD59-A6C34878D82A}">
                    <a16:rowId xmlns:a16="http://schemas.microsoft.com/office/drawing/2014/main" val="3146237369"/>
                  </a:ext>
                </a:extLst>
              </a:tr>
              <a:tr h="320366">
                <a:tc>
                  <a:txBody>
                    <a:bodyPr/>
                    <a:lstStyle/>
                    <a:p>
                      <a:pPr marR="0" indent="0" algn="l" rtl="0">
                        <a:lnSpc>
                          <a:spcPct val="119000"/>
                        </a:lnSpc>
                        <a:spcBef>
                          <a:spcPts val="0"/>
                        </a:spcBef>
                        <a:spcAft>
                          <a:spcPts val="600"/>
                        </a:spcAft>
                      </a:pPr>
                      <a:r>
                        <a:rPr lang="es-ES" sz="1200" kern="1200">
                          <a:ln>
                            <a:noFill/>
                          </a:ln>
                          <a:solidFill>
                            <a:srgbClr val="000000"/>
                          </a:solidFill>
                          <a:effectLst/>
                          <a:latin typeface="Gill Sans MT" panose="020B0502020104020203" pitchFamily="34" charset="0"/>
                        </a:rPr>
                        <a:t>intento reciclar todo lo posible</a:t>
                      </a:r>
                      <a:r>
                        <a:rPr lang="es-ES" sz="1200" kern="1400">
                          <a:ln>
                            <a:noFill/>
                          </a:ln>
                          <a:solidFill>
                            <a:srgbClr val="000000"/>
                          </a:solidFill>
                          <a:effectLst/>
                          <a:latin typeface="Gill Sans MT" panose="020B0502020104020203" pitchFamily="34" charset="0"/>
                        </a:rPr>
                        <a:t> </a:t>
                      </a:r>
                    </a:p>
                  </a:txBody>
                  <a:tcPr marL="36576" marR="36576" marT="36576" marB="36576"/>
                </a:tc>
                <a:tc>
                  <a:txBody>
                    <a:bodyPr/>
                    <a:lstStyle/>
                    <a:p>
                      <a:pPr marR="0" indent="0" algn="l" rtl="0">
                        <a:lnSpc>
                          <a:spcPct val="119000"/>
                        </a:lnSpc>
                        <a:spcBef>
                          <a:spcPts val="0"/>
                        </a:spcBef>
                        <a:spcAft>
                          <a:spcPts val="0"/>
                        </a:spcAft>
                      </a:pPr>
                      <a:r>
                        <a:rPr lang="en-GB" sz="1200" kern="1400" dirty="0">
                          <a:ln>
                            <a:noFill/>
                          </a:ln>
                          <a:solidFill>
                            <a:srgbClr val="000000"/>
                          </a:solidFill>
                          <a:effectLst/>
                          <a:latin typeface="Gill Sans MT" panose="020B0502020104020203" pitchFamily="34" charset="0"/>
                        </a:rPr>
                        <a:t>I intend to recycle </a:t>
                      </a:r>
                      <a:r>
                        <a:rPr lang="en-GB" sz="1200" kern="1400" dirty="0" err="1">
                          <a:ln>
                            <a:noFill/>
                          </a:ln>
                          <a:solidFill>
                            <a:srgbClr val="000000"/>
                          </a:solidFill>
                          <a:effectLst/>
                          <a:latin typeface="Gill Sans MT" panose="020B0502020104020203" pitchFamily="34" charset="0"/>
                        </a:rPr>
                        <a:t>everthing</a:t>
                      </a:r>
                      <a:r>
                        <a:rPr lang="en-GB" sz="1200" kern="1400" dirty="0">
                          <a:ln>
                            <a:noFill/>
                          </a:ln>
                          <a:solidFill>
                            <a:srgbClr val="000000"/>
                          </a:solidFill>
                          <a:effectLst/>
                          <a:latin typeface="Gill Sans MT" panose="020B0502020104020203" pitchFamily="34" charset="0"/>
                        </a:rPr>
                        <a:t> possible</a:t>
                      </a:r>
                    </a:p>
                  </a:txBody>
                  <a:tcPr marL="36576" marR="36576" marT="36576" marB="36576"/>
                </a:tc>
                <a:extLst>
                  <a:ext uri="{0D108BD9-81ED-4DB2-BD59-A6C34878D82A}">
                    <a16:rowId xmlns:a16="http://schemas.microsoft.com/office/drawing/2014/main" val="3264998185"/>
                  </a:ext>
                </a:extLst>
              </a:tr>
              <a:tr h="355723">
                <a:tc>
                  <a:txBody>
                    <a:bodyPr/>
                    <a:lstStyle/>
                    <a:p>
                      <a:pPr marR="0" indent="0" algn="l" rtl="0">
                        <a:lnSpc>
                          <a:spcPct val="119000"/>
                        </a:lnSpc>
                        <a:spcBef>
                          <a:spcPts val="0"/>
                        </a:spcBef>
                        <a:spcAft>
                          <a:spcPts val="600"/>
                        </a:spcAft>
                      </a:pPr>
                      <a:r>
                        <a:rPr lang="en-GB" sz="1200" kern="1200">
                          <a:ln>
                            <a:noFill/>
                          </a:ln>
                          <a:solidFill>
                            <a:srgbClr val="000000"/>
                          </a:solidFill>
                          <a:effectLst/>
                          <a:latin typeface="Gill Sans MT" panose="020B0502020104020203" pitchFamily="34" charset="0"/>
                        </a:rPr>
                        <a:t>deberíamos ahorrar la energía </a:t>
                      </a:r>
                      <a:endParaRPr lang="en-GB" sz="1200" kern="140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0"/>
                        </a:spcAft>
                      </a:pPr>
                      <a:r>
                        <a:rPr lang="es-ES" sz="1200" kern="1400" dirty="0" err="1">
                          <a:ln>
                            <a:noFill/>
                          </a:ln>
                          <a:solidFill>
                            <a:srgbClr val="000000"/>
                          </a:solidFill>
                          <a:effectLst/>
                          <a:latin typeface="Gill Sans MT" panose="020B0502020104020203" pitchFamily="34" charset="0"/>
                        </a:rPr>
                        <a:t>We</a:t>
                      </a:r>
                      <a:r>
                        <a:rPr lang="es-ES" sz="1200" kern="1400" dirty="0">
                          <a:ln>
                            <a:noFill/>
                          </a:ln>
                          <a:solidFill>
                            <a:srgbClr val="000000"/>
                          </a:solidFill>
                          <a:effectLst/>
                          <a:latin typeface="Gill Sans MT" panose="020B0502020104020203" pitchFamily="34" charset="0"/>
                        </a:rPr>
                        <a:t> </a:t>
                      </a:r>
                      <a:r>
                        <a:rPr lang="es-ES" sz="1200" kern="1400" dirty="0" err="1">
                          <a:ln>
                            <a:noFill/>
                          </a:ln>
                          <a:solidFill>
                            <a:srgbClr val="000000"/>
                          </a:solidFill>
                          <a:effectLst/>
                          <a:latin typeface="Gill Sans MT" panose="020B0502020104020203" pitchFamily="34" charset="0"/>
                        </a:rPr>
                        <a:t>should</a:t>
                      </a:r>
                      <a:r>
                        <a:rPr lang="es-ES" sz="1200" kern="1400" dirty="0">
                          <a:ln>
                            <a:noFill/>
                          </a:ln>
                          <a:solidFill>
                            <a:srgbClr val="000000"/>
                          </a:solidFill>
                          <a:effectLst/>
                          <a:latin typeface="Gill Sans MT" panose="020B0502020104020203" pitchFamily="34" charset="0"/>
                        </a:rPr>
                        <a:t> </a:t>
                      </a:r>
                      <a:r>
                        <a:rPr lang="es-ES" sz="1200" kern="1400" dirty="0" err="1">
                          <a:ln>
                            <a:noFill/>
                          </a:ln>
                          <a:solidFill>
                            <a:srgbClr val="000000"/>
                          </a:solidFill>
                          <a:effectLst/>
                          <a:latin typeface="Gill Sans MT" panose="020B0502020104020203" pitchFamily="34" charset="0"/>
                        </a:rPr>
                        <a:t>save</a:t>
                      </a:r>
                      <a:r>
                        <a:rPr lang="es-ES" sz="1200" kern="1400" dirty="0">
                          <a:ln>
                            <a:noFill/>
                          </a:ln>
                          <a:solidFill>
                            <a:srgbClr val="000000"/>
                          </a:solidFill>
                          <a:effectLst/>
                          <a:latin typeface="Gill Sans MT" panose="020B0502020104020203" pitchFamily="34" charset="0"/>
                        </a:rPr>
                        <a:t> </a:t>
                      </a:r>
                      <a:r>
                        <a:rPr lang="es-ES" sz="1200" kern="1400" dirty="0" err="1">
                          <a:ln>
                            <a:noFill/>
                          </a:ln>
                          <a:solidFill>
                            <a:srgbClr val="000000"/>
                          </a:solidFill>
                          <a:effectLst/>
                          <a:latin typeface="Gill Sans MT" panose="020B0502020104020203" pitchFamily="34" charset="0"/>
                        </a:rPr>
                        <a:t>energy</a:t>
                      </a:r>
                      <a:endParaRPr lang="es-ES" sz="1200" kern="1400" dirty="0">
                        <a:ln>
                          <a:noFill/>
                        </a:ln>
                        <a:solidFill>
                          <a:srgbClr val="000000"/>
                        </a:solidFill>
                        <a:effectLst/>
                        <a:latin typeface="Gill Sans MT" panose="020B0502020104020203" pitchFamily="34" charset="0"/>
                      </a:endParaRPr>
                    </a:p>
                  </a:txBody>
                  <a:tcPr marL="36576" marR="36576" marT="36576" marB="36576"/>
                </a:tc>
                <a:extLst>
                  <a:ext uri="{0D108BD9-81ED-4DB2-BD59-A6C34878D82A}">
                    <a16:rowId xmlns:a16="http://schemas.microsoft.com/office/drawing/2014/main" val="2139219470"/>
                  </a:ext>
                </a:extLst>
              </a:tr>
              <a:tr h="355723">
                <a:tc>
                  <a:txBody>
                    <a:bodyPr/>
                    <a:lstStyle/>
                    <a:p>
                      <a:pPr marR="0" indent="0" algn="l" rtl="0">
                        <a:lnSpc>
                          <a:spcPct val="119000"/>
                        </a:lnSpc>
                        <a:spcBef>
                          <a:spcPts val="0"/>
                        </a:spcBef>
                        <a:spcAft>
                          <a:spcPts val="600"/>
                        </a:spcAft>
                      </a:pPr>
                      <a:r>
                        <a:rPr lang="en-GB" sz="1200" kern="1200">
                          <a:ln>
                            <a:noFill/>
                          </a:ln>
                          <a:solidFill>
                            <a:srgbClr val="000000"/>
                          </a:solidFill>
                          <a:effectLst/>
                          <a:latin typeface="Gill Sans MT" panose="020B0502020104020203" pitchFamily="34" charset="0"/>
                        </a:rPr>
                        <a:t>la energía renovable.</a:t>
                      </a:r>
                      <a:endParaRPr lang="en-GB" sz="1200" kern="140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0"/>
                        </a:spcAft>
                      </a:pPr>
                      <a:r>
                        <a:rPr lang="es-ES" sz="1200" kern="1400" dirty="0" err="1">
                          <a:ln>
                            <a:noFill/>
                          </a:ln>
                          <a:solidFill>
                            <a:srgbClr val="000000"/>
                          </a:solidFill>
                          <a:effectLst/>
                          <a:latin typeface="Gill Sans MT" panose="020B0502020104020203" pitchFamily="34" charset="0"/>
                        </a:rPr>
                        <a:t>Renewable</a:t>
                      </a:r>
                      <a:r>
                        <a:rPr lang="es-ES" sz="1200" kern="1400" dirty="0">
                          <a:ln>
                            <a:noFill/>
                          </a:ln>
                          <a:solidFill>
                            <a:srgbClr val="000000"/>
                          </a:solidFill>
                          <a:effectLst/>
                          <a:latin typeface="Gill Sans MT" panose="020B0502020104020203" pitchFamily="34" charset="0"/>
                        </a:rPr>
                        <a:t> </a:t>
                      </a:r>
                      <a:r>
                        <a:rPr lang="es-ES" sz="1200" kern="1400" dirty="0" err="1">
                          <a:ln>
                            <a:noFill/>
                          </a:ln>
                          <a:solidFill>
                            <a:srgbClr val="000000"/>
                          </a:solidFill>
                          <a:effectLst/>
                          <a:latin typeface="Gill Sans MT" panose="020B0502020104020203" pitchFamily="34" charset="0"/>
                        </a:rPr>
                        <a:t>energy</a:t>
                      </a:r>
                      <a:endParaRPr lang="es-ES" sz="1200" kern="1400" dirty="0">
                        <a:ln>
                          <a:noFill/>
                        </a:ln>
                        <a:solidFill>
                          <a:srgbClr val="000000"/>
                        </a:solidFill>
                        <a:effectLst/>
                        <a:latin typeface="Gill Sans MT" panose="020B0502020104020203" pitchFamily="34" charset="0"/>
                      </a:endParaRPr>
                    </a:p>
                  </a:txBody>
                  <a:tcPr marL="36576" marR="36576" marT="36576" marB="36576"/>
                </a:tc>
                <a:extLst>
                  <a:ext uri="{0D108BD9-81ED-4DB2-BD59-A6C34878D82A}">
                    <a16:rowId xmlns:a16="http://schemas.microsoft.com/office/drawing/2014/main" val="3212544497"/>
                  </a:ext>
                </a:extLst>
              </a:tr>
              <a:tr h="355723">
                <a:tc>
                  <a:txBody>
                    <a:bodyPr/>
                    <a:lstStyle/>
                    <a:p>
                      <a:pPr marR="0" indent="0" algn="l" rtl="0">
                        <a:lnSpc>
                          <a:spcPct val="119000"/>
                        </a:lnSpc>
                        <a:spcBef>
                          <a:spcPts val="0"/>
                        </a:spcBef>
                        <a:spcAft>
                          <a:spcPts val="0"/>
                        </a:spcAft>
                      </a:pPr>
                      <a:r>
                        <a:rPr lang="en-US" sz="1200" kern="1200" dirty="0" err="1">
                          <a:ln>
                            <a:noFill/>
                          </a:ln>
                          <a:solidFill>
                            <a:srgbClr val="000000"/>
                          </a:solidFill>
                          <a:effectLst/>
                          <a:latin typeface="Gill Sans MT" panose="020B0502020104020203" pitchFamily="34" charset="0"/>
                        </a:rPr>
                        <a:t>usar</a:t>
                      </a:r>
                      <a:r>
                        <a:rPr lang="en-US" sz="1200" kern="1200" dirty="0">
                          <a:ln>
                            <a:noFill/>
                          </a:ln>
                          <a:solidFill>
                            <a:srgbClr val="000000"/>
                          </a:solidFill>
                          <a:effectLst/>
                          <a:latin typeface="Gill Sans MT" panose="020B0502020104020203" pitchFamily="34" charset="0"/>
                        </a:rPr>
                        <a:t> </a:t>
                      </a:r>
                      <a:r>
                        <a:rPr lang="en-US" sz="1200" kern="1200" dirty="0" err="1">
                          <a:ln>
                            <a:noFill/>
                          </a:ln>
                          <a:solidFill>
                            <a:srgbClr val="000000"/>
                          </a:solidFill>
                          <a:effectLst/>
                          <a:latin typeface="Gill Sans MT" panose="020B0502020104020203" pitchFamily="34" charset="0"/>
                        </a:rPr>
                        <a:t>menos</a:t>
                      </a:r>
                      <a:r>
                        <a:rPr lang="en-US" sz="1200" kern="1200" dirty="0">
                          <a:ln>
                            <a:noFill/>
                          </a:ln>
                          <a:solidFill>
                            <a:srgbClr val="000000"/>
                          </a:solidFill>
                          <a:effectLst/>
                          <a:latin typeface="Gill Sans MT" panose="020B0502020104020203" pitchFamily="34" charset="0"/>
                        </a:rPr>
                        <a:t> </a:t>
                      </a:r>
                      <a:r>
                        <a:rPr lang="en-US" sz="1200" kern="1200" dirty="0" err="1">
                          <a:ln>
                            <a:noFill/>
                          </a:ln>
                          <a:solidFill>
                            <a:srgbClr val="000000"/>
                          </a:solidFill>
                          <a:effectLst/>
                          <a:latin typeface="Gill Sans MT" panose="020B0502020104020203" pitchFamily="34" charset="0"/>
                        </a:rPr>
                        <a:t>electricidad</a:t>
                      </a:r>
                      <a:endParaRPr lang="en-US" sz="1200"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0"/>
                        </a:spcAft>
                      </a:pPr>
                      <a:r>
                        <a:rPr lang="en-GB" sz="1200" kern="1400" dirty="0">
                          <a:ln>
                            <a:noFill/>
                          </a:ln>
                          <a:solidFill>
                            <a:srgbClr val="000000"/>
                          </a:solidFill>
                          <a:effectLst/>
                          <a:latin typeface="Gill Sans MT" panose="020B0502020104020203" pitchFamily="34" charset="0"/>
                        </a:rPr>
                        <a:t>Use less electricity</a:t>
                      </a:r>
                    </a:p>
                  </a:txBody>
                  <a:tcPr marL="36576" marR="36576" marT="36576" marB="36576"/>
                </a:tc>
                <a:extLst>
                  <a:ext uri="{0D108BD9-81ED-4DB2-BD59-A6C34878D82A}">
                    <a16:rowId xmlns:a16="http://schemas.microsoft.com/office/drawing/2014/main" val="1202810902"/>
                  </a:ext>
                </a:extLst>
              </a:tr>
              <a:tr h="355723">
                <a:tc>
                  <a:txBody>
                    <a:bodyPr/>
                    <a:lstStyle/>
                    <a:p>
                      <a:pPr marR="0" indent="0" algn="l" rtl="0">
                        <a:lnSpc>
                          <a:spcPct val="119000"/>
                        </a:lnSpc>
                        <a:spcBef>
                          <a:spcPts val="0"/>
                        </a:spcBef>
                        <a:spcAft>
                          <a:spcPts val="0"/>
                        </a:spcAft>
                      </a:pPr>
                      <a:r>
                        <a:rPr lang="en-GB" sz="1200" kern="1200" dirty="0">
                          <a:ln>
                            <a:noFill/>
                          </a:ln>
                          <a:solidFill>
                            <a:srgbClr val="000000"/>
                          </a:solidFill>
                          <a:effectLst/>
                          <a:latin typeface="Gill Sans MT" panose="020B0502020104020203" pitchFamily="34" charset="0"/>
                        </a:rPr>
                        <a:t>soy </a:t>
                      </a:r>
                      <a:r>
                        <a:rPr lang="en-GB" sz="1200" kern="1200" dirty="0" err="1">
                          <a:ln>
                            <a:noFill/>
                          </a:ln>
                          <a:solidFill>
                            <a:srgbClr val="000000"/>
                          </a:solidFill>
                          <a:effectLst/>
                          <a:latin typeface="Gill Sans MT" panose="020B0502020104020203" pitchFamily="34" charset="0"/>
                        </a:rPr>
                        <a:t>muy</a:t>
                      </a:r>
                      <a:r>
                        <a:rPr lang="en-GB" sz="1200" kern="1200" dirty="0">
                          <a:ln>
                            <a:noFill/>
                          </a:ln>
                          <a:solidFill>
                            <a:srgbClr val="000000"/>
                          </a:solidFill>
                          <a:effectLst/>
                          <a:latin typeface="Gill Sans MT" panose="020B0502020104020203" pitchFamily="34" charset="0"/>
                        </a:rPr>
                        <a:t> </a:t>
                      </a:r>
                      <a:r>
                        <a:rPr lang="en-GB" sz="1200" kern="1200" dirty="0" err="1">
                          <a:ln>
                            <a:noFill/>
                          </a:ln>
                          <a:solidFill>
                            <a:srgbClr val="000000"/>
                          </a:solidFill>
                          <a:effectLst/>
                          <a:latin typeface="Gill Sans MT" panose="020B0502020104020203" pitchFamily="34" charset="0"/>
                        </a:rPr>
                        <a:t>ecológico</a:t>
                      </a:r>
                      <a:r>
                        <a:rPr lang="en-GB" sz="1200" kern="1200" dirty="0">
                          <a:ln>
                            <a:noFill/>
                          </a:ln>
                          <a:solidFill>
                            <a:srgbClr val="000000"/>
                          </a:solidFill>
                          <a:effectLst/>
                          <a:latin typeface="Gill Sans MT" panose="020B0502020104020203" pitchFamily="34" charset="0"/>
                        </a:rPr>
                        <a:t>/a</a:t>
                      </a:r>
                      <a:endParaRPr lang="en-GB" sz="1200"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0"/>
                        </a:spcAft>
                      </a:pPr>
                      <a:r>
                        <a:rPr lang="es-ES" sz="1200" kern="1400" dirty="0">
                          <a:ln>
                            <a:noFill/>
                          </a:ln>
                          <a:solidFill>
                            <a:srgbClr val="000000"/>
                          </a:solidFill>
                          <a:effectLst/>
                          <a:latin typeface="Gill Sans MT" panose="020B0502020104020203" pitchFamily="34" charset="0"/>
                        </a:rPr>
                        <a:t>I am </a:t>
                      </a:r>
                      <a:r>
                        <a:rPr lang="es-ES" sz="1200" kern="1400" dirty="0" err="1">
                          <a:ln>
                            <a:noFill/>
                          </a:ln>
                          <a:solidFill>
                            <a:srgbClr val="000000"/>
                          </a:solidFill>
                          <a:effectLst/>
                          <a:latin typeface="Gill Sans MT" panose="020B0502020104020203" pitchFamily="34" charset="0"/>
                        </a:rPr>
                        <a:t>ecologically-friendly</a:t>
                      </a:r>
                      <a:endParaRPr lang="es-ES" sz="1200" kern="1400" dirty="0">
                        <a:ln>
                          <a:noFill/>
                        </a:ln>
                        <a:solidFill>
                          <a:srgbClr val="000000"/>
                        </a:solidFill>
                        <a:effectLst/>
                        <a:latin typeface="Gill Sans MT" panose="020B0502020104020203" pitchFamily="34" charset="0"/>
                      </a:endParaRPr>
                    </a:p>
                  </a:txBody>
                  <a:tcPr marL="36576" marR="36576" marT="36576" marB="36576"/>
                </a:tc>
                <a:extLst>
                  <a:ext uri="{0D108BD9-81ED-4DB2-BD59-A6C34878D82A}">
                    <a16:rowId xmlns:a16="http://schemas.microsoft.com/office/drawing/2014/main" val="1773897719"/>
                  </a:ext>
                </a:extLst>
              </a:tr>
            </a:tbl>
          </a:graphicData>
        </a:graphic>
      </p:graphicFrame>
      <p:sp>
        <p:nvSpPr>
          <p:cNvPr id="5" name="TextBox 4"/>
          <p:cNvSpPr txBox="1"/>
          <p:nvPr/>
        </p:nvSpPr>
        <p:spPr>
          <a:xfrm>
            <a:off x="208710" y="224590"/>
            <a:ext cx="1193479"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rPr>
              <a:t>Spanish</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ndParaRPr>
          </a:p>
        </p:txBody>
      </p:sp>
      <p:sp>
        <p:nvSpPr>
          <p:cNvPr id="6" name="TextBox 5"/>
          <p:cNvSpPr txBox="1"/>
          <p:nvPr/>
        </p:nvSpPr>
        <p:spPr>
          <a:xfrm>
            <a:off x="11755120" y="6488668"/>
            <a:ext cx="436880" cy="369332"/>
          </a:xfrm>
          <a:prstGeom prst="rect">
            <a:avLst/>
          </a:prstGeom>
          <a:solidFill>
            <a:schemeClr val="tx1"/>
          </a:solidFill>
        </p:spPr>
        <p:txBody>
          <a:bodyPr wrap="square" rtlCol="0">
            <a:spAutoFit/>
          </a:bodyPr>
          <a:lstStyle/>
          <a:p>
            <a:pPr algn="ctr"/>
            <a:r>
              <a:rPr lang="en-GB" dirty="0">
                <a:solidFill>
                  <a:schemeClr val="bg1"/>
                </a:solidFill>
              </a:rPr>
              <a:t>10</a:t>
            </a:r>
          </a:p>
        </p:txBody>
      </p:sp>
    </p:spTree>
    <p:extLst>
      <p:ext uri="{BB962C8B-B14F-4D97-AF65-F5344CB8AC3E}">
        <p14:creationId xmlns:p14="http://schemas.microsoft.com/office/powerpoint/2010/main" val="36034668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5037" y="2413883"/>
            <a:ext cx="8699197" cy="415069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aphicFrame>
        <p:nvGraphicFramePr>
          <p:cNvPr id="2" name="Table 1"/>
          <p:cNvGraphicFramePr>
            <a:graphicFrameLocks noGrp="1"/>
          </p:cNvGraphicFramePr>
          <p:nvPr/>
        </p:nvGraphicFramePr>
        <p:xfrm>
          <a:off x="212107" y="225425"/>
          <a:ext cx="11667030" cy="518160"/>
        </p:xfrm>
        <a:graphic>
          <a:graphicData uri="http://schemas.openxmlformats.org/drawingml/2006/table">
            <a:tbl>
              <a:tblPr firstRow="1" bandRow="1">
                <a:tableStyleId>{5940675A-B579-460E-94D1-54222C63F5DA}</a:tableStyleId>
              </a:tblPr>
              <a:tblGrid>
                <a:gridCol w="11667030">
                  <a:extLst>
                    <a:ext uri="{9D8B030D-6E8A-4147-A177-3AD203B41FA5}">
                      <a16:colId xmlns:a16="http://schemas.microsoft.com/office/drawing/2014/main" val="4085805581"/>
                    </a:ext>
                  </a:extLst>
                </a:gridCol>
              </a:tblGrid>
              <a:tr h="297048">
                <a:tc>
                  <a:txBody>
                    <a:bodyPr/>
                    <a:lstStyle/>
                    <a:p>
                      <a:pPr algn="ctr"/>
                      <a:r>
                        <a:rPr lang="en-GB" sz="2800" b="1" dirty="0">
                          <a:latin typeface="+mn-lt"/>
                        </a:rPr>
                        <a:t>Muscular</a:t>
                      </a:r>
                      <a:r>
                        <a:rPr lang="en-GB" sz="2800" b="1" baseline="0" dirty="0">
                          <a:latin typeface="+mn-lt"/>
                        </a:rPr>
                        <a:t> System </a:t>
                      </a:r>
                      <a:endParaRPr lang="en-GB" sz="2800" b="1" dirty="0">
                        <a:latin typeface="+mn-lt"/>
                      </a:endParaRPr>
                    </a:p>
                  </a:txBody>
                  <a:tcPr anchor="ctr">
                    <a:solidFill>
                      <a:schemeClr val="accent6">
                        <a:lumMod val="20000"/>
                        <a:lumOff val="80000"/>
                      </a:schemeClr>
                    </a:solidFill>
                  </a:tcPr>
                </a:tc>
                <a:extLst>
                  <a:ext uri="{0D108BD9-81ED-4DB2-BD59-A6C34878D82A}">
                    <a16:rowId xmlns:a16="http://schemas.microsoft.com/office/drawing/2014/main" val="3384839483"/>
                  </a:ext>
                </a:extLst>
              </a:tr>
            </a:tbl>
          </a:graphicData>
        </a:graphic>
      </p:graphicFrame>
      <p:graphicFrame>
        <p:nvGraphicFramePr>
          <p:cNvPr id="7" name="Table 6"/>
          <p:cNvGraphicFramePr>
            <a:graphicFrameLocks noGrp="1"/>
          </p:cNvGraphicFramePr>
          <p:nvPr/>
        </p:nvGraphicFramePr>
        <p:xfrm>
          <a:off x="212107" y="743585"/>
          <a:ext cx="11667030" cy="1556480"/>
        </p:xfrm>
        <a:graphic>
          <a:graphicData uri="http://schemas.openxmlformats.org/drawingml/2006/table">
            <a:tbl>
              <a:tblPr firstRow="1" bandRow="1">
                <a:tableStyleId>{5940675A-B579-460E-94D1-54222C63F5DA}</a:tableStyleId>
              </a:tblPr>
              <a:tblGrid>
                <a:gridCol w="2255090">
                  <a:extLst>
                    <a:ext uri="{9D8B030D-6E8A-4147-A177-3AD203B41FA5}">
                      <a16:colId xmlns:a16="http://schemas.microsoft.com/office/drawing/2014/main" val="20000"/>
                    </a:ext>
                  </a:extLst>
                </a:gridCol>
                <a:gridCol w="9411940">
                  <a:extLst>
                    <a:ext uri="{9D8B030D-6E8A-4147-A177-3AD203B41FA5}">
                      <a16:colId xmlns:a16="http://schemas.microsoft.com/office/drawing/2014/main" val="20001"/>
                    </a:ext>
                  </a:extLst>
                </a:gridCol>
              </a:tblGrid>
              <a:tr h="297048">
                <a:tc>
                  <a:txBody>
                    <a:bodyPr/>
                    <a:lstStyle/>
                    <a:p>
                      <a:pPr algn="l"/>
                      <a:r>
                        <a:rPr lang="en-GB" sz="1200" b="1" dirty="0">
                          <a:latin typeface="+mn-lt"/>
                        </a:rPr>
                        <a:t>Key Word</a:t>
                      </a:r>
                    </a:p>
                  </a:txBody>
                  <a:tcPr anchor="ctr">
                    <a:solidFill>
                      <a:schemeClr val="accent6">
                        <a:lumMod val="20000"/>
                        <a:lumOff val="80000"/>
                      </a:schemeClr>
                    </a:solidFill>
                  </a:tcPr>
                </a:tc>
                <a:tc>
                  <a:txBody>
                    <a:bodyPr/>
                    <a:lstStyle/>
                    <a:p>
                      <a:pPr algn="l"/>
                      <a:r>
                        <a:rPr lang="en-GB" sz="1200" b="1" dirty="0">
                          <a:latin typeface="+mn-lt"/>
                        </a:rPr>
                        <a:t>Definition</a:t>
                      </a:r>
                    </a:p>
                  </a:txBody>
                  <a:tcPr anchor="ctr">
                    <a:solidFill>
                      <a:schemeClr val="accent6">
                        <a:lumMod val="20000"/>
                        <a:lumOff val="80000"/>
                      </a:schemeClr>
                    </a:solidFill>
                  </a:tcPr>
                </a:tc>
                <a:extLst>
                  <a:ext uri="{0D108BD9-81ED-4DB2-BD59-A6C34878D82A}">
                    <a16:rowId xmlns:a16="http://schemas.microsoft.com/office/drawing/2014/main" val="10000"/>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Calibri" panose="020F0502020204030204" pitchFamily="34" charset="0"/>
                        </a:rPr>
                        <a:t>Muscular system</a:t>
                      </a:r>
                      <a:endParaRPr lang="en-GB" sz="1000" kern="1400" dirty="0">
                        <a:ln>
                          <a:noFill/>
                        </a:ln>
                        <a:solidFill>
                          <a:srgbClr val="000000"/>
                        </a:solidFill>
                        <a:effectLst/>
                        <a:latin typeface="Calibri" panose="020F0502020204030204" pitchFamily="34" charset="0"/>
                      </a:endParaRPr>
                    </a:p>
                  </a:txBody>
                  <a:tcPr marL="9525" marR="9525" marT="9525" marB="0" anchor="ctr"/>
                </a:tc>
                <a:tc>
                  <a:txBody>
                    <a:bodyPr/>
                    <a:lstStyle/>
                    <a:p>
                      <a:pPr marR="0" indent="0" algn="l" rtl="0">
                        <a:lnSpc>
                          <a:spcPct val="119000"/>
                        </a:lnSpc>
                        <a:spcBef>
                          <a:spcPts val="0"/>
                        </a:spcBef>
                        <a:spcAft>
                          <a:spcPts val="600"/>
                        </a:spcAft>
                      </a:pPr>
                      <a:r>
                        <a:rPr lang="en-GB" sz="1200" kern="1400">
                          <a:ln>
                            <a:noFill/>
                          </a:ln>
                          <a:solidFill>
                            <a:srgbClr val="000000"/>
                          </a:solidFill>
                          <a:effectLst/>
                          <a:latin typeface="Calibri" panose="020F0502020204030204" pitchFamily="34" charset="0"/>
                        </a:rPr>
                        <a:t>Works in conjunction with the skeleton to produce movement of the limbs and body</a:t>
                      </a:r>
                      <a:endParaRPr lang="en-GB" sz="1000" kern="1400">
                        <a:ln>
                          <a:noFill/>
                        </a:ln>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926076416"/>
                  </a:ext>
                </a:extLst>
              </a:tr>
              <a:tr h="314858">
                <a:tc>
                  <a:txBody>
                    <a:bodyPr/>
                    <a:lstStyle/>
                    <a:p>
                      <a:pPr marR="0" indent="0" algn="l" rtl="0">
                        <a:lnSpc>
                          <a:spcPct val="119000"/>
                        </a:lnSpc>
                        <a:spcBef>
                          <a:spcPts val="0"/>
                        </a:spcBef>
                        <a:spcAft>
                          <a:spcPts val="600"/>
                        </a:spcAft>
                      </a:pPr>
                      <a:r>
                        <a:rPr lang="en-GB" sz="1200" kern="1400">
                          <a:ln>
                            <a:noFill/>
                          </a:ln>
                          <a:solidFill>
                            <a:srgbClr val="000000"/>
                          </a:solidFill>
                          <a:effectLst/>
                          <a:latin typeface="Calibri" panose="020F0502020204030204" pitchFamily="34" charset="0"/>
                        </a:rPr>
                        <a:t>Antagonistic pairs</a:t>
                      </a:r>
                      <a:endParaRPr lang="en-GB" sz="1000" kern="1400">
                        <a:ln>
                          <a:noFill/>
                        </a:ln>
                        <a:solidFill>
                          <a:srgbClr val="000000"/>
                        </a:solidFill>
                        <a:effectLst/>
                        <a:latin typeface="Calibri" panose="020F0502020204030204" pitchFamily="34" charset="0"/>
                      </a:endParaRPr>
                    </a:p>
                  </a:txBody>
                  <a:tcPr marL="9525" marR="9525" marT="9525" marB="0" anchor="ctr"/>
                </a:tc>
                <a:tc>
                  <a:txBody>
                    <a:bodyPr/>
                    <a:lstStyle/>
                    <a:p>
                      <a:pPr marR="0" indent="0" algn="l" rtl="0">
                        <a:lnSpc>
                          <a:spcPct val="119000"/>
                        </a:lnSpc>
                        <a:spcBef>
                          <a:spcPts val="0"/>
                        </a:spcBef>
                        <a:spcAft>
                          <a:spcPts val="600"/>
                        </a:spcAft>
                      </a:pPr>
                      <a:r>
                        <a:rPr lang="en-GB" sz="1200" kern="1400">
                          <a:ln>
                            <a:noFill/>
                          </a:ln>
                          <a:solidFill>
                            <a:srgbClr val="000000"/>
                          </a:solidFill>
                          <a:effectLst/>
                          <a:latin typeface="Calibri" panose="020F0502020204030204" pitchFamily="34" charset="0"/>
                        </a:rPr>
                        <a:t>Muscles are arranged in antagonistic pairs.   As one contracts, its partner relaxes</a:t>
                      </a:r>
                      <a:endParaRPr lang="en-GB" sz="1000" kern="1400">
                        <a:ln>
                          <a:noFill/>
                        </a:ln>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875491268"/>
                  </a:ext>
                </a:extLst>
              </a:tr>
              <a:tr h="314858">
                <a:tc>
                  <a:txBody>
                    <a:bodyPr/>
                    <a:lstStyle/>
                    <a:p>
                      <a:pPr marR="0" indent="0" algn="l" rtl="0">
                        <a:lnSpc>
                          <a:spcPct val="119000"/>
                        </a:lnSpc>
                        <a:spcBef>
                          <a:spcPts val="0"/>
                        </a:spcBef>
                        <a:spcAft>
                          <a:spcPts val="600"/>
                        </a:spcAft>
                      </a:pPr>
                      <a:r>
                        <a:rPr lang="en-GB" sz="1200" kern="1400">
                          <a:ln>
                            <a:noFill/>
                          </a:ln>
                          <a:solidFill>
                            <a:srgbClr val="000000"/>
                          </a:solidFill>
                          <a:effectLst/>
                          <a:latin typeface="Calibri" panose="020F0502020204030204" pitchFamily="34" charset="0"/>
                        </a:rPr>
                        <a:t>Agonist</a:t>
                      </a:r>
                      <a:endParaRPr lang="en-GB" sz="1000" kern="1400">
                        <a:ln>
                          <a:noFill/>
                        </a:ln>
                        <a:solidFill>
                          <a:srgbClr val="000000"/>
                        </a:solidFill>
                        <a:effectLst/>
                        <a:latin typeface="Calibri" panose="020F0502020204030204" pitchFamily="34" charset="0"/>
                      </a:endParaRPr>
                    </a:p>
                  </a:txBody>
                  <a:tcPr marL="9525" marR="9525" marT="9525" marB="0" anchor="ctr"/>
                </a:tc>
                <a:tc>
                  <a:txBody>
                    <a:bodyPr/>
                    <a:lstStyle/>
                    <a:p>
                      <a:pPr marR="0" indent="0" algn="l" rtl="0">
                        <a:lnSpc>
                          <a:spcPct val="119000"/>
                        </a:lnSpc>
                        <a:spcBef>
                          <a:spcPts val="0"/>
                        </a:spcBef>
                        <a:spcAft>
                          <a:spcPts val="600"/>
                        </a:spcAft>
                      </a:pPr>
                      <a:r>
                        <a:rPr lang="en-GB" sz="1200" kern="1400">
                          <a:ln>
                            <a:noFill/>
                          </a:ln>
                          <a:solidFill>
                            <a:srgbClr val="000000"/>
                          </a:solidFill>
                          <a:effectLst/>
                          <a:latin typeface="Calibri" panose="020F0502020204030204" pitchFamily="34" charset="0"/>
                        </a:rPr>
                        <a:t>The muscle that contracts to produce movement</a:t>
                      </a:r>
                      <a:endParaRPr lang="en-GB" sz="1000" kern="1400">
                        <a:ln>
                          <a:noFill/>
                        </a:ln>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961565093"/>
                  </a:ext>
                </a:extLst>
              </a:tr>
              <a:tr h="314858">
                <a:tc>
                  <a:txBody>
                    <a:bodyPr/>
                    <a:lstStyle/>
                    <a:p>
                      <a:pPr marR="0" indent="0" algn="l" rtl="0">
                        <a:lnSpc>
                          <a:spcPct val="119000"/>
                        </a:lnSpc>
                        <a:spcBef>
                          <a:spcPts val="0"/>
                        </a:spcBef>
                        <a:spcAft>
                          <a:spcPts val="600"/>
                        </a:spcAft>
                      </a:pPr>
                      <a:r>
                        <a:rPr lang="en-GB" sz="1200" kern="1400">
                          <a:ln>
                            <a:noFill/>
                          </a:ln>
                          <a:solidFill>
                            <a:srgbClr val="000000"/>
                          </a:solidFill>
                          <a:effectLst/>
                          <a:latin typeface="Calibri" panose="020F0502020204030204" pitchFamily="34" charset="0"/>
                        </a:rPr>
                        <a:t>Antagonist</a:t>
                      </a:r>
                      <a:endParaRPr lang="en-GB" sz="1000" kern="1400">
                        <a:ln>
                          <a:noFill/>
                        </a:ln>
                        <a:solidFill>
                          <a:srgbClr val="000000"/>
                        </a:solidFill>
                        <a:effectLst/>
                        <a:latin typeface="Calibri" panose="020F0502020204030204" pitchFamily="34" charset="0"/>
                      </a:endParaRPr>
                    </a:p>
                  </a:txBody>
                  <a:tcPr marL="9525" marR="9525" marT="9525" marB="0"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Calibri" panose="020F0502020204030204" pitchFamily="34" charset="0"/>
                        </a:rPr>
                        <a:t>The muscle that relaxes to allow the movement to occur</a:t>
                      </a:r>
                      <a:endParaRPr lang="en-GB" sz="1000" kern="1400" dirty="0">
                        <a:ln>
                          <a:noFill/>
                        </a:ln>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060469029"/>
                  </a:ext>
                </a:extLst>
              </a:tr>
            </a:tbl>
          </a:graphicData>
        </a:graphic>
      </p:graphicFrame>
      <p:sp>
        <p:nvSpPr>
          <p:cNvPr id="5" name="TextBox 4"/>
          <p:cNvSpPr txBox="1"/>
          <p:nvPr/>
        </p:nvSpPr>
        <p:spPr>
          <a:xfrm>
            <a:off x="11755120" y="6488668"/>
            <a:ext cx="436880" cy="369332"/>
          </a:xfrm>
          <a:prstGeom prst="rect">
            <a:avLst/>
          </a:prstGeom>
          <a:solidFill>
            <a:schemeClr val="tx1"/>
          </a:solidFill>
        </p:spPr>
        <p:txBody>
          <a:bodyPr wrap="square" rtlCol="0">
            <a:spAutoFit/>
          </a:bodyPr>
          <a:lstStyle/>
          <a:p>
            <a:pPr algn="ctr"/>
            <a:r>
              <a:rPr lang="en-GB" dirty="0">
                <a:solidFill>
                  <a:schemeClr val="bg1"/>
                </a:solidFill>
              </a:rPr>
              <a:t>11</a:t>
            </a:r>
          </a:p>
        </p:txBody>
      </p:sp>
      <p:sp>
        <p:nvSpPr>
          <p:cNvPr id="6" name="TextBox 5"/>
          <p:cNvSpPr txBox="1"/>
          <p:nvPr/>
        </p:nvSpPr>
        <p:spPr>
          <a:xfrm>
            <a:off x="122703" y="134605"/>
            <a:ext cx="1000244"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ea typeface="+mn-ea"/>
                <a:cs typeface="+mn-cs"/>
              </a:rPr>
              <a:t>PE</a:t>
            </a:r>
            <a:endParaRPr kumimoji="0" lang="en-US" sz="2000" b="0" i="0" u="none" strike="noStrike" kern="1200" cap="none" spc="0" normalizeH="0" baseline="0" noProof="0" dirty="0">
              <a:ln>
                <a:noFill/>
              </a:ln>
              <a:solidFill>
                <a:prstClr val="white"/>
              </a:solidFill>
              <a:effectLst/>
              <a:uLnTx/>
              <a:uFillTx/>
              <a:ea typeface="+mn-ea"/>
              <a:cs typeface="+mn-cs"/>
            </a:endParaRPr>
          </a:p>
        </p:txBody>
      </p:sp>
    </p:spTree>
    <p:extLst>
      <p:ext uri="{BB962C8B-B14F-4D97-AF65-F5344CB8AC3E}">
        <p14:creationId xmlns:p14="http://schemas.microsoft.com/office/powerpoint/2010/main" val="7578325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396011" y="1985207"/>
            <a:ext cx="8157421" cy="50349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aphicFrame>
        <p:nvGraphicFramePr>
          <p:cNvPr id="5" name="Table 4"/>
          <p:cNvGraphicFramePr>
            <a:graphicFrameLocks noGrp="1"/>
          </p:cNvGraphicFramePr>
          <p:nvPr/>
        </p:nvGraphicFramePr>
        <p:xfrm>
          <a:off x="212107" y="225425"/>
          <a:ext cx="11667030" cy="518160"/>
        </p:xfrm>
        <a:graphic>
          <a:graphicData uri="http://schemas.openxmlformats.org/drawingml/2006/table">
            <a:tbl>
              <a:tblPr firstRow="1" bandRow="1">
                <a:tableStyleId>{5940675A-B579-460E-94D1-54222C63F5DA}</a:tableStyleId>
              </a:tblPr>
              <a:tblGrid>
                <a:gridCol w="11667030">
                  <a:extLst>
                    <a:ext uri="{9D8B030D-6E8A-4147-A177-3AD203B41FA5}">
                      <a16:colId xmlns:a16="http://schemas.microsoft.com/office/drawing/2014/main" val="4085805581"/>
                    </a:ext>
                  </a:extLst>
                </a:gridCol>
              </a:tblGrid>
              <a:tr h="297048">
                <a:tc>
                  <a:txBody>
                    <a:bodyPr/>
                    <a:lstStyle/>
                    <a:p>
                      <a:pPr algn="ctr"/>
                      <a:r>
                        <a:rPr lang="en-GB" sz="2800" b="1" baseline="0" dirty="0">
                          <a:latin typeface="+mn-lt"/>
                        </a:rPr>
                        <a:t>Skeletal System </a:t>
                      </a:r>
                      <a:endParaRPr lang="en-GB" sz="2800" b="1" dirty="0">
                        <a:latin typeface="+mn-lt"/>
                      </a:endParaRPr>
                    </a:p>
                  </a:txBody>
                  <a:tcPr anchor="ctr">
                    <a:solidFill>
                      <a:schemeClr val="accent6">
                        <a:lumMod val="20000"/>
                        <a:lumOff val="80000"/>
                      </a:schemeClr>
                    </a:solidFill>
                  </a:tcPr>
                </a:tc>
                <a:extLst>
                  <a:ext uri="{0D108BD9-81ED-4DB2-BD59-A6C34878D82A}">
                    <a16:rowId xmlns:a16="http://schemas.microsoft.com/office/drawing/2014/main" val="3384839483"/>
                  </a:ext>
                </a:extLst>
              </a:tr>
            </a:tbl>
          </a:graphicData>
        </a:graphic>
      </p:graphicFrame>
      <p:graphicFrame>
        <p:nvGraphicFramePr>
          <p:cNvPr id="6" name="Table 5"/>
          <p:cNvGraphicFramePr>
            <a:graphicFrameLocks noGrp="1"/>
          </p:cNvGraphicFramePr>
          <p:nvPr/>
        </p:nvGraphicFramePr>
        <p:xfrm>
          <a:off x="212107" y="743585"/>
          <a:ext cx="11667030" cy="1241622"/>
        </p:xfrm>
        <a:graphic>
          <a:graphicData uri="http://schemas.openxmlformats.org/drawingml/2006/table">
            <a:tbl>
              <a:tblPr firstRow="1" bandRow="1">
                <a:tableStyleId>{5940675A-B579-460E-94D1-54222C63F5DA}</a:tableStyleId>
              </a:tblPr>
              <a:tblGrid>
                <a:gridCol w="2255090">
                  <a:extLst>
                    <a:ext uri="{9D8B030D-6E8A-4147-A177-3AD203B41FA5}">
                      <a16:colId xmlns:a16="http://schemas.microsoft.com/office/drawing/2014/main" val="20000"/>
                    </a:ext>
                  </a:extLst>
                </a:gridCol>
                <a:gridCol w="9411940">
                  <a:extLst>
                    <a:ext uri="{9D8B030D-6E8A-4147-A177-3AD203B41FA5}">
                      <a16:colId xmlns:a16="http://schemas.microsoft.com/office/drawing/2014/main" val="20001"/>
                    </a:ext>
                  </a:extLst>
                </a:gridCol>
              </a:tblGrid>
              <a:tr h="297048">
                <a:tc>
                  <a:txBody>
                    <a:bodyPr/>
                    <a:lstStyle/>
                    <a:p>
                      <a:pPr algn="l"/>
                      <a:r>
                        <a:rPr lang="en-GB" sz="1200" b="1" dirty="0">
                          <a:latin typeface="+mn-lt"/>
                        </a:rPr>
                        <a:t>Key Word</a:t>
                      </a:r>
                    </a:p>
                  </a:txBody>
                  <a:tcPr anchor="ctr">
                    <a:solidFill>
                      <a:schemeClr val="accent6">
                        <a:lumMod val="20000"/>
                        <a:lumOff val="80000"/>
                      </a:schemeClr>
                    </a:solidFill>
                  </a:tcPr>
                </a:tc>
                <a:tc>
                  <a:txBody>
                    <a:bodyPr/>
                    <a:lstStyle/>
                    <a:p>
                      <a:pPr algn="l"/>
                      <a:r>
                        <a:rPr lang="en-GB" sz="1200" b="1" dirty="0">
                          <a:latin typeface="+mn-lt"/>
                        </a:rPr>
                        <a:t>Definition</a:t>
                      </a:r>
                    </a:p>
                  </a:txBody>
                  <a:tcPr anchor="ctr">
                    <a:solidFill>
                      <a:schemeClr val="accent6">
                        <a:lumMod val="20000"/>
                        <a:lumOff val="80000"/>
                      </a:schemeClr>
                    </a:solidFill>
                  </a:tcPr>
                </a:tc>
                <a:extLst>
                  <a:ext uri="{0D108BD9-81ED-4DB2-BD59-A6C34878D82A}">
                    <a16:rowId xmlns:a16="http://schemas.microsoft.com/office/drawing/2014/main" val="10000"/>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Calibri" panose="020F0502020204030204" pitchFamily="34" charset="0"/>
                        </a:rPr>
                        <a:t>Skeletal system</a:t>
                      </a:r>
                      <a:endParaRPr lang="en-GB" sz="1000" kern="1400" dirty="0">
                        <a:ln>
                          <a:noFill/>
                        </a:ln>
                        <a:solidFill>
                          <a:srgbClr val="000000"/>
                        </a:solidFill>
                        <a:effectLst/>
                        <a:latin typeface="Calibri" panose="020F0502020204030204" pitchFamily="34" charset="0"/>
                      </a:endParaRPr>
                    </a:p>
                  </a:txBody>
                  <a:tcPr marL="9525" marR="9525" marT="9525" marB="0"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Calibri" panose="020F0502020204030204" pitchFamily="34" charset="0"/>
                        </a:rPr>
                        <a:t>Works in conjunction with the muscular</a:t>
                      </a:r>
                      <a:r>
                        <a:rPr lang="en-GB" sz="1200" kern="1400" baseline="0" dirty="0">
                          <a:ln>
                            <a:noFill/>
                          </a:ln>
                          <a:solidFill>
                            <a:srgbClr val="000000"/>
                          </a:solidFill>
                          <a:effectLst/>
                          <a:latin typeface="Calibri" panose="020F0502020204030204" pitchFamily="34" charset="0"/>
                        </a:rPr>
                        <a:t> system</a:t>
                      </a:r>
                      <a:r>
                        <a:rPr lang="en-GB" sz="1200" kern="1400" dirty="0">
                          <a:ln>
                            <a:noFill/>
                          </a:ln>
                          <a:solidFill>
                            <a:srgbClr val="000000"/>
                          </a:solidFill>
                          <a:effectLst/>
                          <a:latin typeface="Calibri" panose="020F0502020204030204" pitchFamily="34" charset="0"/>
                        </a:rPr>
                        <a:t> to produce movement of the limbs and body</a:t>
                      </a:r>
                      <a:endParaRPr lang="en-GB" sz="1000" kern="1400" dirty="0">
                        <a:ln>
                          <a:noFill/>
                        </a:ln>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926076416"/>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Calibri" panose="020F0502020204030204" pitchFamily="34" charset="0"/>
                        </a:rPr>
                        <a:t>Ligaments</a:t>
                      </a:r>
                    </a:p>
                  </a:txBody>
                  <a:tcPr marL="9525" marR="9525" marT="9525" marB="0"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Calibri" panose="020F0502020204030204" pitchFamily="34" charset="0"/>
                        </a:rPr>
                        <a:t>Connect</a:t>
                      </a:r>
                      <a:r>
                        <a:rPr lang="en-GB" sz="1200" kern="1400" baseline="0" dirty="0">
                          <a:ln>
                            <a:noFill/>
                          </a:ln>
                          <a:solidFill>
                            <a:srgbClr val="000000"/>
                          </a:solidFill>
                          <a:effectLst/>
                          <a:latin typeface="Calibri" panose="020F0502020204030204" pitchFamily="34" charset="0"/>
                        </a:rPr>
                        <a:t> bone to bone</a:t>
                      </a:r>
                      <a:endParaRPr lang="en-GB" sz="1200" kern="1400" dirty="0">
                        <a:ln>
                          <a:noFill/>
                        </a:ln>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875491268"/>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Calibri" panose="020F0502020204030204" pitchFamily="34" charset="0"/>
                        </a:rPr>
                        <a:t>Tendons</a:t>
                      </a:r>
                    </a:p>
                  </a:txBody>
                  <a:tcPr marL="9525" marR="9525" marT="9525" marB="0"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Calibri" panose="020F0502020204030204" pitchFamily="34" charset="0"/>
                        </a:rPr>
                        <a:t>Connect muscular</a:t>
                      </a:r>
                      <a:r>
                        <a:rPr lang="en-GB" sz="1200" kern="1400" baseline="0" dirty="0">
                          <a:ln>
                            <a:noFill/>
                          </a:ln>
                          <a:solidFill>
                            <a:srgbClr val="000000"/>
                          </a:solidFill>
                          <a:effectLst/>
                          <a:latin typeface="Calibri" panose="020F0502020204030204" pitchFamily="34" charset="0"/>
                        </a:rPr>
                        <a:t> muscle to bone</a:t>
                      </a:r>
                      <a:endParaRPr lang="en-GB" sz="1200" kern="1400" dirty="0">
                        <a:ln>
                          <a:noFill/>
                        </a:ln>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961565093"/>
                  </a:ext>
                </a:extLst>
              </a:tr>
            </a:tbl>
          </a:graphicData>
        </a:graphic>
      </p:graphicFrame>
      <p:sp>
        <p:nvSpPr>
          <p:cNvPr id="7" name="TextBox 6"/>
          <p:cNvSpPr txBox="1"/>
          <p:nvPr/>
        </p:nvSpPr>
        <p:spPr>
          <a:xfrm>
            <a:off x="11755120" y="6488668"/>
            <a:ext cx="436880" cy="369332"/>
          </a:xfrm>
          <a:prstGeom prst="rect">
            <a:avLst/>
          </a:prstGeom>
          <a:solidFill>
            <a:schemeClr val="tx1"/>
          </a:solidFill>
        </p:spPr>
        <p:txBody>
          <a:bodyPr wrap="square" rtlCol="0">
            <a:spAutoFit/>
          </a:bodyPr>
          <a:lstStyle/>
          <a:p>
            <a:pPr algn="ctr"/>
            <a:r>
              <a:rPr lang="en-GB" dirty="0">
                <a:solidFill>
                  <a:schemeClr val="bg1"/>
                </a:solidFill>
              </a:rPr>
              <a:t>12</a:t>
            </a:r>
          </a:p>
        </p:txBody>
      </p:sp>
      <p:sp>
        <p:nvSpPr>
          <p:cNvPr id="8" name="TextBox 7"/>
          <p:cNvSpPr txBox="1"/>
          <p:nvPr/>
        </p:nvSpPr>
        <p:spPr>
          <a:xfrm>
            <a:off x="122703" y="134605"/>
            <a:ext cx="1000244"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ea typeface="+mn-ea"/>
                <a:cs typeface="+mn-cs"/>
              </a:rPr>
              <a:t>PE</a:t>
            </a:r>
            <a:endParaRPr kumimoji="0" lang="en-US" sz="2000" b="0" i="0" u="none" strike="noStrike" kern="1200" cap="none" spc="0" normalizeH="0" baseline="0" noProof="0" dirty="0">
              <a:ln>
                <a:noFill/>
              </a:ln>
              <a:solidFill>
                <a:prstClr val="white"/>
              </a:solidFill>
              <a:effectLst/>
              <a:uLnTx/>
              <a:uFillTx/>
              <a:ea typeface="+mn-ea"/>
              <a:cs typeface="+mn-cs"/>
            </a:endParaRPr>
          </a:p>
        </p:txBody>
      </p:sp>
    </p:spTree>
    <p:extLst>
      <p:ext uri="{BB962C8B-B14F-4D97-AF65-F5344CB8AC3E}">
        <p14:creationId xmlns:p14="http://schemas.microsoft.com/office/powerpoint/2010/main" val="9500952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57600" y="1978610"/>
            <a:ext cx="9446635" cy="444124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aphicFrame>
        <p:nvGraphicFramePr>
          <p:cNvPr id="5" name="Table 4"/>
          <p:cNvGraphicFramePr>
            <a:graphicFrameLocks noGrp="1"/>
          </p:cNvGraphicFramePr>
          <p:nvPr/>
        </p:nvGraphicFramePr>
        <p:xfrm>
          <a:off x="212107" y="225425"/>
          <a:ext cx="11667030" cy="518160"/>
        </p:xfrm>
        <a:graphic>
          <a:graphicData uri="http://schemas.openxmlformats.org/drawingml/2006/table">
            <a:tbl>
              <a:tblPr firstRow="1" bandRow="1">
                <a:tableStyleId>{5940675A-B579-460E-94D1-54222C63F5DA}</a:tableStyleId>
              </a:tblPr>
              <a:tblGrid>
                <a:gridCol w="11667030">
                  <a:extLst>
                    <a:ext uri="{9D8B030D-6E8A-4147-A177-3AD203B41FA5}">
                      <a16:colId xmlns:a16="http://schemas.microsoft.com/office/drawing/2014/main" val="4085805581"/>
                    </a:ext>
                  </a:extLst>
                </a:gridCol>
              </a:tblGrid>
              <a:tr h="297048">
                <a:tc>
                  <a:txBody>
                    <a:bodyPr/>
                    <a:lstStyle/>
                    <a:p>
                      <a:pPr algn="ctr"/>
                      <a:r>
                        <a:rPr lang="en-GB" sz="2800" b="1" baseline="0" dirty="0">
                          <a:latin typeface="+mn-lt"/>
                        </a:rPr>
                        <a:t>Cardiovascular System </a:t>
                      </a:r>
                      <a:endParaRPr lang="en-GB" sz="2800" b="1" dirty="0">
                        <a:latin typeface="+mn-lt"/>
                      </a:endParaRPr>
                    </a:p>
                  </a:txBody>
                  <a:tcPr anchor="ctr">
                    <a:solidFill>
                      <a:schemeClr val="accent6">
                        <a:lumMod val="20000"/>
                        <a:lumOff val="80000"/>
                      </a:schemeClr>
                    </a:solidFill>
                  </a:tcPr>
                </a:tc>
                <a:extLst>
                  <a:ext uri="{0D108BD9-81ED-4DB2-BD59-A6C34878D82A}">
                    <a16:rowId xmlns:a16="http://schemas.microsoft.com/office/drawing/2014/main" val="3384839483"/>
                  </a:ext>
                </a:extLst>
              </a:tr>
            </a:tbl>
          </a:graphicData>
        </a:graphic>
      </p:graphicFrame>
      <p:sp>
        <p:nvSpPr>
          <p:cNvPr id="4" name="TextBox 3"/>
          <p:cNvSpPr txBox="1"/>
          <p:nvPr/>
        </p:nvSpPr>
        <p:spPr>
          <a:xfrm>
            <a:off x="212107" y="743585"/>
            <a:ext cx="11667030" cy="553998"/>
          </a:xfrm>
          <a:prstGeom prst="rect">
            <a:avLst/>
          </a:prstGeom>
          <a:noFill/>
        </p:spPr>
        <p:txBody>
          <a:bodyPr wrap="square" rtlCol="0">
            <a:spAutoFit/>
          </a:bodyPr>
          <a:lstStyle/>
          <a:p>
            <a:r>
              <a:rPr lang="en-GB" sz="1200" dirty="0"/>
              <a:t>Deoxygenated blood = BLUE (Right side)                                                   Oxygenated = RED (Left side)</a:t>
            </a:r>
          </a:p>
          <a:p>
            <a:endParaRPr lang="en-GB" dirty="0"/>
          </a:p>
        </p:txBody>
      </p:sp>
      <p:sp>
        <p:nvSpPr>
          <p:cNvPr id="6" name="TextBox 5"/>
          <p:cNvSpPr txBox="1"/>
          <p:nvPr/>
        </p:nvSpPr>
        <p:spPr>
          <a:xfrm>
            <a:off x="11755120" y="6488668"/>
            <a:ext cx="436880" cy="369332"/>
          </a:xfrm>
          <a:prstGeom prst="rect">
            <a:avLst/>
          </a:prstGeom>
          <a:solidFill>
            <a:schemeClr val="tx1"/>
          </a:solidFill>
        </p:spPr>
        <p:txBody>
          <a:bodyPr wrap="square" rtlCol="0">
            <a:spAutoFit/>
          </a:bodyPr>
          <a:lstStyle/>
          <a:p>
            <a:pPr algn="ctr"/>
            <a:r>
              <a:rPr lang="en-GB" dirty="0">
                <a:solidFill>
                  <a:schemeClr val="bg1"/>
                </a:solidFill>
              </a:rPr>
              <a:t>13</a:t>
            </a:r>
          </a:p>
        </p:txBody>
      </p:sp>
      <p:sp>
        <p:nvSpPr>
          <p:cNvPr id="7" name="TextBox 6"/>
          <p:cNvSpPr txBox="1"/>
          <p:nvPr/>
        </p:nvSpPr>
        <p:spPr>
          <a:xfrm>
            <a:off x="122703" y="134605"/>
            <a:ext cx="1000244"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ea typeface="+mn-ea"/>
                <a:cs typeface="+mn-cs"/>
              </a:rPr>
              <a:t>PE</a:t>
            </a:r>
            <a:endParaRPr kumimoji="0" lang="en-US" sz="2000" b="0" i="0" u="none" strike="noStrike" kern="1200" cap="none" spc="0" normalizeH="0" baseline="0" noProof="0" dirty="0">
              <a:ln>
                <a:noFill/>
              </a:ln>
              <a:solidFill>
                <a:prstClr val="white"/>
              </a:solidFill>
              <a:effectLst/>
              <a:uLnTx/>
              <a:uFillTx/>
              <a:ea typeface="+mn-ea"/>
              <a:cs typeface="+mn-cs"/>
            </a:endParaRPr>
          </a:p>
        </p:txBody>
      </p:sp>
    </p:spTree>
    <p:extLst>
      <p:ext uri="{BB962C8B-B14F-4D97-AF65-F5344CB8AC3E}">
        <p14:creationId xmlns:p14="http://schemas.microsoft.com/office/powerpoint/2010/main" val="27511212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788589752"/>
              </p:ext>
            </p:extLst>
          </p:nvPr>
        </p:nvGraphicFramePr>
        <p:xfrm>
          <a:off x="0" y="44768"/>
          <a:ext cx="11667030" cy="6785143"/>
        </p:xfrm>
        <a:graphic>
          <a:graphicData uri="http://schemas.openxmlformats.org/drawingml/2006/table">
            <a:tbl>
              <a:tblPr firstRow="1" bandRow="1">
                <a:tableStyleId>{5940675A-B579-460E-94D1-54222C63F5DA}</a:tableStyleId>
              </a:tblPr>
              <a:tblGrid>
                <a:gridCol w="1240534">
                  <a:extLst>
                    <a:ext uri="{9D8B030D-6E8A-4147-A177-3AD203B41FA5}">
                      <a16:colId xmlns:a16="http://schemas.microsoft.com/office/drawing/2014/main" val="20000"/>
                    </a:ext>
                  </a:extLst>
                </a:gridCol>
                <a:gridCol w="10426496">
                  <a:extLst>
                    <a:ext uri="{9D8B030D-6E8A-4147-A177-3AD203B41FA5}">
                      <a16:colId xmlns:a16="http://schemas.microsoft.com/office/drawing/2014/main" val="436465618"/>
                    </a:ext>
                  </a:extLst>
                </a:gridCol>
              </a:tblGrid>
              <a:tr h="310887">
                <a:tc>
                  <a:txBody>
                    <a:bodyPr/>
                    <a:lstStyle/>
                    <a:p>
                      <a:pPr algn="l"/>
                      <a:r>
                        <a:rPr lang="en-GB" sz="1000" b="1" dirty="0">
                          <a:latin typeface="Gill Sans MT" panose="020B0502020104020203" pitchFamily="34" charset="0"/>
                        </a:rPr>
                        <a:t>Key Word</a:t>
                      </a:r>
                    </a:p>
                  </a:txBody>
                  <a:tcPr anchor="ctr">
                    <a:solidFill>
                      <a:schemeClr val="accent6">
                        <a:lumMod val="20000"/>
                        <a:lumOff val="80000"/>
                      </a:schemeClr>
                    </a:solidFill>
                  </a:tcPr>
                </a:tc>
                <a:tc>
                  <a:txBody>
                    <a:bodyPr/>
                    <a:lstStyle/>
                    <a:p>
                      <a:pPr algn="l"/>
                      <a:r>
                        <a:rPr lang="en-GB" sz="1000" b="1" dirty="0">
                          <a:latin typeface="Gill Sans MT" panose="020B0502020104020203" pitchFamily="34" charset="0"/>
                        </a:rPr>
                        <a:t>Definition</a:t>
                      </a:r>
                    </a:p>
                  </a:txBody>
                  <a:tcPr anchor="ctr">
                    <a:solidFill>
                      <a:schemeClr val="accent6">
                        <a:lumMod val="20000"/>
                        <a:lumOff val="80000"/>
                      </a:schemeClr>
                    </a:solidFill>
                  </a:tcPr>
                </a:tc>
                <a:extLst>
                  <a:ext uri="{0D108BD9-81ED-4DB2-BD59-A6C34878D82A}">
                    <a16:rowId xmlns:a16="http://schemas.microsoft.com/office/drawing/2014/main" val="10000"/>
                  </a:ext>
                </a:extLst>
              </a:tr>
              <a:tr h="314858">
                <a:tc gridSpan="2">
                  <a:txBody>
                    <a:bodyPr/>
                    <a:lstStyle/>
                    <a:p>
                      <a:pPr algn="ctr"/>
                      <a:r>
                        <a:rPr lang="en-GB" sz="1000" b="1" dirty="0">
                          <a:latin typeface="Gill Sans MT" panose="020B0502020104020203" pitchFamily="34" charset="0"/>
                        </a:rPr>
                        <a:t>Methods</a:t>
                      </a:r>
                      <a:r>
                        <a:rPr lang="en-GB" sz="1000" b="1" baseline="0" dirty="0">
                          <a:latin typeface="Gill Sans MT" panose="020B0502020104020203" pitchFamily="34" charset="0"/>
                        </a:rPr>
                        <a:t> of training</a:t>
                      </a:r>
                      <a:endParaRPr lang="en-GB" sz="1000" b="1" dirty="0">
                        <a:latin typeface="Gill Sans MT" panose="020B0502020104020203" pitchFamily="34" charset="0"/>
                      </a:endParaRPr>
                    </a:p>
                  </a:txBody>
                  <a:tcPr marL="36576" marR="36576" marT="36576" marB="36576" anchor="ctr">
                    <a:solidFill>
                      <a:schemeClr val="accent1">
                        <a:lumMod val="20000"/>
                        <a:lumOff val="80000"/>
                      </a:schemeClr>
                    </a:solidFill>
                  </a:tcPr>
                </a:tc>
                <a:tc hMerge="1">
                  <a:txBody>
                    <a:bodyPr/>
                    <a:lstStyle/>
                    <a:p>
                      <a:endParaRPr lang="en-GB"/>
                    </a:p>
                  </a:txBody>
                  <a:tcPr/>
                </a:tc>
                <a:extLst>
                  <a:ext uri="{0D108BD9-81ED-4DB2-BD59-A6C34878D82A}">
                    <a16:rowId xmlns:a16="http://schemas.microsoft.com/office/drawing/2014/main" val="10001"/>
                  </a:ext>
                </a:extLst>
              </a:tr>
              <a:tr h="386516">
                <a:tc>
                  <a:txBody>
                    <a:bodyPr/>
                    <a:lstStyle/>
                    <a:p>
                      <a:pPr marR="0" indent="0" algn="l" rtl="0">
                        <a:lnSpc>
                          <a:spcPct val="119000"/>
                        </a:lnSpc>
                        <a:spcBef>
                          <a:spcPts val="0"/>
                        </a:spcBef>
                        <a:spcAft>
                          <a:spcPts val="600"/>
                        </a:spcAft>
                      </a:pPr>
                      <a:r>
                        <a:rPr lang="en-GB" sz="1000" b="1" dirty="0">
                          <a:latin typeface="Gill Sans MT" panose="020B0502020104020203" pitchFamily="34" charset="0"/>
                        </a:rPr>
                        <a:t>Continuous training -</a:t>
                      </a:r>
                      <a:r>
                        <a:rPr lang="en-GB" sz="1000" b="1" baseline="0" dirty="0">
                          <a:latin typeface="Gill Sans MT" panose="020B0502020104020203" pitchFamily="34" charset="0"/>
                        </a:rPr>
                        <a:t> </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sz="1000" b="0" dirty="0">
                          <a:latin typeface="Gill Sans MT" panose="020B0502020104020203" pitchFamily="34" charset="0"/>
                        </a:rPr>
                        <a:t>Involves a steady but regular pace at a moderate intensity (aerobic) which should last for at least 20 minutes. </a:t>
                      </a:r>
                      <a:r>
                        <a:rPr lang="en-GB" sz="1000" b="0" dirty="0">
                          <a:latin typeface="Gill Sans MT" panose="020B0502020104020203" pitchFamily="34" charset="0"/>
                        </a:rPr>
                        <a:t>i.e. running, walking, swimming, rowing or cycling.</a:t>
                      </a:r>
                      <a:r>
                        <a:rPr lang="en-GB" sz="1000" b="0" baseline="0" dirty="0">
                          <a:latin typeface="Gill Sans MT" panose="020B0502020104020203" pitchFamily="34" charset="0"/>
                        </a:rPr>
                        <a:t> </a:t>
                      </a:r>
                      <a:r>
                        <a:rPr lang="en-GB" sz="1000" b="0" dirty="0">
                          <a:latin typeface="Gill Sans MT" panose="020B0502020104020203" pitchFamily="34" charset="0"/>
                        </a:rPr>
                        <a:t>Used by</a:t>
                      </a:r>
                      <a:r>
                        <a:rPr lang="en-GB" sz="1000" b="0" baseline="0" dirty="0">
                          <a:latin typeface="Gill Sans MT" panose="020B0502020104020203" pitchFamily="34" charset="0"/>
                        </a:rPr>
                        <a:t> a </a:t>
                      </a:r>
                      <a:r>
                        <a:rPr lang="en-GB" sz="1000" b="1" baseline="0" dirty="0">
                          <a:latin typeface="Gill Sans MT" panose="020B0502020104020203" pitchFamily="34" charset="0"/>
                        </a:rPr>
                        <a:t>marathon runner</a:t>
                      </a:r>
                      <a:r>
                        <a:rPr lang="en-GB" sz="1000" b="0" baseline="0" dirty="0">
                          <a:latin typeface="Gill Sans MT" panose="020B0502020104020203" pitchFamily="34" charset="0"/>
                        </a:rPr>
                        <a:t>. </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GB" sz="1000" b="0" baseline="0" dirty="0">
                        <a:latin typeface="Gill Sans MT" panose="020B0502020104020203" pitchFamily="34" charset="0"/>
                      </a:endParaRP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GB" sz="1000" b="0" baseline="0" dirty="0">
                        <a:latin typeface="Gill Sans MT" panose="020B0502020104020203" pitchFamily="34" charset="0"/>
                      </a:endParaRP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GB" sz="1000" b="0" baseline="0" dirty="0">
                        <a:latin typeface="Gill Sans MT" panose="020B0502020104020203"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0" baseline="0" dirty="0">
                        <a:latin typeface="Gill Sans MT" panose="020B0502020104020203" pitchFamily="34" charset="0"/>
                      </a:endParaRPr>
                    </a:p>
                  </a:txBody>
                  <a:tcPr marL="36576" marR="36576" marT="36576" marB="36576" anchor="ctr"/>
                </a:tc>
                <a:extLst>
                  <a:ext uri="{0D108BD9-81ED-4DB2-BD59-A6C34878D82A}">
                    <a16:rowId xmlns:a16="http://schemas.microsoft.com/office/drawing/2014/main" val="10002"/>
                  </a:ext>
                </a:extLst>
              </a:tr>
              <a:tr h="219601">
                <a:tc>
                  <a:txBody>
                    <a:bodyPr/>
                    <a:lstStyle/>
                    <a:p>
                      <a:pPr marR="0" indent="0" algn="l" rtl="0">
                        <a:lnSpc>
                          <a:spcPct val="119000"/>
                        </a:lnSpc>
                        <a:spcBef>
                          <a:spcPts val="0"/>
                        </a:spcBef>
                        <a:spcAft>
                          <a:spcPts val="600"/>
                        </a:spcAft>
                      </a:pPr>
                      <a:r>
                        <a:rPr lang="en-GB" sz="1000" b="1" dirty="0">
                          <a:solidFill>
                            <a:schemeClr val="tx1"/>
                          </a:solidFill>
                          <a:latin typeface="Gill Sans MT" panose="020B0502020104020203" pitchFamily="34" charset="0"/>
                        </a:rPr>
                        <a:t>Fartlek training </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algn="l" fontAlgn="auto">
                        <a:spcBef>
                          <a:spcPts val="0"/>
                        </a:spcBef>
                        <a:spcAft>
                          <a:spcPts val="0"/>
                        </a:spcAft>
                        <a:defRPr/>
                      </a:pPr>
                      <a:r>
                        <a:rPr lang="en-GB" sz="1000" b="0" dirty="0">
                          <a:solidFill>
                            <a:schemeClr val="tx1"/>
                          </a:solidFill>
                          <a:latin typeface="Gill Sans MT" panose="020B0502020104020203" pitchFamily="34" charset="0"/>
                        </a:rPr>
                        <a:t>Referred to as </a:t>
                      </a:r>
                      <a:r>
                        <a:rPr lang="en-GB" sz="1000" b="1" dirty="0">
                          <a:solidFill>
                            <a:schemeClr val="tx1"/>
                          </a:solidFill>
                          <a:latin typeface="Gill Sans MT" panose="020B0502020104020203" pitchFamily="34" charset="0"/>
                        </a:rPr>
                        <a:t>‘speed play’</a:t>
                      </a:r>
                      <a:r>
                        <a:rPr lang="en-GB" sz="1000" b="1" baseline="0" dirty="0">
                          <a:solidFill>
                            <a:schemeClr val="tx1"/>
                          </a:solidFill>
                          <a:latin typeface="Gill Sans MT" panose="020B0502020104020203" pitchFamily="34" charset="0"/>
                        </a:rPr>
                        <a:t> </a:t>
                      </a:r>
                      <a:r>
                        <a:rPr lang="en-GB" sz="1000" baseline="0" dirty="0">
                          <a:latin typeface="Gill Sans MT" panose="020B0502020104020203" pitchFamily="34" charset="0"/>
                        </a:rPr>
                        <a:t>This is a form interval training but without rest. Involves a variety of changing intensities over different distances and terrains. </a:t>
                      </a:r>
                      <a:r>
                        <a:rPr lang="en-GB" altLang="en-US" sz="1000" b="0" i="1" dirty="0">
                          <a:latin typeface="Gill Sans MT" panose="020B0502020104020203" pitchFamily="34" charset="0"/>
                        </a:rPr>
                        <a:t>i.e. 1 lap at 50% max, 1 lap walking, 1 lap at 80%</a:t>
                      </a:r>
                      <a:r>
                        <a:rPr lang="en-GB" altLang="en-US" sz="1000" b="0" i="1" baseline="0" dirty="0">
                          <a:latin typeface="Gill Sans MT" panose="020B0502020104020203" pitchFamily="34" charset="0"/>
                        </a:rPr>
                        <a:t> (aerobic and anaerobic used) </a:t>
                      </a:r>
                      <a:r>
                        <a:rPr lang="en-GB" sz="1000" dirty="0">
                          <a:latin typeface="Gill Sans MT" panose="020B0502020104020203" pitchFamily="34" charset="0"/>
                        </a:rPr>
                        <a:t>Used by </a:t>
                      </a:r>
                      <a:r>
                        <a:rPr lang="en-GB" sz="1000" b="1" dirty="0">
                          <a:latin typeface="Gill Sans MT" panose="020B0502020104020203" pitchFamily="34" charset="0"/>
                        </a:rPr>
                        <a:t>games players – Hockey players</a:t>
                      </a:r>
                    </a:p>
                    <a:p>
                      <a:pPr marR="0" indent="0" algn="l" rtl="0">
                        <a:lnSpc>
                          <a:spcPct val="119000"/>
                        </a:lnSpc>
                        <a:spcBef>
                          <a:spcPts val="0"/>
                        </a:spcBef>
                        <a:spcAft>
                          <a:spcPts val="600"/>
                        </a:spcAft>
                      </a:pPr>
                      <a:endParaRPr lang="en-GB" sz="1000" kern="1400" dirty="0">
                        <a:ln>
                          <a:noFill/>
                        </a:ln>
                        <a:solidFill>
                          <a:srgbClr val="000000"/>
                        </a:solidFill>
                        <a:effectLst/>
                        <a:latin typeface="Gill Sans MT" panose="020B0502020104020203" pitchFamily="34" charset="0"/>
                      </a:endParaRPr>
                    </a:p>
                    <a:p>
                      <a:pPr marR="0" indent="0" algn="l" rtl="0">
                        <a:lnSpc>
                          <a:spcPct val="119000"/>
                        </a:lnSpc>
                        <a:spcBef>
                          <a:spcPts val="0"/>
                        </a:spcBef>
                        <a:spcAft>
                          <a:spcPts val="600"/>
                        </a:spcAft>
                      </a:pPr>
                      <a:endParaRPr lang="en-GB" sz="1000" kern="1400" dirty="0">
                        <a:ln>
                          <a:noFill/>
                        </a:ln>
                        <a:solidFill>
                          <a:srgbClr val="000000"/>
                        </a:solidFill>
                        <a:effectLst/>
                        <a:latin typeface="Gill Sans MT" panose="020B0502020104020203" pitchFamily="34" charset="0"/>
                      </a:endParaRPr>
                    </a:p>
                    <a:p>
                      <a:pPr marR="0" indent="0" algn="l" rtl="0">
                        <a:lnSpc>
                          <a:spcPct val="119000"/>
                        </a:lnSpc>
                        <a:spcBef>
                          <a:spcPts val="0"/>
                        </a:spcBef>
                        <a:spcAft>
                          <a:spcPts val="600"/>
                        </a:spcAft>
                      </a:pPr>
                      <a:endParaRPr lang="en-GB" sz="1000" kern="1400" dirty="0">
                        <a:ln>
                          <a:noFill/>
                        </a:ln>
                        <a:solidFill>
                          <a:srgbClr val="000000"/>
                        </a:solidFill>
                        <a:effectLst/>
                        <a:latin typeface="Gill Sans MT" panose="020B0502020104020203" pitchFamily="34" charset="0"/>
                      </a:endParaRPr>
                    </a:p>
                    <a:p>
                      <a:pPr marR="0" indent="0" algn="l" rtl="0">
                        <a:lnSpc>
                          <a:spcPct val="119000"/>
                        </a:lnSpc>
                        <a:spcBef>
                          <a:spcPts val="0"/>
                        </a:spcBef>
                        <a:spcAft>
                          <a:spcPts val="600"/>
                        </a:spcAft>
                      </a:pPr>
                      <a:endParaRPr lang="en-GB" sz="1000" kern="1400" dirty="0">
                        <a:ln>
                          <a:noFill/>
                        </a:ln>
                        <a:solidFill>
                          <a:srgbClr val="000000"/>
                        </a:solidFill>
                        <a:effectLst/>
                        <a:latin typeface="Gill Sans MT" panose="020B0502020104020203" pitchFamily="34" charset="0"/>
                      </a:endParaRPr>
                    </a:p>
                    <a:p>
                      <a:pPr marR="0" indent="0" algn="l" rtl="0">
                        <a:lnSpc>
                          <a:spcPct val="119000"/>
                        </a:lnSpc>
                        <a:spcBef>
                          <a:spcPts val="0"/>
                        </a:spcBef>
                        <a:spcAft>
                          <a:spcPts val="600"/>
                        </a:spcAft>
                      </a:pPr>
                      <a:endParaRPr lang="en-GB" sz="10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0003"/>
                  </a:ext>
                </a:extLst>
              </a:tr>
              <a:tr h="31485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1" dirty="0">
                          <a:solidFill>
                            <a:schemeClr val="tx1"/>
                          </a:solidFill>
                          <a:latin typeface="Gill Sans MT" panose="020B0502020104020203" pitchFamily="34" charset="0"/>
                        </a:rPr>
                        <a:t>Weight/Resistance training</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0" baseline="0" dirty="0">
                          <a:solidFill>
                            <a:schemeClr val="tx1"/>
                          </a:solidFill>
                          <a:latin typeface="Gill Sans MT" panose="020B0502020104020203" pitchFamily="34" charset="0"/>
                        </a:rPr>
                        <a:t>A </a:t>
                      </a:r>
                      <a:r>
                        <a:rPr lang="en-GB" altLang="en-US" sz="1000" b="0" dirty="0">
                          <a:latin typeface="Gill Sans MT" panose="020B0502020104020203" pitchFamily="34" charset="0"/>
                        </a:rPr>
                        <a:t>form of training that uses progressive resistance against a muscle group. Used by </a:t>
                      </a:r>
                      <a:r>
                        <a:rPr lang="en-GB" altLang="en-US" sz="1000" b="1" dirty="0">
                          <a:latin typeface="Gill Sans MT" panose="020B0502020104020203" pitchFamily="34" charset="0"/>
                        </a:rPr>
                        <a:t>cyclists</a:t>
                      </a:r>
                      <a:r>
                        <a:rPr lang="en-GB" altLang="en-US" sz="1000" b="0" dirty="0">
                          <a:latin typeface="Gill Sans MT" panose="020B0502020104020203" pitchFamily="34" charset="0"/>
                        </a:rPr>
                        <a:t>. </a:t>
                      </a:r>
                      <a:r>
                        <a:rPr lang="en-GB" altLang="en-US" sz="1000" dirty="0">
                          <a:latin typeface="Gill Sans MT" panose="020B0502020104020203" pitchFamily="34" charset="0"/>
                        </a:rPr>
                        <a:t>Muscular strength: High</a:t>
                      </a:r>
                      <a:r>
                        <a:rPr lang="en-GB" altLang="en-US" sz="1000" dirty="0">
                          <a:solidFill>
                            <a:srgbClr val="FF0000"/>
                          </a:solidFill>
                          <a:latin typeface="Gill Sans MT" panose="020B0502020104020203" pitchFamily="34" charset="0"/>
                        </a:rPr>
                        <a:t> weight x low repetitions.</a:t>
                      </a:r>
                      <a:r>
                        <a:rPr lang="en-GB" altLang="en-US" sz="1000" baseline="0" dirty="0">
                          <a:solidFill>
                            <a:srgbClr val="FF0000"/>
                          </a:solidFill>
                          <a:latin typeface="Gill Sans MT" panose="020B0502020104020203" pitchFamily="34" charset="0"/>
                        </a:rPr>
                        <a:t> </a:t>
                      </a:r>
                      <a:r>
                        <a:rPr lang="en-GB" altLang="en-US" sz="1000" dirty="0">
                          <a:latin typeface="Gill Sans MT" panose="020B0502020104020203" pitchFamily="34" charset="0"/>
                        </a:rPr>
                        <a:t>Muscular endurance:</a:t>
                      </a:r>
                      <a:r>
                        <a:rPr lang="en-GB" altLang="en-US" sz="1000" baseline="0" dirty="0">
                          <a:latin typeface="Gill Sans MT" panose="020B0502020104020203" pitchFamily="34" charset="0"/>
                        </a:rPr>
                        <a:t> </a:t>
                      </a:r>
                      <a:r>
                        <a:rPr lang="en-GB" altLang="en-US" sz="1000" dirty="0">
                          <a:solidFill>
                            <a:srgbClr val="FF0000"/>
                          </a:solidFill>
                          <a:latin typeface="Gill Sans MT" panose="020B0502020104020203" pitchFamily="34" charset="0"/>
                        </a:rPr>
                        <a:t>Low weight x high repetitions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altLang="en-US" sz="1000" dirty="0">
                        <a:solidFill>
                          <a:srgbClr val="FF0000"/>
                        </a:solidFill>
                        <a:latin typeface="Gill Sans MT" panose="020B0502020104020203"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altLang="en-US" sz="1000" dirty="0">
                        <a:solidFill>
                          <a:srgbClr val="FF0000"/>
                        </a:solidFill>
                        <a:latin typeface="Gill Sans MT" panose="020B0502020104020203"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altLang="en-US" sz="1000" dirty="0">
                        <a:solidFill>
                          <a:srgbClr val="FF0000"/>
                        </a:solidFill>
                        <a:latin typeface="Gill Sans MT" panose="020B0502020104020203"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altLang="en-US" sz="1000" dirty="0">
                        <a:solidFill>
                          <a:srgbClr val="FF0000"/>
                        </a:solidFill>
                        <a:latin typeface="Gill Sans MT" panose="020B0502020104020203"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altLang="en-US" sz="1000" dirty="0">
                        <a:solidFill>
                          <a:srgbClr val="FF0000"/>
                        </a:solidFill>
                        <a:latin typeface="Gill Sans MT" panose="020B0502020104020203" pitchFamily="34" charset="0"/>
                      </a:endParaRPr>
                    </a:p>
                  </a:txBody>
                  <a:tcPr marL="36576" marR="36576" marT="36576" marB="36576" anchor="ctr"/>
                </a:tc>
                <a:extLst>
                  <a:ext uri="{0D108BD9-81ED-4DB2-BD59-A6C34878D82A}">
                    <a16:rowId xmlns:a16="http://schemas.microsoft.com/office/drawing/2014/main" val="10004"/>
                  </a:ext>
                </a:extLst>
              </a:tr>
              <a:tr h="29361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1" dirty="0">
                          <a:latin typeface="Gill Sans MT" panose="020B0502020104020203" pitchFamily="34" charset="0"/>
                        </a:rPr>
                        <a:t>Interval training</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0" i="0" baseline="0" dirty="0">
                          <a:latin typeface="Gill Sans MT" panose="020B0502020104020203" pitchFamily="34" charset="0"/>
                        </a:rPr>
                        <a:t>I</a:t>
                      </a:r>
                      <a:r>
                        <a:rPr lang="en-GB" altLang="en-US" sz="1000" b="0" i="0" dirty="0">
                          <a:latin typeface="Gill Sans MT" panose="020B0502020104020203" pitchFamily="34" charset="0"/>
                        </a:rPr>
                        <a:t>nvolves periods of work followed by periods of rest. </a:t>
                      </a:r>
                      <a:r>
                        <a:rPr lang="en-GB" altLang="en-US" sz="1000" b="0" i="1" dirty="0">
                          <a:latin typeface="Gill Sans MT" panose="020B0502020104020203" pitchFamily="34" charset="0"/>
                        </a:rPr>
                        <a:t>i.e. Sprint for 20 metre + walk back to start.</a:t>
                      </a:r>
                      <a:r>
                        <a:rPr lang="en-GB" altLang="en-US" sz="1000" b="0" i="1" baseline="0" dirty="0">
                          <a:latin typeface="Gill Sans MT" panose="020B0502020104020203" pitchFamily="34" charset="0"/>
                        </a:rPr>
                        <a:t> </a:t>
                      </a:r>
                      <a:r>
                        <a:rPr lang="en-GB" altLang="en-US" sz="1000" b="0" i="0" dirty="0">
                          <a:latin typeface="Gill Sans MT" panose="020B0502020104020203" pitchFamily="34" charset="0"/>
                        </a:rPr>
                        <a:t>Used by a </a:t>
                      </a:r>
                      <a:r>
                        <a:rPr lang="en-GB" altLang="en-US" sz="1000" b="1" i="0" dirty="0">
                          <a:latin typeface="Gill Sans MT" panose="020B0502020104020203" pitchFamily="34" charset="0"/>
                        </a:rPr>
                        <a:t>200m sprinter</a:t>
                      </a:r>
                    </a:p>
                    <a:p>
                      <a:pPr marL="0" marR="0" indent="0" algn="l" defTabSz="914400" rtl="0" eaLnBrk="1" fontAlgn="auto" latinLnBrk="0" hangingPunct="1">
                        <a:lnSpc>
                          <a:spcPct val="100000"/>
                        </a:lnSpc>
                        <a:spcBef>
                          <a:spcPts val="0"/>
                        </a:spcBef>
                        <a:spcAft>
                          <a:spcPts val="0"/>
                        </a:spcAft>
                        <a:buClrTx/>
                        <a:buSzTx/>
                        <a:buFontTx/>
                        <a:buNone/>
                        <a:tabLst/>
                        <a:defRPr/>
                      </a:pPr>
                      <a:endParaRPr lang="en-GB" altLang="en-US" sz="1000" b="1" i="0" dirty="0">
                        <a:latin typeface="Gill Sans MT" panose="020B0502020104020203"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altLang="en-US" sz="1000" b="1" i="0" dirty="0">
                        <a:latin typeface="Gill Sans MT" panose="020B0502020104020203"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altLang="en-US" sz="1000" b="1" i="0" dirty="0">
                        <a:latin typeface="Gill Sans MT" panose="020B0502020104020203"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altLang="en-US" sz="1000" b="1" i="0" dirty="0">
                        <a:latin typeface="Gill Sans MT" panose="020B0502020104020203"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altLang="en-US" sz="1000" b="1" i="0" dirty="0">
                        <a:latin typeface="Gill Sans MT" panose="020B0502020104020203"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altLang="en-US" sz="1000" b="1" i="0" dirty="0">
                        <a:latin typeface="Gill Sans MT" panose="020B0502020104020203" pitchFamily="34" charset="0"/>
                      </a:endParaRPr>
                    </a:p>
                  </a:txBody>
                  <a:tcPr marL="36576" marR="36576" marT="36576" marB="36576" anchor="ctr"/>
                </a:tc>
                <a:extLst>
                  <a:ext uri="{0D108BD9-81ED-4DB2-BD59-A6C34878D82A}">
                    <a16:rowId xmlns:a16="http://schemas.microsoft.com/office/drawing/2014/main" val="3925240874"/>
                  </a:ext>
                </a:extLst>
              </a:tr>
              <a:tr h="314858">
                <a:tc>
                  <a:txBody>
                    <a:bodyPr/>
                    <a:lstStyle/>
                    <a:p>
                      <a:pPr marR="0" indent="0" algn="l" rtl="0">
                        <a:lnSpc>
                          <a:spcPct val="119000"/>
                        </a:lnSpc>
                        <a:spcBef>
                          <a:spcPts val="0"/>
                        </a:spcBef>
                        <a:spcAft>
                          <a:spcPts val="600"/>
                        </a:spcAft>
                      </a:pPr>
                      <a:r>
                        <a:rPr lang="en-GB" sz="1000" b="1" kern="1400" dirty="0">
                          <a:ln>
                            <a:noFill/>
                          </a:ln>
                          <a:solidFill>
                            <a:srgbClr val="000000"/>
                          </a:solidFill>
                          <a:effectLst/>
                          <a:latin typeface="Gill Sans MT" panose="020B0502020104020203" pitchFamily="34" charset="0"/>
                        </a:rPr>
                        <a:t>Plyometric</a:t>
                      </a:r>
                      <a:r>
                        <a:rPr lang="en-GB" sz="1000" b="1" kern="1400" baseline="0" dirty="0">
                          <a:ln>
                            <a:noFill/>
                          </a:ln>
                          <a:solidFill>
                            <a:srgbClr val="000000"/>
                          </a:solidFill>
                          <a:effectLst/>
                          <a:latin typeface="Gill Sans MT" panose="020B0502020104020203" pitchFamily="34" charset="0"/>
                        </a:rPr>
                        <a:t> training</a:t>
                      </a:r>
                      <a:endParaRPr lang="en-GB" sz="1000" b="1"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0" baseline="0" dirty="0">
                          <a:latin typeface="Gill Sans MT" panose="020B0502020104020203" pitchFamily="34" charset="0"/>
                        </a:rPr>
                        <a:t>Involves high-impact exercises that develop </a:t>
                      </a:r>
                      <a:r>
                        <a:rPr lang="en-GB" sz="1000" b="1" baseline="0" dirty="0">
                          <a:latin typeface="Gill Sans MT" panose="020B0502020104020203" pitchFamily="34" charset="0"/>
                        </a:rPr>
                        <a:t>power</a:t>
                      </a:r>
                      <a:r>
                        <a:rPr lang="en-GB" sz="1000" b="0" baseline="0" dirty="0">
                          <a:latin typeface="Gill Sans MT" panose="020B0502020104020203" pitchFamily="34" charset="0"/>
                        </a:rPr>
                        <a:t>. </a:t>
                      </a:r>
                      <a:r>
                        <a:rPr lang="en-GB" sz="1000" b="0" i="1" baseline="0" dirty="0">
                          <a:latin typeface="Gill Sans MT" panose="020B0502020104020203" pitchFamily="34" charset="0"/>
                        </a:rPr>
                        <a:t>i.e. bounding/hopping, squat jumps. </a:t>
                      </a:r>
                      <a:r>
                        <a:rPr lang="en-GB" sz="1000" b="0" i="0" baseline="0" dirty="0">
                          <a:latin typeface="Gill Sans MT" panose="020B0502020104020203" pitchFamily="34" charset="0"/>
                        </a:rPr>
                        <a:t>Used by</a:t>
                      </a:r>
                      <a:r>
                        <a:rPr lang="en-GB" altLang="en-US" sz="1000" b="0" i="0" dirty="0">
                          <a:latin typeface="Gill Sans MT" panose="020B0502020104020203" pitchFamily="34" charset="0"/>
                        </a:rPr>
                        <a:t> </a:t>
                      </a:r>
                      <a:r>
                        <a:rPr lang="en-GB" altLang="en-US" sz="1000" b="1" i="0" dirty="0">
                          <a:latin typeface="Gill Sans MT" panose="020B0502020104020203" pitchFamily="34" charset="0"/>
                        </a:rPr>
                        <a:t>long jumpers</a:t>
                      </a:r>
                      <a:r>
                        <a:rPr lang="en-GB" altLang="en-US" sz="1000" b="0" i="0" dirty="0">
                          <a:latin typeface="Gill Sans MT" panose="020B0502020104020203" pitchFamily="34" charset="0"/>
                        </a:rPr>
                        <a:t>, </a:t>
                      </a:r>
                      <a:r>
                        <a:rPr lang="en-GB" altLang="en-US" sz="1000" b="1" i="0" dirty="0">
                          <a:latin typeface="Gill Sans MT" panose="020B0502020104020203" pitchFamily="34" charset="0"/>
                        </a:rPr>
                        <a:t>100 m sprinters </a:t>
                      </a:r>
                      <a:r>
                        <a:rPr lang="en-GB" altLang="en-US" sz="1000" b="0" i="0" dirty="0">
                          <a:latin typeface="Gill Sans MT" panose="020B0502020104020203" pitchFamily="34" charset="0"/>
                        </a:rPr>
                        <a:t>or </a:t>
                      </a:r>
                      <a:r>
                        <a:rPr lang="en-GB" altLang="en-US" sz="1000" b="1" i="0" dirty="0">
                          <a:latin typeface="Gill Sans MT" panose="020B0502020104020203" pitchFamily="34" charset="0"/>
                        </a:rPr>
                        <a:t>basketball players</a:t>
                      </a:r>
                      <a:r>
                        <a:rPr lang="en-GB" altLang="en-US" sz="1000" b="0" i="0" dirty="0">
                          <a:latin typeface="Gill Sans MT" panose="020B0502020104020203" pitchFamily="34" charset="0"/>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GB" altLang="en-US" sz="1000" b="0" i="0" dirty="0">
                        <a:latin typeface="Gill Sans MT" panose="020B0502020104020203"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altLang="en-US" sz="1000" b="0" i="0" dirty="0">
                        <a:latin typeface="Gill Sans MT" panose="020B0502020104020203"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altLang="en-US" sz="1000" b="0" i="0" dirty="0">
                        <a:latin typeface="Gill Sans MT" panose="020B0502020104020203"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altLang="en-US" sz="1000" b="0" i="0" dirty="0">
                        <a:latin typeface="Gill Sans MT" panose="020B0502020104020203"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altLang="en-US" sz="1000" b="0" i="0" dirty="0">
                        <a:latin typeface="Gill Sans MT" panose="020B0502020104020203"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altLang="en-US" sz="1000" b="0" i="0" dirty="0">
                        <a:latin typeface="Gill Sans MT" panose="020B0502020104020203" pitchFamily="34" charset="0"/>
                      </a:endParaRPr>
                    </a:p>
                    <a:p>
                      <a:endParaRPr lang="en-GB" sz="1000" dirty="0">
                        <a:latin typeface="Gill Sans MT" panose="020B0502020104020203" pitchFamily="34" charset="0"/>
                      </a:endParaRPr>
                    </a:p>
                  </a:txBody>
                  <a:tcPr marL="36576" marR="36576" marT="36576" marB="36576" anchor="ctr"/>
                </a:tc>
                <a:extLst>
                  <a:ext uri="{0D108BD9-81ED-4DB2-BD59-A6C34878D82A}">
                    <a16:rowId xmlns:a16="http://schemas.microsoft.com/office/drawing/2014/main" val="3041935017"/>
                  </a:ext>
                </a:extLst>
              </a:tr>
              <a:tr h="314858">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000" b="1" dirty="0">
                          <a:latin typeface="Gill Sans MT" panose="020B0502020104020203" pitchFamily="34" charset="0"/>
                        </a:rPr>
                        <a:t>Circuit training</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0" baseline="0" dirty="0">
                          <a:latin typeface="Gill Sans MT" panose="020B0502020104020203" pitchFamily="34" charset="0"/>
                        </a:rPr>
                        <a:t>A</a:t>
                      </a:r>
                      <a:r>
                        <a:rPr lang="en-GB" altLang="en-US" sz="1000" b="0" dirty="0">
                          <a:latin typeface="Gill Sans MT" panose="020B0502020104020203" pitchFamily="34" charset="0"/>
                        </a:rPr>
                        <a:t> series of exercises completed one after another. Each exercise is called a station. Each station should work a different area of the body to avoid fatigue. </a:t>
                      </a:r>
                      <a:r>
                        <a:rPr lang="en-GB" altLang="en-US" sz="1000" b="0" i="1" dirty="0">
                          <a:latin typeface="Gill Sans MT" panose="020B0502020104020203" pitchFamily="34" charset="0"/>
                        </a:rPr>
                        <a:t>i.e. press ups, sit ups, squats, shuttle runs. </a:t>
                      </a:r>
                    </a:p>
                  </a:txBody>
                  <a:tcPr marL="36576" marR="36576" marT="36576" marB="36576" anchor="ctr"/>
                </a:tc>
                <a:extLst>
                  <a:ext uri="{0D108BD9-81ED-4DB2-BD59-A6C34878D82A}">
                    <a16:rowId xmlns:a16="http://schemas.microsoft.com/office/drawing/2014/main" val="4149408354"/>
                  </a:ext>
                </a:extLst>
              </a:tr>
            </a:tbl>
          </a:graphicData>
        </a:graphic>
      </p:graphicFrame>
      <p:pic>
        <p:nvPicPr>
          <p:cNvPr id="2" name="Picture 1"/>
          <p:cNvPicPr>
            <a:picLocks noChangeAspect="1"/>
          </p:cNvPicPr>
          <p:nvPr/>
        </p:nvPicPr>
        <p:blipFill>
          <a:blip r:embed="rId2">
            <a:biLevel thresh="75000"/>
          </a:blip>
          <a:stretch>
            <a:fillRect/>
          </a:stretch>
        </p:blipFill>
        <p:spPr>
          <a:xfrm>
            <a:off x="1312965" y="907091"/>
            <a:ext cx="3944836" cy="556250"/>
          </a:xfrm>
          <a:prstGeom prst="rect">
            <a:avLst/>
          </a:prstGeom>
        </p:spPr>
      </p:pic>
      <p:pic>
        <p:nvPicPr>
          <p:cNvPr id="3" name="Picture 2"/>
          <p:cNvPicPr>
            <a:picLocks noChangeAspect="1"/>
          </p:cNvPicPr>
          <p:nvPr/>
        </p:nvPicPr>
        <p:blipFill>
          <a:blip r:embed="rId3">
            <a:biLevel thresh="75000"/>
          </a:blip>
          <a:stretch>
            <a:fillRect/>
          </a:stretch>
        </p:blipFill>
        <p:spPr>
          <a:xfrm>
            <a:off x="1312964" y="2013171"/>
            <a:ext cx="4036276" cy="967325"/>
          </a:xfrm>
          <a:prstGeom prst="rect">
            <a:avLst/>
          </a:prstGeom>
        </p:spPr>
      </p:pic>
      <p:pic>
        <p:nvPicPr>
          <p:cNvPr id="4" name="Picture 3"/>
          <p:cNvPicPr>
            <a:picLocks noChangeAspect="1"/>
          </p:cNvPicPr>
          <p:nvPr/>
        </p:nvPicPr>
        <p:blipFill>
          <a:blip r:embed="rId4">
            <a:biLevel thresh="75000"/>
          </a:blip>
          <a:stretch>
            <a:fillRect/>
          </a:stretch>
        </p:blipFill>
        <p:spPr>
          <a:xfrm>
            <a:off x="1312964" y="3269956"/>
            <a:ext cx="4100284" cy="816507"/>
          </a:xfrm>
          <a:prstGeom prst="rect">
            <a:avLst/>
          </a:prstGeom>
        </p:spPr>
      </p:pic>
      <p:pic>
        <p:nvPicPr>
          <p:cNvPr id="5" name="Picture 4"/>
          <p:cNvPicPr>
            <a:picLocks noChangeAspect="1"/>
          </p:cNvPicPr>
          <p:nvPr/>
        </p:nvPicPr>
        <p:blipFill>
          <a:blip r:embed="rId5">
            <a:biLevel thresh="75000"/>
          </a:blip>
          <a:stretch>
            <a:fillRect/>
          </a:stretch>
        </p:blipFill>
        <p:spPr>
          <a:xfrm>
            <a:off x="1242862" y="4345274"/>
            <a:ext cx="4014939" cy="798360"/>
          </a:xfrm>
          <a:prstGeom prst="rect">
            <a:avLst/>
          </a:prstGeom>
        </p:spPr>
      </p:pic>
      <p:pic>
        <p:nvPicPr>
          <p:cNvPr id="6" name="Picture 5"/>
          <p:cNvPicPr>
            <a:picLocks noChangeAspect="1"/>
          </p:cNvPicPr>
          <p:nvPr/>
        </p:nvPicPr>
        <p:blipFill>
          <a:blip r:embed="rId6">
            <a:biLevel thresh="75000"/>
          </a:blip>
          <a:stretch>
            <a:fillRect/>
          </a:stretch>
        </p:blipFill>
        <p:spPr>
          <a:xfrm>
            <a:off x="1334301" y="5550279"/>
            <a:ext cx="4078947" cy="861176"/>
          </a:xfrm>
          <a:prstGeom prst="rect">
            <a:avLst/>
          </a:prstGeom>
        </p:spPr>
      </p:pic>
      <p:sp>
        <p:nvSpPr>
          <p:cNvPr id="8" name="TextBox 7"/>
          <p:cNvSpPr txBox="1"/>
          <p:nvPr/>
        </p:nvSpPr>
        <p:spPr>
          <a:xfrm>
            <a:off x="11755120" y="6488668"/>
            <a:ext cx="436880" cy="369332"/>
          </a:xfrm>
          <a:prstGeom prst="rect">
            <a:avLst/>
          </a:prstGeom>
          <a:solidFill>
            <a:schemeClr val="tx1"/>
          </a:solidFill>
        </p:spPr>
        <p:txBody>
          <a:bodyPr wrap="square" rtlCol="0">
            <a:spAutoFit/>
          </a:bodyPr>
          <a:lstStyle/>
          <a:p>
            <a:pPr algn="ctr"/>
            <a:r>
              <a:rPr lang="en-GB" dirty="0">
                <a:solidFill>
                  <a:schemeClr val="bg1"/>
                </a:solidFill>
              </a:rPr>
              <a:t>14</a:t>
            </a:r>
          </a:p>
        </p:txBody>
      </p:sp>
      <p:sp>
        <p:nvSpPr>
          <p:cNvPr id="9" name="TextBox 8"/>
          <p:cNvSpPr txBox="1"/>
          <p:nvPr/>
        </p:nvSpPr>
        <p:spPr>
          <a:xfrm>
            <a:off x="10973316" y="142918"/>
            <a:ext cx="1000244"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ea typeface="+mn-ea"/>
                <a:cs typeface="+mn-cs"/>
              </a:rPr>
              <a:t>PE</a:t>
            </a:r>
            <a:endParaRPr kumimoji="0" lang="en-US" sz="2000" b="0" i="0" u="none" strike="noStrike" kern="1200" cap="none" spc="0" normalizeH="0" baseline="0" noProof="0" dirty="0">
              <a:ln>
                <a:noFill/>
              </a:ln>
              <a:solidFill>
                <a:prstClr val="white"/>
              </a:solidFill>
              <a:effectLst/>
              <a:uLnTx/>
              <a:uFillTx/>
              <a:ea typeface="+mn-ea"/>
              <a:cs typeface="+mn-cs"/>
            </a:endParaRPr>
          </a:p>
        </p:txBody>
      </p:sp>
    </p:spTree>
    <p:extLst>
      <p:ext uri="{BB962C8B-B14F-4D97-AF65-F5344CB8AC3E}">
        <p14:creationId xmlns:p14="http://schemas.microsoft.com/office/powerpoint/2010/main" val="9596296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176626" y="773321"/>
          <a:ext cx="11694531" cy="5452337"/>
        </p:xfrm>
        <a:graphic>
          <a:graphicData uri="http://schemas.openxmlformats.org/drawingml/2006/table">
            <a:tbl>
              <a:tblPr firstRow="1" bandRow="1">
                <a:tableStyleId>{5940675A-B579-460E-94D1-54222C63F5DA}</a:tableStyleId>
              </a:tblPr>
              <a:tblGrid>
                <a:gridCol w="2260406">
                  <a:extLst>
                    <a:ext uri="{9D8B030D-6E8A-4147-A177-3AD203B41FA5}">
                      <a16:colId xmlns:a16="http://schemas.microsoft.com/office/drawing/2014/main" val="20000"/>
                    </a:ext>
                  </a:extLst>
                </a:gridCol>
                <a:gridCol w="9434125">
                  <a:extLst>
                    <a:ext uri="{9D8B030D-6E8A-4147-A177-3AD203B41FA5}">
                      <a16:colId xmlns:a16="http://schemas.microsoft.com/office/drawing/2014/main" val="20001"/>
                    </a:ext>
                  </a:extLst>
                </a:gridCol>
              </a:tblGrid>
              <a:tr h="319526">
                <a:tc gridSpan="2">
                  <a:txBody>
                    <a:bodyPr/>
                    <a:lstStyle/>
                    <a:p>
                      <a:pPr algn="ctr"/>
                      <a:r>
                        <a:rPr lang="en-GB" sz="1200" b="1" kern="1200" dirty="0">
                          <a:solidFill>
                            <a:schemeClr val="tx1"/>
                          </a:solidFill>
                          <a:effectLst/>
                          <a:latin typeface="Gill Sans MT" panose="020B0502020104020203" pitchFamily="34" charset="0"/>
                          <a:ea typeface="+mn-ea"/>
                          <a:cs typeface="+mn-cs"/>
                        </a:rPr>
                        <a:t>Types of practice </a:t>
                      </a:r>
                      <a:endParaRPr lang="en-GB" sz="1200" kern="1200" dirty="0">
                        <a:solidFill>
                          <a:schemeClr val="tx1"/>
                        </a:solidFill>
                        <a:effectLst/>
                        <a:latin typeface="Gill Sans MT" panose="020B0502020104020203" pitchFamily="34" charset="0"/>
                        <a:ea typeface="+mn-ea"/>
                        <a:cs typeface="+mn-cs"/>
                      </a:endParaRPr>
                    </a:p>
                  </a:txBody>
                  <a:tcPr marL="36576" marR="36576" marT="36576" marB="36576" anchor="ctr">
                    <a:solidFill>
                      <a:srgbClr val="FFCCFF"/>
                    </a:solidFill>
                  </a:tcPr>
                </a:tc>
                <a:tc hMerge="1">
                  <a:txBody>
                    <a:bodyPr/>
                    <a:lstStyle/>
                    <a:p>
                      <a:pPr marR="0" indent="0" algn="l" rtl="0">
                        <a:lnSpc>
                          <a:spcPct val="119000"/>
                        </a:lnSpc>
                        <a:spcBef>
                          <a:spcPts val="0"/>
                        </a:spcBef>
                        <a:spcAft>
                          <a:spcPts val="600"/>
                        </a:spcAft>
                      </a:pPr>
                      <a:endParaRPr lang="en-GB" sz="1000" kern="1400" dirty="0">
                        <a:ln>
                          <a:noFill/>
                        </a:ln>
                        <a:solidFill>
                          <a:srgbClr val="000000"/>
                        </a:solidFill>
                        <a:effectLst/>
                        <a:latin typeface="+mn-lt"/>
                      </a:endParaRPr>
                    </a:p>
                  </a:txBody>
                  <a:tcPr marL="36576" marR="36576" marT="36576" marB="36576" anchor="ctr"/>
                </a:tc>
                <a:extLst>
                  <a:ext uri="{0D108BD9-81ED-4DB2-BD59-A6C34878D82A}">
                    <a16:rowId xmlns:a16="http://schemas.microsoft.com/office/drawing/2014/main" val="10001"/>
                  </a:ext>
                </a:extLst>
              </a:tr>
              <a:tr h="361484">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Massed practice</a:t>
                      </a:r>
                    </a:p>
                  </a:txBody>
                  <a:tcPr marL="9525" marR="9525" marT="9525" marB="0" anchor="ctr"/>
                </a:tc>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When no rest intervals are given</a:t>
                      </a:r>
                    </a:p>
                  </a:txBody>
                  <a:tcPr marL="9525" marR="9525" marT="9525" marB="0" anchor="ctr"/>
                </a:tc>
                <a:extLst>
                  <a:ext uri="{0D108BD9-81ED-4DB2-BD59-A6C34878D82A}">
                    <a16:rowId xmlns:a16="http://schemas.microsoft.com/office/drawing/2014/main" val="10002"/>
                  </a:ext>
                </a:extLst>
              </a:tr>
              <a:tr h="319526">
                <a:tc>
                  <a:txBody>
                    <a:bodyPr/>
                    <a:lstStyle/>
                    <a:p>
                      <a:pPr marR="0" indent="0" algn="l" rtl="0">
                        <a:lnSpc>
                          <a:spcPct val="119000"/>
                        </a:lnSpc>
                        <a:spcBef>
                          <a:spcPts val="0"/>
                        </a:spcBef>
                        <a:spcAft>
                          <a:spcPts val="1400"/>
                        </a:spcAft>
                      </a:pPr>
                      <a:r>
                        <a:rPr lang="en-GB" sz="1200" kern="1400">
                          <a:ln>
                            <a:noFill/>
                          </a:ln>
                          <a:solidFill>
                            <a:srgbClr val="000000"/>
                          </a:solidFill>
                          <a:effectLst/>
                          <a:latin typeface="Gill Sans MT" panose="020B0502020104020203" pitchFamily="34" charset="0"/>
                        </a:rPr>
                        <a:t>Distributed practice</a:t>
                      </a:r>
                    </a:p>
                  </a:txBody>
                  <a:tcPr marL="9525" marR="9525" marT="9525" marB="0" anchor="ctr"/>
                </a:tc>
                <a:tc>
                  <a:txBody>
                    <a:bodyPr/>
                    <a:lstStyle/>
                    <a:p>
                      <a:pPr marR="0" indent="0" algn="l" rtl="0">
                        <a:lnSpc>
                          <a:spcPct val="119000"/>
                        </a:lnSpc>
                        <a:spcBef>
                          <a:spcPts val="0"/>
                        </a:spcBef>
                        <a:spcAft>
                          <a:spcPts val="1400"/>
                        </a:spcAft>
                      </a:pPr>
                      <a:r>
                        <a:rPr lang="en-GB" sz="1200" kern="1400">
                          <a:ln>
                            <a:noFill/>
                          </a:ln>
                          <a:solidFill>
                            <a:srgbClr val="000000"/>
                          </a:solidFill>
                          <a:effectLst/>
                          <a:latin typeface="Gill Sans MT" panose="020B0502020104020203" pitchFamily="34" charset="0"/>
                        </a:rPr>
                        <a:t>When a rest interval is given to allow recovery, feedback &amp; coaching</a:t>
                      </a:r>
                    </a:p>
                  </a:txBody>
                  <a:tcPr marL="9525" marR="9525" marT="9525" marB="0" anchor="ctr"/>
                </a:tc>
                <a:extLst>
                  <a:ext uri="{0D108BD9-81ED-4DB2-BD59-A6C34878D82A}">
                    <a16:rowId xmlns:a16="http://schemas.microsoft.com/office/drawing/2014/main" val="10003"/>
                  </a:ext>
                </a:extLst>
              </a:tr>
              <a:tr h="319526">
                <a:tc>
                  <a:txBody>
                    <a:bodyPr/>
                    <a:lstStyle/>
                    <a:p>
                      <a:pPr marR="0" indent="0" algn="l" rtl="0">
                        <a:lnSpc>
                          <a:spcPct val="119000"/>
                        </a:lnSpc>
                        <a:spcBef>
                          <a:spcPts val="0"/>
                        </a:spcBef>
                        <a:spcAft>
                          <a:spcPts val="1400"/>
                        </a:spcAft>
                      </a:pPr>
                      <a:r>
                        <a:rPr lang="en-GB" sz="1200" kern="1400">
                          <a:ln>
                            <a:noFill/>
                          </a:ln>
                          <a:solidFill>
                            <a:srgbClr val="000000"/>
                          </a:solidFill>
                          <a:effectLst/>
                          <a:latin typeface="Gill Sans MT" panose="020B0502020104020203" pitchFamily="34" charset="0"/>
                        </a:rPr>
                        <a:t>Fixed practice</a:t>
                      </a:r>
                    </a:p>
                  </a:txBody>
                  <a:tcPr marL="9525" marR="9525" marT="9525" marB="0" anchor="ctr"/>
                </a:tc>
                <a:tc>
                  <a:txBody>
                    <a:bodyPr/>
                    <a:lstStyle/>
                    <a:p>
                      <a:pPr marR="0" indent="0" algn="l" rtl="0">
                        <a:lnSpc>
                          <a:spcPct val="119000"/>
                        </a:lnSpc>
                        <a:spcBef>
                          <a:spcPts val="0"/>
                        </a:spcBef>
                        <a:spcAft>
                          <a:spcPts val="1400"/>
                        </a:spcAft>
                      </a:pPr>
                      <a:r>
                        <a:rPr lang="en-GB" sz="1200" kern="1400">
                          <a:ln>
                            <a:noFill/>
                          </a:ln>
                          <a:solidFill>
                            <a:srgbClr val="000000"/>
                          </a:solidFill>
                          <a:effectLst/>
                          <a:latin typeface="Gill Sans MT" panose="020B0502020104020203" pitchFamily="34" charset="0"/>
                        </a:rPr>
                        <a:t>Uses repetition of the same activity to develop consistency in performance</a:t>
                      </a:r>
                    </a:p>
                  </a:txBody>
                  <a:tcPr marL="9525" marR="9525" marT="9525" marB="0" anchor="ctr"/>
                </a:tc>
                <a:extLst>
                  <a:ext uri="{0D108BD9-81ED-4DB2-BD59-A6C34878D82A}">
                    <a16:rowId xmlns:a16="http://schemas.microsoft.com/office/drawing/2014/main" val="10004"/>
                  </a:ext>
                </a:extLst>
              </a:tr>
              <a:tr h="297963">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Variable practice</a:t>
                      </a:r>
                    </a:p>
                  </a:txBody>
                  <a:tcPr marL="9525" marR="9525" marT="9525" marB="0" anchor="ctr"/>
                </a:tc>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Involves performing a skill in different situations where conditions are changeable</a:t>
                      </a:r>
                    </a:p>
                  </a:txBody>
                  <a:tcPr marL="9525" marR="9525" marT="9525" marB="0" anchor="ctr"/>
                </a:tc>
                <a:extLst>
                  <a:ext uri="{0D108BD9-81ED-4DB2-BD59-A6C34878D82A}">
                    <a16:rowId xmlns:a16="http://schemas.microsoft.com/office/drawing/2014/main" val="3925240874"/>
                  </a:ext>
                </a:extLst>
              </a:tr>
              <a:tr h="319526">
                <a:tc gridSpan="2">
                  <a:txBody>
                    <a:bodyPr/>
                    <a:lstStyle/>
                    <a:p>
                      <a:pPr algn="ctr"/>
                      <a:r>
                        <a:rPr lang="en-GB" sz="1200" b="1" kern="1200" dirty="0">
                          <a:solidFill>
                            <a:schemeClr val="tx1"/>
                          </a:solidFill>
                          <a:effectLst/>
                          <a:latin typeface="Gill Sans MT" panose="020B0502020104020203" pitchFamily="34" charset="0"/>
                          <a:ea typeface="+mn-ea"/>
                          <a:cs typeface="+mn-cs"/>
                        </a:rPr>
                        <a:t>Goal Setting </a:t>
                      </a:r>
                      <a:endParaRPr lang="en-GB" sz="1200" kern="1200" dirty="0">
                        <a:solidFill>
                          <a:schemeClr val="tx1"/>
                        </a:solidFill>
                        <a:effectLst/>
                        <a:latin typeface="Gill Sans MT" panose="020B0502020104020203" pitchFamily="34" charset="0"/>
                        <a:ea typeface="+mn-ea"/>
                        <a:cs typeface="+mn-cs"/>
                      </a:endParaRPr>
                    </a:p>
                  </a:txBody>
                  <a:tcPr marL="36576" marR="36576" marT="36576" marB="36576" anchor="ctr">
                    <a:solidFill>
                      <a:schemeClr val="accent6">
                        <a:lumMod val="20000"/>
                        <a:lumOff val="80000"/>
                      </a:schemeClr>
                    </a:solidFill>
                  </a:tcPr>
                </a:tc>
                <a:tc hMerge="1">
                  <a:txBody>
                    <a:bodyPr/>
                    <a:lstStyle/>
                    <a:p>
                      <a:pPr marR="0" indent="0" algn="l" rtl="0">
                        <a:lnSpc>
                          <a:spcPct val="119000"/>
                        </a:lnSpc>
                        <a:spcBef>
                          <a:spcPts val="0"/>
                        </a:spcBef>
                        <a:spcAft>
                          <a:spcPts val="600"/>
                        </a:spcAft>
                      </a:pPr>
                      <a:endParaRPr lang="en-GB" sz="1000" kern="1400" dirty="0">
                        <a:ln>
                          <a:noFill/>
                        </a:ln>
                        <a:solidFill>
                          <a:srgbClr val="000000"/>
                        </a:solidFill>
                        <a:effectLst/>
                        <a:latin typeface="+mn-lt"/>
                      </a:endParaRPr>
                    </a:p>
                  </a:txBody>
                  <a:tcPr marL="36576" marR="36576" marT="36576" marB="36576" anchor="ctr"/>
                </a:tc>
                <a:extLst>
                  <a:ext uri="{0D108BD9-81ED-4DB2-BD59-A6C34878D82A}">
                    <a16:rowId xmlns:a16="http://schemas.microsoft.com/office/drawing/2014/main" val="3041935017"/>
                  </a:ext>
                </a:extLst>
              </a:tr>
              <a:tr h="319526">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Goal Setting</a:t>
                      </a:r>
                    </a:p>
                  </a:txBody>
                  <a:tcPr marL="9525" marR="9525" marT="9525" marB="0" anchor="ctr"/>
                </a:tc>
                <a:tc>
                  <a:txBody>
                    <a:bodyPr/>
                    <a:lstStyle/>
                    <a:p>
                      <a:pPr marR="0" indent="0" algn="l" rtl="0">
                        <a:lnSpc>
                          <a:spcPct val="119000"/>
                        </a:lnSpc>
                        <a:spcBef>
                          <a:spcPts val="0"/>
                        </a:spcBef>
                        <a:spcAft>
                          <a:spcPts val="1400"/>
                        </a:spcAft>
                      </a:pPr>
                      <a:r>
                        <a:rPr lang="en-GB" sz="1200" kern="1400">
                          <a:ln>
                            <a:noFill/>
                          </a:ln>
                          <a:solidFill>
                            <a:srgbClr val="000000"/>
                          </a:solidFill>
                          <a:effectLst/>
                          <a:latin typeface="Gill Sans MT" panose="020B0502020104020203" pitchFamily="34" charset="0"/>
                        </a:rPr>
                        <a:t>Done to motivate performances</a:t>
                      </a:r>
                    </a:p>
                  </a:txBody>
                  <a:tcPr marL="9525" marR="9525" marT="9525" marB="0" anchor="ctr"/>
                </a:tc>
                <a:extLst>
                  <a:ext uri="{0D108BD9-81ED-4DB2-BD59-A6C34878D82A}">
                    <a16:rowId xmlns:a16="http://schemas.microsoft.com/office/drawing/2014/main" val="4149408354"/>
                  </a:ext>
                </a:extLst>
              </a:tr>
              <a:tr h="319526">
                <a:tc>
                  <a:txBody>
                    <a:bodyPr/>
                    <a:lstStyle/>
                    <a:p>
                      <a:pPr marR="0" indent="0" algn="l" rtl="0">
                        <a:lnSpc>
                          <a:spcPct val="119000"/>
                        </a:lnSpc>
                        <a:spcBef>
                          <a:spcPts val="0"/>
                        </a:spcBef>
                        <a:spcAft>
                          <a:spcPts val="1400"/>
                        </a:spcAft>
                      </a:pPr>
                      <a:r>
                        <a:rPr lang="en-GB" sz="1200" kern="1400">
                          <a:ln>
                            <a:noFill/>
                          </a:ln>
                          <a:solidFill>
                            <a:srgbClr val="000000"/>
                          </a:solidFill>
                          <a:effectLst/>
                          <a:latin typeface="Gill Sans MT" panose="020B0502020104020203" pitchFamily="34" charset="0"/>
                        </a:rPr>
                        <a:t>Short term goals</a:t>
                      </a:r>
                    </a:p>
                  </a:txBody>
                  <a:tcPr marL="9525" marR="9525" marT="9525" marB="0" anchor="ctr"/>
                </a:tc>
                <a:tc>
                  <a:txBody>
                    <a:bodyPr/>
                    <a:lstStyle/>
                    <a:p>
                      <a:pPr marR="0" indent="0" algn="l" rtl="0">
                        <a:lnSpc>
                          <a:spcPct val="119000"/>
                        </a:lnSpc>
                        <a:spcBef>
                          <a:spcPts val="0"/>
                        </a:spcBef>
                        <a:spcAft>
                          <a:spcPts val="1400"/>
                        </a:spcAft>
                      </a:pPr>
                      <a:r>
                        <a:rPr lang="en-GB" sz="1200" kern="1400">
                          <a:ln>
                            <a:noFill/>
                          </a:ln>
                          <a:solidFill>
                            <a:srgbClr val="000000"/>
                          </a:solidFill>
                          <a:effectLst/>
                          <a:latin typeface="Gill Sans MT" panose="020B0502020104020203" pitchFamily="34" charset="0"/>
                        </a:rPr>
                        <a:t>A goal you want to accomplish soon</a:t>
                      </a:r>
                    </a:p>
                  </a:txBody>
                  <a:tcPr marL="9525" marR="9525" marT="9525" marB="0" anchor="ctr"/>
                </a:tc>
                <a:extLst>
                  <a:ext uri="{0D108BD9-81ED-4DB2-BD59-A6C34878D82A}">
                    <a16:rowId xmlns:a16="http://schemas.microsoft.com/office/drawing/2014/main" val="1235971345"/>
                  </a:ext>
                </a:extLst>
              </a:tr>
              <a:tr h="319526">
                <a:tc>
                  <a:txBody>
                    <a:bodyPr/>
                    <a:lstStyle/>
                    <a:p>
                      <a:pPr marR="0" indent="0" algn="l" rtl="0">
                        <a:lnSpc>
                          <a:spcPct val="119000"/>
                        </a:lnSpc>
                        <a:spcBef>
                          <a:spcPts val="0"/>
                        </a:spcBef>
                        <a:spcAft>
                          <a:spcPts val="1400"/>
                        </a:spcAft>
                      </a:pPr>
                      <a:r>
                        <a:rPr lang="en-GB" sz="1200" kern="1400">
                          <a:ln>
                            <a:noFill/>
                          </a:ln>
                          <a:solidFill>
                            <a:srgbClr val="000000"/>
                          </a:solidFill>
                          <a:effectLst/>
                          <a:latin typeface="Gill Sans MT" panose="020B0502020104020203" pitchFamily="34" charset="0"/>
                        </a:rPr>
                        <a:t>Long term goals</a:t>
                      </a:r>
                    </a:p>
                  </a:txBody>
                  <a:tcPr marL="9525" marR="9525" marT="9525" marB="0" anchor="ctr"/>
                </a:tc>
                <a:tc>
                  <a:txBody>
                    <a:bodyPr/>
                    <a:lstStyle/>
                    <a:p>
                      <a:pPr marR="0" indent="0" algn="l" rtl="0">
                        <a:lnSpc>
                          <a:spcPct val="119000"/>
                        </a:lnSpc>
                        <a:spcBef>
                          <a:spcPts val="0"/>
                        </a:spcBef>
                        <a:spcAft>
                          <a:spcPts val="1400"/>
                        </a:spcAft>
                      </a:pPr>
                      <a:r>
                        <a:rPr lang="en-GB" sz="1200" kern="1400">
                          <a:ln>
                            <a:noFill/>
                          </a:ln>
                          <a:solidFill>
                            <a:srgbClr val="000000"/>
                          </a:solidFill>
                          <a:effectLst/>
                          <a:latin typeface="Gill Sans MT" panose="020B0502020104020203" pitchFamily="34" charset="0"/>
                        </a:rPr>
                        <a:t>A goal you want to accomplish in the future </a:t>
                      </a:r>
                    </a:p>
                  </a:txBody>
                  <a:tcPr marL="9525" marR="9525" marT="9525" marB="0" anchor="ctr"/>
                </a:tc>
                <a:extLst>
                  <a:ext uri="{0D108BD9-81ED-4DB2-BD59-A6C34878D82A}">
                    <a16:rowId xmlns:a16="http://schemas.microsoft.com/office/drawing/2014/main" val="3748769057"/>
                  </a:ext>
                </a:extLst>
              </a:tr>
              <a:tr h="319526">
                <a:tc>
                  <a:txBody>
                    <a:bodyPr/>
                    <a:lstStyle/>
                    <a:p>
                      <a:pPr marR="0" indent="0" algn="l" rtl="0">
                        <a:lnSpc>
                          <a:spcPct val="119000"/>
                        </a:lnSpc>
                        <a:spcBef>
                          <a:spcPts val="0"/>
                        </a:spcBef>
                        <a:spcAft>
                          <a:spcPts val="1400"/>
                        </a:spcAft>
                      </a:pPr>
                      <a:r>
                        <a:rPr lang="en-GB" sz="1200" kern="1400">
                          <a:ln>
                            <a:noFill/>
                          </a:ln>
                          <a:solidFill>
                            <a:srgbClr val="000000"/>
                          </a:solidFill>
                          <a:effectLst/>
                          <a:latin typeface="Gill Sans MT" panose="020B0502020104020203" pitchFamily="34" charset="0"/>
                        </a:rPr>
                        <a:t>Outcome goal</a:t>
                      </a:r>
                    </a:p>
                  </a:txBody>
                  <a:tcPr marL="9525" marR="9525" marT="9525" marB="0" anchor="ctr"/>
                </a:tc>
                <a:tc>
                  <a:txBody>
                    <a:bodyPr/>
                    <a:lstStyle/>
                    <a:p>
                      <a:pPr marR="0" indent="0" algn="l" rtl="0">
                        <a:lnSpc>
                          <a:spcPct val="119000"/>
                        </a:lnSpc>
                        <a:spcBef>
                          <a:spcPts val="0"/>
                        </a:spcBef>
                        <a:spcAft>
                          <a:spcPts val="1400"/>
                        </a:spcAft>
                      </a:pPr>
                      <a:r>
                        <a:rPr lang="en-GB" sz="1200" kern="1400">
                          <a:ln>
                            <a:noFill/>
                          </a:ln>
                          <a:solidFill>
                            <a:srgbClr val="000000"/>
                          </a:solidFill>
                          <a:effectLst/>
                          <a:latin typeface="Gill Sans MT" panose="020B0502020104020203" pitchFamily="34" charset="0"/>
                        </a:rPr>
                        <a:t>Helps the performer to focus on the big picture of what they are trying to achieve.</a:t>
                      </a:r>
                    </a:p>
                  </a:txBody>
                  <a:tcPr marL="9525" marR="9525" marT="9525" marB="0" anchor="ctr"/>
                </a:tc>
                <a:extLst>
                  <a:ext uri="{0D108BD9-81ED-4DB2-BD59-A6C34878D82A}">
                    <a16:rowId xmlns:a16="http://schemas.microsoft.com/office/drawing/2014/main" val="1543258229"/>
                  </a:ext>
                </a:extLst>
              </a:tr>
              <a:tr h="319526">
                <a:tc>
                  <a:txBody>
                    <a:bodyPr/>
                    <a:lstStyle/>
                    <a:p>
                      <a:pPr marR="0" indent="0" algn="l" rtl="0">
                        <a:lnSpc>
                          <a:spcPct val="119000"/>
                        </a:lnSpc>
                        <a:spcBef>
                          <a:spcPts val="0"/>
                        </a:spcBef>
                        <a:spcAft>
                          <a:spcPts val="1400"/>
                        </a:spcAft>
                      </a:pPr>
                      <a:r>
                        <a:rPr lang="en-GB" sz="1200" kern="1400">
                          <a:ln>
                            <a:noFill/>
                          </a:ln>
                          <a:solidFill>
                            <a:srgbClr val="000000"/>
                          </a:solidFill>
                          <a:effectLst/>
                          <a:latin typeface="Gill Sans MT" panose="020B0502020104020203" pitchFamily="34" charset="0"/>
                        </a:rPr>
                        <a:t>Performance goal</a:t>
                      </a:r>
                    </a:p>
                  </a:txBody>
                  <a:tcPr marL="9525" marR="9525" marT="9525" marB="0" anchor="ctr"/>
                </a:tc>
                <a:tc>
                  <a:txBody>
                    <a:bodyPr/>
                    <a:lstStyle/>
                    <a:p>
                      <a:pPr marR="0" indent="0" algn="l" rtl="0">
                        <a:lnSpc>
                          <a:spcPct val="119000"/>
                        </a:lnSpc>
                        <a:spcBef>
                          <a:spcPts val="0"/>
                        </a:spcBef>
                        <a:spcAft>
                          <a:spcPts val="1400"/>
                        </a:spcAft>
                      </a:pPr>
                      <a:r>
                        <a:rPr lang="en-GB" sz="1200" kern="1400">
                          <a:ln>
                            <a:noFill/>
                          </a:ln>
                          <a:solidFill>
                            <a:srgbClr val="000000"/>
                          </a:solidFill>
                          <a:effectLst/>
                          <a:latin typeface="Gill Sans MT" panose="020B0502020104020203" pitchFamily="34" charset="0"/>
                        </a:rPr>
                        <a:t>Allows the athlete to focus in on details of the performance, not just winning and losing </a:t>
                      </a:r>
                    </a:p>
                  </a:txBody>
                  <a:tcPr marL="9525" marR="9525" marT="9525" marB="0" anchor="ctr"/>
                </a:tc>
                <a:extLst>
                  <a:ext uri="{0D108BD9-81ED-4DB2-BD59-A6C34878D82A}">
                    <a16:rowId xmlns:a16="http://schemas.microsoft.com/office/drawing/2014/main" val="3146237369"/>
                  </a:ext>
                </a:extLst>
              </a:tr>
              <a:tr h="319526">
                <a:tc>
                  <a:txBody>
                    <a:bodyPr/>
                    <a:lstStyle/>
                    <a:p>
                      <a:pPr marR="0" indent="0" algn="l" rtl="0">
                        <a:lnSpc>
                          <a:spcPct val="119000"/>
                        </a:lnSpc>
                        <a:spcBef>
                          <a:spcPts val="0"/>
                        </a:spcBef>
                        <a:spcAft>
                          <a:spcPts val="1400"/>
                        </a:spcAft>
                      </a:pPr>
                      <a:r>
                        <a:rPr lang="en-GB" sz="1200" kern="1400">
                          <a:ln>
                            <a:noFill/>
                          </a:ln>
                          <a:solidFill>
                            <a:srgbClr val="000000"/>
                          </a:solidFill>
                          <a:effectLst/>
                          <a:latin typeface="Gill Sans MT" panose="020B0502020104020203" pitchFamily="34" charset="0"/>
                        </a:rPr>
                        <a:t>SMART Targets</a:t>
                      </a:r>
                    </a:p>
                  </a:txBody>
                  <a:tcPr marL="9525" marR="9525" marT="9525" marB="0" anchor="ctr"/>
                </a:tc>
                <a:tc>
                  <a:txBody>
                    <a:bodyPr/>
                    <a:lstStyle/>
                    <a:p>
                      <a:pPr marR="0" indent="0" algn="l" rtl="0">
                        <a:lnSpc>
                          <a:spcPct val="119000"/>
                        </a:lnSpc>
                        <a:spcBef>
                          <a:spcPts val="0"/>
                        </a:spcBef>
                        <a:spcAft>
                          <a:spcPts val="1400"/>
                        </a:spcAft>
                      </a:pPr>
                      <a:r>
                        <a:rPr lang="en-GB" sz="1200" kern="1400">
                          <a:ln>
                            <a:noFill/>
                          </a:ln>
                          <a:solidFill>
                            <a:srgbClr val="000000"/>
                          </a:solidFill>
                          <a:effectLst/>
                          <a:latin typeface="Gill Sans MT" panose="020B0502020104020203" pitchFamily="34" charset="0"/>
                        </a:rPr>
                        <a:t>Are used to help guide goal setting.  SMART is an acronym for Specific, Measureable, Achievable,  Realistic and Time bound</a:t>
                      </a:r>
                    </a:p>
                  </a:txBody>
                  <a:tcPr marL="9525" marR="9525" marT="9525" marB="0" anchor="ctr"/>
                </a:tc>
                <a:extLst>
                  <a:ext uri="{0D108BD9-81ED-4DB2-BD59-A6C34878D82A}">
                    <a16:rowId xmlns:a16="http://schemas.microsoft.com/office/drawing/2014/main" val="3189114812"/>
                  </a:ext>
                </a:extLst>
              </a:tr>
              <a:tr h="319526">
                <a:tc>
                  <a:txBody>
                    <a:bodyPr/>
                    <a:lstStyle/>
                    <a:p>
                      <a:pPr marR="0" indent="0" algn="l" rtl="0">
                        <a:lnSpc>
                          <a:spcPct val="119000"/>
                        </a:lnSpc>
                        <a:spcBef>
                          <a:spcPts val="0"/>
                        </a:spcBef>
                        <a:spcAft>
                          <a:spcPts val="1400"/>
                        </a:spcAft>
                      </a:pPr>
                      <a:r>
                        <a:rPr lang="en-GB" sz="1200" kern="1400">
                          <a:ln>
                            <a:noFill/>
                          </a:ln>
                          <a:solidFill>
                            <a:srgbClr val="000000"/>
                          </a:solidFill>
                          <a:effectLst/>
                          <a:latin typeface="Gill Sans MT" panose="020B0502020104020203" pitchFamily="34" charset="0"/>
                        </a:rPr>
                        <a:t>Specific</a:t>
                      </a:r>
                    </a:p>
                  </a:txBody>
                  <a:tcPr marL="9525" marR="9525" marT="9525" marB="0" anchor="ctr"/>
                </a:tc>
                <a:tc>
                  <a:txBody>
                    <a:bodyPr/>
                    <a:lstStyle/>
                    <a:p>
                      <a:pPr marR="0" indent="0" algn="l" rtl="0">
                        <a:lnSpc>
                          <a:spcPct val="119000"/>
                        </a:lnSpc>
                        <a:spcBef>
                          <a:spcPts val="0"/>
                        </a:spcBef>
                        <a:spcAft>
                          <a:spcPts val="1400"/>
                        </a:spcAft>
                      </a:pPr>
                      <a:r>
                        <a:rPr lang="en-GB" sz="1200" kern="1400">
                          <a:ln>
                            <a:noFill/>
                          </a:ln>
                          <a:solidFill>
                            <a:srgbClr val="000000"/>
                          </a:solidFill>
                          <a:effectLst/>
                          <a:latin typeface="Gill Sans MT" panose="020B0502020104020203" pitchFamily="34" charset="0"/>
                        </a:rPr>
                        <a:t>Targets must be concise</a:t>
                      </a:r>
                    </a:p>
                  </a:txBody>
                  <a:tcPr marL="9525" marR="9525" marT="9525" marB="0" anchor="ctr"/>
                </a:tc>
                <a:extLst>
                  <a:ext uri="{0D108BD9-81ED-4DB2-BD59-A6C34878D82A}">
                    <a16:rowId xmlns:a16="http://schemas.microsoft.com/office/drawing/2014/main" val="926076416"/>
                  </a:ext>
                </a:extLst>
              </a:tr>
              <a:tr h="319526">
                <a:tc>
                  <a:txBody>
                    <a:bodyPr/>
                    <a:lstStyle/>
                    <a:p>
                      <a:pPr marR="0" indent="0" algn="l" rtl="0">
                        <a:lnSpc>
                          <a:spcPct val="119000"/>
                        </a:lnSpc>
                        <a:spcBef>
                          <a:spcPts val="0"/>
                        </a:spcBef>
                        <a:spcAft>
                          <a:spcPts val="1400"/>
                        </a:spcAft>
                      </a:pPr>
                      <a:r>
                        <a:rPr lang="en-GB" sz="1200" kern="1400">
                          <a:ln>
                            <a:noFill/>
                          </a:ln>
                          <a:solidFill>
                            <a:srgbClr val="000000"/>
                          </a:solidFill>
                          <a:effectLst/>
                          <a:latin typeface="Gill Sans MT" panose="020B0502020104020203" pitchFamily="34" charset="0"/>
                        </a:rPr>
                        <a:t>Measureable</a:t>
                      </a:r>
                    </a:p>
                  </a:txBody>
                  <a:tcPr marL="9525" marR="9525" marT="9525" marB="0" anchor="ctr"/>
                </a:tc>
                <a:tc>
                  <a:txBody>
                    <a:bodyPr/>
                    <a:lstStyle/>
                    <a:p>
                      <a:pPr marR="0" indent="0" algn="l" rtl="0">
                        <a:lnSpc>
                          <a:spcPct val="119000"/>
                        </a:lnSpc>
                        <a:spcBef>
                          <a:spcPts val="0"/>
                        </a:spcBef>
                        <a:spcAft>
                          <a:spcPts val="1400"/>
                        </a:spcAft>
                      </a:pPr>
                      <a:r>
                        <a:rPr lang="en-GB" sz="1200" kern="1400">
                          <a:ln>
                            <a:noFill/>
                          </a:ln>
                          <a:solidFill>
                            <a:srgbClr val="000000"/>
                          </a:solidFill>
                          <a:effectLst/>
                          <a:latin typeface="Gill Sans MT" panose="020B0502020104020203" pitchFamily="34" charset="0"/>
                        </a:rPr>
                        <a:t>Must be measured and compared</a:t>
                      </a:r>
                    </a:p>
                  </a:txBody>
                  <a:tcPr marL="9525" marR="9525" marT="9525" marB="0" anchor="ctr"/>
                </a:tc>
                <a:extLst>
                  <a:ext uri="{0D108BD9-81ED-4DB2-BD59-A6C34878D82A}">
                    <a16:rowId xmlns:a16="http://schemas.microsoft.com/office/drawing/2014/main" val="1875491268"/>
                  </a:ext>
                </a:extLst>
              </a:tr>
              <a:tr h="319526">
                <a:tc>
                  <a:txBody>
                    <a:bodyPr/>
                    <a:lstStyle/>
                    <a:p>
                      <a:pPr marR="0" indent="0" algn="l" rtl="0">
                        <a:lnSpc>
                          <a:spcPct val="119000"/>
                        </a:lnSpc>
                        <a:spcBef>
                          <a:spcPts val="0"/>
                        </a:spcBef>
                        <a:spcAft>
                          <a:spcPts val="1400"/>
                        </a:spcAft>
                      </a:pPr>
                      <a:r>
                        <a:rPr lang="en-GB" sz="1200" kern="1400">
                          <a:ln>
                            <a:noFill/>
                          </a:ln>
                          <a:solidFill>
                            <a:srgbClr val="000000"/>
                          </a:solidFill>
                          <a:effectLst/>
                          <a:latin typeface="Gill Sans MT" panose="020B0502020104020203" pitchFamily="34" charset="0"/>
                        </a:rPr>
                        <a:t>Achievable</a:t>
                      </a:r>
                    </a:p>
                  </a:txBody>
                  <a:tcPr marL="9525" marR="9525" marT="9525" marB="0" anchor="ctr"/>
                </a:tc>
                <a:tc>
                  <a:txBody>
                    <a:bodyPr/>
                    <a:lstStyle/>
                    <a:p>
                      <a:pPr marR="0" indent="0" algn="l" rtl="0">
                        <a:lnSpc>
                          <a:spcPct val="119000"/>
                        </a:lnSpc>
                        <a:spcBef>
                          <a:spcPts val="0"/>
                        </a:spcBef>
                        <a:spcAft>
                          <a:spcPts val="1400"/>
                        </a:spcAft>
                      </a:pPr>
                      <a:r>
                        <a:rPr lang="en-GB" sz="1200" kern="1400">
                          <a:ln>
                            <a:noFill/>
                          </a:ln>
                          <a:solidFill>
                            <a:srgbClr val="000000"/>
                          </a:solidFill>
                          <a:effectLst/>
                          <a:latin typeface="Gill Sans MT" panose="020B0502020104020203" pitchFamily="34" charset="0"/>
                        </a:rPr>
                        <a:t>Target must be challenging but yet reachable</a:t>
                      </a:r>
                    </a:p>
                  </a:txBody>
                  <a:tcPr marL="9525" marR="9525" marT="9525" marB="0" anchor="ctr"/>
                </a:tc>
                <a:extLst>
                  <a:ext uri="{0D108BD9-81ED-4DB2-BD59-A6C34878D82A}">
                    <a16:rowId xmlns:a16="http://schemas.microsoft.com/office/drawing/2014/main" val="3961565093"/>
                  </a:ext>
                </a:extLst>
              </a:tr>
              <a:tr h="319526">
                <a:tc>
                  <a:txBody>
                    <a:bodyPr/>
                    <a:lstStyle/>
                    <a:p>
                      <a:pPr marR="0" indent="0" algn="l" rtl="0">
                        <a:lnSpc>
                          <a:spcPct val="119000"/>
                        </a:lnSpc>
                        <a:spcBef>
                          <a:spcPts val="0"/>
                        </a:spcBef>
                        <a:spcAft>
                          <a:spcPts val="1400"/>
                        </a:spcAft>
                      </a:pPr>
                      <a:r>
                        <a:rPr lang="en-GB" sz="1200" kern="1400">
                          <a:ln>
                            <a:noFill/>
                          </a:ln>
                          <a:solidFill>
                            <a:srgbClr val="000000"/>
                          </a:solidFill>
                          <a:effectLst/>
                          <a:latin typeface="Gill Sans MT" panose="020B0502020104020203" pitchFamily="34" charset="0"/>
                        </a:rPr>
                        <a:t>Realistic</a:t>
                      </a:r>
                    </a:p>
                  </a:txBody>
                  <a:tcPr marL="9525" marR="9525" marT="9525" marB="0" anchor="ctr"/>
                </a:tc>
                <a:tc>
                  <a:txBody>
                    <a:bodyPr/>
                    <a:lstStyle/>
                    <a:p>
                      <a:pPr marR="0" indent="0" algn="l" rtl="0">
                        <a:lnSpc>
                          <a:spcPct val="119000"/>
                        </a:lnSpc>
                        <a:spcBef>
                          <a:spcPts val="0"/>
                        </a:spcBef>
                        <a:spcAft>
                          <a:spcPts val="1400"/>
                        </a:spcAft>
                      </a:pPr>
                      <a:r>
                        <a:rPr lang="en-GB" sz="1200" kern="1400">
                          <a:ln>
                            <a:noFill/>
                          </a:ln>
                          <a:solidFill>
                            <a:srgbClr val="000000"/>
                          </a:solidFill>
                          <a:effectLst/>
                          <a:latin typeface="Gill Sans MT" panose="020B0502020104020203" pitchFamily="34" charset="0"/>
                        </a:rPr>
                        <a:t>Matched to the performers skill level</a:t>
                      </a:r>
                    </a:p>
                  </a:txBody>
                  <a:tcPr marL="9525" marR="9525" marT="9525" marB="0" anchor="ctr"/>
                </a:tc>
                <a:extLst>
                  <a:ext uri="{0D108BD9-81ED-4DB2-BD59-A6C34878D82A}">
                    <a16:rowId xmlns:a16="http://schemas.microsoft.com/office/drawing/2014/main" val="2060469029"/>
                  </a:ext>
                </a:extLst>
              </a:tr>
              <a:tr h="319526">
                <a:tc>
                  <a:txBody>
                    <a:bodyPr/>
                    <a:lstStyle/>
                    <a:p>
                      <a:pPr marR="0" indent="0" algn="l" rtl="0">
                        <a:lnSpc>
                          <a:spcPct val="119000"/>
                        </a:lnSpc>
                        <a:spcBef>
                          <a:spcPts val="0"/>
                        </a:spcBef>
                        <a:spcAft>
                          <a:spcPts val="1400"/>
                        </a:spcAft>
                      </a:pPr>
                      <a:r>
                        <a:rPr lang="en-GB" sz="1200" kern="1400">
                          <a:ln>
                            <a:noFill/>
                          </a:ln>
                          <a:solidFill>
                            <a:srgbClr val="000000"/>
                          </a:solidFill>
                          <a:effectLst/>
                          <a:latin typeface="Gill Sans MT" panose="020B0502020104020203" pitchFamily="34" charset="0"/>
                        </a:rPr>
                        <a:t>Time bound</a:t>
                      </a:r>
                    </a:p>
                  </a:txBody>
                  <a:tcPr marL="9525" marR="9525" marT="9525" marB="0" anchor="ctr"/>
                </a:tc>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Set for a particular time to be completed. </a:t>
                      </a:r>
                    </a:p>
                  </a:txBody>
                  <a:tcPr marL="9525" marR="9525" marT="9525" marB="0" anchor="ctr"/>
                </a:tc>
                <a:extLst>
                  <a:ext uri="{0D108BD9-81ED-4DB2-BD59-A6C34878D82A}">
                    <a16:rowId xmlns:a16="http://schemas.microsoft.com/office/drawing/2014/main" val="1008380894"/>
                  </a:ext>
                </a:extLst>
              </a:tr>
            </a:tbl>
          </a:graphicData>
        </a:graphic>
      </p:graphicFrame>
      <p:sp>
        <p:nvSpPr>
          <p:cNvPr id="3" name="TextBox 2"/>
          <p:cNvSpPr txBox="1"/>
          <p:nvPr/>
        </p:nvSpPr>
        <p:spPr>
          <a:xfrm>
            <a:off x="122703" y="134605"/>
            <a:ext cx="1625886"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ea typeface="+mn-ea"/>
                <a:cs typeface="+mn-cs"/>
              </a:rPr>
              <a:t>PE GCSE</a:t>
            </a:r>
            <a:endParaRPr kumimoji="0" lang="en-US" sz="2000" b="0" i="0" u="none" strike="noStrike" kern="1200" cap="none" spc="0" normalizeH="0" baseline="0" noProof="0" dirty="0">
              <a:ln>
                <a:noFill/>
              </a:ln>
              <a:solidFill>
                <a:prstClr val="white"/>
              </a:solidFill>
              <a:effectLst/>
              <a:uLnTx/>
              <a:uFillTx/>
              <a:ea typeface="+mn-ea"/>
              <a:cs typeface="+mn-cs"/>
            </a:endParaRPr>
          </a:p>
        </p:txBody>
      </p:sp>
      <p:sp>
        <p:nvSpPr>
          <p:cNvPr id="4" name="TextBox 3"/>
          <p:cNvSpPr txBox="1"/>
          <p:nvPr/>
        </p:nvSpPr>
        <p:spPr>
          <a:xfrm>
            <a:off x="11755120" y="6488668"/>
            <a:ext cx="436880" cy="369332"/>
          </a:xfrm>
          <a:prstGeom prst="rect">
            <a:avLst/>
          </a:prstGeom>
          <a:solidFill>
            <a:schemeClr val="tx1"/>
          </a:solidFill>
        </p:spPr>
        <p:txBody>
          <a:bodyPr wrap="square" rtlCol="0">
            <a:spAutoFit/>
          </a:bodyPr>
          <a:lstStyle/>
          <a:p>
            <a:pPr algn="ctr"/>
            <a:r>
              <a:rPr lang="en-GB" dirty="0">
                <a:solidFill>
                  <a:schemeClr val="bg1"/>
                </a:solidFill>
              </a:rPr>
              <a:t>15</a:t>
            </a:r>
          </a:p>
        </p:txBody>
      </p:sp>
    </p:spTree>
    <p:extLst>
      <p:ext uri="{BB962C8B-B14F-4D97-AF65-F5344CB8AC3E}">
        <p14:creationId xmlns:p14="http://schemas.microsoft.com/office/powerpoint/2010/main" val="27092803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195064" y="763274"/>
          <a:ext cx="11667030" cy="2590522"/>
        </p:xfrm>
        <a:graphic>
          <a:graphicData uri="http://schemas.openxmlformats.org/drawingml/2006/table">
            <a:tbl>
              <a:tblPr firstRow="1" bandRow="1">
                <a:tableStyleId>{5940675A-B579-460E-94D1-54222C63F5DA}</a:tableStyleId>
              </a:tblPr>
              <a:tblGrid>
                <a:gridCol w="2255090">
                  <a:extLst>
                    <a:ext uri="{9D8B030D-6E8A-4147-A177-3AD203B41FA5}">
                      <a16:colId xmlns:a16="http://schemas.microsoft.com/office/drawing/2014/main" val="20000"/>
                    </a:ext>
                  </a:extLst>
                </a:gridCol>
                <a:gridCol w="9411940">
                  <a:extLst>
                    <a:ext uri="{9D8B030D-6E8A-4147-A177-3AD203B41FA5}">
                      <a16:colId xmlns:a16="http://schemas.microsoft.com/office/drawing/2014/main" val="20001"/>
                    </a:ext>
                  </a:extLst>
                </a:gridCol>
              </a:tblGrid>
              <a:tr h="314858">
                <a:tc gridSpan="2">
                  <a:txBody>
                    <a:bodyPr/>
                    <a:lstStyle/>
                    <a:p>
                      <a:pPr algn="ctr"/>
                      <a:r>
                        <a:rPr lang="en-GB" sz="1200" b="1" kern="1200" dirty="0">
                          <a:solidFill>
                            <a:schemeClr val="tx1"/>
                          </a:solidFill>
                          <a:effectLst/>
                          <a:latin typeface="Gill Sans MT" panose="020B0502020104020203" pitchFamily="34" charset="0"/>
                          <a:ea typeface="+mn-ea"/>
                          <a:cs typeface="+mn-cs"/>
                        </a:rPr>
                        <a:t>Mental</a:t>
                      </a:r>
                      <a:r>
                        <a:rPr lang="en-GB" sz="1200" b="1" kern="1200" baseline="0" dirty="0">
                          <a:solidFill>
                            <a:schemeClr val="tx1"/>
                          </a:solidFill>
                          <a:effectLst/>
                          <a:latin typeface="Gill Sans MT" panose="020B0502020104020203" pitchFamily="34" charset="0"/>
                          <a:ea typeface="+mn-ea"/>
                          <a:cs typeface="+mn-cs"/>
                        </a:rPr>
                        <a:t> preparation </a:t>
                      </a:r>
                      <a:r>
                        <a:rPr lang="en-GB" sz="1200" b="1" kern="1200" dirty="0">
                          <a:solidFill>
                            <a:schemeClr val="tx1"/>
                          </a:solidFill>
                          <a:effectLst/>
                          <a:latin typeface="Gill Sans MT" panose="020B0502020104020203" pitchFamily="34" charset="0"/>
                          <a:ea typeface="+mn-ea"/>
                          <a:cs typeface="+mn-cs"/>
                        </a:rPr>
                        <a:t> </a:t>
                      </a:r>
                      <a:endParaRPr lang="en-GB" sz="1200" kern="1200" dirty="0">
                        <a:solidFill>
                          <a:schemeClr val="tx1"/>
                        </a:solidFill>
                        <a:effectLst/>
                        <a:latin typeface="Gill Sans MT" panose="020B0502020104020203" pitchFamily="34" charset="0"/>
                        <a:ea typeface="+mn-ea"/>
                        <a:cs typeface="+mn-cs"/>
                      </a:endParaRPr>
                    </a:p>
                  </a:txBody>
                  <a:tcPr marL="36576" marR="36576" marT="36576" marB="36576" anchor="ctr">
                    <a:solidFill>
                      <a:schemeClr val="accent1">
                        <a:lumMod val="20000"/>
                        <a:lumOff val="80000"/>
                      </a:schemeClr>
                    </a:solidFill>
                  </a:tcPr>
                </a:tc>
                <a:tc hMerge="1">
                  <a:txBody>
                    <a:bodyPr/>
                    <a:lstStyle/>
                    <a:p>
                      <a:pPr marR="0" indent="0" algn="l" rtl="0">
                        <a:lnSpc>
                          <a:spcPct val="119000"/>
                        </a:lnSpc>
                        <a:spcBef>
                          <a:spcPts val="0"/>
                        </a:spcBef>
                        <a:spcAft>
                          <a:spcPts val="600"/>
                        </a:spcAft>
                      </a:pPr>
                      <a:endParaRPr lang="en-GB" sz="1000" kern="1400" dirty="0">
                        <a:ln>
                          <a:noFill/>
                        </a:ln>
                        <a:solidFill>
                          <a:srgbClr val="000000"/>
                        </a:solidFill>
                        <a:effectLst/>
                        <a:latin typeface="+mn-lt"/>
                      </a:endParaRPr>
                    </a:p>
                  </a:txBody>
                  <a:tcPr marL="36576" marR="36576" marT="36576" marB="36576" anchor="ctr"/>
                </a:tc>
                <a:extLst>
                  <a:ext uri="{0D108BD9-81ED-4DB2-BD59-A6C34878D82A}">
                    <a16:rowId xmlns:a16="http://schemas.microsoft.com/office/drawing/2014/main" val="10001"/>
                  </a:ext>
                </a:extLst>
              </a:tr>
              <a:tr h="386516">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Mental Preparation</a:t>
                      </a:r>
                    </a:p>
                  </a:txBody>
                  <a:tcPr marL="9525" marR="9525" marT="9525" marB="0" anchor="ctr"/>
                </a:tc>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Involves the athlete imagining themselves in an environment performing a specific activity using all of their senses</a:t>
                      </a:r>
                    </a:p>
                  </a:txBody>
                  <a:tcPr marL="9525" marR="9525" marT="9525" marB="0" anchor="ctr"/>
                </a:tc>
                <a:extLst>
                  <a:ext uri="{0D108BD9-81ED-4DB2-BD59-A6C34878D82A}">
                    <a16:rowId xmlns:a16="http://schemas.microsoft.com/office/drawing/2014/main" val="10002"/>
                  </a:ext>
                </a:extLst>
              </a:tr>
              <a:tr h="314858">
                <a:tc gridSpan="2">
                  <a:txBody>
                    <a:bodyPr/>
                    <a:lstStyle/>
                    <a:p>
                      <a:pPr marR="0" indent="0" algn="ctr" rtl="0">
                        <a:lnSpc>
                          <a:spcPct val="119000"/>
                        </a:lnSpc>
                        <a:spcBef>
                          <a:spcPts val="0"/>
                        </a:spcBef>
                        <a:spcAft>
                          <a:spcPts val="1400"/>
                        </a:spcAft>
                      </a:pPr>
                      <a:r>
                        <a:rPr lang="en-GB" sz="1200" b="1" kern="1400" dirty="0">
                          <a:ln>
                            <a:noFill/>
                          </a:ln>
                          <a:solidFill>
                            <a:srgbClr val="000000"/>
                          </a:solidFill>
                          <a:effectLst/>
                          <a:latin typeface="Gill Sans MT" panose="020B0502020104020203" pitchFamily="34" charset="0"/>
                        </a:rPr>
                        <a:t>Feedback</a:t>
                      </a:r>
                    </a:p>
                  </a:txBody>
                  <a:tcPr marL="9525" marR="9525" marT="9525" marB="0" anchor="ctr">
                    <a:solidFill>
                      <a:schemeClr val="accent4">
                        <a:lumMod val="20000"/>
                        <a:lumOff val="80000"/>
                      </a:schemeClr>
                    </a:solidFill>
                  </a:tcPr>
                </a:tc>
                <a:tc hMerge="1">
                  <a:txBody>
                    <a:bodyPr/>
                    <a:lstStyle/>
                    <a:p>
                      <a:pPr marR="0" indent="0" algn="l" rtl="0">
                        <a:lnSpc>
                          <a:spcPct val="119000"/>
                        </a:lnSpc>
                        <a:spcBef>
                          <a:spcPts val="0"/>
                        </a:spcBef>
                        <a:spcAft>
                          <a:spcPts val="1400"/>
                        </a:spcAft>
                      </a:pPr>
                      <a:endParaRPr lang="en-GB" sz="1000" kern="1400" dirty="0">
                        <a:ln>
                          <a:noFill/>
                        </a:ln>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3"/>
                  </a:ext>
                </a:extLst>
              </a:tr>
              <a:tr h="314858">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Feedback</a:t>
                      </a:r>
                    </a:p>
                  </a:txBody>
                  <a:tcPr marL="9525" marR="9525" marT="9525" marB="0" anchor="ctr"/>
                </a:tc>
                <a:tc>
                  <a:txBody>
                    <a:bodyPr/>
                    <a:lstStyle/>
                    <a:p>
                      <a:pPr marR="0" indent="0" algn="l" rtl="0">
                        <a:lnSpc>
                          <a:spcPct val="119000"/>
                        </a:lnSpc>
                        <a:spcBef>
                          <a:spcPts val="0"/>
                        </a:spcBef>
                        <a:spcAft>
                          <a:spcPts val="1400"/>
                        </a:spcAft>
                      </a:pPr>
                      <a:r>
                        <a:rPr lang="en-GB" sz="1200" kern="1400">
                          <a:ln>
                            <a:noFill/>
                          </a:ln>
                          <a:solidFill>
                            <a:srgbClr val="000000"/>
                          </a:solidFill>
                          <a:effectLst/>
                          <a:latin typeface="Gill Sans MT" panose="020B0502020104020203" pitchFamily="34" charset="0"/>
                        </a:rPr>
                        <a:t>Vital part of information processing which provides confidence, motivation and improves performance</a:t>
                      </a:r>
                    </a:p>
                  </a:txBody>
                  <a:tcPr marL="9525" marR="9525" marT="9525" marB="0" anchor="ctr"/>
                </a:tc>
                <a:extLst>
                  <a:ext uri="{0D108BD9-81ED-4DB2-BD59-A6C34878D82A}">
                    <a16:rowId xmlns:a16="http://schemas.microsoft.com/office/drawing/2014/main" val="1543258229"/>
                  </a:ext>
                </a:extLst>
              </a:tr>
              <a:tr h="314858">
                <a:tc>
                  <a:txBody>
                    <a:bodyPr/>
                    <a:lstStyle/>
                    <a:p>
                      <a:pPr marR="0" indent="0" algn="l" rtl="0">
                        <a:lnSpc>
                          <a:spcPct val="119000"/>
                        </a:lnSpc>
                        <a:spcBef>
                          <a:spcPts val="0"/>
                        </a:spcBef>
                        <a:spcAft>
                          <a:spcPts val="1400"/>
                        </a:spcAft>
                      </a:pPr>
                      <a:r>
                        <a:rPr lang="en-GB" sz="1200" kern="1400">
                          <a:ln>
                            <a:noFill/>
                          </a:ln>
                          <a:solidFill>
                            <a:srgbClr val="000000"/>
                          </a:solidFill>
                          <a:effectLst/>
                          <a:latin typeface="Gill Sans MT" panose="020B0502020104020203" pitchFamily="34" charset="0"/>
                        </a:rPr>
                        <a:t>Intrinsic feedback</a:t>
                      </a:r>
                    </a:p>
                  </a:txBody>
                  <a:tcPr marL="9525" marR="9525" marT="9525" marB="0" anchor="ctr"/>
                </a:tc>
                <a:tc>
                  <a:txBody>
                    <a:bodyPr/>
                    <a:lstStyle/>
                    <a:p>
                      <a:pPr marR="0" indent="0" algn="l" rtl="0">
                        <a:lnSpc>
                          <a:spcPct val="119000"/>
                        </a:lnSpc>
                        <a:spcBef>
                          <a:spcPts val="0"/>
                        </a:spcBef>
                        <a:spcAft>
                          <a:spcPts val="1400"/>
                        </a:spcAft>
                      </a:pPr>
                      <a:r>
                        <a:rPr lang="en-GB" sz="1200" kern="1400">
                          <a:ln>
                            <a:noFill/>
                          </a:ln>
                          <a:solidFill>
                            <a:srgbClr val="000000"/>
                          </a:solidFill>
                          <a:effectLst/>
                          <a:latin typeface="Gill Sans MT" panose="020B0502020104020203" pitchFamily="34" charset="0"/>
                        </a:rPr>
                        <a:t>This comes from within the performer. Kinaesthetic senses provide feelings from muscles/joints about the action</a:t>
                      </a:r>
                    </a:p>
                  </a:txBody>
                  <a:tcPr marL="9525" marR="9525" marT="9525" marB="0" anchor="ctr"/>
                </a:tc>
                <a:extLst>
                  <a:ext uri="{0D108BD9-81ED-4DB2-BD59-A6C34878D82A}">
                    <a16:rowId xmlns:a16="http://schemas.microsoft.com/office/drawing/2014/main" val="3146237369"/>
                  </a:ext>
                </a:extLst>
              </a:tr>
              <a:tr h="314858">
                <a:tc>
                  <a:txBody>
                    <a:bodyPr/>
                    <a:lstStyle/>
                    <a:p>
                      <a:pPr marR="0" indent="0" algn="l" rtl="0">
                        <a:lnSpc>
                          <a:spcPct val="119000"/>
                        </a:lnSpc>
                        <a:spcBef>
                          <a:spcPts val="0"/>
                        </a:spcBef>
                        <a:spcAft>
                          <a:spcPts val="1400"/>
                        </a:spcAft>
                      </a:pPr>
                      <a:r>
                        <a:rPr lang="en-GB" sz="1200" kern="1400">
                          <a:ln>
                            <a:noFill/>
                          </a:ln>
                          <a:solidFill>
                            <a:srgbClr val="000000"/>
                          </a:solidFill>
                          <a:effectLst/>
                          <a:latin typeface="Gill Sans MT" panose="020B0502020104020203" pitchFamily="34" charset="0"/>
                        </a:rPr>
                        <a:t>Extrinsic feedback</a:t>
                      </a:r>
                    </a:p>
                  </a:txBody>
                  <a:tcPr marL="9525" marR="9525" marT="9525" marB="0" anchor="ctr"/>
                </a:tc>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This comes from results and match analysis</a:t>
                      </a:r>
                    </a:p>
                  </a:txBody>
                  <a:tcPr marL="9525" marR="9525" marT="9525" marB="0" anchor="ctr"/>
                </a:tc>
                <a:extLst>
                  <a:ext uri="{0D108BD9-81ED-4DB2-BD59-A6C34878D82A}">
                    <a16:rowId xmlns:a16="http://schemas.microsoft.com/office/drawing/2014/main" val="3189114812"/>
                  </a:ext>
                </a:extLst>
              </a:tr>
              <a:tr h="314858">
                <a:tc>
                  <a:txBody>
                    <a:bodyPr/>
                    <a:lstStyle/>
                    <a:p>
                      <a:pPr marR="0" indent="0" algn="l" rtl="0">
                        <a:lnSpc>
                          <a:spcPct val="119000"/>
                        </a:lnSpc>
                        <a:spcBef>
                          <a:spcPts val="0"/>
                        </a:spcBef>
                        <a:spcAft>
                          <a:spcPts val="1400"/>
                        </a:spcAft>
                      </a:pPr>
                      <a:r>
                        <a:rPr lang="en-GB" sz="1200" kern="1400">
                          <a:ln>
                            <a:noFill/>
                          </a:ln>
                          <a:solidFill>
                            <a:srgbClr val="000000"/>
                          </a:solidFill>
                          <a:effectLst/>
                          <a:latin typeface="Gill Sans MT" panose="020B0502020104020203" pitchFamily="34" charset="0"/>
                        </a:rPr>
                        <a:t>Concurrent feedback</a:t>
                      </a:r>
                    </a:p>
                  </a:txBody>
                  <a:tcPr marL="9525" marR="9525" marT="9525" marB="0" anchor="ctr"/>
                </a:tc>
                <a:tc>
                  <a:txBody>
                    <a:bodyPr/>
                    <a:lstStyle/>
                    <a:p>
                      <a:pPr marR="0" indent="0" algn="l" rtl="0">
                        <a:lnSpc>
                          <a:spcPct val="119000"/>
                        </a:lnSpc>
                        <a:spcBef>
                          <a:spcPts val="0"/>
                        </a:spcBef>
                        <a:spcAft>
                          <a:spcPts val="1400"/>
                        </a:spcAft>
                      </a:pPr>
                      <a:r>
                        <a:rPr lang="en-GB" sz="1200" kern="1400">
                          <a:ln>
                            <a:noFill/>
                          </a:ln>
                          <a:solidFill>
                            <a:srgbClr val="000000"/>
                          </a:solidFill>
                          <a:effectLst/>
                          <a:latin typeface="Gill Sans MT" panose="020B0502020104020203" pitchFamily="34" charset="0"/>
                        </a:rPr>
                        <a:t>Information provided to the athlete during the performance</a:t>
                      </a:r>
                    </a:p>
                  </a:txBody>
                  <a:tcPr marL="9525" marR="9525" marT="9525" marB="0" anchor="ctr"/>
                </a:tc>
                <a:extLst>
                  <a:ext uri="{0D108BD9-81ED-4DB2-BD59-A6C34878D82A}">
                    <a16:rowId xmlns:a16="http://schemas.microsoft.com/office/drawing/2014/main" val="926076416"/>
                  </a:ext>
                </a:extLst>
              </a:tr>
              <a:tr h="314858">
                <a:tc>
                  <a:txBody>
                    <a:bodyPr/>
                    <a:lstStyle/>
                    <a:p>
                      <a:pPr marR="0" indent="0" algn="l" rtl="0">
                        <a:lnSpc>
                          <a:spcPct val="119000"/>
                        </a:lnSpc>
                        <a:spcBef>
                          <a:spcPts val="0"/>
                        </a:spcBef>
                        <a:spcAft>
                          <a:spcPts val="1400"/>
                        </a:spcAft>
                      </a:pPr>
                      <a:r>
                        <a:rPr lang="en-GB" sz="1200" kern="1400">
                          <a:ln>
                            <a:noFill/>
                          </a:ln>
                          <a:solidFill>
                            <a:srgbClr val="000000"/>
                          </a:solidFill>
                          <a:effectLst/>
                          <a:latin typeface="Gill Sans MT" panose="020B0502020104020203" pitchFamily="34" charset="0"/>
                        </a:rPr>
                        <a:t>Terminal feedback</a:t>
                      </a:r>
                    </a:p>
                  </a:txBody>
                  <a:tcPr marL="9525" marR="9525" marT="9525" marB="0" anchor="ctr"/>
                </a:tc>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Information provided to the athlete before or after the performance</a:t>
                      </a:r>
                    </a:p>
                  </a:txBody>
                  <a:tcPr marL="9525" marR="9525" marT="9525" marB="0" anchor="ctr"/>
                </a:tc>
                <a:extLst>
                  <a:ext uri="{0D108BD9-81ED-4DB2-BD59-A6C34878D82A}">
                    <a16:rowId xmlns:a16="http://schemas.microsoft.com/office/drawing/2014/main" val="1875491268"/>
                  </a:ext>
                </a:extLst>
              </a:tr>
            </a:tbl>
          </a:graphicData>
        </a:graphic>
      </p:graphicFrame>
      <p:sp>
        <p:nvSpPr>
          <p:cNvPr id="3" name="TextBox 2"/>
          <p:cNvSpPr txBox="1"/>
          <p:nvPr/>
        </p:nvSpPr>
        <p:spPr>
          <a:xfrm>
            <a:off x="122703" y="134605"/>
            <a:ext cx="1625886"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ea typeface="+mn-ea"/>
                <a:cs typeface="+mn-cs"/>
              </a:rPr>
              <a:t>PE GCSE</a:t>
            </a:r>
            <a:endParaRPr kumimoji="0" lang="en-US" sz="2000" b="0" i="0" u="none" strike="noStrike" kern="1200" cap="none" spc="0" normalizeH="0" baseline="0" noProof="0" dirty="0">
              <a:ln>
                <a:noFill/>
              </a:ln>
              <a:solidFill>
                <a:prstClr val="white"/>
              </a:solidFill>
              <a:effectLst/>
              <a:uLnTx/>
              <a:uFillTx/>
              <a:ea typeface="+mn-ea"/>
              <a:cs typeface="+mn-cs"/>
            </a:endParaRPr>
          </a:p>
        </p:txBody>
      </p:sp>
      <p:sp>
        <p:nvSpPr>
          <p:cNvPr id="4" name="TextBox 3"/>
          <p:cNvSpPr txBox="1"/>
          <p:nvPr/>
        </p:nvSpPr>
        <p:spPr>
          <a:xfrm>
            <a:off x="11755120" y="6488668"/>
            <a:ext cx="436880" cy="369332"/>
          </a:xfrm>
          <a:prstGeom prst="rect">
            <a:avLst/>
          </a:prstGeom>
          <a:solidFill>
            <a:schemeClr val="tx1"/>
          </a:solidFill>
        </p:spPr>
        <p:txBody>
          <a:bodyPr wrap="square" rtlCol="0">
            <a:spAutoFit/>
          </a:bodyPr>
          <a:lstStyle/>
          <a:p>
            <a:pPr algn="ctr"/>
            <a:r>
              <a:rPr lang="en-GB" dirty="0">
                <a:solidFill>
                  <a:schemeClr val="bg1"/>
                </a:solidFill>
              </a:rPr>
              <a:t>16</a:t>
            </a:r>
          </a:p>
        </p:txBody>
      </p:sp>
    </p:spTree>
    <p:extLst>
      <p:ext uri="{BB962C8B-B14F-4D97-AF65-F5344CB8AC3E}">
        <p14:creationId xmlns:p14="http://schemas.microsoft.com/office/powerpoint/2010/main" val="24111826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3"/>
          <p:cNvGraphicFramePr>
            <a:graphicFrameLocks/>
          </p:cNvGraphicFramePr>
          <p:nvPr/>
        </p:nvGraphicFramePr>
        <p:xfrm>
          <a:off x="6208295" y="764892"/>
          <a:ext cx="5513441" cy="5148724"/>
        </p:xfrm>
        <a:graphic>
          <a:graphicData uri="http://schemas.openxmlformats.org/drawingml/2006/table">
            <a:tbl>
              <a:tblPr firstRow="1" bandRow="1">
                <a:tableStyleId>{5940675A-B579-460E-94D1-54222C63F5DA}</a:tableStyleId>
              </a:tblPr>
              <a:tblGrid>
                <a:gridCol w="1342036">
                  <a:extLst>
                    <a:ext uri="{9D8B030D-6E8A-4147-A177-3AD203B41FA5}">
                      <a16:colId xmlns:a16="http://schemas.microsoft.com/office/drawing/2014/main" val="20000"/>
                    </a:ext>
                  </a:extLst>
                </a:gridCol>
                <a:gridCol w="4171405">
                  <a:extLst>
                    <a:ext uri="{9D8B030D-6E8A-4147-A177-3AD203B41FA5}">
                      <a16:colId xmlns:a16="http://schemas.microsoft.com/office/drawing/2014/main" val="2965608004"/>
                    </a:ext>
                  </a:extLst>
                </a:gridCol>
              </a:tblGrid>
              <a:tr h="348416">
                <a:tc gridSpan="2">
                  <a:txBody>
                    <a:bodyPr/>
                    <a:lstStyle/>
                    <a:p>
                      <a:pPr algn="ctr"/>
                      <a:r>
                        <a:rPr lang="en-US" sz="1200" b="1" dirty="0">
                          <a:latin typeface="Gill Sans MT" panose="020B0502020104020203" pitchFamily="34" charset="0"/>
                        </a:rPr>
                        <a:t>Stage</a:t>
                      </a:r>
                      <a:r>
                        <a:rPr lang="en-US" sz="1200" b="1" baseline="0" dirty="0">
                          <a:latin typeface="Gill Sans MT" panose="020B0502020104020203" pitchFamily="34" charset="0"/>
                        </a:rPr>
                        <a:t> Roles</a:t>
                      </a:r>
                      <a:endParaRPr lang="en-US" sz="1200" b="1" dirty="0">
                        <a:latin typeface="Gill Sans MT" panose="020B0502020104020203" pitchFamily="34" charset="0"/>
                      </a:endParaRPr>
                    </a:p>
                  </a:txBody>
                  <a:tcPr anchor="ctr">
                    <a:solidFill>
                      <a:schemeClr val="accent1">
                        <a:lumMod val="20000"/>
                        <a:lumOff val="80000"/>
                      </a:schemeClr>
                    </a:solidFill>
                  </a:tcPr>
                </a:tc>
                <a:tc hMerge="1">
                  <a:txBody>
                    <a:bodyPr/>
                    <a:lstStyle/>
                    <a:p>
                      <a:endParaRPr lang="en-GB"/>
                    </a:p>
                  </a:txBody>
                  <a:tcPr/>
                </a:tc>
                <a:extLst>
                  <a:ext uri="{0D108BD9-81ED-4DB2-BD59-A6C34878D82A}">
                    <a16:rowId xmlns:a16="http://schemas.microsoft.com/office/drawing/2014/main" val="10000"/>
                  </a:ext>
                </a:extLst>
              </a:tr>
              <a:tr h="670946">
                <a:tc>
                  <a:txBody>
                    <a:bodyPr/>
                    <a:lstStyle/>
                    <a:p>
                      <a:pPr marL="0" marR="0" indent="0" algn="l" defTabSz="914411" rtl="0" eaLnBrk="1" fontAlgn="auto" latinLnBrk="0" hangingPunct="1">
                        <a:lnSpc>
                          <a:spcPct val="100000"/>
                        </a:lnSpc>
                        <a:spcBef>
                          <a:spcPts val="0"/>
                        </a:spcBef>
                        <a:spcAft>
                          <a:spcPts val="0"/>
                        </a:spcAft>
                        <a:buClrTx/>
                        <a:buSzTx/>
                        <a:buFontTx/>
                        <a:buNone/>
                        <a:tabLst/>
                        <a:defRPr/>
                      </a:pPr>
                      <a:r>
                        <a:rPr lang="en-US" sz="1200" b="1" dirty="0">
                          <a:latin typeface="Gill Sans MT" panose="020B0502020104020203" pitchFamily="34" charset="0"/>
                        </a:rPr>
                        <a:t>SM</a:t>
                      </a:r>
                    </a:p>
                    <a:p>
                      <a:pPr marL="0" marR="0" indent="0" algn="l" defTabSz="914411" rtl="0" eaLnBrk="1" fontAlgn="auto" latinLnBrk="0" hangingPunct="1">
                        <a:lnSpc>
                          <a:spcPct val="100000"/>
                        </a:lnSpc>
                        <a:spcBef>
                          <a:spcPts val="0"/>
                        </a:spcBef>
                        <a:spcAft>
                          <a:spcPts val="0"/>
                        </a:spcAft>
                        <a:buClrTx/>
                        <a:buSzTx/>
                        <a:buFontTx/>
                        <a:buNone/>
                        <a:tabLst/>
                        <a:defRPr/>
                      </a:pPr>
                      <a:r>
                        <a:rPr lang="en-US" sz="1200" b="1" dirty="0">
                          <a:latin typeface="Gill Sans MT" panose="020B0502020104020203" pitchFamily="34" charset="0"/>
                        </a:rPr>
                        <a:t>ASM</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aseline="0" dirty="0">
                          <a:latin typeface="Gill Sans MT" panose="020B0502020104020203" pitchFamily="34" charset="0"/>
                        </a:rPr>
                        <a:t>Stage Manager is responsible for the running of the show and is responsible for the stage. </a:t>
                      </a:r>
                    </a:p>
                  </a:txBody>
                  <a:tcPr anchor="ctr"/>
                </a:tc>
                <a:extLst>
                  <a:ext uri="{0D108BD9-81ED-4DB2-BD59-A6C34878D82A}">
                    <a16:rowId xmlns:a16="http://schemas.microsoft.com/office/drawing/2014/main" val="10001"/>
                  </a:ext>
                </a:extLst>
              </a:tr>
              <a:tr h="8626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latin typeface="Gill Sans MT" panose="020B0502020104020203" pitchFamily="34" charset="0"/>
                          <a:cs typeface="Calibri Light" panose="020F0302020204030204" pitchFamily="34" charset="0"/>
                        </a:rPr>
                        <a:t>Director</a:t>
                      </a:r>
                    </a:p>
                  </a:txBody>
                  <a:tcPr anchor="ctr"/>
                </a:tc>
                <a:tc>
                  <a:txBody>
                    <a:bodyPr/>
                    <a:lstStyle/>
                    <a:p>
                      <a:pPr algn="l"/>
                      <a:r>
                        <a:rPr lang="en-GB" sz="1200" dirty="0">
                          <a:latin typeface="Gill Sans MT" panose="020B0502020104020203" pitchFamily="34" charset="0"/>
                        </a:rPr>
                        <a:t>ARTISTIC DIRECTOR – They may be</a:t>
                      </a:r>
                      <a:r>
                        <a:rPr lang="en-GB" sz="1200" baseline="0" dirty="0">
                          <a:latin typeface="Gill Sans MT" panose="020B0502020104020203" pitchFamily="34" charset="0"/>
                        </a:rPr>
                        <a:t> involved in the directing of the show and the </a:t>
                      </a:r>
                      <a:r>
                        <a:rPr lang="en-GB" sz="1200" dirty="0">
                          <a:latin typeface="Gill Sans MT" panose="020B0502020104020203" pitchFamily="34" charset="0"/>
                        </a:rPr>
                        <a:t>programming of a venue. TECHNICAL DIRECTOR – This</a:t>
                      </a:r>
                      <a:r>
                        <a:rPr lang="en-GB" sz="1200" baseline="0" dirty="0">
                          <a:latin typeface="Gill Sans MT" panose="020B0502020104020203" pitchFamily="34" charset="0"/>
                        </a:rPr>
                        <a:t> involves overseeing the technical requirements of a production.</a:t>
                      </a:r>
                      <a:endParaRPr lang="en-GB" sz="1200" dirty="0">
                        <a:latin typeface="Gill Sans MT" panose="020B0502020104020203" pitchFamily="34" charset="0"/>
                      </a:endParaRPr>
                    </a:p>
                  </a:txBody>
                  <a:tcPr anchor="ctr"/>
                </a:tc>
                <a:extLst>
                  <a:ext uri="{0D108BD9-81ED-4DB2-BD59-A6C34878D82A}">
                    <a16:rowId xmlns:a16="http://schemas.microsoft.com/office/drawing/2014/main" val="10002"/>
                  </a:ext>
                </a:extLst>
              </a:tr>
              <a:tr h="527020">
                <a:tc>
                  <a:txBody>
                    <a:bodyPr/>
                    <a:lstStyle/>
                    <a:p>
                      <a:pPr algn="l"/>
                      <a:r>
                        <a:rPr lang="en-GB" sz="1200" b="1" dirty="0">
                          <a:latin typeface="Gill Sans MT" panose="020B0502020104020203" pitchFamily="34" charset="0"/>
                        </a:rPr>
                        <a:t>Stage Crew</a:t>
                      </a:r>
                    </a:p>
                  </a:txBody>
                  <a:tcPr anchor="ctr"/>
                </a:tc>
                <a:tc>
                  <a:txBody>
                    <a:bodyPr/>
                    <a:lstStyle/>
                    <a:p>
                      <a:pPr algn="l"/>
                      <a:r>
                        <a:rPr lang="en-GB" sz="1200" dirty="0">
                          <a:latin typeface="Gill Sans MT" panose="020B0502020104020203" pitchFamily="34" charset="0"/>
                        </a:rPr>
                        <a:t>The</a:t>
                      </a:r>
                      <a:r>
                        <a:rPr lang="en-GB" sz="1200" baseline="0" dirty="0">
                          <a:latin typeface="Gill Sans MT" panose="020B0502020104020203" pitchFamily="34" charset="0"/>
                        </a:rPr>
                        <a:t> stage crew are a team of members who take responsibility for moving any scenery and props. </a:t>
                      </a:r>
                      <a:endParaRPr lang="en-GB" sz="1200" dirty="0">
                        <a:latin typeface="Gill Sans MT" panose="020B0502020104020203" pitchFamily="34" charset="0"/>
                      </a:endParaRPr>
                    </a:p>
                  </a:txBody>
                  <a:tcPr anchor="ctr"/>
                </a:tc>
                <a:extLst>
                  <a:ext uri="{0D108BD9-81ED-4DB2-BD59-A6C34878D82A}">
                    <a16:rowId xmlns:a16="http://schemas.microsoft.com/office/drawing/2014/main" val="10003"/>
                  </a:ext>
                </a:extLst>
              </a:tr>
              <a:tr h="479247">
                <a:tc>
                  <a:txBody>
                    <a:bodyPr/>
                    <a:lstStyle/>
                    <a:p>
                      <a:pPr algn="l"/>
                      <a:r>
                        <a:rPr lang="en-GB" sz="1200" b="1" dirty="0">
                          <a:latin typeface="Gill Sans MT" panose="020B0502020104020203" pitchFamily="34" charset="0"/>
                        </a:rPr>
                        <a:t>Actor</a:t>
                      </a:r>
                    </a:p>
                  </a:txBody>
                  <a:tcPr anchor="ctr"/>
                </a:tc>
                <a:tc>
                  <a:txBody>
                    <a:bodyPr/>
                    <a:lstStyle/>
                    <a:p>
                      <a:pPr algn="l"/>
                      <a:r>
                        <a:rPr lang="en-GB" sz="1200" dirty="0">
                          <a:latin typeface="Gill Sans MT" panose="020B0502020104020203" pitchFamily="34" charset="0"/>
                          <a:cs typeface="Calibri Light" panose="020F0302020204030204" pitchFamily="34" charset="0"/>
                        </a:rPr>
                        <a:t>The actor</a:t>
                      </a:r>
                      <a:r>
                        <a:rPr lang="en-GB" sz="1200" baseline="0" dirty="0">
                          <a:latin typeface="Gill Sans MT" panose="020B0502020104020203" pitchFamily="34" charset="0"/>
                          <a:cs typeface="Calibri Light" panose="020F0302020204030204" pitchFamily="34" charset="0"/>
                        </a:rPr>
                        <a:t> is the person </a:t>
                      </a:r>
                      <a:r>
                        <a:rPr lang="en-GB" sz="1200" dirty="0">
                          <a:latin typeface="Gill Sans MT" panose="020B0502020104020203" pitchFamily="34" charset="0"/>
                          <a:cs typeface="Calibri Light" panose="020F0302020204030204" pitchFamily="34" charset="0"/>
                        </a:rPr>
                        <a:t>whose role it is to play a character</a:t>
                      </a:r>
                    </a:p>
                  </a:txBody>
                  <a:tcPr anchor="ctr"/>
                </a:tc>
                <a:extLst>
                  <a:ext uri="{0D108BD9-81ED-4DB2-BD59-A6C34878D82A}">
                    <a16:rowId xmlns:a16="http://schemas.microsoft.com/office/drawing/2014/main" val="10004"/>
                  </a:ext>
                </a:extLst>
              </a:tr>
              <a:tr h="287548">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latin typeface="Gill Sans MT" panose="020B0502020104020203" pitchFamily="34" charset="0"/>
                        </a:rPr>
                        <a:t>Stage</a:t>
                      </a:r>
                      <a:r>
                        <a:rPr lang="en-US" sz="1200" b="1" baseline="0" dirty="0">
                          <a:latin typeface="Gill Sans MT" panose="020B0502020104020203" pitchFamily="34" charset="0"/>
                        </a:rPr>
                        <a:t> Terms</a:t>
                      </a:r>
                      <a:endParaRPr lang="en-US" sz="1200" b="1" dirty="0">
                        <a:latin typeface="Gill Sans MT" panose="020B0502020104020203" pitchFamily="34" charset="0"/>
                      </a:endParaRPr>
                    </a:p>
                  </a:txBody>
                  <a:tcPr anchor="ctr">
                    <a:solidFill>
                      <a:schemeClr val="accent2">
                        <a:lumMod val="20000"/>
                        <a:lumOff val="80000"/>
                      </a:schemeClr>
                    </a:solidFill>
                  </a:tcPr>
                </a:tc>
                <a:tc hMerge="1">
                  <a:txBody>
                    <a:bodyPr/>
                    <a:lstStyle/>
                    <a:p>
                      <a:endParaRPr lang="en-GB"/>
                    </a:p>
                  </a:txBody>
                  <a:tcPr/>
                </a:tc>
                <a:extLst>
                  <a:ext uri="{0D108BD9-81ED-4DB2-BD59-A6C34878D82A}">
                    <a16:rowId xmlns:a16="http://schemas.microsoft.com/office/drawing/2014/main" val="10005"/>
                  </a:ext>
                </a:extLst>
              </a:tr>
              <a:tr h="382107">
                <a:tc>
                  <a:txBody>
                    <a:bodyPr/>
                    <a:lstStyle/>
                    <a:p>
                      <a:pPr algn="l"/>
                      <a:r>
                        <a:rPr lang="en-US" sz="1200" b="1" dirty="0">
                          <a:latin typeface="Gill Sans MT" panose="020B0502020104020203" pitchFamily="34" charset="0"/>
                        </a:rPr>
                        <a:t>Strike</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Gill Sans MT" panose="020B0502020104020203" pitchFamily="34" charset="0"/>
                        </a:rPr>
                        <a:t>Striking the set and rigging at the end of a production run.</a:t>
                      </a:r>
                    </a:p>
                  </a:txBody>
                  <a:tcPr anchor="ctr"/>
                </a:tc>
                <a:extLst>
                  <a:ext uri="{0D108BD9-81ED-4DB2-BD59-A6C34878D82A}">
                    <a16:rowId xmlns:a16="http://schemas.microsoft.com/office/drawing/2014/main" val="10006"/>
                  </a:ext>
                </a:extLst>
              </a:tr>
              <a:tr h="519145">
                <a:tc>
                  <a:txBody>
                    <a:bodyPr/>
                    <a:lstStyle/>
                    <a:p>
                      <a:pPr algn="l"/>
                      <a:r>
                        <a:rPr lang="en-US" sz="1200" b="1" dirty="0">
                          <a:latin typeface="Gill Sans MT" panose="020B0502020104020203" pitchFamily="34" charset="0"/>
                        </a:rPr>
                        <a:t>Blocking</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GB" sz="1200" dirty="0">
                          <a:latin typeface="Gill Sans MT" panose="020B0502020104020203" pitchFamily="34" charset="0"/>
                        </a:rPr>
                        <a:t>The precise planning of how actors will move about the stage. </a:t>
                      </a:r>
                    </a:p>
                  </a:txBody>
                  <a:tcPr anchor="ctr"/>
                </a:tc>
                <a:extLst>
                  <a:ext uri="{0D108BD9-81ED-4DB2-BD59-A6C34878D82A}">
                    <a16:rowId xmlns:a16="http://schemas.microsoft.com/office/drawing/2014/main" val="535829074"/>
                  </a:ext>
                </a:extLst>
              </a:tr>
              <a:tr h="574765">
                <a:tc>
                  <a:txBody>
                    <a:bodyPr/>
                    <a:lstStyle/>
                    <a:p>
                      <a:pPr algn="l"/>
                      <a:r>
                        <a:rPr lang="en-US" sz="1200" b="1" dirty="0">
                          <a:latin typeface="Gill Sans MT" panose="020B0502020104020203" pitchFamily="34" charset="0"/>
                        </a:rPr>
                        <a:t>Auditorium</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GB" sz="1200" dirty="0">
                          <a:latin typeface="Gill Sans MT" panose="020B0502020104020203" pitchFamily="34" charset="0"/>
                        </a:rPr>
                        <a:t>The auditorium is a room that enables an audience to hear and watch performances. </a:t>
                      </a:r>
                      <a:r>
                        <a:rPr lang="en-GB" sz="1200" baseline="0" dirty="0">
                          <a:latin typeface="Gill Sans MT" panose="020B0502020104020203" pitchFamily="34" charset="0"/>
                        </a:rPr>
                        <a:t> </a:t>
                      </a:r>
                      <a:endParaRPr lang="en-GB" sz="1200" dirty="0">
                        <a:latin typeface="Gill Sans MT" panose="020B0502020104020203" pitchFamily="34" charset="0"/>
                      </a:endParaRPr>
                    </a:p>
                  </a:txBody>
                  <a:tcPr anchor="ctr"/>
                </a:tc>
                <a:extLst>
                  <a:ext uri="{0D108BD9-81ED-4DB2-BD59-A6C34878D82A}">
                    <a16:rowId xmlns:a16="http://schemas.microsoft.com/office/drawing/2014/main" val="1787119681"/>
                  </a:ext>
                </a:extLst>
              </a:tr>
              <a:tr h="496885">
                <a:tc>
                  <a:txBody>
                    <a:bodyPr/>
                    <a:lstStyle/>
                    <a:p>
                      <a:pPr algn="l"/>
                      <a:r>
                        <a:rPr lang="en-US" sz="1200" b="1" dirty="0">
                          <a:latin typeface="Gill Sans MT" panose="020B0502020104020203" pitchFamily="34" charset="0"/>
                        </a:rPr>
                        <a:t>Curtain Call</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GB" sz="1200" dirty="0">
                          <a:latin typeface="Gill Sans MT" panose="020B0502020104020203" pitchFamily="34" charset="0"/>
                        </a:rPr>
                        <a:t>The</a:t>
                      </a:r>
                      <a:r>
                        <a:rPr lang="en-GB" sz="1200" baseline="0" dirty="0">
                          <a:latin typeface="Gill Sans MT" panose="020B0502020104020203" pitchFamily="34" charset="0"/>
                        </a:rPr>
                        <a:t> </a:t>
                      </a:r>
                      <a:r>
                        <a:rPr lang="en-GB" sz="1200" dirty="0">
                          <a:latin typeface="Gill Sans MT" panose="020B0502020104020203" pitchFamily="34" charset="0"/>
                        </a:rPr>
                        <a:t>curtain call occurs at the end of a production.</a:t>
                      </a:r>
                    </a:p>
                  </a:txBody>
                  <a:tcPr anchor="ctr"/>
                </a:tc>
                <a:extLst>
                  <a:ext uri="{0D108BD9-81ED-4DB2-BD59-A6C34878D82A}">
                    <a16:rowId xmlns:a16="http://schemas.microsoft.com/office/drawing/2014/main" val="3292222725"/>
                  </a:ext>
                </a:extLst>
              </a:tr>
            </a:tbl>
          </a:graphicData>
        </a:graphic>
      </p:graphicFrame>
      <p:graphicFrame>
        <p:nvGraphicFramePr>
          <p:cNvPr id="11" name="Content Placeholder 3"/>
          <p:cNvGraphicFramePr>
            <a:graphicFrameLocks/>
          </p:cNvGraphicFramePr>
          <p:nvPr/>
        </p:nvGraphicFramePr>
        <p:xfrm>
          <a:off x="406256" y="764892"/>
          <a:ext cx="5637493" cy="5268114"/>
        </p:xfrm>
        <a:graphic>
          <a:graphicData uri="http://schemas.openxmlformats.org/drawingml/2006/table">
            <a:tbl>
              <a:tblPr firstRow="1" bandRow="1">
                <a:tableStyleId>{5940675A-B579-460E-94D1-54222C63F5DA}</a:tableStyleId>
              </a:tblPr>
              <a:tblGrid>
                <a:gridCol w="1194150">
                  <a:extLst>
                    <a:ext uri="{9D8B030D-6E8A-4147-A177-3AD203B41FA5}">
                      <a16:colId xmlns:a16="http://schemas.microsoft.com/office/drawing/2014/main" val="20000"/>
                    </a:ext>
                  </a:extLst>
                </a:gridCol>
                <a:gridCol w="4443343">
                  <a:extLst>
                    <a:ext uri="{9D8B030D-6E8A-4147-A177-3AD203B41FA5}">
                      <a16:colId xmlns:a16="http://schemas.microsoft.com/office/drawing/2014/main" val="2464787556"/>
                    </a:ext>
                  </a:extLst>
                </a:gridCol>
              </a:tblGrid>
              <a:tr h="335857">
                <a:tc gridSpan="2">
                  <a:txBody>
                    <a:bodyPr/>
                    <a:lstStyle/>
                    <a:p>
                      <a:pPr algn="ctr"/>
                      <a:r>
                        <a:rPr lang="en-US" sz="1200" b="1" dirty="0">
                          <a:latin typeface="Gill Sans MT" panose="020B0502020104020203" pitchFamily="34" charset="0"/>
                        </a:rPr>
                        <a:t>Promoting and Pitching</a:t>
                      </a:r>
                    </a:p>
                  </a:txBody>
                  <a:tcPr anchor="ctr">
                    <a:solidFill>
                      <a:srgbClr val="E2F0D9"/>
                    </a:solidFill>
                  </a:tcPr>
                </a:tc>
                <a:tc hMerge="1">
                  <a:txBody>
                    <a:bodyPr/>
                    <a:lstStyle/>
                    <a:p>
                      <a:endParaRPr lang="en-GB"/>
                    </a:p>
                  </a:txBody>
                  <a:tcPr/>
                </a:tc>
                <a:extLst>
                  <a:ext uri="{0D108BD9-81ED-4DB2-BD59-A6C34878D82A}">
                    <a16:rowId xmlns:a16="http://schemas.microsoft.com/office/drawing/2014/main" val="10004"/>
                  </a:ext>
                </a:extLst>
              </a:tr>
              <a:tr h="484211">
                <a:tc>
                  <a:txBody>
                    <a:bodyPr/>
                    <a:lstStyle/>
                    <a:p>
                      <a:pPr algn="l"/>
                      <a:r>
                        <a:rPr lang="en-US" sz="1200" b="1" dirty="0">
                          <a:latin typeface="Gill Sans MT" panose="020B0502020104020203" pitchFamily="34" charset="0"/>
                        </a:rPr>
                        <a:t>Target Audience</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tx1"/>
                          </a:solidFill>
                          <a:latin typeface="Gill Sans MT" panose="020B0502020104020203" pitchFamily="34" charset="0"/>
                        </a:rPr>
                        <a:t>The target audience refers to the specific group of audience</a:t>
                      </a:r>
                      <a:r>
                        <a:rPr lang="en-GB" sz="1200" b="0" baseline="0" dirty="0">
                          <a:solidFill>
                            <a:schemeClr val="tx1"/>
                          </a:solidFill>
                          <a:latin typeface="Gill Sans MT" panose="020B0502020104020203" pitchFamily="34" charset="0"/>
                        </a:rPr>
                        <a:t> members who would most benefit from your production</a:t>
                      </a:r>
                      <a:r>
                        <a:rPr lang="en-GB" sz="1200" b="0" dirty="0">
                          <a:solidFill>
                            <a:schemeClr val="tx1"/>
                          </a:solidFill>
                          <a:latin typeface="Gill Sans MT" panose="020B0502020104020203" pitchFamily="34" charset="0"/>
                        </a:rPr>
                        <a:t>. </a:t>
                      </a:r>
                    </a:p>
                  </a:txBody>
                  <a:tcPr anchor="ctr"/>
                </a:tc>
                <a:extLst>
                  <a:ext uri="{0D108BD9-81ED-4DB2-BD59-A6C34878D82A}">
                    <a16:rowId xmlns:a16="http://schemas.microsoft.com/office/drawing/2014/main" val="10005"/>
                  </a:ext>
                </a:extLst>
              </a:tr>
              <a:tr h="487518">
                <a:tc>
                  <a:txBody>
                    <a:bodyPr/>
                    <a:lstStyle/>
                    <a:p>
                      <a:pPr algn="l"/>
                      <a:r>
                        <a:rPr lang="en-US" sz="1200" b="1" dirty="0">
                          <a:latin typeface="Gill Sans MT" panose="020B0502020104020203" pitchFamily="34" charset="0"/>
                        </a:rPr>
                        <a:t>Pitch</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Gill Sans MT" panose="020B0502020104020203" pitchFamily="34" charset="0"/>
                        </a:rPr>
                        <a:t>A pitch is a presentation of an</a:t>
                      </a:r>
                      <a:r>
                        <a:rPr lang="en-GB" sz="1200" baseline="0" dirty="0">
                          <a:latin typeface="Gill Sans MT" panose="020B0502020104020203" pitchFamily="34" charset="0"/>
                        </a:rPr>
                        <a:t> </a:t>
                      </a:r>
                      <a:r>
                        <a:rPr lang="en-GB" sz="1200" dirty="0">
                          <a:latin typeface="Gill Sans MT" panose="020B0502020104020203" pitchFamily="34" charset="0"/>
                        </a:rPr>
                        <a:t>idea to a group of people who can help turn the idea into a production/performance/event.</a:t>
                      </a:r>
                      <a:r>
                        <a:rPr lang="en-GB" sz="1200" baseline="0" dirty="0">
                          <a:latin typeface="Gill Sans MT" panose="020B0502020104020203" pitchFamily="34" charset="0"/>
                        </a:rPr>
                        <a:t> </a:t>
                      </a:r>
                      <a:endParaRPr lang="en-GB" sz="1200" dirty="0">
                        <a:latin typeface="Gill Sans MT" panose="020B0502020104020203" pitchFamily="34" charset="0"/>
                      </a:endParaRPr>
                    </a:p>
                  </a:txBody>
                  <a:tcPr anchor="ctr"/>
                </a:tc>
                <a:extLst>
                  <a:ext uri="{0D108BD9-81ED-4DB2-BD59-A6C34878D82A}">
                    <a16:rowId xmlns:a16="http://schemas.microsoft.com/office/drawing/2014/main" val="10006"/>
                  </a:ext>
                </a:extLst>
              </a:tr>
              <a:tr h="502920">
                <a:tc>
                  <a:txBody>
                    <a:bodyPr/>
                    <a:lstStyle/>
                    <a:p>
                      <a:pPr algn="l"/>
                      <a:r>
                        <a:rPr lang="en-US" sz="1200" b="1" dirty="0">
                          <a:latin typeface="Gill Sans MT" panose="020B0502020104020203" pitchFamily="34" charset="0"/>
                        </a:rPr>
                        <a:t>Arts</a:t>
                      </a:r>
                      <a:r>
                        <a:rPr lang="en-US" sz="1200" b="1" baseline="0" dirty="0">
                          <a:latin typeface="Gill Sans MT" panose="020B0502020104020203" pitchFamily="34" charset="0"/>
                        </a:rPr>
                        <a:t> Commission</a:t>
                      </a:r>
                      <a:endParaRPr lang="en-US" sz="1200" b="1" dirty="0">
                        <a:latin typeface="Gill Sans MT" panose="020B0502020104020203" pitchFamily="34" charset="0"/>
                      </a:endParaRPr>
                    </a:p>
                  </a:txBody>
                  <a:tcPr anchor="ctr"/>
                </a:tc>
                <a:tc>
                  <a:txBody>
                    <a:bodyPr/>
                    <a:lstStyle/>
                    <a:p>
                      <a:r>
                        <a:rPr lang="en-GB" sz="1200" dirty="0">
                          <a:latin typeface="Gill Sans MT" panose="020B0502020104020203" pitchFamily="34" charset="0"/>
                        </a:rPr>
                        <a:t>This</a:t>
                      </a:r>
                      <a:r>
                        <a:rPr lang="en-GB" sz="1200" baseline="0" dirty="0">
                          <a:latin typeface="Gill Sans MT" panose="020B0502020104020203" pitchFamily="34" charset="0"/>
                        </a:rPr>
                        <a:t> is </a:t>
                      </a:r>
                      <a:r>
                        <a:rPr lang="en-GB" sz="1200" dirty="0">
                          <a:latin typeface="Gill Sans MT" panose="020B0502020104020203" pitchFamily="34" charset="0"/>
                        </a:rPr>
                        <a:t>where an individual or organisation funds an artist to create a piece of work based on their specifications.</a:t>
                      </a:r>
                    </a:p>
                  </a:txBody>
                  <a:tcPr anchor="ctr"/>
                </a:tc>
                <a:extLst>
                  <a:ext uri="{0D108BD9-81ED-4DB2-BD59-A6C34878D82A}">
                    <a16:rowId xmlns:a16="http://schemas.microsoft.com/office/drawing/2014/main" val="535829074"/>
                  </a:ext>
                </a:extLst>
              </a:tr>
              <a:tr h="487518">
                <a:tc>
                  <a:txBody>
                    <a:bodyPr/>
                    <a:lstStyle/>
                    <a:p>
                      <a:pPr algn="l"/>
                      <a:r>
                        <a:rPr lang="en-US" sz="1200" b="1" dirty="0">
                          <a:latin typeface="Gill Sans MT" panose="020B0502020104020203" pitchFamily="34" charset="0"/>
                        </a:rPr>
                        <a:t>Artistic Intention</a:t>
                      </a:r>
                    </a:p>
                  </a:txBody>
                  <a:tcPr anchor="ctr"/>
                </a:tc>
                <a:tc>
                  <a:txBody>
                    <a:bodyPr/>
                    <a:lstStyle/>
                    <a:p>
                      <a:r>
                        <a:rPr lang="en-GB" sz="1200" dirty="0">
                          <a:latin typeface="Gill Sans MT" panose="020B0502020104020203" pitchFamily="34" charset="0"/>
                        </a:rPr>
                        <a:t>This is the overarching aim</a:t>
                      </a:r>
                      <a:r>
                        <a:rPr lang="en-GB" sz="1200" baseline="0" dirty="0">
                          <a:latin typeface="Gill Sans MT" panose="020B0502020104020203" pitchFamily="34" charset="0"/>
                        </a:rPr>
                        <a:t> which is</a:t>
                      </a:r>
                      <a:r>
                        <a:rPr lang="en-GB" sz="1200" dirty="0">
                          <a:latin typeface="Gill Sans MT" panose="020B0502020104020203" pitchFamily="34" charset="0"/>
                        </a:rPr>
                        <a:t> communicated clearly to the audience.</a:t>
                      </a:r>
                    </a:p>
                  </a:txBody>
                  <a:tcPr anchor="ctr"/>
                </a:tc>
                <a:extLst>
                  <a:ext uri="{0D108BD9-81ED-4DB2-BD59-A6C34878D82A}">
                    <a16:rowId xmlns:a16="http://schemas.microsoft.com/office/drawing/2014/main" val="3331057682"/>
                  </a:ext>
                </a:extLst>
              </a:tr>
              <a:tr h="487518">
                <a:tc>
                  <a:txBody>
                    <a:bodyPr/>
                    <a:lstStyle/>
                    <a:p>
                      <a:pPr algn="l"/>
                      <a:r>
                        <a:rPr lang="en-US" sz="1200" b="1" dirty="0">
                          <a:latin typeface="Gill Sans MT" panose="020B0502020104020203" pitchFamily="34" charset="0"/>
                        </a:rPr>
                        <a:t>Market Research</a:t>
                      </a:r>
                    </a:p>
                  </a:txBody>
                  <a:tcPr anchor="ctr"/>
                </a:tc>
                <a:tc>
                  <a:txBody>
                    <a:bodyPr/>
                    <a:lstStyle/>
                    <a:p>
                      <a:r>
                        <a:rPr lang="en-GB" sz="1200" dirty="0">
                          <a:latin typeface="Gill Sans MT" panose="020B0502020104020203" pitchFamily="34" charset="0"/>
                        </a:rPr>
                        <a:t>This</a:t>
                      </a:r>
                      <a:r>
                        <a:rPr lang="en-GB" sz="1200" baseline="0" dirty="0">
                          <a:latin typeface="Gill Sans MT" panose="020B0502020104020203" pitchFamily="34" charset="0"/>
                        </a:rPr>
                        <a:t> is the</a:t>
                      </a:r>
                      <a:r>
                        <a:rPr lang="en-GB" sz="1200" dirty="0">
                          <a:latin typeface="Gill Sans MT" panose="020B0502020104020203" pitchFamily="34" charset="0"/>
                        </a:rPr>
                        <a:t> process of gaining information about your</a:t>
                      </a:r>
                      <a:r>
                        <a:rPr lang="en-GB" sz="1200" baseline="0" dirty="0">
                          <a:latin typeface="Gill Sans MT" panose="020B0502020104020203" pitchFamily="34" charset="0"/>
                        </a:rPr>
                        <a:t> chosen target audience through collecting data to help reveal key trends.</a:t>
                      </a:r>
                      <a:endParaRPr lang="en-GB" sz="1200" dirty="0">
                        <a:latin typeface="Gill Sans MT" panose="020B0502020104020203" pitchFamily="34" charset="0"/>
                      </a:endParaRPr>
                    </a:p>
                  </a:txBody>
                  <a:tcPr anchor="ctr"/>
                </a:tc>
                <a:extLst>
                  <a:ext uri="{0D108BD9-81ED-4DB2-BD59-A6C34878D82A}">
                    <a16:rowId xmlns:a16="http://schemas.microsoft.com/office/drawing/2014/main" val="3421899281"/>
                  </a:ext>
                </a:extLst>
              </a:tr>
              <a:tr h="487518">
                <a:tc>
                  <a:txBody>
                    <a:bodyPr/>
                    <a:lstStyle/>
                    <a:p>
                      <a:pPr algn="l"/>
                      <a:r>
                        <a:rPr lang="en-US" sz="1200" b="1" dirty="0">
                          <a:latin typeface="Gill Sans MT" panose="020B0502020104020203" pitchFamily="34" charset="0"/>
                        </a:rPr>
                        <a:t>Public Relations</a:t>
                      </a:r>
                    </a:p>
                  </a:txBody>
                  <a:tcPr anchor="ctr"/>
                </a:tc>
                <a:tc>
                  <a:txBody>
                    <a:bodyPr/>
                    <a:lstStyle/>
                    <a:p>
                      <a:r>
                        <a:rPr lang="en-GB" sz="1200" dirty="0">
                          <a:latin typeface="Gill Sans MT" panose="020B0502020104020203" pitchFamily="34" charset="0"/>
                        </a:rPr>
                        <a:t>This</a:t>
                      </a:r>
                      <a:r>
                        <a:rPr lang="en-GB" sz="1200" baseline="0" dirty="0">
                          <a:latin typeface="Gill Sans MT" panose="020B0502020104020203" pitchFamily="34" charset="0"/>
                        </a:rPr>
                        <a:t> is the process of p</a:t>
                      </a:r>
                      <a:r>
                        <a:rPr lang="en-GB" sz="1200" dirty="0">
                          <a:latin typeface="Gill Sans MT" panose="020B0502020104020203" pitchFamily="34" charset="0"/>
                        </a:rPr>
                        <a:t>romoting</a:t>
                      </a:r>
                      <a:r>
                        <a:rPr lang="en-GB" sz="1200" baseline="0" dirty="0">
                          <a:latin typeface="Gill Sans MT" panose="020B0502020104020203" pitchFamily="34" charset="0"/>
                        </a:rPr>
                        <a:t> the production with a key focus on image and relaying key product information to the audience. </a:t>
                      </a:r>
                      <a:r>
                        <a:rPr lang="en-GB" sz="1200" dirty="0">
                          <a:latin typeface="Gill Sans MT" panose="020B0502020104020203" pitchFamily="34" charset="0"/>
                        </a:rPr>
                        <a:t> </a:t>
                      </a:r>
                    </a:p>
                  </a:txBody>
                  <a:tcPr anchor="ctr"/>
                </a:tc>
                <a:extLst>
                  <a:ext uri="{0D108BD9-81ED-4DB2-BD59-A6C34878D82A}">
                    <a16:rowId xmlns:a16="http://schemas.microsoft.com/office/drawing/2014/main" val="586651300"/>
                  </a:ext>
                </a:extLst>
              </a:tr>
              <a:tr h="301549">
                <a:tc gridSpan="2">
                  <a:txBody>
                    <a:bodyPr/>
                    <a:lstStyle/>
                    <a:p>
                      <a:pPr algn="ctr"/>
                      <a:r>
                        <a:rPr lang="en-US" sz="1200" b="1" dirty="0">
                          <a:latin typeface="Gill Sans MT" panose="020B0502020104020203" pitchFamily="34" charset="0"/>
                        </a:rPr>
                        <a:t>Arts</a:t>
                      </a:r>
                      <a:r>
                        <a:rPr lang="en-US" sz="1200" b="1" baseline="0" dirty="0">
                          <a:latin typeface="Gill Sans MT" panose="020B0502020104020203" pitchFamily="34" charset="0"/>
                        </a:rPr>
                        <a:t> </a:t>
                      </a:r>
                      <a:r>
                        <a:rPr lang="en-US" sz="1200" b="1" baseline="0" dirty="0" err="1">
                          <a:latin typeface="Gill Sans MT" panose="020B0502020104020203" pitchFamily="34" charset="0"/>
                        </a:rPr>
                        <a:t>Organisations</a:t>
                      </a:r>
                      <a:endParaRPr lang="en-US" sz="1200" b="1" dirty="0">
                        <a:latin typeface="Gill Sans MT" panose="020B0502020104020203" pitchFamily="34" charset="0"/>
                      </a:endParaRPr>
                    </a:p>
                  </a:txBody>
                  <a:tcPr anchor="ctr">
                    <a:solidFill>
                      <a:schemeClr val="accent4">
                        <a:lumMod val="20000"/>
                        <a:lumOff val="80000"/>
                      </a:schemeClr>
                    </a:solidFill>
                  </a:tcPr>
                </a:tc>
                <a:tc hMerge="1">
                  <a:txBody>
                    <a:bodyPr/>
                    <a:lstStyle/>
                    <a:p>
                      <a:endParaRPr lang="en-GB"/>
                    </a:p>
                  </a:txBody>
                  <a:tcPr/>
                </a:tc>
                <a:extLst>
                  <a:ext uri="{0D108BD9-81ED-4DB2-BD59-A6C34878D82A}">
                    <a16:rowId xmlns:a16="http://schemas.microsoft.com/office/drawing/2014/main" val="2432269375"/>
                  </a:ext>
                </a:extLst>
              </a:tr>
              <a:tr h="815973">
                <a:tc>
                  <a:txBody>
                    <a:bodyPr/>
                    <a:lstStyle/>
                    <a:p>
                      <a:pPr algn="l"/>
                      <a:r>
                        <a:rPr lang="en-US" sz="1200" b="1" dirty="0">
                          <a:latin typeface="Gill Sans MT" panose="020B0502020104020203" pitchFamily="34" charset="0"/>
                        </a:rPr>
                        <a:t>Arts Council England</a:t>
                      </a:r>
                    </a:p>
                  </a:txBody>
                  <a:tcPr anchor="ctr"/>
                </a:tc>
                <a:tc>
                  <a:txBody>
                    <a:bodyPr/>
                    <a:lstStyle/>
                    <a:p>
                      <a:r>
                        <a:rPr lang="en-GB" sz="1200" b="0" i="0" kern="1200">
                          <a:solidFill>
                            <a:schemeClr val="tx1"/>
                          </a:solidFill>
                          <a:effectLst/>
                          <a:latin typeface="Gill Sans MT" panose="020B0502020104020203" pitchFamily="34" charset="0"/>
                          <a:ea typeface="+mn-ea"/>
                          <a:cs typeface="+mn-cs"/>
                        </a:rPr>
                        <a:t>An </a:t>
                      </a:r>
                      <a:r>
                        <a:rPr lang="en-GB" sz="1200" b="0" i="0" kern="1200" dirty="0">
                          <a:solidFill>
                            <a:schemeClr val="tx1"/>
                          </a:solidFill>
                          <a:effectLst/>
                          <a:latin typeface="Gill Sans MT" panose="020B0502020104020203" pitchFamily="34" charset="0"/>
                          <a:ea typeface="+mn-ea"/>
                          <a:cs typeface="+mn-cs"/>
                        </a:rPr>
                        <a:t>arts council is a government or private non-profit organization dedicated to promoting the arts; mainly by funding local artists, awarding prizes, and organizing arts events.</a:t>
                      </a:r>
                      <a:endParaRPr lang="en-GB" sz="1200" dirty="0">
                        <a:latin typeface="Gill Sans MT" panose="020B0502020104020203" pitchFamily="34" charset="0"/>
                      </a:endParaRPr>
                    </a:p>
                  </a:txBody>
                  <a:tcPr anchor="ctr"/>
                </a:tc>
                <a:extLst>
                  <a:ext uri="{0D108BD9-81ED-4DB2-BD59-A6C34878D82A}">
                    <a16:rowId xmlns:a16="http://schemas.microsoft.com/office/drawing/2014/main" val="3604064273"/>
                  </a:ext>
                </a:extLst>
              </a:tr>
              <a:tr h="877532">
                <a:tc>
                  <a:txBody>
                    <a:bodyPr/>
                    <a:lstStyle/>
                    <a:p>
                      <a:pPr algn="l"/>
                      <a:r>
                        <a:rPr lang="en-US" sz="1200" b="1" dirty="0">
                          <a:latin typeface="Gill Sans MT" panose="020B0502020104020203" pitchFamily="34" charset="0"/>
                        </a:rPr>
                        <a:t>BBFC</a:t>
                      </a:r>
                    </a:p>
                  </a:txBody>
                  <a:tcPr anchor="ctr"/>
                </a:tc>
                <a:tc>
                  <a:txBody>
                    <a:bodyPr/>
                    <a:lstStyle/>
                    <a:p>
                      <a:r>
                        <a:rPr lang="en-GB" sz="1200" dirty="0">
                          <a:latin typeface="Gill Sans MT" panose="020B0502020104020203" pitchFamily="34" charset="0"/>
                        </a:rPr>
                        <a:t>This</a:t>
                      </a:r>
                      <a:r>
                        <a:rPr lang="en-GB" sz="1200" baseline="0" dirty="0">
                          <a:latin typeface="Gill Sans MT" panose="020B0502020104020203" pitchFamily="34" charset="0"/>
                        </a:rPr>
                        <a:t> stand for the </a:t>
                      </a:r>
                      <a:r>
                        <a:rPr lang="en-GB" sz="1200" dirty="0">
                          <a:latin typeface="Gill Sans MT" panose="020B0502020104020203" pitchFamily="34" charset="0"/>
                        </a:rPr>
                        <a:t>British Board of Film Classification. This organization is responsible for censorship of all films content released. </a:t>
                      </a:r>
                    </a:p>
                  </a:txBody>
                  <a:tcPr anchor="ctr"/>
                </a:tc>
                <a:extLst>
                  <a:ext uri="{0D108BD9-81ED-4DB2-BD59-A6C34878D82A}">
                    <a16:rowId xmlns:a16="http://schemas.microsoft.com/office/drawing/2014/main" val="3103072183"/>
                  </a:ext>
                </a:extLst>
              </a:tr>
            </a:tbl>
          </a:graphicData>
        </a:graphic>
      </p:graphicFrame>
      <p:sp>
        <p:nvSpPr>
          <p:cNvPr id="5" name="TextBox 4"/>
          <p:cNvSpPr txBox="1"/>
          <p:nvPr/>
        </p:nvSpPr>
        <p:spPr>
          <a:xfrm>
            <a:off x="406256" y="218915"/>
            <a:ext cx="2617313"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rPr>
              <a:t>Performing Arts</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ndParaRPr>
          </a:p>
        </p:txBody>
      </p:sp>
      <p:sp>
        <p:nvSpPr>
          <p:cNvPr id="8" name="TextBox 7"/>
          <p:cNvSpPr txBox="1"/>
          <p:nvPr/>
        </p:nvSpPr>
        <p:spPr>
          <a:xfrm>
            <a:off x="6367015" y="311248"/>
            <a:ext cx="5024582" cy="369332"/>
          </a:xfrm>
          <a:prstGeom prst="rect">
            <a:avLst/>
          </a:prstGeom>
          <a:noFill/>
        </p:spPr>
        <p:txBody>
          <a:bodyPr wrap="square" rtlCol="0">
            <a:spAutoFit/>
          </a:bodyPr>
          <a:lstStyle/>
          <a:p>
            <a:pPr algn="r"/>
            <a:r>
              <a:rPr lang="en-GB" dirty="0">
                <a:latin typeface="Gill Sans MT" panose="020B0502020104020203" pitchFamily="34" charset="0"/>
              </a:rPr>
              <a:t>Unit 3</a:t>
            </a:r>
          </a:p>
        </p:txBody>
      </p:sp>
      <p:sp>
        <p:nvSpPr>
          <p:cNvPr id="9" name="TextBox 8"/>
          <p:cNvSpPr txBox="1"/>
          <p:nvPr/>
        </p:nvSpPr>
        <p:spPr>
          <a:xfrm>
            <a:off x="11755120" y="6488668"/>
            <a:ext cx="436880" cy="369332"/>
          </a:xfrm>
          <a:prstGeom prst="rect">
            <a:avLst/>
          </a:prstGeom>
          <a:solidFill>
            <a:schemeClr val="tx1"/>
          </a:solidFill>
        </p:spPr>
        <p:txBody>
          <a:bodyPr wrap="square" rtlCol="0">
            <a:spAutoFit/>
          </a:bodyPr>
          <a:lstStyle/>
          <a:p>
            <a:pPr algn="ctr"/>
            <a:r>
              <a:rPr lang="en-GB" dirty="0">
                <a:solidFill>
                  <a:schemeClr val="bg1"/>
                </a:solidFill>
              </a:rPr>
              <a:t>17</a:t>
            </a:r>
          </a:p>
        </p:txBody>
      </p:sp>
    </p:spTree>
    <p:extLst>
      <p:ext uri="{BB962C8B-B14F-4D97-AF65-F5344CB8AC3E}">
        <p14:creationId xmlns:p14="http://schemas.microsoft.com/office/powerpoint/2010/main" val="4100800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2052" y="121498"/>
            <a:ext cx="10515600" cy="1046440"/>
          </a:xfrm>
        </p:spPr>
        <p:txBody>
          <a:bodyPr/>
          <a:lstStyle/>
          <a:p>
            <a:pPr algn="ctr"/>
            <a:r>
              <a:rPr lang="en-GB" dirty="0">
                <a:latin typeface="Gill Sans MT" panose="020B0502020104020203" pitchFamily="34" charset="0"/>
              </a:rPr>
              <a:t>Contents Page</a:t>
            </a:r>
          </a:p>
        </p:txBody>
      </p:sp>
      <p:graphicFrame>
        <p:nvGraphicFramePr>
          <p:cNvPr id="3" name="Table 2"/>
          <p:cNvGraphicFramePr>
            <a:graphicFrameLocks noGrp="1"/>
          </p:cNvGraphicFramePr>
          <p:nvPr>
            <p:extLst>
              <p:ext uri="{D42A27DB-BD31-4B8C-83A1-F6EECF244321}">
                <p14:modId xmlns:p14="http://schemas.microsoft.com/office/powerpoint/2010/main" val="207961664"/>
              </p:ext>
            </p:extLst>
          </p:nvPr>
        </p:nvGraphicFramePr>
        <p:xfrm>
          <a:off x="4351906" y="893618"/>
          <a:ext cx="3645593" cy="4480560"/>
        </p:xfrm>
        <a:graphic>
          <a:graphicData uri="http://schemas.openxmlformats.org/drawingml/2006/table">
            <a:tbl>
              <a:tblPr firstRow="1" bandRow="1">
                <a:tableStyleId>{5940675A-B579-460E-94D1-54222C63F5DA}</a:tableStyleId>
              </a:tblPr>
              <a:tblGrid>
                <a:gridCol w="2674592">
                  <a:extLst>
                    <a:ext uri="{9D8B030D-6E8A-4147-A177-3AD203B41FA5}">
                      <a16:colId xmlns:a16="http://schemas.microsoft.com/office/drawing/2014/main" val="90344715"/>
                    </a:ext>
                  </a:extLst>
                </a:gridCol>
                <a:gridCol w="971001">
                  <a:extLst>
                    <a:ext uri="{9D8B030D-6E8A-4147-A177-3AD203B41FA5}">
                      <a16:colId xmlns:a16="http://schemas.microsoft.com/office/drawing/2014/main" val="3044920856"/>
                    </a:ext>
                  </a:extLst>
                </a:gridCol>
              </a:tblGrid>
              <a:tr h="284688">
                <a:tc>
                  <a:txBody>
                    <a:bodyPr/>
                    <a:lstStyle/>
                    <a:p>
                      <a:pPr algn="ctr"/>
                      <a:r>
                        <a:rPr lang="en-GB" sz="1500" b="1" dirty="0">
                          <a:latin typeface="Gill Sans MT" panose="020B0502020104020203" pitchFamily="34" charset="0"/>
                        </a:rPr>
                        <a:t>Subject</a:t>
                      </a:r>
                    </a:p>
                  </a:txBody>
                  <a:tcPr/>
                </a:tc>
                <a:tc>
                  <a:txBody>
                    <a:bodyPr/>
                    <a:lstStyle/>
                    <a:p>
                      <a:pPr algn="ctr"/>
                      <a:r>
                        <a:rPr lang="en-GB" sz="1500" b="1" dirty="0">
                          <a:latin typeface="Gill Sans MT" panose="020B0502020104020203" pitchFamily="34" charset="0"/>
                        </a:rPr>
                        <a:t>Page</a:t>
                      </a:r>
                    </a:p>
                  </a:txBody>
                  <a:tcPr/>
                </a:tc>
                <a:extLst>
                  <a:ext uri="{0D108BD9-81ED-4DB2-BD59-A6C34878D82A}">
                    <a16:rowId xmlns:a16="http://schemas.microsoft.com/office/drawing/2014/main" val="680685889"/>
                  </a:ext>
                </a:extLst>
              </a:tr>
              <a:tr h="284688">
                <a:tc>
                  <a:txBody>
                    <a:bodyPr/>
                    <a:lstStyle/>
                    <a:p>
                      <a:r>
                        <a:rPr lang="en-GB" sz="1500" dirty="0">
                          <a:latin typeface="Gill Sans MT" panose="020B0502020104020203" pitchFamily="34" charset="0"/>
                        </a:rPr>
                        <a:t>English</a:t>
                      </a:r>
                    </a:p>
                  </a:txBody>
                  <a:tcPr/>
                </a:tc>
                <a:tc>
                  <a:txBody>
                    <a:bodyPr/>
                    <a:lstStyle/>
                    <a:p>
                      <a:pPr algn="ctr"/>
                      <a:r>
                        <a:rPr lang="en-GB" sz="1500" dirty="0">
                          <a:latin typeface="Gill Sans MT" panose="020B0502020104020203" pitchFamily="34" charset="0"/>
                        </a:rPr>
                        <a:t>1</a:t>
                      </a:r>
                    </a:p>
                  </a:txBody>
                  <a:tcPr/>
                </a:tc>
                <a:extLst>
                  <a:ext uri="{0D108BD9-81ED-4DB2-BD59-A6C34878D82A}">
                    <a16:rowId xmlns:a16="http://schemas.microsoft.com/office/drawing/2014/main" val="1173644405"/>
                  </a:ext>
                </a:extLst>
              </a:tr>
              <a:tr h="284688">
                <a:tc>
                  <a:txBody>
                    <a:bodyPr/>
                    <a:lstStyle/>
                    <a:p>
                      <a:r>
                        <a:rPr lang="en-GB" sz="1500" dirty="0">
                          <a:latin typeface="Gill Sans MT" panose="020B0502020104020203" pitchFamily="34" charset="0"/>
                        </a:rPr>
                        <a:t>Maths</a:t>
                      </a:r>
                    </a:p>
                  </a:txBody>
                  <a:tcPr/>
                </a:tc>
                <a:tc>
                  <a:txBody>
                    <a:bodyPr/>
                    <a:lstStyle/>
                    <a:p>
                      <a:pPr algn="ctr"/>
                      <a:r>
                        <a:rPr lang="en-GB" sz="1500" dirty="0">
                          <a:latin typeface="Gill Sans MT" panose="020B0502020104020203" pitchFamily="34" charset="0"/>
                        </a:rPr>
                        <a:t>2</a:t>
                      </a:r>
                    </a:p>
                  </a:txBody>
                  <a:tcPr/>
                </a:tc>
                <a:extLst>
                  <a:ext uri="{0D108BD9-81ED-4DB2-BD59-A6C34878D82A}">
                    <a16:rowId xmlns:a16="http://schemas.microsoft.com/office/drawing/2014/main" val="3458786320"/>
                  </a:ext>
                </a:extLst>
              </a:tr>
              <a:tr h="284688">
                <a:tc>
                  <a:txBody>
                    <a:bodyPr/>
                    <a:lstStyle/>
                    <a:p>
                      <a:r>
                        <a:rPr lang="en-GB" sz="1500" dirty="0">
                          <a:latin typeface="Gill Sans MT" panose="020B0502020104020203" pitchFamily="34" charset="0"/>
                        </a:rPr>
                        <a:t>Science</a:t>
                      </a:r>
                    </a:p>
                  </a:txBody>
                  <a:tcPr/>
                </a:tc>
                <a:tc>
                  <a:txBody>
                    <a:bodyPr/>
                    <a:lstStyle/>
                    <a:p>
                      <a:pPr algn="ctr"/>
                      <a:r>
                        <a:rPr lang="en-GB" sz="1500" dirty="0">
                          <a:latin typeface="Gill Sans MT" panose="020B0502020104020203" pitchFamily="34" charset="0"/>
                        </a:rPr>
                        <a:t>6</a:t>
                      </a:r>
                    </a:p>
                  </a:txBody>
                  <a:tcPr/>
                </a:tc>
                <a:extLst>
                  <a:ext uri="{0D108BD9-81ED-4DB2-BD59-A6C34878D82A}">
                    <a16:rowId xmlns:a16="http://schemas.microsoft.com/office/drawing/2014/main" val="3468103291"/>
                  </a:ext>
                </a:extLst>
              </a:tr>
              <a:tr h="284688">
                <a:tc>
                  <a:txBody>
                    <a:bodyPr/>
                    <a:lstStyle/>
                    <a:p>
                      <a:r>
                        <a:rPr lang="en-GB" sz="1500" dirty="0">
                          <a:latin typeface="Gill Sans MT" panose="020B0502020104020203" pitchFamily="34" charset="0"/>
                        </a:rPr>
                        <a:t>History</a:t>
                      </a:r>
                    </a:p>
                  </a:txBody>
                  <a:tcPr/>
                </a:tc>
                <a:tc>
                  <a:txBody>
                    <a:bodyPr/>
                    <a:lstStyle/>
                    <a:p>
                      <a:pPr algn="ctr"/>
                      <a:r>
                        <a:rPr lang="en-GB" sz="1500" dirty="0">
                          <a:latin typeface="Gill Sans MT" panose="020B0502020104020203" pitchFamily="34" charset="0"/>
                        </a:rPr>
                        <a:t>8</a:t>
                      </a:r>
                    </a:p>
                  </a:txBody>
                  <a:tcPr/>
                </a:tc>
                <a:extLst>
                  <a:ext uri="{0D108BD9-81ED-4DB2-BD59-A6C34878D82A}">
                    <a16:rowId xmlns:a16="http://schemas.microsoft.com/office/drawing/2014/main" val="3672402999"/>
                  </a:ext>
                </a:extLst>
              </a:tr>
              <a:tr h="284688">
                <a:tc>
                  <a:txBody>
                    <a:bodyPr/>
                    <a:lstStyle/>
                    <a:p>
                      <a:r>
                        <a:rPr lang="en-GB" sz="1500" dirty="0">
                          <a:latin typeface="Gill Sans MT" panose="020B0502020104020203" pitchFamily="34" charset="0"/>
                        </a:rPr>
                        <a:t>Geography</a:t>
                      </a:r>
                    </a:p>
                  </a:txBody>
                  <a:tcPr/>
                </a:tc>
                <a:tc>
                  <a:txBody>
                    <a:bodyPr/>
                    <a:lstStyle/>
                    <a:p>
                      <a:pPr algn="ctr"/>
                      <a:r>
                        <a:rPr lang="en-GB" sz="1500" dirty="0">
                          <a:latin typeface="Gill Sans MT" panose="020B0502020104020203" pitchFamily="34" charset="0"/>
                        </a:rPr>
                        <a:t>9</a:t>
                      </a:r>
                    </a:p>
                  </a:txBody>
                  <a:tcPr/>
                </a:tc>
                <a:extLst>
                  <a:ext uri="{0D108BD9-81ED-4DB2-BD59-A6C34878D82A}">
                    <a16:rowId xmlns:a16="http://schemas.microsoft.com/office/drawing/2014/main" val="3919237099"/>
                  </a:ext>
                </a:extLst>
              </a:tr>
              <a:tr h="284688">
                <a:tc>
                  <a:txBody>
                    <a:bodyPr/>
                    <a:lstStyle/>
                    <a:p>
                      <a:r>
                        <a:rPr lang="en-GB" sz="1500" dirty="0">
                          <a:latin typeface="Gill Sans MT" panose="020B0502020104020203" pitchFamily="34" charset="0"/>
                        </a:rPr>
                        <a:t>Spanish</a:t>
                      </a:r>
                    </a:p>
                  </a:txBody>
                  <a:tcPr/>
                </a:tc>
                <a:tc>
                  <a:txBody>
                    <a:bodyPr/>
                    <a:lstStyle/>
                    <a:p>
                      <a:pPr algn="ctr"/>
                      <a:r>
                        <a:rPr lang="en-GB" sz="1500" dirty="0">
                          <a:latin typeface="Gill Sans MT" panose="020B0502020104020203" pitchFamily="34" charset="0"/>
                        </a:rPr>
                        <a:t>10</a:t>
                      </a:r>
                    </a:p>
                  </a:txBody>
                  <a:tcPr/>
                </a:tc>
                <a:extLst>
                  <a:ext uri="{0D108BD9-81ED-4DB2-BD59-A6C34878D82A}">
                    <a16:rowId xmlns:a16="http://schemas.microsoft.com/office/drawing/2014/main" val="3266787443"/>
                  </a:ext>
                </a:extLst>
              </a:tr>
              <a:tr h="284688">
                <a:tc>
                  <a:txBody>
                    <a:bodyPr/>
                    <a:lstStyle/>
                    <a:p>
                      <a:r>
                        <a:rPr lang="en-GB" sz="1500" dirty="0">
                          <a:latin typeface="Gill Sans MT" panose="020B0502020104020203" pitchFamily="34" charset="0"/>
                        </a:rPr>
                        <a:t>PE</a:t>
                      </a:r>
                    </a:p>
                  </a:txBody>
                  <a:tcPr/>
                </a:tc>
                <a:tc>
                  <a:txBody>
                    <a:bodyPr/>
                    <a:lstStyle/>
                    <a:p>
                      <a:pPr algn="ctr"/>
                      <a:r>
                        <a:rPr lang="en-GB" sz="1500" dirty="0">
                          <a:latin typeface="Gill Sans MT" panose="020B0502020104020203" pitchFamily="34" charset="0"/>
                        </a:rPr>
                        <a:t>11</a:t>
                      </a:r>
                    </a:p>
                  </a:txBody>
                  <a:tcPr/>
                </a:tc>
                <a:extLst>
                  <a:ext uri="{0D108BD9-81ED-4DB2-BD59-A6C34878D82A}">
                    <a16:rowId xmlns:a16="http://schemas.microsoft.com/office/drawing/2014/main" val="725833876"/>
                  </a:ext>
                </a:extLst>
              </a:tr>
              <a:tr h="284688">
                <a:tc>
                  <a:txBody>
                    <a:bodyPr/>
                    <a:lstStyle/>
                    <a:p>
                      <a:r>
                        <a:rPr lang="en-GB" sz="1500" dirty="0">
                          <a:latin typeface="Gill Sans MT" panose="020B0502020104020203" pitchFamily="34" charset="0"/>
                        </a:rPr>
                        <a:t>Performing Arts</a:t>
                      </a:r>
                    </a:p>
                  </a:txBody>
                  <a:tcPr/>
                </a:tc>
                <a:tc>
                  <a:txBody>
                    <a:bodyPr/>
                    <a:lstStyle/>
                    <a:p>
                      <a:pPr algn="ctr"/>
                      <a:r>
                        <a:rPr lang="en-GB" sz="1500" dirty="0">
                          <a:latin typeface="Gill Sans MT" panose="020B0502020104020203" pitchFamily="34" charset="0"/>
                        </a:rPr>
                        <a:t>17</a:t>
                      </a:r>
                    </a:p>
                  </a:txBody>
                  <a:tcPr/>
                </a:tc>
                <a:extLst>
                  <a:ext uri="{0D108BD9-81ED-4DB2-BD59-A6C34878D82A}">
                    <a16:rowId xmlns:a16="http://schemas.microsoft.com/office/drawing/2014/main" val="2510733732"/>
                  </a:ext>
                </a:extLst>
              </a:tr>
              <a:tr h="284688">
                <a:tc>
                  <a:txBody>
                    <a:bodyPr/>
                    <a:lstStyle/>
                    <a:p>
                      <a:r>
                        <a:rPr lang="en-GB" sz="1500" dirty="0">
                          <a:latin typeface="Gill Sans MT" panose="020B0502020104020203" pitchFamily="34" charset="0"/>
                        </a:rPr>
                        <a:t>Business</a:t>
                      </a:r>
                    </a:p>
                  </a:txBody>
                  <a:tcPr/>
                </a:tc>
                <a:tc>
                  <a:txBody>
                    <a:bodyPr/>
                    <a:lstStyle/>
                    <a:p>
                      <a:pPr algn="ctr"/>
                      <a:r>
                        <a:rPr lang="en-GB" sz="1500" dirty="0">
                          <a:latin typeface="Gill Sans MT" panose="020B0502020104020203" pitchFamily="34" charset="0"/>
                        </a:rPr>
                        <a:t>18</a:t>
                      </a:r>
                    </a:p>
                  </a:txBody>
                  <a:tcPr/>
                </a:tc>
                <a:extLst>
                  <a:ext uri="{0D108BD9-81ED-4DB2-BD59-A6C34878D82A}">
                    <a16:rowId xmlns:a16="http://schemas.microsoft.com/office/drawing/2014/main" val="3756745470"/>
                  </a:ext>
                </a:extLst>
              </a:tr>
              <a:tr h="284688">
                <a:tc>
                  <a:txBody>
                    <a:bodyPr/>
                    <a:lstStyle/>
                    <a:p>
                      <a:r>
                        <a:rPr lang="en-GB" sz="1500" dirty="0" err="1">
                          <a:latin typeface="Gill Sans MT" panose="020B0502020104020203" pitchFamily="34" charset="0"/>
                        </a:rPr>
                        <a:t>iMedia</a:t>
                      </a:r>
                      <a:endParaRPr lang="en-GB" sz="1500" dirty="0">
                        <a:latin typeface="Gill Sans MT" panose="020B0502020104020203" pitchFamily="34" charset="0"/>
                      </a:endParaRPr>
                    </a:p>
                  </a:txBody>
                  <a:tcPr/>
                </a:tc>
                <a:tc>
                  <a:txBody>
                    <a:bodyPr/>
                    <a:lstStyle/>
                    <a:p>
                      <a:pPr algn="ctr"/>
                      <a:r>
                        <a:rPr lang="en-GB" sz="1500" dirty="0">
                          <a:latin typeface="Gill Sans MT" panose="020B0502020104020203" pitchFamily="34" charset="0"/>
                        </a:rPr>
                        <a:t>20</a:t>
                      </a:r>
                    </a:p>
                  </a:txBody>
                  <a:tcPr/>
                </a:tc>
                <a:extLst>
                  <a:ext uri="{0D108BD9-81ED-4DB2-BD59-A6C34878D82A}">
                    <a16:rowId xmlns:a16="http://schemas.microsoft.com/office/drawing/2014/main" val="1740898415"/>
                  </a:ext>
                </a:extLst>
              </a:tr>
              <a:tr h="2846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500" dirty="0">
                          <a:latin typeface="Gill Sans MT" panose="020B0502020104020203" pitchFamily="34" charset="0"/>
                        </a:rPr>
                        <a:t>Cooking and Nutrition</a:t>
                      </a:r>
                    </a:p>
                  </a:txBody>
                  <a:tcPr/>
                </a:tc>
                <a:tc>
                  <a:txBody>
                    <a:bodyPr/>
                    <a:lstStyle/>
                    <a:p>
                      <a:pPr algn="ctr"/>
                      <a:r>
                        <a:rPr lang="en-GB" sz="1500" dirty="0">
                          <a:latin typeface="Gill Sans MT" panose="020B0502020104020203" pitchFamily="34" charset="0"/>
                        </a:rPr>
                        <a:t>21</a:t>
                      </a:r>
                    </a:p>
                  </a:txBody>
                  <a:tcPr/>
                </a:tc>
                <a:extLst>
                  <a:ext uri="{0D108BD9-81ED-4DB2-BD59-A6C34878D82A}">
                    <a16:rowId xmlns:a16="http://schemas.microsoft.com/office/drawing/2014/main" val="300327889"/>
                  </a:ext>
                </a:extLst>
              </a:tr>
              <a:tr h="284688">
                <a:tc>
                  <a:txBody>
                    <a:bodyPr/>
                    <a:lstStyle/>
                    <a:p>
                      <a:r>
                        <a:rPr lang="en-GB" sz="1500" dirty="0">
                          <a:latin typeface="Gill Sans MT" panose="020B0502020104020203" pitchFamily="34" charset="0"/>
                        </a:rPr>
                        <a:t>Art</a:t>
                      </a:r>
                    </a:p>
                  </a:txBody>
                  <a:tcPr/>
                </a:tc>
                <a:tc>
                  <a:txBody>
                    <a:bodyPr/>
                    <a:lstStyle/>
                    <a:p>
                      <a:pPr algn="ctr"/>
                      <a:r>
                        <a:rPr lang="en-GB" sz="1500" dirty="0">
                          <a:latin typeface="Gill Sans MT" panose="020B0502020104020203" pitchFamily="34" charset="0"/>
                        </a:rPr>
                        <a:t>22</a:t>
                      </a:r>
                    </a:p>
                  </a:txBody>
                  <a:tcPr/>
                </a:tc>
                <a:extLst>
                  <a:ext uri="{0D108BD9-81ED-4DB2-BD59-A6C34878D82A}">
                    <a16:rowId xmlns:a16="http://schemas.microsoft.com/office/drawing/2014/main" val="2693708339"/>
                  </a:ext>
                </a:extLst>
              </a:tr>
              <a:tr h="284688">
                <a:tc>
                  <a:txBody>
                    <a:bodyPr/>
                    <a:lstStyle/>
                    <a:p>
                      <a:r>
                        <a:rPr lang="en-GB" sz="1500" dirty="0">
                          <a:latin typeface="Gill Sans MT" panose="020B0502020104020203" pitchFamily="34" charset="0"/>
                        </a:rPr>
                        <a:t>Music</a:t>
                      </a:r>
                    </a:p>
                  </a:txBody>
                  <a:tcPr/>
                </a:tc>
                <a:tc>
                  <a:txBody>
                    <a:bodyPr/>
                    <a:lstStyle/>
                    <a:p>
                      <a:pPr algn="ctr"/>
                      <a:r>
                        <a:rPr lang="en-GB" sz="1500">
                          <a:latin typeface="Gill Sans MT" panose="020B0502020104020203" pitchFamily="34" charset="0"/>
                        </a:rPr>
                        <a:t>23</a:t>
                      </a:r>
                      <a:endParaRPr lang="en-GB" sz="1500" dirty="0">
                        <a:latin typeface="Gill Sans MT" panose="020B0502020104020203" pitchFamily="34" charset="0"/>
                      </a:endParaRPr>
                    </a:p>
                  </a:txBody>
                  <a:tcPr/>
                </a:tc>
                <a:extLst>
                  <a:ext uri="{0D108BD9-81ED-4DB2-BD59-A6C34878D82A}">
                    <a16:rowId xmlns:a16="http://schemas.microsoft.com/office/drawing/2014/main" val="3511824151"/>
                  </a:ext>
                </a:extLst>
              </a:tr>
            </a:tbl>
          </a:graphicData>
        </a:graphic>
      </p:graphicFrame>
      <p:sp>
        <p:nvSpPr>
          <p:cNvPr id="5" name="Rounded Rectangle 4"/>
          <p:cNvSpPr/>
          <p:nvPr/>
        </p:nvSpPr>
        <p:spPr>
          <a:xfrm>
            <a:off x="296883" y="285008"/>
            <a:ext cx="11625943" cy="6246421"/>
          </a:xfrm>
          <a:prstGeom prst="round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4267680755"/>
              </p:ext>
            </p:extLst>
          </p:nvPr>
        </p:nvGraphicFramePr>
        <p:xfrm>
          <a:off x="4341746" y="5374178"/>
          <a:ext cx="3655753" cy="972945"/>
        </p:xfrm>
        <a:graphic>
          <a:graphicData uri="http://schemas.openxmlformats.org/drawingml/2006/table">
            <a:tbl>
              <a:tblPr firstRow="1" bandRow="1">
                <a:tableStyleId>{5940675A-B579-460E-94D1-54222C63F5DA}</a:tableStyleId>
              </a:tblPr>
              <a:tblGrid>
                <a:gridCol w="2682046">
                  <a:extLst>
                    <a:ext uri="{9D8B030D-6E8A-4147-A177-3AD203B41FA5}">
                      <a16:colId xmlns:a16="http://schemas.microsoft.com/office/drawing/2014/main" val="1842440347"/>
                    </a:ext>
                  </a:extLst>
                </a:gridCol>
                <a:gridCol w="973707">
                  <a:extLst>
                    <a:ext uri="{9D8B030D-6E8A-4147-A177-3AD203B41FA5}">
                      <a16:colId xmlns:a16="http://schemas.microsoft.com/office/drawing/2014/main" val="2834272466"/>
                    </a:ext>
                  </a:extLst>
                </a:gridCol>
              </a:tblGrid>
              <a:tr h="32431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smtClean="0">
                          <a:latin typeface="Gill Sans MT" panose="020B0502020104020203" pitchFamily="34" charset="0"/>
                        </a:rPr>
                        <a:t>‘Thinking’ reflection log</a:t>
                      </a:r>
                    </a:p>
                  </a:txBody>
                  <a:tcPr/>
                </a:tc>
                <a:tc>
                  <a:txBody>
                    <a:bodyPr/>
                    <a:lstStyle/>
                    <a:p>
                      <a:pPr algn="ctr"/>
                      <a:r>
                        <a:rPr lang="en-GB" sz="1400" smtClean="0">
                          <a:latin typeface="Gill Sans MT" panose="020B0502020104020203" pitchFamily="34" charset="0"/>
                        </a:rPr>
                        <a:t>24</a:t>
                      </a:r>
                      <a:endParaRPr lang="en-GB" sz="1400" dirty="0">
                        <a:latin typeface="Gill Sans MT" panose="020B0502020104020203" pitchFamily="34" charset="0"/>
                      </a:endParaRPr>
                    </a:p>
                  </a:txBody>
                  <a:tcPr/>
                </a:tc>
                <a:extLst>
                  <a:ext uri="{0D108BD9-81ED-4DB2-BD59-A6C34878D82A}">
                    <a16:rowId xmlns:a16="http://schemas.microsoft.com/office/drawing/2014/main" val="2263321082"/>
                  </a:ext>
                </a:extLst>
              </a:tr>
              <a:tr h="32431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smtClean="0">
                          <a:latin typeface="Gill Sans MT" panose="020B0502020104020203" pitchFamily="34" charset="0"/>
                        </a:rPr>
                        <a:t>Reading log</a:t>
                      </a:r>
                    </a:p>
                  </a:txBody>
                  <a:tcPr/>
                </a:tc>
                <a:tc>
                  <a:txBody>
                    <a:bodyPr/>
                    <a:lstStyle/>
                    <a:p>
                      <a:pPr algn="ctr"/>
                      <a:r>
                        <a:rPr lang="en-GB" sz="1400" smtClean="0">
                          <a:latin typeface="Gill Sans MT" panose="020B0502020104020203" pitchFamily="34" charset="0"/>
                        </a:rPr>
                        <a:t>29</a:t>
                      </a:r>
                      <a:endParaRPr lang="en-GB" sz="1400" dirty="0">
                        <a:latin typeface="Gill Sans MT" panose="020B0502020104020203" pitchFamily="34" charset="0"/>
                      </a:endParaRPr>
                    </a:p>
                  </a:txBody>
                  <a:tcPr/>
                </a:tc>
                <a:extLst>
                  <a:ext uri="{0D108BD9-81ED-4DB2-BD59-A6C34878D82A}">
                    <a16:rowId xmlns:a16="http://schemas.microsoft.com/office/drawing/2014/main" val="4206684855"/>
                  </a:ext>
                </a:extLst>
              </a:tr>
              <a:tr h="32431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smtClean="0">
                          <a:latin typeface="Gill Sans MT" panose="020B0502020104020203" pitchFamily="34" charset="0"/>
                        </a:rPr>
                        <a:t>Handwritting</a:t>
                      </a:r>
                      <a:r>
                        <a:rPr lang="en-GB" sz="1400" baseline="0" smtClean="0">
                          <a:latin typeface="Gill Sans MT" panose="020B0502020104020203" pitchFamily="34" charset="0"/>
                        </a:rPr>
                        <a:t> Practice </a:t>
                      </a:r>
                      <a:endParaRPr lang="en-GB" sz="1400" smtClean="0">
                        <a:latin typeface="Gill Sans MT" panose="020B0502020104020203" pitchFamily="34" charset="0"/>
                      </a:endParaRPr>
                    </a:p>
                  </a:txBody>
                  <a:tcPr/>
                </a:tc>
                <a:tc>
                  <a:txBody>
                    <a:bodyPr/>
                    <a:lstStyle/>
                    <a:p>
                      <a:pPr algn="ctr"/>
                      <a:r>
                        <a:rPr lang="en-GB" sz="1400" smtClean="0">
                          <a:latin typeface="Gill Sans MT" panose="020B0502020104020203" pitchFamily="34" charset="0"/>
                        </a:rPr>
                        <a:t>35</a:t>
                      </a:r>
                      <a:endParaRPr lang="en-GB" sz="1400" dirty="0">
                        <a:latin typeface="Gill Sans MT" panose="020B0502020104020203" pitchFamily="34" charset="0"/>
                      </a:endParaRPr>
                    </a:p>
                  </a:txBody>
                  <a:tcPr/>
                </a:tc>
                <a:extLst>
                  <a:ext uri="{0D108BD9-81ED-4DB2-BD59-A6C34878D82A}">
                    <a16:rowId xmlns:a16="http://schemas.microsoft.com/office/drawing/2014/main" val="316599599"/>
                  </a:ext>
                </a:extLst>
              </a:tr>
            </a:tbl>
          </a:graphicData>
        </a:graphic>
      </p:graphicFrame>
    </p:spTree>
    <p:extLst>
      <p:ext uri="{BB962C8B-B14F-4D97-AF65-F5344CB8AC3E}">
        <p14:creationId xmlns:p14="http://schemas.microsoft.com/office/powerpoint/2010/main" val="3657963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944391547"/>
              </p:ext>
            </p:extLst>
          </p:nvPr>
        </p:nvGraphicFramePr>
        <p:xfrm>
          <a:off x="278968" y="665403"/>
          <a:ext cx="5639232" cy="6026762"/>
        </p:xfrm>
        <a:graphic>
          <a:graphicData uri="http://schemas.openxmlformats.org/drawingml/2006/table">
            <a:tbl>
              <a:tblPr firstRow="1" bandRow="1">
                <a:tableStyleId>{5C22544A-7EE6-4342-B048-85BDC9FD1C3A}</a:tableStyleId>
              </a:tblPr>
              <a:tblGrid>
                <a:gridCol w="1072317">
                  <a:extLst>
                    <a:ext uri="{9D8B030D-6E8A-4147-A177-3AD203B41FA5}">
                      <a16:colId xmlns:a16="http://schemas.microsoft.com/office/drawing/2014/main" val="2640359052"/>
                    </a:ext>
                  </a:extLst>
                </a:gridCol>
                <a:gridCol w="4566915">
                  <a:extLst>
                    <a:ext uri="{9D8B030D-6E8A-4147-A177-3AD203B41FA5}">
                      <a16:colId xmlns:a16="http://schemas.microsoft.com/office/drawing/2014/main" val="1615116186"/>
                    </a:ext>
                  </a:extLst>
                </a:gridCol>
              </a:tblGrid>
              <a:tr h="304584">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Key Word</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Definition</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extLst>
                  <a:ext uri="{0D108BD9-81ED-4DB2-BD59-A6C34878D82A}">
                    <a16:rowId xmlns:a16="http://schemas.microsoft.com/office/drawing/2014/main" val="2106976953"/>
                  </a:ext>
                </a:extLst>
              </a:tr>
              <a:tr h="519090">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Entrepreneur </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Someone who creates a business, taking on financial risks with the aim of making a profit from the business</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34219538"/>
                  </a:ext>
                </a:extLst>
              </a:tr>
              <a:tr h="304584">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E-commerce </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0" indent="0" algn="l" rtl="0">
                        <a:lnSpc>
                          <a:spcPct val="119000"/>
                        </a:lnSpc>
                        <a:spcBef>
                          <a:spcPts val="0"/>
                        </a:spcBef>
                        <a:spcAft>
                          <a:spcPts val="600"/>
                        </a:spcAft>
                      </a:pPr>
                      <a:r>
                        <a:rPr lang="en-GB" sz="1200" b="0" kern="1400">
                          <a:ln>
                            <a:noFill/>
                          </a:ln>
                          <a:solidFill>
                            <a:srgbClr val="000000"/>
                          </a:solidFill>
                          <a:effectLst/>
                          <a:latin typeface="Gill Sans MT" panose="020B0502020104020203" pitchFamily="34" charset="0"/>
                        </a:rPr>
                        <a:t>Using the internet to carry out business transactions </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92441691"/>
                  </a:ext>
                </a:extLst>
              </a:tr>
              <a:tr h="500676">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Demographic </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Relating to the population, such as average age, average income and so on </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31238532"/>
                  </a:ext>
                </a:extLst>
              </a:tr>
              <a:tr h="417550">
                <a:tc>
                  <a:txBody>
                    <a:bodyPr/>
                    <a:lstStyle/>
                    <a:p>
                      <a:pPr marR="0" indent="0" algn="l" rtl="0">
                        <a:lnSpc>
                          <a:spcPct val="119000"/>
                        </a:lnSpc>
                        <a:spcBef>
                          <a:spcPts val="0"/>
                        </a:spcBef>
                        <a:spcAft>
                          <a:spcPts val="600"/>
                        </a:spcAft>
                      </a:pPr>
                      <a:r>
                        <a:rPr lang="en-GB" sz="1200" b="0" kern="1400">
                          <a:ln>
                            <a:noFill/>
                          </a:ln>
                          <a:solidFill>
                            <a:srgbClr val="000000"/>
                          </a:solidFill>
                          <a:effectLst/>
                          <a:latin typeface="Gill Sans MT" panose="020B0502020104020203" pitchFamily="34" charset="0"/>
                        </a:rPr>
                        <a:t>Sales revenue</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The amount of money that comes in from a business’s sales</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61452859"/>
                  </a:ext>
                </a:extLst>
              </a:tr>
              <a:tr h="304584">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Market share</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The proportion of sales in a market that are taken by one business </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10000115"/>
                  </a:ext>
                </a:extLst>
              </a:tr>
              <a:tr h="596285">
                <a:tc>
                  <a:txBody>
                    <a:bodyPr/>
                    <a:lstStyle/>
                    <a:p>
                      <a:pPr marR="0" indent="0" algn="l" rtl="0">
                        <a:lnSpc>
                          <a:spcPct val="119000"/>
                        </a:lnSpc>
                        <a:spcBef>
                          <a:spcPts val="0"/>
                        </a:spcBef>
                        <a:spcAft>
                          <a:spcPts val="600"/>
                        </a:spcAft>
                      </a:pPr>
                      <a:r>
                        <a:rPr lang="en-GB" sz="1200" b="0" kern="1400">
                          <a:ln>
                            <a:noFill/>
                          </a:ln>
                          <a:solidFill>
                            <a:srgbClr val="000000"/>
                          </a:solidFill>
                          <a:effectLst/>
                          <a:latin typeface="Gill Sans MT" panose="020B0502020104020203" pitchFamily="34" charset="0"/>
                        </a:rPr>
                        <a:t>Market segmentation</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The process of breaking the whole population into smaller parts.  Age, gender, occupation, lifestyle, income</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2706968"/>
                  </a:ext>
                </a:extLst>
              </a:tr>
              <a:tr h="519090">
                <a:tc>
                  <a:txBody>
                    <a:bodyPr/>
                    <a:lstStyle/>
                    <a:p>
                      <a:pPr marR="0" indent="0" algn="l" rtl="0">
                        <a:lnSpc>
                          <a:spcPct val="119000"/>
                        </a:lnSpc>
                        <a:spcBef>
                          <a:spcPts val="0"/>
                        </a:spcBef>
                        <a:spcAft>
                          <a:spcPts val="600"/>
                        </a:spcAft>
                      </a:pPr>
                      <a:r>
                        <a:rPr lang="en-GB" sz="1200" b="0" kern="1400">
                          <a:ln>
                            <a:noFill/>
                          </a:ln>
                          <a:solidFill>
                            <a:srgbClr val="000000"/>
                          </a:solidFill>
                          <a:effectLst/>
                          <a:latin typeface="Gill Sans MT" panose="020B0502020104020203" pitchFamily="34" charset="0"/>
                        </a:rPr>
                        <a:t>Focus group</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A group of people who discuss their views on a product, service advertisement or idea, either face-to-face or online </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47084960"/>
                  </a:ext>
                </a:extLst>
              </a:tr>
              <a:tr h="500676">
                <a:tc>
                  <a:txBody>
                    <a:bodyPr/>
                    <a:lstStyle/>
                    <a:p>
                      <a:pPr marR="0" indent="0" algn="l" rtl="0">
                        <a:lnSpc>
                          <a:spcPct val="119000"/>
                        </a:lnSpc>
                        <a:spcBef>
                          <a:spcPts val="0"/>
                        </a:spcBef>
                        <a:spcAft>
                          <a:spcPts val="600"/>
                        </a:spcAft>
                      </a:pPr>
                      <a:r>
                        <a:rPr lang="en-GB" sz="1200" b="0" kern="1400">
                          <a:ln>
                            <a:noFill/>
                          </a:ln>
                          <a:solidFill>
                            <a:srgbClr val="000000"/>
                          </a:solidFill>
                          <a:effectLst/>
                          <a:latin typeface="Gill Sans MT" panose="020B0502020104020203" pitchFamily="34" charset="0"/>
                        </a:rPr>
                        <a:t>Ethics</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Moral principles or standards that guide the behaviour of a person or business (Doing the right thing)</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34467313"/>
                  </a:ext>
                </a:extLst>
              </a:tr>
              <a:tr h="500676">
                <a:tc>
                  <a:txBody>
                    <a:bodyPr/>
                    <a:lstStyle/>
                    <a:p>
                      <a:pPr marR="0" indent="0" algn="l" rtl="0">
                        <a:lnSpc>
                          <a:spcPct val="119000"/>
                        </a:lnSpc>
                        <a:spcBef>
                          <a:spcPts val="0"/>
                        </a:spcBef>
                        <a:spcAft>
                          <a:spcPts val="600"/>
                        </a:spcAft>
                      </a:pPr>
                      <a:r>
                        <a:rPr lang="en-GB" sz="1200" b="0" kern="1400">
                          <a:ln>
                            <a:noFill/>
                          </a:ln>
                          <a:solidFill>
                            <a:srgbClr val="000000"/>
                          </a:solidFill>
                          <a:effectLst/>
                          <a:latin typeface="Gill Sans MT" panose="020B0502020104020203" pitchFamily="34" charset="0"/>
                        </a:rPr>
                        <a:t>Stakeholder</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Anyone who has an interest in the activities of a business, such as its workers, its suppliers, the local community and the government </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86918396"/>
                  </a:ext>
                </a:extLst>
              </a:tr>
              <a:tr h="500676">
                <a:tc>
                  <a:txBody>
                    <a:bodyPr/>
                    <a:lstStyle/>
                    <a:p>
                      <a:pPr marR="0" indent="0" algn="l" rtl="0">
                        <a:lnSpc>
                          <a:spcPct val="119000"/>
                        </a:lnSpc>
                        <a:spcBef>
                          <a:spcPts val="0"/>
                        </a:spcBef>
                        <a:spcAft>
                          <a:spcPts val="600"/>
                        </a:spcAft>
                      </a:pPr>
                      <a:r>
                        <a:rPr lang="en-GB" sz="1200" b="0" kern="1400">
                          <a:ln>
                            <a:noFill/>
                          </a:ln>
                          <a:solidFill>
                            <a:srgbClr val="000000"/>
                          </a:solidFill>
                          <a:effectLst/>
                          <a:latin typeface="Gill Sans MT" panose="020B0502020104020203" pitchFamily="34" charset="0"/>
                        </a:rPr>
                        <a:t>Overdraft</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A facility offered by a bank that allows an account holder to borrow money at short notice and go below 0 in their account for a short time.</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21793003"/>
                  </a:ext>
                </a:extLst>
              </a:tr>
              <a:tr h="500676">
                <a:tc>
                  <a:txBody>
                    <a:bodyPr/>
                    <a:lstStyle/>
                    <a:p>
                      <a:pPr marR="0" indent="0" algn="l" rtl="0">
                        <a:lnSpc>
                          <a:spcPct val="119000"/>
                        </a:lnSpc>
                        <a:spcBef>
                          <a:spcPts val="0"/>
                        </a:spcBef>
                        <a:spcAft>
                          <a:spcPts val="600"/>
                        </a:spcAft>
                      </a:pPr>
                      <a:r>
                        <a:rPr lang="en-GB" sz="1200" b="0" kern="1400">
                          <a:ln>
                            <a:noFill/>
                          </a:ln>
                          <a:solidFill>
                            <a:srgbClr val="000000"/>
                          </a:solidFill>
                          <a:effectLst/>
                          <a:latin typeface="Gill Sans MT" panose="020B0502020104020203" pitchFamily="34" charset="0"/>
                        </a:rPr>
                        <a:t>Share capital</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Money to invest in a business is raised by the business issuing shares that it then sells to those who wish to invest in the company </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72770031"/>
                  </a:ext>
                </a:extLst>
              </a:tr>
              <a:tr h="519090">
                <a:tc>
                  <a:txBody>
                    <a:bodyPr/>
                    <a:lstStyle/>
                    <a:p>
                      <a:pPr marR="0" indent="0" algn="l" rtl="0">
                        <a:lnSpc>
                          <a:spcPct val="119000"/>
                        </a:lnSpc>
                        <a:spcBef>
                          <a:spcPts val="0"/>
                        </a:spcBef>
                        <a:spcAft>
                          <a:spcPts val="600"/>
                        </a:spcAft>
                      </a:pPr>
                      <a:r>
                        <a:rPr lang="en-GB" sz="1200" b="0" kern="1400">
                          <a:ln>
                            <a:noFill/>
                          </a:ln>
                          <a:solidFill>
                            <a:srgbClr val="000000"/>
                          </a:solidFill>
                          <a:effectLst/>
                          <a:latin typeface="Gill Sans MT" panose="020B0502020104020203" pitchFamily="34" charset="0"/>
                        </a:rPr>
                        <a:t>Break-even point</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The point where revenue received meets all of the costs of the business </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6898689"/>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907068875"/>
              </p:ext>
            </p:extLst>
          </p:nvPr>
        </p:nvGraphicFramePr>
        <p:xfrm>
          <a:off x="6096432" y="177801"/>
          <a:ext cx="5905068" cy="6475838"/>
        </p:xfrm>
        <a:graphic>
          <a:graphicData uri="http://schemas.openxmlformats.org/drawingml/2006/table">
            <a:tbl>
              <a:tblPr firstRow="1" bandRow="1">
                <a:tableStyleId>{5C22544A-7EE6-4342-B048-85BDC9FD1C3A}</a:tableStyleId>
              </a:tblPr>
              <a:tblGrid>
                <a:gridCol w="882872">
                  <a:extLst>
                    <a:ext uri="{9D8B030D-6E8A-4147-A177-3AD203B41FA5}">
                      <a16:colId xmlns:a16="http://schemas.microsoft.com/office/drawing/2014/main" val="1264255888"/>
                    </a:ext>
                  </a:extLst>
                </a:gridCol>
                <a:gridCol w="5022196">
                  <a:extLst>
                    <a:ext uri="{9D8B030D-6E8A-4147-A177-3AD203B41FA5}">
                      <a16:colId xmlns:a16="http://schemas.microsoft.com/office/drawing/2014/main" val="55810539"/>
                    </a:ext>
                  </a:extLst>
                </a:gridCol>
              </a:tblGrid>
              <a:tr h="280687">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Key Word </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Definition</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148218979"/>
                  </a:ext>
                </a:extLst>
              </a:tr>
              <a:tr h="504647">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Social objectives</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Likely to be non-financial, such as to reduce the carbon emissions of a business or improve the quality of life for a local community </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32912138"/>
                  </a:ext>
                </a:extLst>
              </a:tr>
              <a:tr h="295133">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Asset</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Any item of value that a business owns, such as its machinery or premises </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05468038"/>
                  </a:ext>
                </a:extLst>
              </a:tr>
              <a:tr h="504647">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Net cash flow</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The difference between cash in e.g. revenue and cash out e.g. utility bills.  (A prediction remember)</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47613418"/>
                  </a:ext>
                </a:extLst>
              </a:tr>
              <a:tr h="504647">
                <a:tc>
                  <a:txBody>
                    <a:bodyPr/>
                    <a:lstStyle/>
                    <a:p>
                      <a:pPr marR="0" indent="0" algn="l" rtl="0">
                        <a:lnSpc>
                          <a:spcPct val="119000"/>
                        </a:lnSpc>
                        <a:spcBef>
                          <a:spcPts val="0"/>
                        </a:spcBef>
                        <a:spcAft>
                          <a:spcPts val="600"/>
                        </a:spcAft>
                      </a:pPr>
                      <a:r>
                        <a:rPr lang="en-GB" sz="1200" b="0" kern="1400">
                          <a:ln>
                            <a:noFill/>
                          </a:ln>
                          <a:solidFill>
                            <a:srgbClr val="000000"/>
                          </a:solidFill>
                          <a:effectLst/>
                          <a:latin typeface="Gill Sans MT" panose="020B0502020104020203" pitchFamily="34" charset="0"/>
                        </a:rPr>
                        <a:t>Limited liability</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The level of risk is limited to the amount of money that has been invested in the business or promised as investment </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14808815"/>
                  </a:ext>
                </a:extLst>
              </a:tr>
              <a:tr h="504647">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Franchise</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When one business gives another business permission to trade using its name and products in return for a fee and share of its profits</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36588174"/>
                  </a:ext>
                </a:extLst>
              </a:tr>
              <a:tr h="728609">
                <a:tc>
                  <a:txBody>
                    <a:bodyPr/>
                    <a:lstStyle/>
                    <a:p>
                      <a:pPr marR="0" indent="0" algn="l" rtl="0">
                        <a:lnSpc>
                          <a:spcPct val="119000"/>
                        </a:lnSpc>
                        <a:spcBef>
                          <a:spcPts val="0"/>
                        </a:spcBef>
                        <a:spcAft>
                          <a:spcPts val="600"/>
                        </a:spcAft>
                      </a:pPr>
                      <a:r>
                        <a:rPr lang="en-GB" sz="1200" b="0" kern="1400">
                          <a:ln>
                            <a:noFill/>
                          </a:ln>
                          <a:solidFill>
                            <a:srgbClr val="000000"/>
                          </a:solidFill>
                          <a:effectLst/>
                          <a:latin typeface="Gill Sans MT" panose="020B0502020104020203" pitchFamily="34" charset="0"/>
                        </a:rPr>
                        <a:t>Product differentiation</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Designing a product with some unique features that distinguish it from similar products sold by competitors </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12165973"/>
                  </a:ext>
                </a:extLst>
              </a:tr>
              <a:tr h="504647">
                <a:tc>
                  <a:txBody>
                    <a:bodyPr/>
                    <a:lstStyle/>
                    <a:p>
                      <a:pPr marR="0" indent="0" algn="l" rtl="0">
                        <a:lnSpc>
                          <a:spcPct val="119000"/>
                        </a:lnSpc>
                        <a:spcBef>
                          <a:spcPts val="0"/>
                        </a:spcBef>
                        <a:spcAft>
                          <a:spcPts val="600"/>
                        </a:spcAft>
                      </a:pPr>
                      <a:r>
                        <a:rPr lang="en-GB" sz="1200" b="0" kern="1400">
                          <a:ln>
                            <a:noFill/>
                          </a:ln>
                          <a:solidFill>
                            <a:srgbClr val="000000"/>
                          </a:solidFill>
                          <a:effectLst/>
                          <a:latin typeface="Gill Sans MT" panose="020B0502020104020203" pitchFamily="34" charset="0"/>
                        </a:rPr>
                        <a:t>Brand loyalty</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A customer’s willingness to buy a product from a particular business rather than from its competitors </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37193962"/>
                  </a:ext>
                </a:extLst>
              </a:tr>
              <a:tr h="504647">
                <a:tc>
                  <a:txBody>
                    <a:bodyPr/>
                    <a:lstStyle/>
                    <a:p>
                      <a:pPr marR="0" indent="0" algn="l" rtl="0">
                        <a:lnSpc>
                          <a:spcPct val="119000"/>
                        </a:lnSpc>
                        <a:spcBef>
                          <a:spcPts val="0"/>
                        </a:spcBef>
                        <a:spcAft>
                          <a:spcPts val="600"/>
                        </a:spcAft>
                      </a:pPr>
                      <a:r>
                        <a:rPr lang="en-GB" sz="1200" b="0" kern="1400">
                          <a:ln>
                            <a:noFill/>
                          </a:ln>
                          <a:solidFill>
                            <a:srgbClr val="000000"/>
                          </a:solidFill>
                          <a:effectLst/>
                          <a:latin typeface="Gill Sans MT" panose="020B0502020104020203" pitchFamily="34" charset="0"/>
                        </a:rPr>
                        <a:t>Business plan</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A document that outlines how an entrepreneur is going to set up a new business </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5897334"/>
                  </a:ext>
                </a:extLst>
              </a:tr>
              <a:tr h="504647">
                <a:tc>
                  <a:txBody>
                    <a:bodyPr/>
                    <a:lstStyle/>
                    <a:p>
                      <a:pPr marR="0" indent="0" algn="l" rtl="0">
                        <a:lnSpc>
                          <a:spcPct val="119000"/>
                        </a:lnSpc>
                        <a:spcBef>
                          <a:spcPts val="0"/>
                        </a:spcBef>
                        <a:spcAft>
                          <a:spcPts val="600"/>
                        </a:spcAft>
                      </a:pPr>
                      <a:r>
                        <a:rPr lang="en-GB" sz="1200" b="0" kern="1400">
                          <a:ln>
                            <a:noFill/>
                          </a:ln>
                          <a:solidFill>
                            <a:srgbClr val="000000"/>
                          </a:solidFill>
                          <a:effectLst/>
                          <a:latin typeface="Gill Sans MT" panose="020B0502020104020203" pitchFamily="34" charset="0"/>
                        </a:rPr>
                        <a:t>Target market</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That group of people that a business has identified as potential customers </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54536037"/>
                  </a:ext>
                </a:extLst>
              </a:tr>
              <a:tr h="504647">
                <a:tc>
                  <a:txBody>
                    <a:bodyPr/>
                    <a:lstStyle/>
                    <a:p>
                      <a:pPr marR="0" indent="0" algn="l" rtl="0">
                        <a:lnSpc>
                          <a:spcPct val="119000"/>
                        </a:lnSpc>
                        <a:spcBef>
                          <a:spcPts val="0"/>
                        </a:spcBef>
                        <a:spcAft>
                          <a:spcPts val="600"/>
                        </a:spcAft>
                      </a:pPr>
                      <a:r>
                        <a:rPr lang="en-GB" sz="1200" b="0" kern="1400">
                          <a:ln>
                            <a:noFill/>
                          </a:ln>
                          <a:solidFill>
                            <a:srgbClr val="000000"/>
                          </a:solidFill>
                          <a:effectLst/>
                          <a:latin typeface="Gill Sans MT" panose="020B0502020104020203" pitchFamily="34" charset="0"/>
                        </a:rPr>
                        <a:t>Budgets</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Pre-set financial targets for a  business to achieve, like a sales budget, or abide by, such as an expenditure budget, in a given period of time </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91665525"/>
                  </a:ext>
                </a:extLst>
              </a:tr>
              <a:tr h="295133">
                <a:tc>
                  <a:txBody>
                    <a:bodyPr/>
                    <a:lstStyle/>
                    <a:p>
                      <a:pPr marR="0" indent="0" algn="l" rtl="0">
                        <a:lnSpc>
                          <a:spcPct val="119000"/>
                        </a:lnSpc>
                        <a:spcBef>
                          <a:spcPts val="0"/>
                        </a:spcBef>
                        <a:spcAft>
                          <a:spcPts val="600"/>
                        </a:spcAft>
                      </a:pPr>
                      <a:r>
                        <a:rPr lang="en-GB" sz="1200" b="0" kern="1400">
                          <a:ln>
                            <a:noFill/>
                          </a:ln>
                          <a:solidFill>
                            <a:srgbClr val="000000"/>
                          </a:solidFill>
                          <a:effectLst/>
                          <a:latin typeface="Gill Sans MT" panose="020B0502020104020203" pitchFamily="34" charset="0"/>
                        </a:rPr>
                        <a:t>Footfall</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The number of people passing a particular location within a given time period </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78690190"/>
                  </a:ext>
                </a:extLst>
              </a:tr>
              <a:tr h="280687">
                <a:tc>
                  <a:txBody>
                    <a:bodyPr/>
                    <a:lstStyle/>
                    <a:p>
                      <a:pPr marR="0" indent="0" algn="l" rtl="0">
                        <a:lnSpc>
                          <a:spcPct val="119000"/>
                        </a:lnSpc>
                        <a:spcBef>
                          <a:spcPts val="0"/>
                        </a:spcBef>
                        <a:spcAft>
                          <a:spcPts val="600"/>
                        </a:spcAft>
                      </a:pPr>
                      <a:r>
                        <a:rPr lang="en-GB" sz="1200" b="0" kern="1400">
                          <a:ln>
                            <a:noFill/>
                          </a:ln>
                          <a:solidFill>
                            <a:srgbClr val="000000"/>
                          </a:solidFill>
                          <a:effectLst/>
                          <a:latin typeface="Gill Sans MT" panose="020B0502020104020203" pitchFamily="34" charset="0"/>
                        </a:rPr>
                        <a:t>Labour</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Workers, workforce, employees</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5584162"/>
                  </a:ext>
                </a:extLst>
              </a:tr>
              <a:tr h="504647">
                <a:tc>
                  <a:txBody>
                    <a:bodyPr/>
                    <a:lstStyle/>
                    <a:p>
                      <a:pPr marR="0" indent="0" algn="l" rtl="0">
                        <a:lnSpc>
                          <a:spcPct val="119000"/>
                        </a:lnSpc>
                        <a:spcBef>
                          <a:spcPts val="0"/>
                        </a:spcBef>
                        <a:spcAft>
                          <a:spcPts val="600"/>
                        </a:spcAft>
                      </a:pPr>
                      <a:r>
                        <a:rPr lang="en-GB" sz="1200" b="0" kern="1400">
                          <a:ln>
                            <a:noFill/>
                          </a:ln>
                          <a:solidFill>
                            <a:srgbClr val="000000"/>
                          </a:solidFill>
                          <a:effectLst/>
                          <a:latin typeface="Gill Sans MT" panose="020B0502020104020203" pitchFamily="34" charset="0"/>
                        </a:rPr>
                        <a:t>Conflict</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A serious disagreement, usually between people (stakeholders), countries or ideas </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27320550"/>
                  </a:ext>
                </a:extLst>
              </a:tr>
            </a:tbl>
          </a:graphicData>
        </a:graphic>
      </p:graphicFrame>
      <p:sp>
        <p:nvSpPr>
          <p:cNvPr id="8" name="TextBox 7"/>
          <p:cNvSpPr txBox="1"/>
          <p:nvPr/>
        </p:nvSpPr>
        <p:spPr>
          <a:xfrm>
            <a:off x="286791" y="116810"/>
            <a:ext cx="1786308"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rPr>
              <a:t>Business</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ndParaRPr>
          </a:p>
        </p:txBody>
      </p:sp>
      <p:sp>
        <p:nvSpPr>
          <p:cNvPr id="10" name="TextBox 9"/>
          <p:cNvSpPr txBox="1"/>
          <p:nvPr/>
        </p:nvSpPr>
        <p:spPr>
          <a:xfrm>
            <a:off x="11755120" y="6488668"/>
            <a:ext cx="436880" cy="369332"/>
          </a:xfrm>
          <a:prstGeom prst="rect">
            <a:avLst/>
          </a:prstGeom>
          <a:solidFill>
            <a:schemeClr val="tx1"/>
          </a:solidFill>
        </p:spPr>
        <p:txBody>
          <a:bodyPr wrap="square" rtlCol="0">
            <a:spAutoFit/>
          </a:bodyPr>
          <a:lstStyle/>
          <a:p>
            <a:pPr algn="ctr"/>
            <a:r>
              <a:rPr lang="en-GB" dirty="0">
                <a:solidFill>
                  <a:schemeClr val="bg1"/>
                </a:solidFill>
              </a:rPr>
              <a:t>18</a:t>
            </a:r>
          </a:p>
        </p:txBody>
      </p:sp>
    </p:spTree>
    <p:extLst>
      <p:ext uri="{BB962C8B-B14F-4D97-AF65-F5344CB8AC3E}">
        <p14:creationId xmlns:p14="http://schemas.microsoft.com/office/powerpoint/2010/main" val="29759742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903906332"/>
              </p:ext>
            </p:extLst>
          </p:nvPr>
        </p:nvGraphicFramePr>
        <p:xfrm>
          <a:off x="286790" y="756154"/>
          <a:ext cx="5843077" cy="5780288"/>
        </p:xfrm>
        <a:graphic>
          <a:graphicData uri="http://schemas.openxmlformats.org/drawingml/2006/table">
            <a:tbl>
              <a:tblPr firstRow="1" bandRow="1">
                <a:tableStyleId>{5C22544A-7EE6-4342-B048-85BDC9FD1C3A}</a:tableStyleId>
              </a:tblPr>
              <a:tblGrid>
                <a:gridCol w="1500381">
                  <a:extLst>
                    <a:ext uri="{9D8B030D-6E8A-4147-A177-3AD203B41FA5}">
                      <a16:colId xmlns:a16="http://schemas.microsoft.com/office/drawing/2014/main" val="3637551865"/>
                    </a:ext>
                  </a:extLst>
                </a:gridCol>
                <a:gridCol w="4342696">
                  <a:extLst>
                    <a:ext uri="{9D8B030D-6E8A-4147-A177-3AD203B41FA5}">
                      <a16:colId xmlns:a16="http://schemas.microsoft.com/office/drawing/2014/main" val="210698257"/>
                    </a:ext>
                  </a:extLst>
                </a:gridCol>
              </a:tblGrid>
              <a:tr h="286183">
                <a:tc>
                  <a:txBody>
                    <a:bodyPr/>
                    <a:lstStyle/>
                    <a:p>
                      <a:pPr marR="0" indent="0" algn="l" rtl="0">
                        <a:lnSpc>
                          <a:spcPct val="119000"/>
                        </a:lnSpc>
                        <a:spcBef>
                          <a:spcPts val="0"/>
                        </a:spcBef>
                        <a:spcAft>
                          <a:spcPts val="600"/>
                        </a:spcAft>
                      </a:pPr>
                      <a:r>
                        <a:rPr lang="en-GB" sz="1200" b="1" kern="1400" dirty="0">
                          <a:ln>
                            <a:noFill/>
                          </a:ln>
                          <a:solidFill>
                            <a:srgbClr val="000000"/>
                          </a:solidFill>
                          <a:effectLst/>
                          <a:latin typeface="Gill Sans MT" panose="020B0502020104020203" pitchFamily="34" charset="0"/>
                        </a:rPr>
                        <a:t>Key Word </a:t>
                      </a:r>
                      <a:endParaRPr lang="en-GB" sz="1200" kern="1400" dirty="0">
                        <a:ln>
                          <a:noFill/>
                        </a:ln>
                        <a:solidFill>
                          <a:srgbClr val="000000"/>
                        </a:solidFill>
                        <a:effectLst/>
                        <a:latin typeface="Gill Sans MT" panose="020B0502020104020203" pitchFamily="34" charset="0"/>
                      </a:endParaRPr>
                    </a:p>
                  </a:txBody>
                  <a:tcPr marL="36576" marR="36576"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R="0" indent="0" algn="l" rtl="0">
                        <a:lnSpc>
                          <a:spcPct val="119000"/>
                        </a:lnSpc>
                        <a:spcBef>
                          <a:spcPts val="0"/>
                        </a:spcBef>
                        <a:spcAft>
                          <a:spcPts val="600"/>
                        </a:spcAft>
                      </a:pPr>
                      <a:r>
                        <a:rPr lang="en-GB" sz="1200" b="1" kern="1400" dirty="0">
                          <a:ln>
                            <a:noFill/>
                          </a:ln>
                          <a:solidFill>
                            <a:srgbClr val="000000"/>
                          </a:solidFill>
                          <a:effectLst/>
                          <a:latin typeface="Gill Sans MT" panose="020B0502020104020203" pitchFamily="34" charset="0"/>
                        </a:rPr>
                        <a:t>Definition</a:t>
                      </a:r>
                      <a:endParaRPr lang="en-GB" sz="1200" kern="1400" dirty="0">
                        <a:ln>
                          <a:noFill/>
                        </a:ln>
                        <a:solidFill>
                          <a:srgbClr val="000000"/>
                        </a:solidFill>
                        <a:effectLst/>
                        <a:latin typeface="Gill Sans MT" panose="020B0502020104020203" pitchFamily="34" charset="0"/>
                      </a:endParaRPr>
                    </a:p>
                  </a:txBody>
                  <a:tcPr marL="36576" marR="36576"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207318069"/>
                  </a:ext>
                </a:extLst>
              </a:tr>
              <a:tr h="593300">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Minimum wage</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The lowest legal rate of pay for employees, depending on their age and their type of employment </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66857860"/>
                  </a:ext>
                </a:extLst>
              </a:tr>
              <a:tr h="500367">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Globalisation</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When businesses operate and in international scale and gain international influence or power </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88512461"/>
                  </a:ext>
                </a:extLst>
              </a:tr>
              <a:tr h="593300">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Tax</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A proportion of an individual’s income or a business’s profits that must be paid to the government </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87282345"/>
                  </a:ext>
                </a:extLst>
              </a:tr>
              <a:tr h="500367">
                <a:tc>
                  <a:txBody>
                    <a:bodyPr/>
                    <a:lstStyle/>
                    <a:p>
                      <a:pPr marR="0" indent="0" algn="l" rtl="0">
                        <a:lnSpc>
                          <a:spcPct val="119000"/>
                        </a:lnSpc>
                        <a:spcBef>
                          <a:spcPts val="0"/>
                        </a:spcBef>
                        <a:spcAft>
                          <a:spcPts val="600"/>
                        </a:spcAft>
                      </a:pPr>
                      <a:r>
                        <a:rPr lang="en-GB" sz="1200" b="0" kern="1400">
                          <a:ln>
                            <a:noFill/>
                          </a:ln>
                          <a:solidFill>
                            <a:srgbClr val="000000"/>
                          </a:solidFill>
                          <a:effectLst/>
                          <a:latin typeface="Gill Sans MT" panose="020B0502020104020203" pitchFamily="34" charset="0"/>
                        </a:rPr>
                        <a:t>Imports</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The flow of goods and services into a country from another country </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33199325"/>
                  </a:ext>
                </a:extLst>
              </a:tr>
              <a:tr h="485728">
                <a:tc>
                  <a:txBody>
                    <a:bodyPr/>
                    <a:lstStyle/>
                    <a:p>
                      <a:pPr marR="0" indent="0" algn="l" rtl="0">
                        <a:lnSpc>
                          <a:spcPct val="119000"/>
                        </a:lnSpc>
                        <a:spcBef>
                          <a:spcPts val="0"/>
                        </a:spcBef>
                        <a:spcAft>
                          <a:spcPts val="600"/>
                        </a:spcAft>
                      </a:pPr>
                      <a:r>
                        <a:rPr lang="en-GB" sz="1200" b="0" kern="1400">
                          <a:ln>
                            <a:noFill/>
                          </a:ln>
                          <a:solidFill>
                            <a:srgbClr val="000000"/>
                          </a:solidFill>
                          <a:effectLst/>
                          <a:latin typeface="Gill Sans MT" panose="020B0502020104020203" pitchFamily="34" charset="0"/>
                        </a:rPr>
                        <a:t>Exports</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The flow of goods and services out of a country to another country</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79074167"/>
                  </a:ext>
                </a:extLst>
              </a:tr>
              <a:tr h="286183">
                <a:tc>
                  <a:txBody>
                    <a:bodyPr/>
                    <a:lstStyle/>
                    <a:p>
                      <a:pPr marR="0" indent="0" algn="l" rtl="0">
                        <a:lnSpc>
                          <a:spcPct val="119000"/>
                        </a:lnSpc>
                        <a:spcBef>
                          <a:spcPts val="0"/>
                        </a:spcBef>
                        <a:spcAft>
                          <a:spcPts val="600"/>
                        </a:spcAft>
                      </a:pPr>
                      <a:r>
                        <a:rPr lang="en-GB" sz="1200" b="0" kern="1400">
                          <a:ln>
                            <a:noFill/>
                          </a:ln>
                          <a:solidFill>
                            <a:srgbClr val="000000"/>
                          </a:solidFill>
                          <a:effectLst/>
                          <a:latin typeface="Gill Sans MT" panose="020B0502020104020203" pitchFamily="34" charset="0"/>
                        </a:rPr>
                        <a:t>Marketing mix</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Product, price, promotion, place</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23962281"/>
                  </a:ext>
                </a:extLst>
              </a:tr>
              <a:tr h="314316">
                <a:tc>
                  <a:txBody>
                    <a:bodyPr/>
                    <a:lstStyle/>
                    <a:p>
                      <a:pPr marR="0" indent="0" algn="l" rtl="0">
                        <a:lnSpc>
                          <a:spcPct val="119000"/>
                        </a:lnSpc>
                        <a:spcBef>
                          <a:spcPts val="0"/>
                        </a:spcBef>
                        <a:spcAft>
                          <a:spcPts val="600"/>
                        </a:spcAft>
                      </a:pPr>
                      <a:r>
                        <a:rPr lang="en-GB" sz="1200" b="0" kern="1400">
                          <a:ln>
                            <a:noFill/>
                          </a:ln>
                          <a:solidFill>
                            <a:srgbClr val="000000"/>
                          </a:solidFill>
                          <a:effectLst/>
                          <a:latin typeface="Gill Sans MT" panose="020B0502020104020203" pitchFamily="34" charset="0"/>
                        </a:rPr>
                        <a:t>Inflation</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The costs of products and services are increasing</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12635586"/>
                  </a:ext>
                </a:extLst>
              </a:tr>
              <a:tr h="500367">
                <a:tc>
                  <a:txBody>
                    <a:bodyPr/>
                    <a:lstStyle/>
                    <a:p>
                      <a:pPr marR="0" indent="0" algn="l" rtl="0">
                        <a:lnSpc>
                          <a:spcPct val="119000"/>
                        </a:lnSpc>
                        <a:spcBef>
                          <a:spcPts val="0"/>
                        </a:spcBef>
                        <a:spcAft>
                          <a:spcPts val="600"/>
                        </a:spcAft>
                      </a:pPr>
                      <a:r>
                        <a:rPr lang="en-GB" sz="1200" b="0" kern="1400">
                          <a:ln>
                            <a:noFill/>
                          </a:ln>
                          <a:solidFill>
                            <a:srgbClr val="000000"/>
                          </a:solidFill>
                          <a:effectLst/>
                          <a:latin typeface="Gill Sans MT" panose="020B0502020104020203" pitchFamily="34" charset="0"/>
                        </a:rPr>
                        <a:t>Interest rates</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The % rate of borrowing goes up.  Also savers do receive higher rates as well though</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50421431"/>
                  </a:ext>
                </a:extLst>
              </a:tr>
              <a:tr h="593300">
                <a:tc>
                  <a:txBody>
                    <a:bodyPr/>
                    <a:lstStyle/>
                    <a:p>
                      <a:pPr marR="0" indent="0" algn="l" rtl="0">
                        <a:lnSpc>
                          <a:spcPct val="119000"/>
                        </a:lnSpc>
                        <a:spcBef>
                          <a:spcPts val="0"/>
                        </a:spcBef>
                        <a:spcAft>
                          <a:spcPts val="600"/>
                        </a:spcAft>
                      </a:pPr>
                      <a:r>
                        <a:rPr lang="en-GB" sz="1200" b="0" kern="1400">
                          <a:ln>
                            <a:noFill/>
                          </a:ln>
                          <a:solidFill>
                            <a:srgbClr val="000000"/>
                          </a:solidFill>
                          <a:effectLst/>
                          <a:latin typeface="Gill Sans MT" panose="020B0502020104020203" pitchFamily="34" charset="0"/>
                        </a:rPr>
                        <a:t>Exchange rates</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The value of your £ against another can go up or down.  Meaning you get more or less for your £ when buying abroad</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66873711"/>
                  </a:ext>
                </a:extLst>
              </a:tr>
              <a:tr h="500367">
                <a:tc>
                  <a:txBody>
                    <a:bodyPr/>
                    <a:lstStyle/>
                    <a:p>
                      <a:pPr marR="0" indent="0" algn="l" rtl="0">
                        <a:lnSpc>
                          <a:spcPct val="119000"/>
                        </a:lnSpc>
                        <a:spcBef>
                          <a:spcPts val="0"/>
                        </a:spcBef>
                        <a:spcAft>
                          <a:spcPts val="600"/>
                        </a:spcAft>
                      </a:pPr>
                      <a:r>
                        <a:rPr lang="en-GB" sz="1200" b="0" kern="1400">
                          <a:ln>
                            <a:noFill/>
                          </a:ln>
                          <a:solidFill>
                            <a:srgbClr val="000000"/>
                          </a:solidFill>
                          <a:effectLst/>
                          <a:latin typeface="Gill Sans MT" panose="020B0502020104020203" pitchFamily="34" charset="0"/>
                        </a:rPr>
                        <a:t>Recession</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When earnings, productivity and employment can fall within the country</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50733955"/>
                  </a:ext>
                </a:extLst>
              </a:tr>
              <a:tr h="593300">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Social media</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Facebook, Instagram etc. to promote the business products, services and customers to leave reviews</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60449483"/>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455793452"/>
              </p:ext>
            </p:extLst>
          </p:nvPr>
        </p:nvGraphicFramePr>
        <p:xfrm>
          <a:off x="6350591" y="756154"/>
          <a:ext cx="5689009" cy="5747080"/>
        </p:xfrm>
        <a:graphic>
          <a:graphicData uri="http://schemas.openxmlformats.org/drawingml/2006/table">
            <a:tbl>
              <a:tblPr firstRow="1" bandRow="1">
                <a:tableStyleId>{5C22544A-7EE6-4342-B048-85BDC9FD1C3A}</a:tableStyleId>
              </a:tblPr>
              <a:tblGrid>
                <a:gridCol w="1636644">
                  <a:extLst>
                    <a:ext uri="{9D8B030D-6E8A-4147-A177-3AD203B41FA5}">
                      <a16:colId xmlns:a16="http://schemas.microsoft.com/office/drawing/2014/main" val="1220277624"/>
                    </a:ext>
                  </a:extLst>
                </a:gridCol>
                <a:gridCol w="4052365">
                  <a:extLst>
                    <a:ext uri="{9D8B030D-6E8A-4147-A177-3AD203B41FA5}">
                      <a16:colId xmlns:a16="http://schemas.microsoft.com/office/drawing/2014/main" val="1561916621"/>
                    </a:ext>
                  </a:extLst>
                </a:gridCol>
              </a:tblGrid>
              <a:tr h="293198">
                <a:tc>
                  <a:txBody>
                    <a:bodyPr/>
                    <a:lstStyle/>
                    <a:p>
                      <a:pPr marR="0" indent="0" algn="l" rtl="0">
                        <a:lnSpc>
                          <a:spcPct val="119000"/>
                        </a:lnSpc>
                        <a:spcBef>
                          <a:spcPts val="0"/>
                        </a:spcBef>
                        <a:spcAft>
                          <a:spcPts val="600"/>
                        </a:spcAft>
                      </a:pPr>
                      <a:r>
                        <a:rPr lang="en-GB" sz="1200" b="1" kern="1400" dirty="0">
                          <a:ln>
                            <a:noFill/>
                          </a:ln>
                          <a:solidFill>
                            <a:srgbClr val="000000"/>
                          </a:solidFill>
                          <a:effectLst/>
                          <a:latin typeface="Gill Sans MT" panose="020B0502020104020203" pitchFamily="34" charset="0"/>
                        </a:rPr>
                        <a:t>Key Word</a:t>
                      </a:r>
                      <a:endParaRPr lang="en-GB" sz="1200" kern="1400" dirty="0">
                        <a:ln>
                          <a:noFill/>
                        </a:ln>
                        <a:solidFill>
                          <a:srgbClr val="000000"/>
                        </a:solidFill>
                        <a:effectLst/>
                        <a:latin typeface="Gill Sans MT" panose="020B0502020104020203" pitchFamily="34" charset="0"/>
                      </a:endParaRPr>
                    </a:p>
                  </a:txBody>
                  <a:tcPr marL="36576" marR="36576"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R="0" indent="0" algn="l" rtl="0">
                        <a:lnSpc>
                          <a:spcPct val="119000"/>
                        </a:lnSpc>
                        <a:spcBef>
                          <a:spcPts val="0"/>
                        </a:spcBef>
                        <a:spcAft>
                          <a:spcPts val="600"/>
                        </a:spcAft>
                      </a:pPr>
                      <a:r>
                        <a:rPr lang="en-GB" sz="1200" b="1" kern="1400" dirty="0">
                          <a:ln>
                            <a:noFill/>
                          </a:ln>
                          <a:solidFill>
                            <a:srgbClr val="000000"/>
                          </a:solidFill>
                          <a:effectLst/>
                          <a:latin typeface="Gill Sans MT" panose="020B0502020104020203" pitchFamily="34" charset="0"/>
                        </a:rPr>
                        <a:t>Definition</a:t>
                      </a:r>
                      <a:endParaRPr lang="en-GB" sz="1200" kern="1400" dirty="0">
                        <a:ln>
                          <a:noFill/>
                        </a:ln>
                        <a:solidFill>
                          <a:srgbClr val="000000"/>
                        </a:solidFill>
                        <a:effectLst/>
                        <a:latin typeface="Gill Sans MT" panose="020B0502020104020203" pitchFamily="34" charset="0"/>
                      </a:endParaRPr>
                    </a:p>
                  </a:txBody>
                  <a:tcPr marL="36576" marR="36576"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637250136"/>
                  </a:ext>
                </a:extLst>
              </a:tr>
              <a:tr h="371194">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Fixed costs</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Costs that do not change with productivity</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70736322"/>
                  </a:ext>
                </a:extLst>
              </a:tr>
              <a:tr h="490814">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Variable costs</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Costs associated with production e.g. raw materials</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46733940"/>
                  </a:ext>
                </a:extLst>
              </a:tr>
              <a:tr h="708637">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Legislation</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Laws that impact on business e.g. Data protection, Health and safety, consumer law, minimum wage</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45445829"/>
                  </a:ext>
                </a:extLst>
              </a:tr>
              <a:tr h="926458">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Location</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Where you choose to locate physical premises.  Consider cost of rent, near competitors, near target audience, near labour and raw materials</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47793478"/>
                  </a:ext>
                </a:extLst>
              </a:tr>
              <a:tr h="512631">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Quantitative data</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Numbers, statistics, percentages, charts—All can be easily interpreted and analysed</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05212607"/>
                  </a:ext>
                </a:extLst>
              </a:tr>
              <a:tr h="490814">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Qualitative data</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Opinions and more in depth responses to market research</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11529556"/>
                  </a:ext>
                </a:extLst>
              </a:tr>
              <a:tr h="512631">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Margin of safety</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Distance between current number of sales back to the breakeven level of sales.</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02144719"/>
                  </a:ext>
                </a:extLst>
              </a:tr>
              <a:tr h="732066">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Market research</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Finding out what consumers want and/or what your competitors are doing.  Primary or secondary methods can be used</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09150914"/>
                  </a:ext>
                </a:extLst>
              </a:tr>
              <a:tr h="708637">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Market mapping</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Mapping out your competitors to see if there is a gap in the market.  The criteria may be price against quality</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39616775"/>
                  </a:ext>
                </a:extLst>
              </a:tr>
            </a:tbl>
          </a:graphicData>
        </a:graphic>
      </p:graphicFrame>
      <p:sp>
        <p:nvSpPr>
          <p:cNvPr id="8" name="TextBox 7"/>
          <p:cNvSpPr txBox="1"/>
          <p:nvPr/>
        </p:nvSpPr>
        <p:spPr>
          <a:xfrm>
            <a:off x="286791" y="116810"/>
            <a:ext cx="1786308"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rPr>
              <a:t>Business</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ndParaRPr>
          </a:p>
        </p:txBody>
      </p:sp>
      <p:sp>
        <p:nvSpPr>
          <p:cNvPr id="9" name="TextBox 8"/>
          <p:cNvSpPr txBox="1"/>
          <p:nvPr/>
        </p:nvSpPr>
        <p:spPr>
          <a:xfrm>
            <a:off x="11755120" y="6488668"/>
            <a:ext cx="436880" cy="369332"/>
          </a:xfrm>
          <a:prstGeom prst="rect">
            <a:avLst/>
          </a:prstGeom>
          <a:solidFill>
            <a:schemeClr val="tx1"/>
          </a:solidFill>
        </p:spPr>
        <p:txBody>
          <a:bodyPr wrap="square" rtlCol="0">
            <a:spAutoFit/>
          </a:bodyPr>
          <a:lstStyle/>
          <a:p>
            <a:pPr algn="ctr"/>
            <a:r>
              <a:rPr lang="en-GB" dirty="0">
                <a:solidFill>
                  <a:schemeClr val="bg1"/>
                </a:solidFill>
              </a:rPr>
              <a:t>19</a:t>
            </a:r>
          </a:p>
        </p:txBody>
      </p:sp>
    </p:spTree>
    <p:extLst>
      <p:ext uri="{BB962C8B-B14F-4D97-AF65-F5344CB8AC3E}">
        <p14:creationId xmlns:p14="http://schemas.microsoft.com/office/powerpoint/2010/main" val="13833692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06256" y="218915"/>
            <a:ext cx="2617313"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lvl="0" algn="ctr">
              <a:defRPr/>
            </a:pPr>
            <a:r>
              <a:rPr lang="en-US" sz="2400" dirty="0" err="1">
                <a:solidFill>
                  <a:prstClr val="white"/>
                </a:solidFill>
                <a:latin typeface="Gill Sans MT" panose="020B0502020104020203" pitchFamily="34" charset="0"/>
              </a:rPr>
              <a:t>iMedia</a:t>
            </a:r>
            <a:endParaRPr lang="en-US" sz="2000" dirty="0">
              <a:solidFill>
                <a:prstClr val="white"/>
              </a:solidFill>
              <a:latin typeface="Gill Sans MT" panose="020B0502020104020203" pitchFamily="34" charset="0"/>
            </a:endParaRPr>
          </a:p>
        </p:txBody>
      </p:sp>
      <p:pic>
        <p:nvPicPr>
          <p:cNvPr id="8" name="Picture 7"/>
          <p:cNvPicPr>
            <a:picLocks noChangeAspect="1"/>
          </p:cNvPicPr>
          <p:nvPr/>
        </p:nvPicPr>
        <p:blipFill rotWithShape="1">
          <a:blip r:embed="rId2"/>
          <a:srcRect l="28527" t="31343" r="51357" b="23799"/>
          <a:stretch/>
        </p:blipFill>
        <p:spPr>
          <a:xfrm>
            <a:off x="7282075" y="818149"/>
            <a:ext cx="4573041" cy="5736128"/>
          </a:xfrm>
          <a:prstGeom prst="rect">
            <a:avLst/>
          </a:prstGeom>
        </p:spPr>
      </p:pic>
      <p:graphicFrame>
        <p:nvGraphicFramePr>
          <p:cNvPr id="9" name="Content Placeholder 3"/>
          <p:cNvGraphicFramePr>
            <a:graphicFrameLocks/>
          </p:cNvGraphicFramePr>
          <p:nvPr>
            <p:extLst>
              <p:ext uri="{D42A27DB-BD31-4B8C-83A1-F6EECF244321}">
                <p14:modId xmlns:p14="http://schemas.microsoft.com/office/powerpoint/2010/main" val="1272349370"/>
              </p:ext>
            </p:extLst>
          </p:nvPr>
        </p:nvGraphicFramePr>
        <p:xfrm>
          <a:off x="383034" y="818149"/>
          <a:ext cx="6610434" cy="5736127"/>
        </p:xfrm>
        <a:graphic>
          <a:graphicData uri="http://schemas.openxmlformats.org/drawingml/2006/table">
            <a:tbl>
              <a:tblPr firstRow="1" bandRow="1">
                <a:tableStyleId>{5940675A-B579-460E-94D1-54222C63F5DA}</a:tableStyleId>
              </a:tblPr>
              <a:tblGrid>
                <a:gridCol w="1455970">
                  <a:extLst>
                    <a:ext uri="{9D8B030D-6E8A-4147-A177-3AD203B41FA5}">
                      <a16:colId xmlns:a16="http://schemas.microsoft.com/office/drawing/2014/main" val="20000"/>
                    </a:ext>
                  </a:extLst>
                </a:gridCol>
                <a:gridCol w="2577232">
                  <a:extLst>
                    <a:ext uri="{9D8B030D-6E8A-4147-A177-3AD203B41FA5}">
                      <a16:colId xmlns:a16="http://schemas.microsoft.com/office/drawing/2014/main" val="1348711743"/>
                    </a:ext>
                  </a:extLst>
                </a:gridCol>
                <a:gridCol w="2577232">
                  <a:extLst>
                    <a:ext uri="{9D8B030D-6E8A-4147-A177-3AD203B41FA5}">
                      <a16:colId xmlns:a16="http://schemas.microsoft.com/office/drawing/2014/main" val="3974249849"/>
                    </a:ext>
                  </a:extLst>
                </a:gridCol>
              </a:tblGrid>
              <a:tr h="360963">
                <a:tc gridSpan="3">
                  <a:txBody>
                    <a:bodyPr/>
                    <a:lstStyle/>
                    <a:p>
                      <a:pPr algn="ctr"/>
                      <a:r>
                        <a:rPr lang="en-US" sz="1200" b="1" dirty="0">
                          <a:latin typeface="Gill Sans MT" panose="020B0502020104020203" pitchFamily="34" charset="0"/>
                        </a:rPr>
                        <a:t>Topic Area 1: The media industry</a:t>
                      </a:r>
                    </a:p>
                  </a:txBody>
                  <a:tcPr anchor="ctr">
                    <a:solidFill>
                      <a:srgbClr val="E2F0D9"/>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4"/>
                  </a:ext>
                </a:extLst>
              </a:tr>
              <a:tr h="477686">
                <a:tc>
                  <a:txBody>
                    <a:bodyPr/>
                    <a:lstStyle/>
                    <a:p>
                      <a:pPr algn="ctr"/>
                      <a:r>
                        <a:rPr lang="en-US" sz="1200" b="1" dirty="0">
                          <a:latin typeface="Gill Sans MT" panose="020B0502020104020203" pitchFamily="34" charset="0"/>
                        </a:rPr>
                        <a:t>Traditional media</a:t>
                      </a:r>
                    </a:p>
                  </a:txBody>
                  <a:tcPr anchor="ct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tx1"/>
                          </a:solidFill>
                          <a:latin typeface="Gill Sans MT" panose="020B0502020104020203" pitchFamily="34" charset="0"/>
                        </a:rPr>
                        <a:t>Film, Television, Radio, Print publication (newspapers, magazines)</a:t>
                      </a:r>
                    </a:p>
                  </a:txBody>
                  <a:tcPr anchor="ctr"/>
                </a:tc>
                <a:tc hMerge="1">
                  <a:txBody>
                    <a:bodyPr/>
                    <a:lstStyle/>
                    <a:p>
                      <a:endParaRPr lang="en-GB"/>
                    </a:p>
                  </a:txBody>
                  <a:tcPr/>
                </a:tc>
                <a:extLst>
                  <a:ext uri="{0D108BD9-81ED-4DB2-BD59-A6C34878D82A}">
                    <a16:rowId xmlns:a16="http://schemas.microsoft.com/office/drawing/2014/main" val="10005"/>
                  </a:ext>
                </a:extLst>
              </a:tr>
              <a:tr h="471183">
                <a:tc>
                  <a:txBody>
                    <a:bodyPr/>
                    <a:lstStyle/>
                    <a:p>
                      <a:pPr algn="ctr"/>
                      <a:r>
                        <a:rPr lang="en-US" sz="1200" b="1" dirty="0">
                          <a:latin typeface="Gill Sans MT" panose="020B0502020104020203" pitchFamily="34" charset="0"/>
                        </a:rPr>
                        <a:t>New media</a:t>
                      </a:r>
                    </a:p>
                  </a:txBody>
                  <a:tcPr anchor="ct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Gill Sans MT" panose="020B0502020104020203" pitchFamily="34" charset="0"/>
                        </a:rPr>
                        <a:t>Computer games, Interactive media/website, Internet, Digital publishing (e-books)</a:t>
                      </a:r>
                    </a:p>
                  </a:txBody>
                  <a:tcPr anchor="ctr"/>
                </a:tc>
                <a:tc hMerge="1">
                  <a:txBody>
                    <a:bodyPr/>
                    <a:lstStyle/>
                    <a:p>
                      <a:endParaRPr lang="en-GB"/>
                    </a:p>
                  </a:txBody>
                  <a:tcPr/>
                </a:tc>
                <a:extLst>
                  <a:ext uri="{0D108BD9-81ED-4DB2-BD59-A6C34878D82A}">
                    <a16:rowId xmlns:a16="http://schemas.microsoft.com/office/drawing/2014/main" val="10006"/>
                  </a:ext>
                </a:extLst>
              </a:tr>
              <a:tr h="478133">
                <a:tc>
                  <a:txBody>
                    <a:bodyPr/>
                    <a:lstStyle/>
                    <a:p>
                      <a:pPr algn="ctr"/>
                      <a:r>
                        <a:rPr lang="en-US" sz="1200" b="1" dirty="0">
                          <a:latin typeface="Gill Sans MT" panose="020B0502020104020203" pitchFamily="34" charset="0"/>
                        </a:rPr>
                        <a:t>Products</a:t>
                      </a:r>
                    </a:p>
                  </a:txBody>
                  <a:tcPr anchor="ct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tx1"/>
                          </a:solidFill>
                          <a:latin typeface="Gill Sans MT" panose="020B0502020104020203" pitchFamily="34" charset="0"/>
                        </a:rPr>
                        <a:t>Video, Audio, Music, Animation, Special effects, Digital images and graphics, Apps, Digital</a:t>
                      </a:r>
                      <a:r>
                        <a:rPr lang="en-GB" sz="1200" b="0" baseline="0" dirty="0">
                          <a:solidFill>
                            <a:schemeClr val="tx1"/>
                          </a:solidFill>
                          <a:latin typeface="Gill Sans MT" panose="020B0502020104020203" pitchFamily="34" charset="0"/>
                        </a:rPr>
                        <a:t> games, comics, websites, Multimedia, AR/VR</a:t>
                      </a:r>
                      <a:endParaRPr lang="en-GB" sz="1200" b="0" dirty="0">
                        <a:solidFill>
                          <a:schemeClr val="tx1"/>
                        </a:solidFill>
                        <a:latin typeface="Gill Sans MT" panose="020B0502020104020203" pitchFamily="34" charset="0"/>
                      </a:endParaRPr>
                    </a:p>
                  </a:txBody>
                  <a:tcPr anchor="ctr"/>
                </a:tc>
                <a:tc hMerge="1">
                  <a:txBody>
                    <a:bodyPr/>
                    <a:lstStyle/>
                    <a:p>
                      <a:endParaRPr lang="en-GB"/>
                    </a:p>
                  </a:txBody>
                  <a:tcPr/>
                </a:tc>
                <a:extLst>
                  <a:ext uri="{0D108BD9-81ED-4DB2-BD59-A6C34878D82A}">
                    <a16:rowId xmlns:a16="http://schemas.microsoft.com/office/drawing/2014/main" val="535829074"/>
                  </a:ext>
                </a:extLst>
              </a:tr>
              <a:tr h="345747">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latin typeface="Gill Sans MT" panose="020B0502020104020203" pitchFamily="34" charset="0"/>
                        </a:rPr>
                        <a:t>Job roles media industry</a:t>
                      </a:r>
                    </a:p>
                  </a:txBody>
                  <a:tcPr anchor="ctr">
                    <a:solidFill>
                      <a:schemeClr val="accent4">
                        <a:lumMod val="40000"/>
                        <a:lumOff val="60000"/>
                      </a:schemeClr>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Gill Sans MT" panose="020B0502020104020203" pitchFamily="34" charset="0"/>
                      </a:endParaRPr>
                    </a:p>
                  </a:txBody>
                  <a:tcPr anchor="ctr"/>
                </a:tc>
                <a:tc hMerge="1">
                  <a:txBody>
                    <a:bodyPr/>
                    <a:lstStyle/>
                    <a:p>
                      <a:endParaRPr lang="en-GB"/>
                    </a:p>
                  </a:txBody>
                  <a:tcPr/>
                </a:tc>
                <a:extLst>
                  <a:ext uri="{0D108BD9-81ED-4DB2-BD59-A6C34878D82A}">
                    <a16:rowId xmlns:a16="http://schemas.microsoft.com/office/drawing/2014/main" val="2432269375"/>
                  </a:ext>
                </a:extLst>
              </a:tr>
              <a:tr h="551333">
                <a:tc>
                  <a:txBody>
                    <a:bodyPr/>
                    <a:lstStyle/>
                    <a:p>
                      <a:pPr algn="ctr"/>
                      <a:r>
                        <a:rPr lang="en-US" sz="1200" b="1" dirty="0">
                          <a:latin typeface="Gill Sans MT" panose="020B0502020104020203" pitchFamily="34" charset="0"/>
                        </a:rPr>
                        <a:t>Creative</a:t>
                      </a:r>
                    </a:p>
                  </a:txBody>
                  <a:tcPr anchor="ct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latin typeface="Gill Sans MT" panose="020B0502020104020203" pitchFamily="34" charset="0"/>
                          <a:ea typeface="+mn-ea"/>
                          <a:cs typeface="+mn-cs"/>
                        </a:rPr>
                        <a:t>Animator,</a:t>
                      </a:r>
                      <a:r>
                        <a:rPr lang="en-GB" sz="1200" kern="1200" baseline="0" dirty="0">
                          <a:solidFill>
                            <a:schemeClr val="tx1"/>
                          </a:solidFill>
                          <a:latin typeface="Gill Sans MT" panose="020B0502020104020203" pitchFamily="34" charset="0"/>
                          <a:ea typeface="+mn-ea"/>
                          <a:cs typeface="+mn-cs"/>
                        </a:rPr>
                        <a:t>  Content creator,  Copy writer,  Graphic designer, Illustrator, Photographer,  Script writer,  </a:t>
                      </a:r>
                      <a:r>
                        <a:rPr lang="en-GB" sz="1200" kern="1200" baseline="0" dirty="0">
                          <a:solidFill>
                            <a:schemeClr val="tx1"/>
                          </a:solidFill>
                          <a:effectLst>
                            <a:outerShdw blurRad="38100" dist="38100" dir="2700000" algn="tl">
                              <a:srgbClr val="000000">
                                <a:alpha val="43137"/>
                              </a:srgbClr>
                            </a:outerShdw>
                          </a:effectLst>
                          <a:latin typeface="Gill Sans MT" panose="020B0502020104020203" pitchFamily="34" charset="0"/>
                          <a:ea typeface="+mn-ea"/>
                          <a:cs typeface="+mn-cs"/>
                        </a:rPr>
                        <a:t>Web designer</a:t>
                      </a:r>
                      <a:endParaRPr lang="en-GB" sz="1200" kern="1200" dirty="0">
                        <a:solidFill>
                          <a:schemeClr val="tx1"/>
                        </a:solidFill>
                        <a:effectLst>
                          <a:outerShdw blurRad="38100" dist="38100" dir="2700000" algn="tl">
                            <a:srgbClr val="000000">
                              <a:alpha val="43137"/>
                            </a:srgbClr>
                          </a:outerShdw>
                        </a:effectLst>
                        <a:latin typeface="Gill Sans MT" panose="020B0502020104020203" pitchFamily="34" charset="0"/>
                        <a:ea typeface="+mn-ea"/>
                        <a:cs typeface="+mn-cs"/>
                      </a:endParaRPr>
                    </a:p>
                  </a:txBody>
                  <a:tcPr anchor="ctr"/>
                </a:tc>
                <a:tc hMerge="1">
                  <a:txBody>
                    <a:bodyPr/>
                    <a:lstStyle/>
                    <a:p>
                      <a:endParaRPr lang="en-GB"/>
                    </a:p>
                  </a:txBody>
                  <a:tcPr/>
                </a:tc>
                <a:extLst>
                  <a:ext uri="{0D108BD9-81ED-4DB2-BD59-A6C34878D82A}">
                    <a16:rowId xmlns:a16="http://schemas.microsoft.com/office/drawing/2014/main" val="3604064273"/>
                  </a:ext>
                </a:extLst>
              </a:tr>
              <a:tr h="478133">
                <a:tc>
                  <a:txBody>
                    <a:bodyPr/>
                    <a:lstStyle/>
                    <a:p>
                      <a:pPr algn="ctr"/>
                      <a:r>
                        <a:rPr lang="en-US" sz="1200" b="1" dirty="0">
                          <a:latin typeface="Gill Sans MT" panose="020B0502020104020203" pitchFamily="34" charset="0"/>
                        </a:rPr>
                        <a:t>Technical</a:t>
                      </a:r>
                    </a:p>
                  </a:txBody>
                  <a:tcPr anchor="ct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latin typeface="Gill Sans MT" panose="020B0502020104020203" pitchFamily="34" charset="0"/>
                          <a:ea typeface="+mn-ea"/>
                          <a:cs typeface="+mn-cs"/>
                        </a:rPr>
                        <a:t>Camera operator,  Games programmer/developer,  Sound editor, Audio technician,  Video editor,  </a:t>
                      </a:r>
                      <a:r>
                        <a:rPr lang="en-GB" sz="1200" kern="1200" dirty="0">
                          <a:solidFill>
                            <a:schemeClr val="tx1"/>
                          </a:solidFill>
                          <a:effectLst>
                            <a:outerShdw blurRad="38100" dist="38100" dir="2700000" algn="tl">
                              <a:srgbClr val="000000">
                                <a:alpha val="43137"/>
                              </a:srgbClr>
                            </a:outerShdw>
                          </a:effectLst>
                          <a:latin typeface="Gill Sans MT" panose="020B0502020104020203" pitchFamily="34" charset="0"/>
                          <a:ea typeface="+mn-ea"/>
                          <a:cs typeface="+mn-cs"/>
                        </a:rPr>
                        <a:t>Web developer</a:t>
                      </a:r>
                    </a:p>
                  </a:txBody>
                  <a:tcPr anchor="ctr"/>
                </a:tc>
                <a:tc hMerge="1">
                  <a:txBody>
                    <a:bodyPr/>
                    <a:lstStyle/>
                    <a:p>
                      <a:endParaRPr lang="en-GB"/>
                    </a:p>
                  </a:txBody>
                  <a:tcPr/>
                </a:tc>
                <a:extLst>
                  <a:ext uri="{0D108BD9-81ED-4DB2-BD59-A6C34878D82A}">
                    <a16:rowId xmlns:a16="http://schemas.microsoft.com/office/drawing/2014/main" val="1056763582"/>
                  </a:ext>
                </a:extLst>
              </a:tr>
              <a:tr h="435158">
                <a:tc>
                  <a:txBody>
                    <a:bodyPr/>
                    <a:lstStyle/>
                    <a:p>
                      <a:pPr algn="ctr"/>
                      <a:r>
                        <a:rPr lang="en-US" sz="1200" b="1" dirty="0">
                          <a:latin typeface="Gill Sans MT" panose="020B0502020104020203" pitchFamily="34" charset="0"/>
                        </a:rPr>
                        <a:t>Senior roles</a:t>
                      </a:r>
                    </a:p>
                  </a:txBody>
                  <a:tcPr anchor="ct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latin typeface="Gill Sans MT" panose="020B0502020104020203" pitchFamily="34" charset="0"/>
                          <a:ea typeface="+mn-ea"/>
                          <a:cs typeface="+mn-cs"/>
                        </a:rPr>
                        <a:t>Campaign manager,  Creative director,  Director,  Editor</a:t>
                      </a:r>
                      <a:r>
                        <a:rPr lang="en-GB" sz="1200" kern="1200" baseline="0" dirty="0">
                          <a:solidFill>
                            <a:schemeClr val="tx1"/>
                          </a:solidFill>
                          <a:latin typeface="Gill Sans MT" panose="020B0502020104020203" pitchFamily="34" charset="0"/>
                          <a:ea typeface="+mn-ea"/>
                          <a:cs typeface="+mn-cs"/>
                        </a:rPr>
                        <a:t>,  Production Manager</a:t>
                      </a:r>
                      <a:endParaRPr lang="en-GB" sz="1200" kern="1200" dirty="0">
                        <a:solidFill>
                          <a:schemeClr val="tx1"/>
                        </a:solidFill>
                        <a:latin typeface="Gill Sans MT" panose="020B0502020104020203" pitchFamily="34" charset="0"/>
                        <a:ea typeface="+mn-ea"/>
                        <a:cs typeface="+mn-cs"/>
                      </a:endParaRPr>
                    </a:p>
                  </a:txBody>
                  <a:tcPr anchor="ctr"/>
                </a:tc>
                <a:tc hMerge="1">
                  <a:txBody>
                    <a:bodyPr/>
                    <a:lstStyle/>
                    <a:p>
                      <a:endParaRPr lang="en-GB"/>
                    </a:p>
                  </a:txBody>
                  <a:tcPr/>
                </a:tc>
                <a:extLst>
                  <a:ext uri="{0D108BD9-81ED-4DB2-BD59-A6C34878D82A}">
                    <a16:rowId xmlns:a16="http://schemas.microsoft.com/office/drawing/2014/main" val="4248493502"/>
                  </a:ext>
                </a:extLst>
              </a:tr>
              <a:tr h="1036602">
                <a:tc>
                  <a:txBody>
                    <a:bodyPr/>
                    <a:lstStyle/>
                    <a:p>
                      <a:pPr algn="ctr"/>
                      <a:r>
                        <a:rPr lang="en-US" sz="1200" b="1" dirty="0">
                          <a:latin typeface="Gill Sans MT" panose="020B0502020104020203" pitchFamily="34" charset="0"/>
                        </a:rPr>
                        <a:t>Pre-production</a:t>
                      </a:r>
                    </a:p>
                  </a:txBody>
                  <a:tcPr anchor="ctr"/>
                </a:tc>
                <a:tc>
                  <a:txBody>
                    <a:bodyPr/>
                    <a:lstStyle/>
                    <a:p>
                      <a:r>
                        <a:rPr lang="en-GB" sz="1200" dirty="0">
                          <a:latin typeface="Gill Sans MT" panose="020B0502020104020203" pitchFamily="34" charset="0"/>
                        </a:rPr>
                        <a:t>Mind maps of concepts</a:t>
                      </a:r>
                    </a:p>
                    <a:p>
                      <a:r>
                        <a:rPr lang="en-GB" sz="1200" dirty="0">
                          <a:latin typeface="Gill Sans MT" panose="020B0502020104020203" pitchFamily="34" charset="0"/>
                        </a:rPr>
                        <a:t>Mood boards</a:t>
                      </a:r>
                    </a:p>
                    <a:p>
                      <a:r>
                        <a:rPr lang="en-GB" sz="1200" dirty="0">
                          <a:latin typeface="Gill Sans MT" panose="020B0502020104020203" pitchFamily="34" charset="0"/>
                        </a:rPr>
                        <a:t>Visualisation diagrams</a:t>
                      </a:r>
                    </a:p>
                    <a:p>
                      <a:r>
                        <a:rPr lang="en-GB" sz="1200" dirty="0">
                          <a:latin typeface="Gill Sans MT" panose="020B0502020104020203" pitchFamily="34" charset="0"/>
                        </a:rPr>
                        <a:t>Storyboards</a:t>
                      </a:r>
                    </a:p>
                    <a:p>
                      <a:r>
                        <a:rPr lang="en-GB" sz="1200" dirty="0">
                          <a:latin typeface="Gill Sans MT" panose="020B0502020104020203" pitchFamily="34" charset="0"/>
                        </a:rPr>
                        <a:t>Script writing</a:t>
                      </a:r>
                    </a:p>
                  </a:txBody>
                  <a:tcPr/>
                </a:tc>
                <a:tc>
                  <a:txBody>
                    <a:bodyPr/>
                    <a:lstStyle/>
                    <a:p>
                      <a:r>
                        <a:rPr lang="en-GB" sz="1200" dirty="0">
                          <a:latin typeface="Gill Sans MT" panose="020B0502020104020203" pitchFamily="34" charset="0"/>
                        </a:rPr>
                        <a:t>Designing client briefs</a:t>
                      </a:r>
                    </a:p>
                    <a:p>
                      <a:r>
                        <a:rPr lang="en-GB" sz="1200" dirty="0">
                          <a:latin typeface="Gill Sans MT" panose="020B0502020104020203" pitchFamily="34" charset="0"/>
                        </a:rPr>
                        <a:t>Creating Work plan</a:t>
                      </a:r>
                    </a:p>
                    <a:p>
                      <a:r>
                        <a:rPr lang="en-GB" sz="1200" dirty="0">
                          <a:latin typeface="Gill Sans MT" panose="020B0502020104020203" pitchFamily="34" charset="0"/>
                        </a:rPr>
                        <a:t>Identifying target audience</a:t>
                      </a:r>
                    </a:p>
                    <a:p>
                      <a:r>
                        <a:rPr lang="en-GB" sz="1200" dirty="0">
                          <a:latin typeface="Gill Sans MT" panose="020B0502020104020203" pitchFamily="34" charset="0"/>
                        </a:rPr>
                        <a:t>Considering H&amp;S</a:t>
                      </a:r>
                    </a:p>
                    <a:p>
                      <a:r>
                        <a:rPr lang="en-GB" sz="1200" dirty="0">
                          <a:latin typeface="Gill Sans MT" panose="020B0502020104020203" pitchFamily="34" charset="0"/>
                        </a:rPr>
                        <a:t>Considering legislation</a:t>
                      </a:r>
                    </a:p>
                  </a:txBody>
                  <a:tcPr/>
                </a:tc>
                <a:extLst>
                  <a:ext uri="{0D108BD9-81ED-4DB2-BD59-A6C34878D82A}">
                    <a16:rowId xmlns:a16="http://schemas.microsoft.com/office/drawing/2014/main" val="2847588225"/>
                  </a:ext>
                </a:extLst>
              </a:tr>
              <a:tr h="471183">
                <a:tc>
                  <a:txBody>
                    <a:bodyPr/>
                    <a:lstStyle/>
                    <a:p>
                      <a:pPr algn="ctr"/>
                      <a:r>
                        <a:rPr lang="en-US" sz="1200" b="1" dirty="0">
                          <a:latin typeface="Gill Sans MT" panose="020B0502020104020203" pitchFamily="34" charset="0"/>
                        </a:rPr>
                        <a:t>Production</a:t>
                      </a:r>
                    </a:p>
                  </a:txBody>
                  <a:tcPr anchor="ct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latin typeface="Gill Sans MT" panose="020B0502020104020203" pitchFamily="34" charset="0"/>
                          <a:ea typeface="+mn-ea"/>
                          <a:cs typeface="+mn-cs"/>
                        </a:rPr>
                        <a:t>Filming, sound recording, creating media graphics, recording music/soundtracks,</a:t>
                      </a:r>
                      <a:r>
                        <a:rPr lang="en-GB" sz="1200" kern="1200" baseline="0" dirty="0">
                          <a:solidFill>
                            <a:schemeClr val="tx1"/>
                          </a:solidFill>
                          <a:latin typeface="Gill Sans MT" panose="020B0502020104020203" pitchFamily="34" charset="0"/>
                          <a:ea typeface="+mn-ea"/>
                          <a:cs typeface="+mn-cs"/>
                        </a:rPr>
                        <a:t> creating websites/animation</a:t>
                      </a:r>
                      <a:endParaRPr lang="en-GB" sz="1200" kern="1200" dirty="0">
                        <a:solidFill>
                          <a:schemeClr val="tx1"/>
                        </a:solidFill>
                        <a:latin typeface="Gill Sans MT" panose="020B0502020104020203" pitchFamily="34" charset="0"/>
                        <a:ea typeface="+mn-ea"/>
                        <a:cs typeface="+mn-cs"/>
                      </a:endParaRPr>
                    </a:p>
                  </a:txBody>
                  <a:tcPr anchor="ctr"/>
                </a:tc>
                <a:tc hMerge="1">
                  <a:txBody>
                    <a:bodyPr/>
                    <a:lstStyle/>
                    <a:p>
                      <a:endParaRPr lang="en-GB"/>
                    </a:p>
                  </a:txBody>
                  <a:tcPr/>
                </a:tc>
                <a:extLst>
                  <a:ext uri="{0D108BD9-81ED-4DB2-BD59-A6C34878D82A}">
                    <a16:rowId xmlns:a16="http://schemas.microsoft.com/office/drawing/2014/main" val="1581496884"/>
                  </a:ext>
                </a:extLst>
              </a:tr>
              <a:tr h="630006">
                <a:tc>
                  <a:txBody>
                    <a:bodyPr/>
                    <a:lstStyle/>
                    <a:p>
                      <a:pPr algn="ctr"/>
                      <a:r>
                        <a:rPr lang="en-US" sz="1200" b="1" dirty="0">
                          <a:latin typeface="Gill Sans MT" panose="020B0502020104020203" pitchFamily="34" charset="0"/>
                        </a:rPr>
                        <a:t>Post production</a:t>
                      </a:r>
                    </a:p>
                  </a:txBody>
                  <a:tcPr anchor="ct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latin typeface="Gill Sans MT" panose="020B0502020104020203" pitchFamily="34" charset="0"/>
                          <a:ea typeface="+mn-ea"/>
                          <a:cs typeface="+mn-cs"/>
                        </a:rPr>
                        <a:t>Editing, CGI, sound effects, opening titles ,closing titles, editing music, distribution</a:t>
                      </a:r>
                    </a:p>
                  </a:txBody>
                  <a:tcPr anchor="ctr"/>
                </a:tc>
                <a:tc hMerge="1">
                  <a:txBody>
                    <a:bodyPr/>
                    <a:lstStyle/>
                    <a:p>
                      <a:endParaRPr lang="en-GB"/>
                    </a:p>
                  </a:txBody>
                  <a:tcPr/>
                </a:tc>
                <a:extLst>
                  <a:ext uri="{0D108BD9-81ED-4DB2-BD59-A6C34878D82A}">
                    <a16:rowId xmlns:a16="http://schemas.microsoft.com/office/drawing/2014/main" val="1867823477"/>
                  </a:ext>
                </a:extLst>
              </a:tr>
            </a:tbl>
          </a:graphicData>
        </a:graphic>
      </p:graphicFrame>
      <p:sp>
        <p:nvSpPr>
          <p:cNvPr id="6" name="TextBox 5"/>
          <p:cNvSpPr txBox="1"/>
          <p:nvPr/>
        </p:nvSpPr>
        <p:spPr>
          <a:xfrm>
            <a:off x="11755120" y="6488668"/>
            <a:ext cx="436880" cy="369332"/>
          </a:xfrm>
          <a:prstGeom prst="rect">
            <a:avLst/>
          </a:prstGeom>
          <a:solidFill>
            <a:schemeClr val="tx1"/>
          </a:solidFill>
        </p:spPr>
        <p:txBody>
          <a:bodyPr wrap="square" rtlCol="0">
            <a:spAutoFit/>
          </a:bodyPr>
          <a:lstStyle/>
          <a:p>
            <a:pPr algn="ctr"/>
            <a:r>
              <a:rPr lang="en-GB" dirty="0">
                <a:solidFill>
                  <a:schemeClr val="bg1"/>
                </a:solidFill>
              </a:rPr>
              <a:t>20</a:t>
            </a:r>
          </a:p>
        </p:txBody>
      </p:sp>
    </p:spTree>
    <p:extLst>
      <p:ext uri="{BB962C8B-B14F-4D97-AF65-F5344CB8AC3E}">
        <p14:creationId xmlns:p14="http://schemas.microsoft.com/office/powerpoint/2010/main" val="2729421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nvGraphicFramePr>
        <p:xfrm>
          <a:off x="176921" y="868060"/>
          <a:ext cx="11797365" cy="5494234"/>
        </p:xfrm>
        <a:graphic>
          <a:graphicData uri="http://schemas.openxmlformats.org/drawingml/2006/table">
            <a:tbl>
              <a:tblPr firstRow="1" bandRow="1">
                <a:tableStyleId>{5940675A-B579-460E-94D1-54222C63F5DA}</a:tableStyleId>
              </a:tblPr>
              <a:tblGrid>
                <a:gridCol w="1538283">
                  <a:extLst>
                    <a:ext uri="{9D8B030D-6E8A-4147-A177-3AD203B41FA5}">
                      <a16:colId xmlns:a16="http://schemas.microsoft.com/office/drawing/2014/main" val="20000"/>
                    </a:ext>
                  </a:extLst>
                </a:gridCol>
                <a:gridCol w="10259082">
                  <a:extLst>
                    <a:ext uri="{9D8B030D-6E8A-4147-A177-3AD203B41FA5}">
                      <a16:colId xmlns:a16="http://schemas.microsoft.com/office/drawing/2014/main" val="20001"/>
                    </a:ext>
                  </a:extLst>
                </a:gridCol>
              </a:tblGrid>
              <a:tr h="342431">
                <a:tc>
                  <a:txBody>
                    <a:bodyPr/>
                    <a:lstStyle/>
                    <a:p>
                      <a:pPr algn="l"/>
                      <a:r>
                        <a:rPr lang="en-GB" sz="1200" b="1" dirty="0">
                          <a:latin typeface="Gill Sans MT" panose="020B0502020104020203" pitchFamily="34" charset="0"/>
                        </a:rPr>
                        <a:t>Key Word</a:t>
                      </a:r>
                    </a:p>
                  </a:txBody>
                  <a:tcPr anchor="ctr">
                    <a:solidFill>
                      <a:schemeClr val="accent4">
                        <a:lumMod val="20000"/>
                        <a:lumOff val="80000"/>
                      </a:schemeClr>
                    </a:solidFill>
                  </a:tcPr>
                </a:tc>
                <a:tc>
                  <a:txBody>
                    <a:bodyPr/>
                    <a:lstStyle/>
                    <a:p>
                      <a:pPr algn="l"/>
                      <a:r>
                        <a:rPr lang="en-GB" sz="1200" b="1" dirty="0">
                          <a:latin typeface="Gill Sans MT" panose="020B0502020104020203" pitchFamily="34" charset="0"/>
                        </a:rPr>
                        <a:t>Definition</a:t>
                      </a:r>
                    </a:p>
                  </a:txBody>
                  <a:tcPr anchor="ctr">
                    <a:solidFill>
                      <a:schemeClr val="accent4">
                        <a:lumMod val="20000"/>
                        <a:lumOff val="80000"/>
                      </a:schemeClr>
                    </a:solidFill>
                  </a:tcPr>
                </a:tc>
                <a:extLst>
                  <a:ext uri="{0D108BD9-81ED-4DB2-BD59-A6C34878D82A}">
                    <a16:rowId xmlns:a16="http://schemas.microsoft.com/office/drawing/2014/main" val="10000"/>
                  </a:ext>
                </a:extLst>
              </a:tr>
              <a:tr h="371176">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Nutrition</a:t>
                      </a:r>
                    </a:p>
                  </a:txBody>
                  <a:tcPr marL="68580" marR="68580" marT="0" marB="0" anchor="ct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GB" sz="1200" kern="1400" dirty="0">
                          <a:ln>
                            <a:noFill/>
                          </a:ln>
                          <a:solidFill>
                            <a:srgbClr val="000000"/>
                          </a:solidFill>
                          <a:effectLst/>
                          <a:latin typeface="Gill Sans MT" panose="020B0502020104020203" pitchFamily="34" charset="0"/>
                        </a:rPr>
                        <a:t>A study of what people eat and how all the nutrients in foods work together in the body</a:t>
                      </a:r>
                      <a:endParaRPr lang="en-GB"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400896">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Balanced Diet</a:t>
                      </a:r>
                    </a:p>
                  </a:txBody>
                  <a:tcPr marL="68580" marR="68580" marT="0" marB="0" anchor="ct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GB" sz="1200" kern="1400" dirty="0">
                          <a:ln>
                            <a:noFill/>
                          </a:ln>
                          <a:solidFill>
                            <a:srgbClr val="000000"/>
                          </a:solidFill>
                          <a:effectLst/>
                          <a:latin typeface="Gill Sans MT" panose="020B0502020104020203" pitchFamily="34" charset="0"/>
                        </a:rPr>
                        <a:t>A balanced diet is one that contains the correct nutrients in the correct proportions, plus the correct amount of water and dietary fibre to meet the body’s needs</a:t>
                      </a:r>
                      <a:endParaRPr lang="en-GB"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371176">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Cholesterol</a:t>
                      </a:r>
                    </a:p>
                  </a:txBody>
                  <a:tcPr marL="68580" marR="68580" marT="0" marB="0" anchor="ctr"/>
                </a:tc>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A type of fatty substance made in the liver</a:t>
                      </a:r>
                    </a:p>
                  </a:txBody>
                  <a:tcPr marL="68580" marR="68580" marT="0" marB="0" anchor="ctr"/>
                </a:tc>
                <a:extLst>
                  <a:ext uri="{0D108BD9-81ED-4DB2-BD59-A6C34878D82A}">
                    <a16:rowId xmlns:a16="http://schemas.microsoft.com/office/drawing/2014/main" val="10003"/>
                  </a:ext>
                </a:extLst>
              </a:tr>
              <a:tr h="371176">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Coeliac Disease</a:t>
                      </a:r>
                    </a:p>
                  </a:txBody>
                  <a:tcPr marL="68580" marR="68580" marT="0" marB="0" anchor="ctr"/>
                </a:tc>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A disease which develops from an intolerance to gluten</a:t>
                      </a:r>
                    </a:p>
                  </a:txBody>
                  <a:tcPr marL="68580" marR="68580" marT="0" marB="0" anchor="ctr"/>
                </a:tc>
                <a:extLst>
                  <a:ext uri="{0D108BD9-81ED-4DB2-BD59-A6C34878D82A}">
                    <a16:rowId xmlns:a16="http://schemas.microsoft.com/office/drawing/2014/main" val="1235971345"/>
                  </a:ext>
                </a:extLst>
              </a:tr>
              <a:tr h="371176">
                <a:tc>
                  <a:txBody>
                    <a:bodyPr/>
                    <a:lstStyle/>
                    <a:p>
                      <a:pPr>
                        <a:lnSpc>
                          <a:spcPct val="107000"/>
                        </a:lnSpc>
                        <a:spcAft>
                          <a:spcPts val="0"/>
                        </a:spcAft>
                      </a:pPr>
                      <a:r>
                        <a:rPr lang="en-GB" sz="1200" dirty="0" err="1">
                          <a:effectLst/>
                          <a:latin typeface="Gill Sans MT" panose="020B0502020104020203" pitchFamily="34" charset="0"/>
                          <a:ea typeface="Calibri" panose="020F0502020204030204" pitchFamily="34" charset="0"/>
                          <a:cs typeface="Times New Roman" panose="02020603050405020304" pitchFamily="18" charset="0"/>
                        </a:rPr>
                        <a:t>Eatwell</a:t>
                      </a:r>
                      <a:r>
                        <a:rPr lang="en-GB" sz="1200" dirty="0">
                          <a:effectLst/>
                          <a:latin typeface="Gill Sans MT" panose="020B0502020104020203" pitchFamily="34" charset="0"/>
                          <a:ea typeface="Calibri" panose="020F0502020204030204" pitchFamily="34" charset="0"/>
                          <a:cs typeface="Times New Roman" panose="02020603050405020304" pitchFamily="18" charset="0"/>
                        </a:rPr>
                        <a:t> Guide</a:t>
                      </a:r>
                    </a:p>
                  </a:txBody>
                  <a:tcPr marL="68580" marR="68580" marT="0" marB="0" anchor="ctr"/>
                </a:tc>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 A pictorial food guide showing the amounts  and types of foods that are needed to make up a healthy balanced diet</a:t>
                      </a:r>
                    </a:p>
                  </a:txBody>
                  <a:tcPr marL="68580" marR="68580" marT="0" marB="0" anchor="ctr"/>
                </a:tc>
                <a:extLst>
                  <a:ext uri="{0D108BD9-81ED-4DB2-BD59-A6C34878D82A}">
                    <a16:rowId xmlns:a16="http://schemas.microsoft.com/office/drawing/2014/main" val="3748769057"/>
                  </a:ext>
                </a:extLst>
              </a:tr>
              <a:tr h="371176">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Allergen</a:t>
                      </a:r>
                    </a:p>
                  </a:txBody>
                  <a:tcPr marL="68580" marR="68580" marT="0" marB="0" anchor="ctr"/>
                </a:tc>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A substance that causes an allergic reaction</a:t>
                      </a:r>
                    </a:p>
                  </a:txBody>
                  <a:tcPr marL="68580" marR="68580" marT="0" marB="0" anchor="ctr"/>
                </a:tc>
                <a:extLst>
                  <a:ext uri="{0D108BD9-81ED-4DB2-BD59-A6C34878D82A}">
                    <a16:rowId xmlns:a16="http://schemas.microsoft.com/office/drawing/2014/main" val="1543258229"/>
                  </a:ext>
                </a:extLst>
              </a:tr>
              <a:tr h="371176">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Anaphylaxis</a:t>
                      </a:r>
                    </a:p>
                  </a:txBody>
                  <a:tcPr marL="68580" marR="68580" marT="0" marB="0" anchor="ctr"/>
                </a:tc>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A serious allergenic reaction that is very rapid in onset and can cause death if the throat swells</a:t>
                      </a:r>
                      <a:r>
                        <a:rPr lang="en-GB" sz="1200" baseline="0" dirty="0">
                          <a:effectLst/>
                          <a:latin typeface="Gill Sans MT" panose="020B0502020104020203" pitchFamily="34" charset="0"/>
                          <a:ea typeface="Calibri" panose="020F0502020204030204" pitchFamily="34" charset="0"/>
                          <a:cs typeface="Times New Roman" panose="02020603050405020304" pitchFamily="18" charset="0"/>
                        </a:rPr>
                        <a:t> and the person cannot breathe</a:t>
                      </a:r>
                      <a:endParaRPr lang="en-GB"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46237369"/>
                  </a:ext>
                </a:extLst>
              </a:tr>
              <a:tr h="371176">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Reference Intake (RI)</a:t>
                      </a:r>
                    </a:p>
                  </a:txBody>
                  <a:tcPr marL="68580" marR="68580" marT="0" marB="0" anchor="ct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The recommended quantity of a nutrient that an adult should eat every day</a:t>
                      </a:r>
                    </a:p>
                  </a:txBody>
                  <a:tcPr marL="68580" marR="68580" marT="0" marB="0" anchor="ctr"/>
                </a:tc>
                <a:extLst>
                  <a:ext uri="{0D108BD9-81ED-4DB2-BD59-A6C34878D82A}">
                    <a16:rowId xmlns:a16="http://schemas.microsoft.com/office/drawing/2014/main" val="589747007"/>
                  </a:ext>
                </a:extLst>
              </a:tr>
              <a:tr h="371176">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Recipe Amendment </a:t>
                      </a:r>
                    </a:p>
                  </a:txBody>
                  <a:tcPr marL="68580" marR="68580" marT="0" marB="0" anchor="ctr"/>
                </a:tc>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Changing</a:t>
                      </a:r>
                      <a:r>
                        <a:rPr lang="en-GB" sz="1200" baseline="0" dirty="0">
                          <a:effectLst/>
                          <a:latin typeface="Gill Sans MT" panose="020B0502020104020203" pitchFamily="34" charset="0"/>
                          <a:ea typeface="Calibri" panose="020F0502020204030204" pitchFamily="34" charset="0"/>
                          <a:cs typeface="Times New Roman" panose="02020603050405020304" pitchFamily="18" charset="0"/>
                        </a:rPr>
                        <a:t> or altering a recipe </a:t>
                      </a:r>
                      <a:r>
                        <a:rPr lang="en-GB" sz="1200" baseline="0" dirty="0" err="1">
                          <a:effectLst/>
                          <a:latin typeface="Gill Sans MT" panose="020B0502020104020203" pitchFamily="34" charset="0"/>
                          <a:ea typeface="Calibri" panose="020F0502020204030204" pitchFamily="34" charset="0"/>
                          <a:cs typeface="Times New Roman" panose="02020603050405020304" pitchFamily="18" charset="0"/>
                        </a:rPr>
                        <a:t>eg</a:t>
                      </a:r>
                      <a:r>
                        <a:rPr lang="en-GB" sz="1200" baseline="0" dirty="0">
                          <a:effectLst/>
                          <a:latin typeface="Gill Sans MT" panose="020B0502020104020203" pitchFamily="34" charset="0"/>
                          <a:ea typeface="Calibri" panose="020F0502020204030204" pitchFamily="34" charset="0"/>
                          <a:cs typeface="Times New Roman" panose="02020603050405020304" pitchFamily="18" charset="0"/>
                        </a:rPr>
                        <a:t> changing some ingredients and/ or cooking methods</a:t>
                      </a:r>
                      <a:endParaRPr lang="en-GB"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63195746"/>
                  </a:ext>
                </a:extLst>
              </a:tr>
              <a:tr h="371176">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Food Poisoning</a:t>
                      </a:r>
                    </a:p>
                  </a:txBody>
                  <a:tcPr marL="68580" marR="68580" marT="0" marB="0" anchor="ctr"/>
                </a:tc>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Illness caused by bacteria or other toxins in food</a:t>
                      </a:r>
                    </a:p>
                  </a:txBody>
                  <a:tcPr marL="68580" marR="68580" marT="0" marB="0" anchor="ctr"/>
                </a:tc>
                <a:extLst>
                  <a:ext uri="{0D108BD9-81ED-4DB2-BD59-A6C34878D82A}">
                    <a16:rowId xmlns:a16="http://schemas.microsoft.com/office/drawing/2014/main" val="655360269"/>
                  </a:ext>
                </a:extLst>
              </a:tr>
              <a:tr h="296795">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Bacteria</a:t>
                      </a:r>
                    </a:p>
                  </a:txBody>
                  <a:tcPr marL="68580" marR="68580" marT="0" marB="0" anchor="ctr"/>
                </a:tc>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Extremely small single celled organisms that can only be seen under a microscope.</a:t>
                      </a:r>
                    </a:p>
                  </a:txBody>
                  <a:tcPr marL="68580" marR="68580" marT="0" marB="0" anchor="ctr"/>
                </a:tc>
                <a:extLst>
                  <a:ext uri="{0D108BD9-81ED-4DB2-BD59-A6C34878D82A}">
                    <a16:rowId xmlns:a16="http://schemas.microsoft.com/office/drawing/2014/main" val="3445137837"/>
                  </a:ext>
                </a:extLst>
              </a:tr>
              <a:tr h="371176">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Salmonella</a:t>
                      </a:r>
                    </a:p>
                  </a:txBody>
                  <a:tcPr marL="68580" marR="68580" marT="0" marB="0" anchor="ctr"/>
                </a:tc>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Food poisoning bacteria found in chicken, some dairy foods and raw eggs</a:t>
                      </a:r>
                    </a:p>
                  </a:txBody>
                  <a:tcPr marL="68580" marR="68580" marT="0" marB="0" anchor="ctr"/>
                </a:tc>
                <a:extLst>
                  <a:ext uri="{0D108BD9-81ED-4DB2-BD59-A6C34878D82A}">
                    <a16:rowId xmlns:a16="http://schemas.microsoft.com/office/drawing/2014/main" val="539429037"/>
                  </a:ext>
                </a:extLst>
              </a:tr>
              <a:tr h="371176">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Staphylococcus</a:t>
                      </a:r>
                    </a:p>
                  </a:txBody>
                  <a:tcPr marL="68580" marR="68580" marT="0" marB="0" anchor="ctr"/>
                </a:tc>
                <a:tc>
                  <a:txBody>
                    <a:bodyPr/>
                    <a:lstStyle/>
                    <a:p>
                      <a:pPr>
                        <a:lnSpc>
                          <a:spcPct val="107000"/>
                        </a:lnSpc>
                        <a:spcAft>
                          <a:spcPts val="0"/>
                        </a:spcAft>
                      </a:pPr>
                      <a:r>
                        <a:rPr lang="en-GB" sz="1200" baseline="0" dirty="0">
                          <a:effectLst/>
                          <a:latin typeface="Gill Sans MT" panose="020B0502020104020203" pitchFamily="34" charset="0"/>
                          <a:ea typeface="Calibri" panose="020F0502020204030204" pitchFamily="34" charset="0"/>
                          <a:cs typeface="Times New Roman" panose="02020603050405020304" pitchFamily="18" charset="0"/>
                        </a:rPr>
                        <a:t>Food poisoning bacteria found in egg products , chicken, salad, tuna and eggs</a:t>
                      </a:r>
                    </a:p>
                  </a:txBody>
                  <a:tcPr marL="68580" marR="68580" marT="0" marB="0" anchor="ctr"/>
                </a:tc>
                <a:extLst>
                  <a:ext uri="{0D108BD9-81ED-4DB2-BD59-A6C34878D82A}">
                    <a16:rowId xmlns:a16="http://schemas.microsoft.com/office/drawing/2014/main" val="3921007674"/>
                  </a:ext>
                </a:extLst>
              </a:tr>
              <a:tr h="371176">
                <a:tc>
                  <a:txBody>
                    <a:bodyPr/>
                    <a:lstStyle/>
                    <a:p>
                      <a:pPr>
                        <a:lnSpc>
                          <a:spcPct val="107000"/>
                        </a:lnSpc>
                        <a:spcAft>
                          <a:spcPts val="0"/>
                        </a:spcAft>
                      </a:pPr>
                      <a:r>
                        <a:rPr lang="en-GB" sz="1200">
                          <a:effectLst/>
                          <a:latin typeface="Gill Sans MT" panose="020B0502020104020203" pitchFamily="34" charset="0"/>
                          <a:ea typeface="Calibri" panose="020F0502020204030204" pitchFamily="34" charset="0"/>
                          <a:cs typeface="Times New Roman" panose="02020603050405020304" pitchFamily="18" charset="0"/>
                        </a:rPr>
                        <a:t>Temperature probe</a:t>
                      </a:r>
                      <a:endParaRPr lang="en-GB"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GB" sz="1200" baseline="0" dirty="0">
                          <a:effectLst/>
                          <a:latin typeface="Gill Sans MT" panose="020B0502020104020203" pitchFamily="34" charset="0"/>
                          <a:ea typeface="Calibri" panose="020F0502020204030204" pitchFamily="34" charset="0"/>
                          <a:cs typeface="Times New Roman" panose="02020603050405020304" pitchFamily="18" charset="0"/>
                        </a:rPr>
                        <a:t>Device used to check the temperature in the centre of cooked food.</a:t>
                      </a:r>
                    </a:p>
                  </a:txBody>
                  <a:tcPr marL="68580" marR="68580" marT="0" marB="0" anchor="ctr"/>
                </a:tc>
                <a:extLst>
                  <a:ext uri="{0D108BD9-81ED-4DB2-BD59-A6C34878D82A}">
                    <a16:rowId xmlns:a16="http://schemas.microsoft.com/office/drawing/2014/main" val="461162625"/>
                  </a:ext>
                </a:extLst>
              </a:tr>
            </a:tbl>
          </a:graphicData>
        </a:graphic>
      </p:graphicFrame>
      <p:sp>
        <p:nvSpPr>
          <p:cNvPr id="5" name="TextBox 4"/>
          <p:cNvSpPr txBox="1"/>
          <p:nvPr/>
        </p:nvSpPr>
        <p:spPr>
          <a:xfrm>
            <a:off x="176922" y="227183"/>
            <a:ext cx="3592974"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rPr>
              <a:t>Cooking and</a:t>
            </a:r>
            <a:r>
              <a:rPr kumimoji="0" lang="en-US" sz="2400" b="0" i="0" u="none" strike="noStrike" kern="1200" cap="none" spc="0" normalizeH="0" noProof="0" dirty="0">
                <a:ln>
                  <a:noFill/>
                </a:ln>
                <a:solidFill>
                  <a:prstClr val="white"/>
                </a:solidFill>
                <a:effectLst/>
                <a:uLnTx/>
                <a:uFillTx/>
                <a:latin typeface="Gill Sans MT" panose="020B0502020104020203" pitchFamily="34" charset="0"/>
                <a:ea typeface="+mn-ea"/>
                <a:cs typeface="+mn-cs"/>
              </a:rPr>
              <a:t> Nutrition</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endParaRPr>
          </a:p>
        </p:txBody>
      </p:sp>
      <p:sp>
        <p:nvSpPr>
          <p:cNvPr id="4" name="TextBox 3"/>
          <p:cNvSpPr txBox="1"/>
          <p:nvPr/>
        </p:nvSpPr>
        <p:spPr>
          <a:xfrm>
            <a:off x="11755120" y="6488668"/>
            <a:ext cx="436880" cy="369332"/>
          </a:xfrm>
          <a:prstGeom prst="rect">
            <a:avLst/>
          </a:prstGeom>
          <a:solidFill>
            <a:schemeClr val="tx1"/>
          </a:solidFill>
        </p:spPr>
        <p:txBody>
          <a:bodyPr wrap="square" rtlCol="0">
            <a:spAutoFit/>
          </a:bodyPr>
          <a:lstStyle/>
          <a:p>
            <a:pPr algn="ctr"/>
            <a:r>
              <a:rPr lang="en-GB" dirty="0">
                <a:solidFill>
                  <a:schemeClr val="bg1"/>
                </a:solidFill>
              </a:rPr>
              <a:t>21</a:t>
            </a:r>
          </a:p>
        </p:txBody>
      </p:sp>
    </p:spTree>
    <p:extLst>
      <p:ext uri="{BB962C8B-B14F-4D97-AF65-F5344CB8AC3E}">
        <p14:creationId xmlns:p14="http://schemas.microsoft.com/office/powerpoint/2010/main" val="35473095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871973494"/>
              </p:ext>
            </p:extLst>
          </p:nvPr>
        </p:nvGraphicFramePr>
        <p:xfrm>
          <a:off x="315479" y="802151"/>
          <a:ext cx="11439641" cy="3021385"/>
        </p:xfrm>
        <a:graphic>
          <a:graphicData uri="http://schemas.openxmlformats.org/drawingml/2006/table">
            <a:tbl>
              <a:tblPr firstRow="1" bandRow="1">
                <a:tableStyleId>{5940675A-B579-460E-94D1-54222C63F5DA}</a:tableStyleId>
              </a:tblPr>
              <a:tblGrid>
                <a:gridCol w="1432118">
                  <a:extLst>
                    <a:ext uri="{9D8B030D-6E8A-4147-A177-3AD203B41FA5}">
                      <a16:colId xmlns:a16="http://schemas.microsoft.com/office/drawing/2014/main" val="20000"/>
                    </a:ext>
                  </a:extLst>
                </a:gridCol>
                <a:gridCol w="10007523">
                  <a:extLst>
                    <a:ext uri="{9D8B030D-6E8A-4147-A177-3AD203B41FA5}">
                      <a16:colId xmlns:a16="http://schemas.microsoft.com/office/drawing/2014/main" val="20001"/>
                    </a:ext>
                  </a:extLst>
                </a:gridCol>
              </a:tblGrid>
              <a:tr h="333438">
                <a:tc>
                  <a:txBody>
                    <a:bodyPr/>
                    <a:lstStyle/>
                    <a:p>
                      <a:pPr algn="l"/>
                      <a:r>
                        <a:rPr lang="en-GB" sz="1200" b="1" dirty="0">
                          <a:latin typeface="Gill Sans MT" panose="020B0502020104020203" pitchFamily="34" charset="0"/>
                        </a:rPr>
                        <a:t>Key Word</a:t>
                      </a:r>
                    </a:p>
                  </a:txBody>
                  <a:tcPr anchor="ctr">
                    <a:solidFill>
                      <a:schemeClr val="accent6">
                        <a:lumMod val="20000"/>
                        <a:lumOff val="80000"/>
                      </a:schemeClr>
                    </a:solidFill>
                  </a:tcPr>
                </a:tc>
                <a:tc>
                  <a:txBody>
                    <a:bodyPr/>
                    <a:lstStyle/>
                    <a:p>
                      <a:pPr algn="l"/>
                      <a:r>
                        <a:rPr lang="en-GB" sz="1200" b="1" dirty="0">
                          <a:latin typeface="Gill Sans MT" panose="020B0502020104020203" pitchFamily="34" charset="0"/>
                        </a:rPr>
                        <a:t>Definition</a:t>
                      </a:r>
                    </a:p>
                  </a:txBody>
                  <a:tcPr anchor="ctr">
                    <a:solidFill>
                      <a:schemeClr val="accent6">
                        <a:lumMod val="20000"/>
                        <a:lumOff val="80000"/>
                      </a:schemeClr>
                    </a:solidFill>
                  </a:tcPr>
                </a:tc>
                <a:extLst>
                  <a:ext uri="{0D108BD9-81ED-4DB2-BD59-A6C34878D82A}">
                    <a16:rowId xmlns:a16="http://schemas.microsoft.com/office/drawing/2014/main" val="10000"/>
                  </a:ext>
                </a:extLst>
              </a:tr>
              <a:tr h="585315">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Rule of Thirds</a:t>
                      </a:r>
                    </a:p>
                  </a:txBody>
                  <a:tcPr marL="36576" marR="36576" marT="36576" marB="36576" anchor="ctr"/>
                </a:tc>
                <a:tc>
                  <a:txBody>
                    <a:bodyPr/>
                    <a:lstStyle/>
                    <a:p>
                      <a:r>
                        <a:rPr lang="en-GB" sz="1200" dirty="0">
                          <a:latin typeface="Gill Sans MT" panose="020B0502020104020203" pitchFamily="34" charset="0"/>
                        </a:rPr>
                        <a:t>The Rule of Thirds has an off-centre composition, which is more pleasing to the eye and looks more natural than the subject placed right in the middle</a:t>
                      </a:r>
                      <a:endParaRPr lang="en-GB" sz="1200" kern="1200" dirty="0">
                        <a:solidFill>
                          <a:schemeClr val="tx1"/>
                        </a:solidFill>
                        <a:effectLst/>
                        <a:latin typeface="Gill Sans MT" panose="020B0502020104020203" pitchFamily="34" charset="0"/>
                        <a:ea typeface="+mn-ea"/>
                        <a:cs typeface="+mn-cs"/>
                      </a:endParaRPr>
                    </a:p>
                  </a:txBody>
                  <a:tcPr marL="36576" marR="36576" marT="36576" marB="36576" anchor="ctr"/>
                </a:tc>
                <a:extLst>
                  <a:ext uri="{0D108BD9-81ED-4DB2-BD59-A6C34878D82A}">
                    <a16:rowId xmlns:a16="http://schemas.microsoft.com/office/drawing/2014/main" val="10001"/>
                  </a:ext>
                </a:extLst>
              </a:tr>
              <a:tr h="532433">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Golden Section</a:t>
                      </a:r>
                    </a:p>
                  </a:txBody>
                  <a:tcPr marL="36576" marR="36576" marT="36576" marB="36576" anchor="ctr"/>
                </a:tc>
                <a:tc>
                  <a:txBody>
                    <a:bodyPr/>
                    <a:lstStyle/>
                    <a:p>
                      <a:r>
                        <a:rPr lang="en-GB" sz="1200" dirty="0">
                          <a:latin typeface="Gill Sans MT" panose="020B0502020104020203" pitchFamily="34" charset="0"/>
                        </a:rPr>
                        <a:t>The Golden Section of rectangles are the most visually pleasing rectangles known, which are based on a mathematical ratio.</a:t>
                      </a:r>
                      <a:endParaRPr lang="en-GB" sz="1200" kern="1200" dirty="0">
                        <a:solidFill>
                          <a:schemeClr val="tx1"/>
                        </a:solidFill>
                        <a:effectLst/>
                        <a:latin typeface="Gill Sans MT" panose="020B0502020104020203" pitchFamily="34" charset="0"/>
                        <a:ea typeface="+mn-ea"/>
                        <a:cs typeface="+mn-cs"/>
                      </a:endParaRPr>
                    </a:p>
                  </a:txBody>
                  <a:tcPr marL="36576" marR="36576" marT="36576" marB="36576" anchor="ctr"/>
                </a:tc>
                <a:extLst>
                  <a:ext uri="{0D108BD9-81ED-4DB2-BD59-A6C34878D82A}">
                    <a16:rowId xmlns:a16="http://schemas.microsoft.com/office/drawing/2014/main" val="10002"/>
                  </a:ext>
                </a:extLst>
              </a:tr>
              <a:tr h="532433">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Proportion/Scale</a:t>
                      </a:r>
                    </a:p>
                  </a:txBody>
                  <a:tcPr marL="36576" marR="36576" marT="36576" marB="36576" anchor="ctr"/>
                </a:tc>
                <a:tc>
                  <a:txBody>
                    <a:bodyPr/>
                    <a:lstStyle/>
                    <a:p>
                      <a:r>
                        <a:rPr lang="en-GB" sz="1200" dirty="0">
                          <a:latin typeface="Gill Sans MT" panose="020B0502020104020203" pitchFamily="34" charset="0"/>
                        </a:rPr>
                        <a:t>The relationship between objects with respect to size/ number.</a:t>
                      </a:r>
                      <a:endParaRPr lang="en-GB" sz="1200" kern="1200" dirty="0">
                        <a:solidFill>
                          <a:schemeClr val="tx1"/>
                        </a:solidFill>
                        <a:effectLst/>
                        <a:latin typeface="Gill Sans MT" panose="020B0502020104020203" pitchFamily="34" charset="0"/>
                        <a:ea typeface="+mn-ea"/>
                        <a:cs typeface="+mn-cs"/>
                      </a:endParaRPr>
                    </a:p>
                  </a:txBody>
                  <a:tcPr marL="36576" marR="36576" marT="36576" marB="36576" anchor="ctr"/>
                </a:tc>
                <a:extLst>
                  <a:ext uri="{0D108BD9-81ED-4DB2-BD59-A6C34878D82A}">
                    <a16:rowId xmlns:a16="http://schemas.microsoft.com/office/drawing/2014/main" val="10004"/>
                  </a:ext>
                </a:extLst>
              </a:tr>
              <a:tr h="505333">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Rhythm/movement</a:t>
                      </a:r>
                    </a:p>
                  </a:txBody>
                  <a:tcPr marL="36576" marR="36576" marT="36576" marB="36576" anchor="ctr"/>
                </a:tc>
                <a:tc>
                  <a:txBody>
                    <a:bodyPr/>
                    <a:lstStyle/>
                    <a:p>
                      <a:r>
                        <a:rPr lang="en-GB" sz="1200" dirty="0">
                          <a:latin typeface="Gill Sans MT" panose="020B0502020104020203" pitchFamily="34" charset="0"/>
                        </a:rPr>
                        <a:t>The use of recurring elements to direct the movement of the eye through the artwork</a:t>
                      </a:r>
                      <a:endParaRPr lang="en-GB" sz="1200" kern="1200" dirty="0">
                        <a:solidFill>
                          <a:schemeClr val="tx1"/>
                        </a:solidFill>
                        <a:effectLst/>
                        <a:latin typeface="Gill Sans MT" panose="020B0502020104020203" pitchFamily="34" charset="0"/>
                        <a:ea typeface="+mn-ea"/>
                        <a:cs typeface="+mn-cs"/>
                      </a:endParaRPr>
                    </a:p>
                  </a:txBody>
                  <a:tcPr marL="36576" marR="36576" marT="36576" marB="36576" anchor="ctr"/>
                </a:tc>
                <a:extLst>
                  <a:ext uri="{0D108BD9-81ED-4DB2-BD59-A6C34878D82A}">
                    <a16:rowId xmlns:a16="http://schemas.microsoft.com/office/drawing/2014/main" val="3925240874"/>
                  </a:ext>
                </a:extLst>
              </a:tr>
              <a:tr h="532433">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Harmony</a:t>
                      </a:r>
                    </a:p>
                  </a:txBody>
                  <a:tcPr marL="36576" marR="36576" marT="36576" marB="36576" anchor="ctr"/>
                </a:tc>
                <a:tc>
                  <a:txBody>
                    <a:bodyPr/>
                    <a:lstStyle/>
                    <a:p>
                      <a:r>
                        <a:rPr lang="en-GB" sz="1200" dirty="0">
                          <a:latin typeface="Gill Sans MT" panose="020B0502020104020203" pitchFamily="34" charset="0"/>
                        </a:rPr>
                        <a:t>The arrangement of elements to give the viewer the feeling that all the parts of the piece form a coherent whole</a:t>
                      </a:r>
                      <a:endParaRPr lang="en-GB" sz="1200" kern="1200" dirty="0">
                        <a:solidFill>
                          <a:schemeClr val="tx1"/>
                        </a:solidFill>
                        <a:effectLst/>
                        <a:latin typeface="Gill Sans MT" panose="020B0502020104020203" pitchFamily="34" charset="0"/>
                        <a:ea typeface="+mn-ea"/>
                        <a:cs typeface="+mn-cs"/>
                      </a:endParaRPr>
                    </a:p>
                  </a:txBody>
                  <a:tcPr marL="36576" marR="36576" marT="36576" marB="36576" anchor="ctr"/>
                </a:tc>
                <a:extLst>
                  <a:ext uri="{0D108BD9-81ED-4DB2-BD59-A6C34878D82A}">
                    <a16:rowId xmlns:a16="http://schemas.microsoft.com/office/drawing/2014/main" val="3041935017"/>
                  </a:ext>
                </a:extLst>
              </a:tr>
            </a:tbl>
          </a:graphicData>
        </a:graphic>
      </p:graphicFrame>
      <p:sp>
        <p:nvSpPr>
          <p:cNvPr id="3" name="TextBox 2"/>
          <p:cNvSpPr txBox="1"/>
          <p:nvPr/>
        </p:nvSpPr>
        <p:spPr>
          <a:xfrm>
            <a:off x="10470158" y="114119"/>
            <a:ext cx="1565088"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rPr>
              <a:t>Art</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endParaRPr>
          </a:p>
        </p:txBody>
      </p:sp>
      <p:sp>
        <p:nvSpPr>
          <p:cNvPr id="5" name="TextBox 4"/>
          <p:cNvSpPr txBox="1"/>
          <p:nvPr/>
        </p:nvSpPr>
        <p:spPr>
          <a:xfrm>
            <a:off x="11755120" y="6488668"/>
            <a:ext cx="436880" cy="369332"/>
          </a:xfrm>
          <a:prstGeom prst="rect">
            <a:avLst/>
          </a:prstGeom>
          <a:solidFill>
            <a:schemeClr val="tx1"/>
          </a:solidFill>
        </p:spPr>
        <p:txBody>
          <a:bodyPr wrap="square" rtlCol="0">
            <a:spAutoFit/>
          </a:bodyPr>
          <a:lstStyle/>
          <a:p>
            <a:pPr algn="ctr"/>
            <a:r>
              <a:rPr lang="en-GB" dirty="0">
                <a:solidFill>
                  <a:schemeClr val="bg1"/>
                </a:solidFill>
              </a:rPr>
              <a:t>22</a:t>
            </a:r>
          </a:p>
        </p:txBody>
      </p:sp>
    </p:spTree>
    <p:extLst>
      <p:ext uri="{BB962C8B-B14F-4D97-AF65-F5344CB8AC3E}">
        <p14:creationId xmlns:p14="http://schemas.microsoft.com/office/powerpoint/2010/main" val="40987508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2703" y="134605"/>
            <a:ext cx="1706097"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lIns="91440" tIns="45720" rIns="91440" bIns="45720" rtlCol="0" anchor="t">
            <a:spAutoFit/>
          </a:bodyPr>
          <a:lstStyle/>
          <a:p>
            <a:pPr algn="ctr">
              <a:defRPr/>
            </a:pPr>
            <a:r>
              <a:rPr lang="en-US" sz="2400" dirty="0">
                <a:solidFill>
                  <a:prstClr val="white"/>
                </a:solidFill>
                <a:cs typeface="Calibri"/>
              </a:rPr>
              <a:t>Music</a:t>
            </a:r>
            <a:endParaRPr lang="en-US" sz="2400" b="0" i="0" u="none" strike="noStrike" kern="1200" cap="none" spc="0" normalizeH="0" baseline="0" noProof="0" dirty="0">
              <a:ln>
                <a:noFill/>
              </a:ln>
              <a:solidFill>
                <a:prstClr val="white"/>
              </a:solidFill>
              <a:effectLst/>
              <a:uLnTx/>
              <a:uFillTx/>
              <a:cs typeface="Calibri"/>
            </a:endParaRPr>
          </a:p>
        </p:txBody>
      </p:sp>
      <p:graphicFrame>
        <p:nvGraphicFramePr>
          <p:cNvPr id="7" name="Table 6"/>
          <p:cNvGraphicFramePr>
            <a:graphicFrameLocks noGrp="1"/>
          </p:cNvGraphicFramePr>
          <p:nvPr>
            <p:extLst>
              <p:ext uri="{D42A27DB-BD31-4B8C-83A1-F6EECF244321}">
                <p14:modId xmlns:p14="http://schemas.microsoft.com/office/powerpoint/2010/main" val="409908772"/>
              </p:ext>
            </p:extLst>
          </p:nvPr>
        </p:nvGraphicFramePr>
        <p:xfrm>
          <a:off x="178740" y="771407"/>
          <a:ext cx="11743294" cy="5803561"/>
        </p:xfrm>
        <a:graphic>
          <a:graphicData uri="http://schemas.openxmlformats.org/drawingml/2006/table">
            <a:tbl>
              <a:tblPr firstRow="1" bandRow="1">
                <a:tableStyleId>{5940675A-B579-460E-94D1-54222C63F5DA}</a:tableStyleId>
              </a:tblPr>
              <a:tblGrid>
                <a:gridCol w="1586273">
                  <a:extLst>
                    <a:ext uri="{9D8B030D-6E8A-4147-A177-3AD203B41FA5}">
                      <a16:colId xmlns:a16="http://schemas.microsoft.com/office/drawing/2014/main" val="20000"/>
                    </a:ext>
                  </a:extLst>
                </a:gridCol>
                <a:gridCol w="10157021">
                  <a:extLst>
                    <a:ext uri="{9D8B030D-6E8A-4147-A177-3AD203B41FA5}">
                      <a16:colId xmlns:a16="http://schemas.microsoft.com/office/drawing/2014/main" val="20001"/>
                    </a:ext>
                  </a:extLst>
                </a:gridCol>
              </a:tblGrid>
              <a:tr h="317617">
                <a:tc>
                  <a:txBody>
                    <a:bodyPr/>
                    <a:lstStyle/>
                    <a:p>
                      <a:pPr algn="l"/>
                      <a:r>
                        <a:rPr lang="en-GB" sz="1200" b="0" dirty="0">
                          <a:latin typeface="Gill Sans MT" panose="020B0502020104020203" pitchFamily="34" charset="0"/>
                        </a:rPr>
                        <a:t>Key Word</a:t>
                      </a:r>
                    </a:p>
                  </a:txBody>
                  <a:tcPr anchor="ctr">
                    <a:solidFill>
                      <a:schemeClr val="accent1">
                        <a:lumMod val="20000"/>
                        <a:lumOff val="80000"/>
                      </a:schemeClr>
                    </a:solidFill>
                  </a:tcPr>
                </a:tc>
                <a:tc>
                  <a:txBody>
                    <a:bodyPr/>
                    <a:lstStyle/>
                    <a:p>
                      <a:pPr algn="l"/>
                      <a:r>
                        <a:rPr lang="en-GB" sz="1200" b="0" dirty="0">
                          <a:latin typeface="Gill Sans MT" panose="020B0502020104020203" pitchFamily="34" charset="0"/>
                        </a:rPr>
                        <a:t>Definition</a:t>
                      </a:r>
                    </a:p>
                  </a:txBody>
                  <a:tcPr anchor="ctr">
                    <a:solidFill>
                      <a:schemeClr val="accent1">
                        <a:lumMod val="20000"/>
                        <a:lumOff val="80000"/>
                      </a:schemeClr>
                    </a:solidFill>
                  </a:tcPr>
                </a:tc>
                <a:extLst>
                  <a:ext uri="{0D108BD9-81ED-4DB2-BD59-A6C34878D82A}">
                    <a16:rowId xmlns:a16="http://schemas.microsoft.com/office/drawing/2014/main" val="10000"/>
                  </a:ext>
                </a:extLst>
              </a:tr>
              <a:tr h="336660">
                <a:tc>
                  <a:txBody>
                    <a:bodyPr/>
                    <a:lstStyle/>
                    <a:p>
                      <a:pPr lvl="0" indent="0" algn="l">
                        <a:lnSpc>
                          <a:spcPct val="119000"/>
                        </a:lnSpc>
                        <a:spcBef>
                          <a:spcPts val="0"/>
                        </a:spcBef>
                        <a:spcAft>
                          <a:spcPts val="600"/>
                        </a:spcAft>
                        <a:buNone/>
                      </a:pPr>
                      <a:r>
                        <a:rPr lang="en-US" sz="1200" b="0" i="0" u="none" strike="noStrike" kern="1400" noProof="0" dirty="0">
                          <a:ln>
                            <a:noFill/>
                          </a:ln>
                          <a:solidFill>
                            <a:srgbClr val="000000"/>
                          </a:solidFill>
                          <a:effectLst/>
                          <a:latin typeface="Gill Sans MT" panose="020B0502020104020203" pitchFamily="34" charset="0"/>
                        </a:rPr>
                        <a:t>Syncopation</a:t>
                      </a:r>
                    </a:p>
                  </a:txBody>
                  <a:tcPr marL="36576" marR="36576" marT="36576" marB="36576" anchor="ctr"/>
                </a:tc>
                <a:tc>
                  <a:txBody>
                    <a:bodyPr/>
                    <a:lstStyle/>
                    <a:p>
                      <a:pPr lvl="0" indent="0" algn="l">
                        <a:lnSpc>
                          <a:spcPct val="119000"/>
                        </a:lnSpc>
                        <a:spcBef>
                          <a:spcPts val="0"/>
                        </a:spcBef>
                        <a:spcAft>
                          <a:spcPts val="600"/>
                        </a:spcAft>
                        <a:buNone/>
                      </a:pPr>
                      <a:r>
                        <a:rPr lang="en-US" sz="1200" b="0" i="0" u="none" strike="noStrike" kern="1400" noProof="0" dirty="0">
                          <a:ln>
                            <a:noFill/>
                          </a:ln>
                          <a:solidFill>
                            <a:srgbClr val="0F0F0F"/>
                          </a:solidFill>
                          <a:effectLst/>
                          <a:latin typeface="Gill Sans MT" panose="020B0502020104020203" pitchFamily="34" charset="0"/>
                        </a:rPr>
                        <a:t>Emphasis placed on a note that is not normally stressed, or between beats music with a steady beat.</a:t>
                      </a:r>
                    </a:p>
                  </a:txBody>
                  <a:tcPr marL="36576" marR="36576" marT="36576" marB="36576" anchor="ctr"/>
                </a:tc>
                <a:extLst>
                  <a:ext uri="{0D108BD9-81ED-4DB2-BD59-A6C34878D82A}">
                    <a16:rowId xmlns:a16="http://schemas.microsoft.com/office/drawing/2014/main" val="1702062083"/>
                  </a:ext>
                </a:extLst>
              </a:tr>
              <a:tr h="336660">
                <a:tc>
                  <a:txBody>
                    <a:bodyPr/>
                    <a:lstStyle/>
                    <a:p>
                      <a:pPr lvl="0" indent="0" algn="l">
                        <a:lnSpc>
                          <a:spcPct val="119000"/>
                        </a:lnSpc>
                        <a:spcBef>
                          <a:spcPts val="0"/>
                        </a:spcBef>
                        <a:spcAft>
                          <a:spcPts val="600"/>
                        </a:spcAft>
                        <a:buNone/>
                      </a:pPr>
                      <a:r>
                        <a:rPr lang="en-US" sz="1200" b="0" i="0" u="none" strike="noStrike" kern="1400" noProof="0" dirty="0">
                          <a:ln>
                            <a:noFill/>
                          </a:ln>
                          <a:solidFill>
                            <a:srgbClr val="000000"/>
                          </a:solidFill>
                          <a:effectLst/>
                          <a:latin typeface="Gill Sans MT" panose="020B0502020104020203" pitchFamily="34" charset="0"/>
                        </a:rPr>
                        <a:t>Dotted note</a:t>
                      </a:r>
                    </a:p>
                  </a:txBody>
                  <a:tcPr marL="36576" marR="36576" marT="36576" marB="36576" anchor="ctr"/>
                </a:tc>
                <a:tc>
                  <a:txBody>
                    <a:bodyPr/>
                    <a:lstStyle/>
                    <a:p>
                      <a:pPr lvl="0" indent="0" algn="l">
                        <a:lnSpc>
                          <a:spcPct val="119000"/>
                        </a:lnSpc>
                        <a:spcBef>
                          <a:spcPts val="0"/>
                        </a:spcBef>
                        <a:spcAft>
                          <a:spcPts val="600"/>
                        </a:spcAft>
                        <a:buNone/>
                      </a:pPr>
                      <a:r>
                        <a:rPr lang="en-US" sz="1200" b="0" i="0" u="none" strike="noStrike" kern="1400" noProof="0" dirty="0">
                          <a:ln>
                            <a:noFill/>
                          </a:ln>
                          <a:solidFill>
                            <a:srgbClr val="0F0F0F"/>
                          </a:solidFill>
                          <a:effectLst/>
                          <a:latin typeface="Gill Sans MT" panose="020B0502020104020203" pitchFamily="34" charset="0"/>
                        </a:rPr>
                        <a:t>A dot added after a note, adding an extra half to its </a:t>
                      </a:r>
                      <a:r>
                        <a:rPr lang="en-US" sz="1200" b="0" i="0" u="none" strike="noStrike" kern="1400" noProof="0" dirty="0" err="1">
                          <a:ln>
                            <a:noFill/>
                          </a:ln>
                          <a:solidFill>
                            <a:srgbClr val="0F0F0F"/>
                          </a:solidFill>
                          <a:effectLst/>
                          <a:latin typeface="Gill Sans MT" panose="020B0502020104020203" pitchFamily="34" charset="0"/>
                        </a:rPr>
                        <a:t>lenght</a:t>
                      </a:r>
                      <a:r>
                        <a:rPr lang="en-US" sz="1200" b="0" i="0" u="none" strike="noStrike" kern="1400" noProof="0" dirty="0">
                          <a:ln>
                            <a:noFill/>
                          </a:ln>
                          <a:solidFill>
                            <a:srgbClr val="0F0F0F"/>
                          </a:solidFill>
                          <a:effectLst/>
                          <a:latin typeface="Gill Sans MT" panose="020B0502020104020203" pitchFamily="34" charset="0"/>
                        </a:rPr>
                        <a:t> three beats per bar</a:t>
                      </a:r>
                    </a:p>
                  </a:txBody>
                  <a:tcPr marL="36576" marR="36576" marT="36576" marB="36576" anchor="ctr"/>
                </a:tc>
                <a:extLst>
                  <a:ext uri="{0D108BD9-81ED-4DB2-BD59-A6C34878D82A}">
                    <a16:rowId xmlns:a16="http://schemas.microsoft.com/office/drawing/2014/main" val="3869662996"/>
                  </a:ext>
                </a:extLst>
              </a:tr>
              <a:tr h="336660">
                <a:tc>
                  <a:txBody>
                    <a:bodyPr/>
                    <a:lstStyle/>
                    <a:p>
                      <a:pPr marR="0" lvl="0" indent="0" algn="l">
                        <a:lnSpc>
                          <a:spcPct val="119000"/>
                        </a:lnSpc>
                        <a:spcBef>
                          <a:spcPts val="0"/>
                        </a:spcBef>
                        <a:spcAft>
                          <a:spcPts val="600"/>
                        </a:spcAft>
                        <a:buNone/>
                      </a:pPr>
                      <a:r>
                        <a:rPr lang="en-US" sz="1200" b="0" i="0" u="none" strike="noStrike" kern="1400" noProof="0" dirty="0">
                          <a:ln>
                            <a:noFill/>
                          </a:ln>
                          <a:solidFill>
                            <a:srgbClr val="000000"/>
                          </a:solidFill>
                          <a:effectLst/>
                          <a:latin typeface="Gill Sans MT" panose="020B0502020104020203" pitchFamily="34" charset="0"/>
                        </a:rPr>
                        <a:t>Chords</a:t>
                      </a:r>
                    </a:p>
                  </a:txBody>
                  <a:tcPr marL="36576" marR="36576" marT="36576" marB="36576" anchor="ctr"/>
                </a:tc>
                <a:tc>
                  <a:txBody>
                    <a:bodyPr/>
                    <a:lstStyle/>
                    <a:p>
                      <a:pPr marR="0" lvl="0" indent="0" algn="l">
                        <a:lnSpc>
                          <a:spcPct val="119000"/>
                        </a:lnSpc>
                        <a:spcBef>
                          <a:spcPts val="0"/>
                        </a:spcBef>
                        <a:spcAft>
                          <a:spcPts val="600"/>
                        </a:spcAft>
                        <a:buNone/>
                      </a:pPr>
                      <a:r>
                        <a:rPr lang="en-US" sz="1200" b="0" i="0" u="none" strike="noStrike" kern="1400" noProof="0" dirty="0">
                          <a:ln>
                            <a:noFill/>
                          </a:ln>
                          <a:solidFill>
                            <a:srgbClr val="0F0F0F"/>
                          </a:solidFill>
                          <a:effectLst/>
                          <a:latin typeface="Gill Sans MT" panose="020B0502020104020203" pitchFamily="34" charset="0"/>
                        </a:rPr>
                        <a:t>A chord in music is a combination of three or more notes played simultaneously, forming the harmonic foundation of a piece.</a:t>
                      </a:r>
                      <a:endParaRPr lang="en-US" b="0" dirty="0">
                        <a:latin typeface="Gill Sans MT" panose="020B0502020104020203" pitchFamily="34" charset="0"/>
                      </a:endParaRPr>
                    </a:p>
                  </a:txBody>
                  <a:tcPr marL="36576" marR="36576" marT="36576" marB="36576" anchor="ctr"/>
                </a:tc>
                <a:extLst>
                  <a:ext uri="{0D108BD9-81ED-4DB2-BD59-A6C34878D82A}">
                    <a16:rowId xmlns:a16="http://schemas.microsoft.com/office/drawing/2014/main" val="10001"/>
                  </a:ext>
                </a:extLst>
              </a:tr>
              <a:tr h="336660">
                <a:tc>
                  <a:txBody>
                    <a:bodyPr/>
                    <a:lstStyle/>
                    <a:p>
                      <a:pPr lvl="0" indent="0" algn="l">
                        <a:lnSpc>
                          <a:spcPct val="119000"/>
                        </a:lnSpc>
                        <a:spcBef>
                          <a:spcPts val="0"/>
                        </a:spcBef>
                        <a:spcAft>
                          <a:spcPts val="600"/>
                        </a:spcAft>
                        <a:buNone/>
                      </a:pPr>
                      <a:r>
                        <a:rPr lang="en-US" sz="1200" b="0" i="0" u="none" strike="noStrike" kern="1400" noProof="0" dirty="0">
                          <a:ln>
                            <a:noFill/>
                          </a:ln>
                          <a:solidFill>
                            <a:srgbClr val="000000"/>
                          </a:solidFill>
                          <a:effectLst/>
                          <a:latin typeface="Gill Sans MT" panose="020B0502020104020203" pitchFamily="34" charset="0"/>
                        </a:rPr>
                        <a:t>Triplet</a:t>
                      </a:r>
                    </a:p>
                  </a:txBody>
                  <a:tcPr marL="36576" marR="36576" marT="36576" marB="36576" anchor="ctr"/>
                </a:tc>
                <a:tc>
                  <a:txBody>
                    <a:bodyPr/>
                    <a:lstStyle/>
                    <a:p>
                      <a:pPr lvl="0" indent="0" algn="l">
                        <a:lnSpc>
                          <a:spcPct val="119000"/>
                        </a:lnSpc>
                        <a:spcBef>
                          <a:spcPts val="0"/>
                        </a:spcBef>
                        <a:spcAft>
                          <a:spcPts val="600"/>
                        </a:spcAft>
                        <a:buNone/>
                      </a:pPr>
                      <a:r>
                        <a:rPr lang="en-US" sz="1200" b="0" i="0" u="none" strike="noStrike" kern="1400" noProof="0" dirty="0">
                          <a:ln>
                            <a:noFill/>
                          </a:ln>
                          <a:solidFill>
                            <a:srgbClr val="0F0F0F"/>
                          </a:solidFill>
                          <a:effectLst/>
                          <a:latin typeface="Gill Sans MT" panose="020B0502020104020203" pitchFamily="34" charset="0"/>
                        </a:rPr>
                        <a:t>Three notes played in the time of two.</a:t>
                      </a:r>
                    </a:p>
                  </a:txBody>
                  <a:tcPr marL="36576" marR="36576" marT="36576" marB="36576" anchor="ctr"/>
                </a:tc>
                <a:extLst>
                  <a:ext uri="{0D108BD9-81ED-4DB2-BD59-A6C34878D82A}">
                    <a16:rowId xmlns:a16="http://schemas.microsoft.com/office/drawing/2014/main" val="2840954109"/>
                  </a:ext>
                </a:extLst>
              </a:tr>
              <a:tr h="369517">
                <a:tc>
                  <a:txBody>
                    <a:bodyPr/>
                    <a:lstStyle/>
                    <a:p>
                      <a:pPr marR="0" lvl="0" indent="0" algn="l">
                        <a:lnSpc>
                          <a:spcPct val="119000"/>
                        </a:lnSpc>
                        <a:spcBef>
                          <a:spcPts val="0"/>
                        </a:spcBef>
                        <a:spcAft>
                          <a:spcPts val="600"/>
                        </a:spcAft>
                        <a:buNone/>
                      </a:pPr>
                      <a:r>
                        <a:rPr lang="en-US" sz="1200" b="0" i="0" u="none" strike="noStrike" kern="1400" noProof="0" dirty="0">
                          <a:ln>
                            <a:noFill/>
                          </a:ln>
                          <a:solidFill>
                            <a:srgbClr val="212121"/>
                          </a:solidFill>
                          <a:effectLst/>
                          <a:latin typeface="Gill Sans MT" panose="020B0502020104020203" pitchFamily="34" charset="0"/>
                        </a:rPr>
                        <a:t>Structure in pop</a:t>
                      </a:r>
                    </a:p>
                  </a:txBody>
                  <a:tcPr marL="36576" marR="36576" marT="36576" marB="36576" anchor="ctr"/>
                </a:tc>
                <a:tc>
                  <a:txBody>
                    <a:bodyPr/>
                    <a:lstStyle/>
                    <a:p>
                      <a:pPr marL="69850" lvl="0">
                        <a:lnSpc>
                          <a:spcPct val="100000"/>
                        </a:lnSpc>
                        <a:spcBef>
                          <a:spcPts val="10"/>
                        </a:spcBef>
                        <a:buNone/>
                      </a:pPr>
                      <a:r>
                        <a:rPr lang="en-US" sz="1200" b="0" i="0" u="none" strike="noStrike" kern="1400" noProof="0" dirty="0">
                          <a:ln>
                            <a:noFill/>
                          </a:ln>
                          <a:solidFill>
                            <a:srgbClr val="212121"/>
                          </a:solidFill>
                          <a:effectLst/>
                          <a:latin typeface="Gill Sans MT" panose="020B0502020104020203" pitchFamily="34" charset="0"/>
                        </a:rPr>
                        <a:t>organization and arrangement of various song sections like verses, choruses, bridges, and the overall layout, creating the framework for the composition.</a:t>
                      </a:r>
                      <a:endParaRPr lang="en-US" b="0" dirty="0">
                        <a:latin typeface="Gill Sans MT" panose="020B0502020104020203" pitchFamily="34" charset="0"/>
                      </a:endParaRPr>
                    </a:p>
                  </a:txBody>
                  <a:tcPr marL="36576" marR="36576" marT="36576" marB="36576" anchor="ctr"/>
                </a:tc>
                <a:extLst>
                  <a:ext uri="{0D108BD9-81ED-4DB2-BD59-A6C34878D82A}">
                    <a16:rowId xmlns:a16="http://schemas.microsoft.com/office/drawing/2014/main" val="10002"/>
                  </a:ext>
                </a:extLst>
              </a:tr>
              <a:tr h="412819">
                <a:tc>
                  <a:txBody>
                    <a:bodyPr/>
                    <a:lstStyle/>
                    <a:p>
                      <a:pPr marR="0" lvl="0" indent="0" algn="l">
                        <a:lnSpc>
                          <a:spcPct val="119000"/>
                        </a:lnSpc>
                        <a:spcBef>
                          <a:spcPts val="0"/>
                        </a:spcBef>
                        <a:spcAft>
                          <a:spcPts val="600"/>
                        </a:spcAft>
                        <a:buNone/>
                      </a:pPr>
                      <a:r>
                        <a:rPr lang="en-US" sz="1200" b="0" i="0" u="none" strike="noStrike" kern="1400" noProof="0" dirty="0">
                          <a:ln>
                            <a:noFill/>
                          </a:ln>
                          <a:solidFill>
                            <a:srgbClr val="000000"/>
                          </a:solidFill>
                          <a:effectLst/>
                          <a:latin typeface="Gill Sans MT" panose="020B0502020104020203" pitchFamily="34" charset="0"/>
                        </a:rPr>
                        <a:t>Harmony</a:t>
                      </a:r>
                    </a:p>
                  </a:txBody>
                  <a:tcPr marL="36576" marR="36576" marT="36576" marB="36576" anchor="ctr"/>
                </a:tc>
                <a:tc>
                  <a:txBody>
                    <a:bodyPr/>
                    <a:lstStyle/>
                    <a:p>
                      <a:pPr marR="0" lvl="0" indent="0" algn="l">
                        <a:lnSpc>
                          <a:spcPct val="119000"/>
                        </a:lnSpc>
                        <a:spcBef>
                          <a:spcPts val="0"/>
                        </a:spcBef>
                        <a:spcAft>
                          <a:spcPts val="600"/>
                        </a:spcAft>
                        <a:buNone/>
                      </a:pPr>
                      <a:r>
                        <a:rPr lang="en-US" sz="1200" b="0" i="0" u="none" strike="noStrike" kern="1400" noProof="0" dirty="0">
                          <a:ln>
                            <a:noFill/>
                          </a:ln>
                          <a:solidFill>
                            <a:srgbClr val="0F0F0F"/>
                          </a:solidFill>
                          <a:effectLst/>
                          <a:latin typeface="Gill Sans MT" panose="020B0502020104020203" pitchFamily="34" charset="0"/>
                        </a:rPr>
                        <a:t>is the combination of different musical notes played simultaneously, creating a rich and pleasing sound that adds depth and character to a musical piece.</a:t>
                      </a:r>
                      <a:endParaRPr lang="en-US" b="0" dirty="0">
                        <a:latin typeface="Gill Sans MT" panose="020B0502020104020203" pitchFamily="34" charset="0"/>
                      </a:endParaRPr>
                    </a:p>
                  </a:txBody>
                  <a:tcPr marL="36576" marR="36576" marT="36576" marB="36576" anchor="ctr"/>
                </a:tc>
                <a:extLst>
                  <a:ext uri="{0D108BD9-81ED-4DB2-BD59-A6C34878D82A}">
                    <a16:rowId xmlns:a16="http://schemas.microsoft.com/office/drawing/2014/main" val="10003"/>
                  </a:ext>
                </a:extLst>
              </a:tr>
              <a:tr h="336660">
                <a:tc>
                  <a:txBody>
                    <a:bodyPr/>
                    <a:lstStyle/>
                    <a:p>
                      <a:pPr marR="0" lvl="0" indent="0" algn="l">
                        <a:lnSpc>
                          <a:spcPct val="119000"/>
                        </a:lnSpc>
                        <a:spcBef>
                          <a:spcPts val="0"/>
                        </a:spcBef>
                        <a:spcAft>
                          <a:spcPts val="600"/>
                        </a:spcAft>
                        <a:buNone/>
                      </a:pPr>
                      <a:r>
                        <a:rPr lang="en-US" sz="1200" b="0" i="0" u="none" strike="noStrike" kern="1400" noProof="0" dirty="0">
                          <a:ln>
                            <a:noFill/>
                          </a:ln>
                          <a:solidFill>
                            <a:srgbClr val="000000"/>
                          </a:solidFill>
                          <a:effectLst/>
                          <a:latin typeface="Gill Sans MT" panose="020B0502020104020203" pitchFamily="34" charset="0"/>
                        </a:rPr>
                        <a:t>Time signature</a:t>
                      </a:r>
                    </a:p>
                  </a:txBody>
                  <a:tcPr marL="36576" marR="36576" marT="36576" marB="36576" anchor="ctr"/>
                </a:tc>
                <a:tc>
                  <a:txBody>
                    <a:bodyPr/>
                    <a:lstStyle/>
                    <a:p>
                      <a:pPr marL="69850" lvl="0">
                        <a:lnSpc>
                          <a:spcPts val="1390"/>
                        </a:lnSpc>
                        <a:buNone/>
                      </a:pPr>
                      <a:r>
                        <a:rPr lang="en-US" sz="1200" b="0" i="0" u="none" strike="noStrike" kern="1400" noProof="0" dirty="0">
                          <a:ln>
                            <a:noFill/>
                          </a:ln>
                          <a:solidFill>
                            <a:srgbClr val="000000"/>
                          </a:solidFill>
                          <a:effectLst/>
                          <a:latin typeface="Gill Sans MT" panose="020B0502020104020203" pitchFamily="34" charset="0"/>
                        </a:rPr>
                        <a:t>It </a:t>
                      </a:r>
                      <a:r>
                        <a:rPr lang="en-US" sz="1200" b="0" i="0" u="none" strike="noStrike" kern="1400" noProof="0" dirty="0">
                          <a:ln>
                            <a:noFill/>
                          </a:ln>
                          <a:solidFill>
                            <a:srgbClr val="0F0F0F"/>
                          </a:solidFill>
                          <a:effectLst/>
                          <a:latin typeface="Gill Sans MT" panose="020B0502020104020203" pitchFamily="34" charset="0"/>
                        </a:rPr>
                        <a:t>tells you how many beats are in each measure and which note gets one beat, helping you keep track of the rhythm while playing or singing.</a:t>
                      </a:r>
                      <a:endParaRPr lang="en-US" sz="1200" b="0" i="0" u="none" strike="noStrike" kern="1400" noProof="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0004"/>
                  </a:ext>
                </a:extLst>
              </a:tr>
              <a:tr h="336660">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Dynamic</a:t>
                      </a:r>
                    </a:p>
                  </a:txBody>
                  <a:tcPr marL="36576" marR="36576" marT="36576" marB="36576" anchor="ctr"/>
                </a:tc>
                <a:tc>
                  <a:txBody>
                    <a:bodyPr/>
                    <a:lstStyle/>
                    <a:p>
                      <a:pPr marL="66675" lvl="0">
                        <a:lnSpc>
                          <a:spcPts val="1390"/>
                        </a:lnSpc>
                        <a:buNone/>
                      </a:pPr>
                      <a:r>
                        <a:rPr lang="en-US" sz="1200" b="0" i="0" u="none" strike="noStrike" kern="1400" noProof="0" dirty="0">
                          <a:ln>
                            <a:noFill/>
                          </a:ln>
                          <a:solidFill>
                            <a:srgbClr val="000000"/>
                          </a:solidFill>
                          <a:effectLst/>
                          <a:latin typeface="Gill Sans MT" panose="020B0502020104020203" pitchFamily="34" charset="0"/>
                        </a:rPr>
                        <a:t>The volume of a sound or piece of music – loud/soft</a:t>
                      </a:r>
                      <a:endParaRPr lang="en-GB" sz="1200" b="0">
                        <a:latin typeface="Gill Sans MT" panose="020B0502020104020203" pitchFamily="34" charset="0"/>
                      </a:endParaRPr>
                    </a:p>
                  </a:txBody>
                  <a:tcPr marL="36576" marR="36576" marT="36576" marB="36576" anchor="ctr"/>
                </a:tc>
                <a:extLst>
                  <a:ext uri="{0D108BD9-81ED-4DB2-BD59-A6C34878D82A}">
                    <a16:rowId xmlns:a16="http://schemas.microsoft.com/office/drawing/2014/main" val="3925240874"/>
                  </a:ext>
                </a:extLst>
              </a:tr>
              <a:tr h="336660">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Pulse</a:t>
                      </a:r>
                    </a:p>
                  </a:txBody>
                  <a:tcPr marL="36576" marR="36576" marT="36576" marB="36576" anchor="ctr"/>
                </a:tc>
                <a:tc>
                  <a:txBody>
                    <a:bodyPr/>
                    <a:lstStyle/>
                    <a:p>
                      <a:pPr marL="66675" lvl="0">
                        <a:lnSpc>
                          <a:spcPts val="1420"/>
                        </a:lnSpc>
                        <a:buNone/>
                      </a:pPr>
                      <a:r>
                        <a:rPr lang="en-US" sz="1200" b="0" i="0" u="none" strike="noStrike" kern="1400" noProof="0" dirty="0">
                          <a:ln>
                            <a:noFill/>
                          </a:ln>
                          <a:solidFill>
                            <a:srgbClr val="000000"/>
                          </a:solidFill>
                          <a:effectLst/>
                          <a:latin typeface="Gill Sans MT" panose="020B0502020104020203" pitchFamily="34" charset="0"/>
                        </a:rPr>
                        <a:t>The steady beat in music</a:t>
                      </a:r>
                    </a:p>
                  </a:txBody>
                  <a:tcPr marL="36576" marR="36576" marT="36576" marB="36576" anchor="ctr"/>
                </a:tc>
                <a:extLst>
                  <a:ext uri="{0D108BD9-81ED-4DB2-BD59-A6C34878D82A}">
                    <a16:rowId xmlns:a16="http://schemas.microsoft.com/office/drawing/2014/main" val="3041935017"/>
                  </a:ext>
                </a:extLst>
              </a:tr>
              <a:tr h="336660">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Timbre</a:t>
                      </a:r>
                    </a:p>
                  </a:txBody>
                  <a:tcPr marL="36576" marR="36576" marT="36576" marB="36576" anchor="ctr"/>
                </a:tc>
                <a:tc>
                  <a:txBody>
                    <a:bodyPr/>
                    <a:lstStyle/>
                    <a:p>
                      <a:pPr lvl="0" algn="l">
                        <a:lnSpc>
                          <a:spcPct val="100000"/>
                        </a:lnSpc>
                        <a:spcBef>
                          <a:spcPts val="0"/>
                        </a:spcBef>
                        <a:spcAft>
                          <a:spcPts val="0"/>
                        </a:spcAft>
                        <a:buNone/>
                      </a:pPr>
                      <a:r>
                        <a:rPr lang="en-US" sz="1200" b="0" i="0" u="none" strike="noStrike" kern="1400" noProof="0" dirty="0">
                          <a:ln>
                            <a:noFill/>
                          </a:ln>
                          <a:solidFill>
                            <a:srgbClr val="000000"/>
                          </a:solidFill>
                          <a:effectLst/>
                          <a:latin typeface="Gill Sans MT" panose="020B0502020104020203" pitchFamily="34" charset="0"/>
                        </a:rPr>
                        <a:t>Each instrument own unique ‘tone quality’ and the voice as an instrument had different Timbre</a:t>
                      </a:r>
                      <a:endParaRPr lang="en-GB" sz="1200" b="0" i="0" u="none" strike="noStrike" kern="1400" noProof="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4149408354"/>
                  </a:ext>
                </a:extLst>
              </a:tr>
              <a:tr h="336660">
                <a:tc>
                  <a:txBody>
                    <a:bodyPr/>
                    <a:lstStyle/>
                    <a:p>
                      <a:pPr marR="0" lvl="0" indent="0" algn="l">
                        <a:lnSpc>
                          <a:spcPct val="119000"/>
                        </a:lnSpc>
                        <a:spcBef>
                          <a:spcPts val="0"/>
                        </a:spcBef>
                        <a:spcAft>
                          <a:spcPts val="600"/>
                        </a:spcAft>
                        <a:buNone/>
                      </a:pPr>
                      <a:r>
                        <a:rPr lang="en-US" sz="1200" b="0" i="0" u="none" strike="noStrike" kern="1400" noProof="0" dirty="0">
                          <a:ln>
                            <a:noFill/>
                          </a:ln>
                          <a:solidFill>
                            <a:srgbClr val="000000"/>
                          </a:solidFill>
                          <a:effectLst/>
                          <a:latin typeface="Gill Sans MT" panose="020B0502020104020203" pitchFamily="34" charset="0"/>
                        </a:rPr>
                        <a:t>Accent</a:t>
                      </a:r>
                    </a:p>
                  </a:txBody>
                  <a:tcPr marL="36576" marR="36576" marT="36576" marB="36576" anchor="ctr"/>
                </a:tc>
                <a:tc>
                  <a:txBody>
                    <a:bodyPr/>
                    <a:lstStyle/>
                    <a:p>
                      <a:pPr marL="69850" lvl="0">
                        <a:lnSpc>
                          <a:spcPts val="1420"/>
                        </a:lnSpc>
                        <a:buNone/>
                      </a:pPr>
                      <a:r>
                        <a:rPr lang="en-US" sz="1200" b="0" i="0" u="none" strike="noStrike" kern="1400" noProof="0" dirty="0">
                          <a:ln>
                            <a:noFill/>
                          </a:ln>
                          <a:solidFill>
                            <a:srgbClr val="000000"/>
                          </a:solidFill>
                          <a:effectLst/>
                          <a:latin typeface="Gill Sans MT" panose="020B0502020104020203" pitchFamily="34" charset="0"/>
                        </a:rPr>
                        <a:t>Extra stress placed on a note or chord</a:t>
                      </a:r>
                    </a:p>
                  </a:txBody>
                  <a:tcPr marL="36576" marR="36576" marT="36576" marB="36576" anchor="ctr"/>
                </a:tc>
                <a:extLst>
                  <a:ext uri="{0D108BD9-81ED-4DB2-BD59-A6C34878D82A}">
                    <a16:rowId xmlns:a16="http://schemas.microsoft.com/office/drawing/2014/main" val="1235971345"/>
                  </a:ext>
                </a:extLst>
              </a:tr>
              <a:tr h="496424">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Texture</a:t>
                      </a:r>
                    </a:p>
                  </a:txBody>
                  <a:tcPr marL="36576" marR="36576" marT="36576" marB="36576" anchor="ctr"/>
                </a:tc>
                <a:tc>
                  <a:txBody>
                    <a:bodyPr/>
                    <a:lstStyle/>
                    <a:p>
                      <a:pPr marL="69850" lvl="0">
                        <a:lnSpc>
                          <a:spcPts val="1420"/>
                        </a:lnSpc>
                        <a:buNone/>
                      </a:pPr>
                      <a:r>
                        <a:rPr lang="en-US" sz="1200" b="0" i="0" u="none" strike="noStrike" kern="1400" noProof="0" dirty="0">
                          <a:ln>
                            <a:noFill/>
                          </a:ln>
                          <a:solidFill>
                            <a:srgbClr val="000000"/>
                          </a:solidFill>
                          <a:effectLst/>
                          <a:latin typeface="Gill Sans MT" panose="020B0502020104020203" pitchFamily="34" charset="0"/>
                        </a:rPr>
                        <a:t>Sometimes voices sing different parts at the same time creating Harmony. Not all vocal music is accompanied by instruments, unaccompanied singing is called A Cappella.</a:t>
                      </a:r>
                      <a:endParaRPr lang="en-US" sz="1200" b="0" dirty="0">
                        <a:latin typeface="Gill Sans MT" panose="020B0502020104020203" pitchFamily="34" charset="0"/>
                      </a:endParaRPr>
                    </a:p>
                  </a:txBody>
                  <a:tcPr marL="36576" marR="36576" marT="36576" marB="36576" anchor="ctr"/>
                </a:tc>
                <a:extLst>
                  <a:ext uri="{0D108BD9-81ED-4DB2-BD59-A6C34878D82A}">
                    <a16:rowId xmlns:a16="http://schemas.microsoft.com/office/drawing/2014/main" val="3748769057"/>
                  </a:ext>
                </a:extLst>
              </a:tr>
              <a:tr h="840584">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Rhythm</a:t>
                      </a:r>
                    </a:p>
                  </a:txBody>
                  <a:tcPr marL="36576" marR="36576" marT="36576" marB="36576" anchor="ctr"/>
                </a:tc>
                <a:tc>
                  <a:txBody>
                    <a:bodyPr/>
                    <a:lstStyle/>
                    <a:p>
                      <a:pPr marR="0" lvl="0" indent="0" algn="l">
                        <a:lnSpc>
                          <a:spcPct val="119000"/>
                        </a:lnSpc>
                        <a:spcBef>
                          <a:spcPts val="0"/>
                        </a:spcBef>
                        <a:spcAft>
                          <a:spcPts val="600"/>
                        </a:spcAft>
                        <a:buNone/>
                      </a:pPr>
                      <a:r>
                        <a:rPr lang="en-GB" sz="1200" b="0" i="0" u="none" strike="noStrike" kern="1400" noProof="0" dirty="0">
                          <a:ln>
                            <a:noFill/>
                          </a:ln>
                          <a:solidFill>
                            <a:srgbClr val="000000"/>
                          </a:solidFill>
                          <a:effectLst/>
                          <a:latin typeface="Gill Sans MT" panose="020B0502020104020203" pitchFamily="34" charset="0"/>
                        </a:rPr>
                        <a:t>Rhythm is the pattern of sounds and beats in music that creates a sense of movement and flow. It is like the heartbeat of a song that helps us feel the music and dance or sing along. Rhythm can be fast or slow, simple or complex, and is created by combining different beats and notes in a particular order. It is an essential element of music that makes it enjoyable and exciting to listen to.</a:t>
                      </a:r>
                      <a:endParaRPr lang="en-US" sz="1200" b="0">
                        <a:latin typeface="Gill Sans MT" panose="020B0502020104020203" pitchFamily="34" charset="0"/>
                      </a:endParaRPr>
                    </a:p>
                  </a:txBody>
                  <a:tcPr marL="36576" marR="36576" marT="36576" marB="36576" anchor="ctr"/>
                </a:tc>
                <a:extLst>
                  <a:ext uri="{0D108BD9-81ED-4DB2-BD59-A6C34878D82A}">
                    <a16:rowId xmlns:a16="http://schemas.microsoft.com/office/drawing/2014/main" val="1543258229"/>
                  </a:ext>
                </a:extLst>
              </a:tr>
              <a:tr h="336660">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Tempo</a:t>
                      </a:r>
                    </a:p>
                  </a:txBody>
                  <a:tcPr marL="36576" marR="36576" marT="36576" marB="36576" anchor="ctr"/>
                </a:tc>
                <a:tc>
                  <a:txBody>
                    <a:bodyPr/>
                    <a:lstStyle/>
                    <a:p>
                      <a:pPr marR="0" lvl="0" indent="0" algn="l">
                        <a:lnSpc>
                          <a:spcPct val="119000"/>
                        </a:lnSpc>
                        <a:spcBef>
                          <a:spcPts val="0"/>
                        </a:spcBef>
                        <a:spcAft>
                          <a:spcPts val="600"/>
                        </a:spcAft>
                        <a:buNone/>
                      </a:pPr>
                      <a:r>
                        <a:rPr lang="en-GB" sz="1200" b="0" i="0" u="none" strike="noStrike" kern="1400" noProof="0" dirty="0">
                          <a:ln>
                            <a:noFill/>
                          </a:ln>
                          <a:solidFill>
                            <a:srgbClr val="000000"/>
                          </a:solidFill>
                          <a:effectLst/>
                          <a:latin typeface="Gill Sans MT" panose="020B0502020104020203" pitchFamily="34" charset="0"/>
                        </a:rPr>
                        <a:t>Tempo refers to the speed of music. It's how fast or slow a song sounds.</a:t>
                      </a:r>
                      <a:endParaRPr lang="en-US" sz="1200" b="0" dirty="0">
                        <a:latin typeface="Gill Sans MT" panose="020B0502020104020203" pitchFamily="34" charset="0"/>
                      </a:endParaRPr>
                    </a:p>
                  </a:txBody>
                  <a:tcPr marL="36576" marR="36576" marT="36576" marB="36576" anchor="ctr"/>
                </a:tc>
                <a:extLst>
                  <a:ext uri="{0D108BD9-81ED-4DB2-BD59-A6C34878D82A}">
                    <a16:rowId xmlns:a16="http://schemas.microsoft.com/office/drawing/2014/main" val="3146237369"/>
                  </a:ext>
                </a:extLst>
              </a:tr>
            </a:tbl>
          </a:graphicData>
        </a:graphic>
      </p:graphicFrame>
      <p:sp>
        <p:nvSpPr>
          <p:cNvPr id="5" name="TextBox 4"/>
          <p:cNvSpPr txBox="1"/>
          <p:nvPr/>
        </p:nvSpPr>
        <p:spPr>
          <a:xfrm>
            <a:off x="11755120" y="6488668"/>
            <a:ext cx="436880" cy="369332"/>
          </a:xfrm>
          <a:prstGeom prst="rect">
            <a:avLst/>
          </a:prstGeom>
          <a:solidFill>
            <a:schemeClr val="tx1"/>
          </a:solidFill>
        </p:spPr>
        <p:txBody>
          <a:bodyPr wrap="square" rtlCol="0">
            <a:spAutoFit/>
          </a:bodyPr>
          <a:lstStyle/>
          <a:p>
            <a:pPr algn="ctr"/>
            <a:r>
              <a:rPr lang="en-GB" dirty="0">
                <a:solidFill>
                  <a:schemeClr val="bg1"/>
                </a:solidFill>
              </a:rPr>
              <a:t>23</a:t>
            </a:r>
          </a:p>
        </p:txBody>
      </p:sp>
    </p:spTree>
    <p:extLst>
      <p:ext uri="{BB962C8B-B14F-4D97-AF65-F5344CB8AC3E}">
        <p14:creationId xmlns:p14="http://schemas.microsoft.com/office/powerpoint/2010/main" val="39973731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nvPr>
        </p:nvGraphicFramePr>
        <p:xfrm>
          <a:off x="315074" y="179960"/>
          <a:ext cx="11604210" cy="6464682"/>
        </p:xfrm>
        <a:graphic>
          <a:graphicData uri="http://schemas.openxmlformats.org/drawingml/2006/table">
            <a:tbl>
              <a:tblPr firstRow="1" bandRow="1">
                <a:tableStyleId>{2D5ABB26-0587-4C30-8999-92F81FD0307C}</a:tableStyleId>
              </a:tblPr>
              <a:tblGrid>
                <a:gridCol w="2899615">
                  <a:extLst>
                    <a:ext uri="{9D8B030D-6E8A-4147-A177-3AD203B41FA5}">
                      <a16:colId xmlns:a16="http://schemas.microsoft.com/office/drawing/2014/main" val="20000"/>
                    </a:ext>
                  </a:extLst>
                </a:gridCol>
                <a:gridCol w="2898977">
                  <a:extLst>
                    <a:ext uri="{9D8B030D-6E8A-4147-A177-3AD203B41FA5}">
                      <a16:colId xmlns:a16="http://schemas.microsoft.com/office/drawing/2014/main" val="20001"/>
                    </a:ext>
                  </a:extLst>
                </a:gridCol>
                <a:gridCol w="2902809">
                  <a:extLst>
                    <a:ext uri="{9D8B030D-6E8A-4147-A177-3AD203B41FA5}">
                      <a16:colId xmlns:a16="http://schemas.microsoft.com/office/drawing/2014/main" val="20002"/>
                    </a:ext>
                  </a:extLst>
                </a:gridCol>
                <a:gridCol w="2902809">
                  <a:extLst>
                    <a:ext uri="{9D8B030D-6E8A-4147-A177-3AD203B41FA5}">
                      <a16:colId xmlns:a16="http://schemas.microsoft.com/office/drawing/2014/main" val="20003"/>
                    </a:ext>
                  </a:extLst>
                </a:gridCol>
              </a:tblGrid>
              <a:tr h="378149">
                <a:tc gridSpan="4">
                  <a:txBody>
                    <a:bodyPr/>
                    <a:lstStyle/>
                    <a:p>
                      <a:pPr marL="48260" marR="0" indent="0" algn="l" defTabSz="914400" eaLnBrk="1" fontAlgn="auto" latinLnBrk="0" hangingPunct="1">
                        <a:lnSpc>
                          <a:spcPts val="2090"/>
                        </a:lnSpc>
                        <a:spcBef>
                          <a:spcPts val="0"/>
                        </a:spcBef>
                        <a:spcAft>
                          <a:spcPts val="0"/>
                        </a:spcAft>
                        <a:buClrTx/>
                        <a:buSzTx/>
                        <a:buFontTx/>
                        <a:buNone/>
                        <a:tabLst/>
                        <a:defRPr/>
                      </a:pPr>
                      <a:r>
                        <a:rPr lang="en-GB" sz="1800" b="1" spc="-10">
                          <a:latin typeface="Gill Sans MT" panose="020B0502020104020203" pitchFamily="34" charset="0"/>
                          <a:cs typeface="Calibri"/>
                        </a:rPr>
                        <a:t>W/c</a:t>
                      </a:r>
                      <a:r>
                        <a:rPr lang="en-GB" sz="1800" b="1" spc="-10" baseline="0">
                          <a:latin typeface="Gill Sans MT" panose="020B0502020104020203" pitchFamily="34" charset="0"/>
                          <a:cs typeface="Calibri"/>
                        </a:rPr>
                        <a:t> </a:t>
                      </a:r>
                      <a:r>
                        <a:rPr lang="en-GB" sz="1800" b="1" spc="-10" baseline="0" smtClean="0">
                          <a:latin typeface="Gill Sans MT" panose="020B0502020104020203" pitchFamily="34" charset="0"/>
                          <a:cs typeface="Calibri"/>
                        </a:rPr>
                        <a:t>5</a:t>
                      </a:r>
                      <a:r>
                        <a:rPr lang="en-GB" sz="1800" b="1" spc="-10" baseline="30000" smtClean="0">
                          <a:latin typeface="Gill Sans MT" panose="020B0502020104020203" pitchFamily="34" charset="0"/>
                          <a:cs typeface="Calibri"/>
                        </a:rPr>
                        <a:t>th</a:t>
                      </a:r>
                      <a:r>
                        <a:rPr lang="en-GB" sz="1800" b="1" spc="-10" baseline="0" smtClean="0">
                          <a:latin typeface="Gill Sans MT" panose="020B0502020104020203" pitchFamily="34" charset="0"/>
                          <a:cs typeface="Calibri"/>
                        </a:rPr>
                        <a:t> January</a:t>
                      </a:r>
                      <a:endParaRPr lang="en-GB" sz="1800" b="1" spc="-10" dirty="0">
                        <a:latin typeface="Gill Sans MT" panose="020B0502020104020203" pitchFamily="34" charset="0"/>
                        <a:cs typeface="Calibri"/>
                      </a:endParaRPr>
                    </a:p>
                    <a:p>
                      <a:pPr marL="48260" marR="0" indent="0" algn="l" defTabSz="914400" eaLnBrk="1" fontAlgn="auto" latinLnBrk="0" hangingPunct="1">
                        <a:lnSpc>
                          <a:spcPts val="2090"/>
                        </a:lnSpc>
                        <a:spcBef>
                          <a:spcPts val="0"/>
                        </a:spcBef>
                        <a:spcAft>
                          <a:spcPts val="0"/>
                        </a:spcAft>
                        <a:buClrTx/>
                        <a:buSzTx/>
                        <a:buFontTx/>
                        <a:buNone/>
                        <a:tabLst/>
                        <a:defRPr/>
                      </a:pPr>
                      <a:r>
                        <a:rPr lang="en-GB" sz="1800" b="1" spc="-10" dirty="0">
                          <a:latin typeface="Gill Sans MT" panose="020B0502020104020203" pitchFamily="34" charset="0"/>
                          <a:cs typeface="Calibri"/>
                        </a:rPr>
                        <a:t>Thinking</a:t>
                      </a:r>
                      <a:r>
                        <a:rPr lang="en-GB" sz="1800" b="1" spc="-35" dirty="0">
                          <a:latin typeface="Gill Sans MT" panose="020B0502020104020203" pitchFamily="34" charset="0"/>
                          <a:cs typeface="Calibri"/>
                        </a:rPr>
                        <a:t> </a:t>
                      </a:r>
                      <a:r>
                        <a:rPr lang="en-GB" sz="1800" b="1" spc="-10" dirty="0">
                          <a:latin typeface="Gill Sans MT" panose="020B0502020104020203" pitchFamily="34" charset="0"/>
                          <a:cs typeface="Calibri"/>
                        </a:rPr>
                        <a:t>definition:</a:t>
                      </a:r>
                      <a:r>
                        <a:rPr lang="en-GB" sz="1800" b="1" spc="-15" dirty="0">
                          <a:latin typeface="Gill Sans MT" panose="020B0502020104020203" pitchFamily="34" charset="0"/>
                          <a:cs typeface="Calibri"/>
                        </a:rPr>
                        <a:t> </a:t>
                      </a:r>
                      <a:r>
                        <a:rPr lang="en-GB" sz="1800" i="1" dirty="0">
                          <a:latin typeface="Gill Sans MT" panose="020B0502020104020203" pitchFamily="34" charset="0"/>
                        </a:rPr>
                        <a:t>Thinking is making connections, reasoning and asking questions to make the learning stick</a:t>
                      </a:r>
                      <a:endParaRPr lang="en-GB" sz="1800" dirty="0">
                        <a:latin typeface="Gill Sans MT" panose="020B0502020104020203" pitchFamily="34" charset="0"/>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6">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36708">
                <a:tc rowSpan="2">
                  <a:txBody>
                    <a:bodyPr/>
                    <a:lstStyle/>
                    <a:p>
                      <a:pPr>
                        <a:lnSpc>
                          <a:spcPct val="100000"/>
                        </a:lnSpc>
                        <a:spcBef>
                          <a:spcPts val="25"/>
                        </a:spcBef>
                      </a:pPr>
                      <a:r>
                        <a:rPr lang="en-GB" sz="1600" dirty="0">
                          <a:solidFill>
                            <a:srgbClr val="FF0000"/>
                          </a:solidFill>
                          <a:latin typeface="Gill Sans MT" panose="020B0502020104020203" pitchFamily="34" charset="0"/>
                          <a:cs typeface="Calibri"/>
                        </a:rPr>
                        <a:t>Reflecting</a:t>
                      </a:r>
                      <a:r>
                        <a:rPr lang="en-GB" sz="1600" baseline="0" dirty="0">
                          <a:solidFill>
                            <a:srgbClr val="FF0000"/>
                          </a:solidFill>
                          <a:latin typeface="Gill Sans MT" panose="020B0502020104020203" pitchFamily="34" charset="0"/>
                          <a:cs typeface="Calibri"/>
                        </a:rPr>
                        <a:t> on learning behaviours for thinking…</a:t>
                      </a:r>
                      <a:endParaRPr sz="1600" dirty="0">
                        <a:solidFill>
                          <a:srgbClr val="FF0000"/>
                        </a:solidFill>
                        <a:latin typeface="Gill Sans MT" panose="020B0502020104020203" pitchFamily="34" charset="0"/>
                        <a:cs typeface="Calibri"/>
                      </a:endParaRPr>
                    </a:p>
                  </a:txBody>
                  <a:tcPr marL="0" marR="0" marT="317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2">
                        <a:lumMod val="20000"/>
                        <a:lumOff val="80000"/>
                      </a:schemeClr>
                    </a:solidFill>
                  </a:tcPr>
                </a:tc>
                <a:tc gridSpan="3">
                  <a:txBody>
                    <a:bodyPr/>
                    <a:lstStyle/>
                    <a:p>
                      <a:pPr marL="635" algn="ctr">
                        <a:lnSpc>
                          <a:spcPct val="100000"/>
                        </a:lnSpc>
                      </a:pPr>
                      <a:r>
                        <a:rPr sz="1200" b="1" spc="-5" dirty="0">
                          <a:latin typeface="Gill Sans MT" panose="020B0502020104020203" pitchFamily="34" charset="0"/>
                          <a:cs typeface="Calibri"/>
                        </a:rPr>
                        <a:t>Experience</a:t>
                      </a:r>
                      <a:r>
                        <a:rPr sz="1200" b="1" spc="-35" dirty="0">
                          <a:latin typeface="Gill Sans MT" panose="020B0502020104020203" pitchFamily="34" charset="0"/>
                          <a:cs typeface="Calibri"/>
                        </a:rPr>
                        <a:t> </a:t>
                      </a:r>
                      <a:r>
                        <a:rPr sz="1200" b="1" dirty="0">
                          <a:latin typeface="Gill Sans MT" panose="020B0502020104020203" pitchFamily="34" charset="0"/>
                          <a:cs typeface="Calibri"/>
                        </a:rPr>
                        <a:t>log</a:t>
                      </a:r>
                      <a:endParaRPr sz="1200" dirty="0">
                        <a:latin typeface="Gill Sans MT" panose="020B0502020104020203" pitchFamily="34" charset="0"/>
                        <a:cs typeface="Calibri"/>
                      </a:endParaRPr>
                    </a:p>
                  </a:txBody>
                  <a:tcPr marL="0" marR="0" marT="63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425872">
                <a:tc vMerge="1">
                  <a:txBody>
                    <a:bodyPr/>
                    <a:lstStyle/>
                    <a:p>
                      <a:endParaRPr/>
                    </a:p>
                  </a:txBody>
                  <a:tcPr marL="0" marR="0" marT="31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48260">
                        <a:lnSpc>
                          <a:spcPts val="1395"/>
                        </a:lnSpc>
                      </a:pPr>
                      <a:r>
                        <a:rPr sz="1200" spc="-5" dirty="0">
                          <a:latin typeface="Gill Sans MT" panose="020B0502020104020203" pitchFamily="34" charset="0"/>
                          <a:cs typeface="Calibri"/>
                        </a:rPr>
                        <a:t>Successful</a:t>
                      </a:r>
                      <a:r>
                        <a:rPr sz="1200" spc="-30" dirty="0">
                          <a:latin typeface="Gill Sans MT" panose="020B0502020104020203" pitchFamily="34" charset="0"/>
                          <a:cs typeface="Calibri"/>
                        </a:rPr>
                        <a:t> </a:t>
                      </a:r>
                      <a:r>
                        <a:rPr sz="1200" dirty="0">
                          <a:latin typeface="Gill Sans MT" panose="020B0502020104020203" pitchFamily="34" charset="0"/>
                          <a:cs typeface="Calibri"/>
                        </a:rPr>
                        <a:t>moment…</a:t>
                      </a: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8895">
                        <a:lnSpc>
                          <a:spcPts val="1395"/>
                        </a:lnSpc>
                      </a:pPr>
                      <a:r>
                        <a:rPr sz="1200" dirty="0">
                          <a:latin typeface="Gill Sans MT" panose="020B0502020104020203" pitchFamily="34" charset="0"/>
                          <a:cs typeface="Calibri"/>
                        </a:rPr>
                        <a:t>In</a:t>
                      </a:r>
                      <a:r>
                        <a:rPr sz="1200" spc="-40" dirty="0">
                          <a:latin typeface="Gill Sans MT" panose="020B0502020104020203" pitchFamily="34" charset="0"/>
                          <a:cs typeface="Calibri"/>
                        </a:rPr>
                        <a:t> </a:t>
                      </a:r>
                      <a:r>
                        <a:rPr sz="1200" spc="-5" dirty="0">
                          <a:latin typeface="Gill Sans MT" panose="020B0502020104020203" pitchFamily="34" charset="0"/>
                          <a:cs typeface="Calibri"/>
                        </a:rPr>
                        <a:t>hindsight…</a:t>
                      </a:r>
                      <a:endParaRPr lang="en-GB" sz="1200" spc="-5" dirty="0">
                        <a:latin typeface="Gill Sans MT" panose="020B0502020104020203" pitchFamily="34" charset="0"/>
                        <a:cs typeface="Calibri"/>
                      </a:endParaRPr>
                    </a:p>
                    <a:p>
                      <a:pPr marL="48895">
                        <a:lnSpc>
                          <a:spcPts val="1395"/>
                        </a:lnSpc>
                      </a:pPr>
                      <a:r>
                        <a:rPr lang="en-GB" sz="1050" i="1" spc="-5" dirty="0">
                          <a:latin typeface="Gill Sans MT" panose="020B0502020104020203" pitchFamily="34" charset="0"/>
                          <a:cs typeface="Calibri"/>
                        </a:rPr>
                        <a:t>Where you could have done better on reflection?</a:t>
                      </a:r>
                      <a:endParaRPr sz="1050" i="1"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9530">
                        <a:lnSpc>
                          <a:spcPts val="1395"/>
                        </a:lnSpc>
                      </a:pPr>
                      <a:r>
                        <a:rPr sz="1200" spc="-20" dirty="0">
                          <a:latin typeface="Gill Sans MT" panose="020B0502020104020203" pitchFamily="34" charset="0"/>
                          <a:cs typeface="Calibri"/>
                        </a:rPr>
                        <a:t>At</a:t>
                      </a:r>
                      <a:r>
                        <a:rPr sz="1200" spc="-30" dirty="0">
                          <a:latin typeface="Gill Sans MT" panose="020B0502020104020203" pitchFamily="34" charset="0"/>
                          <a:cs typeface="Calibri"/>
                        </a:rPr>
                        <a:t> </a:t>
                      </a:r>
                      <a:r>
                        <a:rPr sz="1200" spc="-5" dirty="0">
                          <a:latin typeface="Gill Sans MT" panose="020B0502020104020203" pitchFamily="34" charset="0"/>
                          <a:cs typeface="Calibri"/>
                        </a:rPr>
                        <a:t>home…</a:t>
                      </a:r>
                      <a:endParaRPr sz="120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1053748">
                <a:tc>
                  <a:txBody>
                    <a:bodyPr/>
                    <a:lstStyle/>
                    <a:p>
                      <a:pPr marL="48260">
                        <a:lnSpc>
                          <a:spcPts val="1860"/>
                        </a:lnSpc>
                      </a:pPr>
                      <a:r>
                        <a:rPr sz="1200" b="0" spc="-5" dirty="0">
                          <a:latin typeface="Gill Sans MT" panose="020B0502020104020203" pitchFamily="34" charset="0"/>
                          <a:cs typeface="Calibri"/>
                        </a:rPr>
                        <a:t>I </a:t>
                      </a:r>
                      <a:r>
                        <a:rPr lang="en-GB" sz="1200" b="0" spc="-5" dirty="0">
                          <a:latin typeface="Gill Sans MT" panose="020B0502020104020203" pitchFamily="34" charset="0"/>
                          <a:cs typeface="Calibri"/>
                        </a:rPr>
                        <a:t>gave an idea and reasoned/justified.</a:t>
                      </a:r>
                      <a:endParaRPr sz="1200" b="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1053749">
                <a:tc>
                  <a:txBody>
                    <a:bodyPr/>
                    <a:lstStyle/>
                    <a:p>
                      <a:pPr marL="48260">
                        <a:lnSpc>
                          <a:spcPts val="1400"/>
                        </a:lnSpc>
                      </a:pPr>
                      <a:r>
                        <a:rPr lang="en-GB" sz="1200" dirty="0">
                          <a:latin typeface="Gill Sans MT" panose="020B0502020104020203" pitchFamily="34" charset="0"/>
                          <a:cs typeface="Calibri"/>
                        </a:rPr>
                        <a:t>I reflected on</a:t>
                      </a:r>
                      <a:r>
                        <a:rPr lang="en-GB" sz="1200" baseline="0" dirty="0">
                          <a:latin typeface="Gill Sans MT" panose="020B0502020104020203" pitchFamily="34" charset="0"/>
                          <a:cs typeface="Calibri"/>
                        </a:rPr>
                        <a:t> my idea and made it better after discussing with others</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4"/>
                  </a:ext>
                </a:extLst>
              </a:tr>
              <a:tr h="1053749">
                <a:tc>
                  <a:txBody>
                    <a:bodyPr/>
                    <a:lstStyle/>
                    <a:p>
                      <a:pPr marL="48260" marR="0" indent="0" defTabSz="914400" eaLnBrk="1" fontAlgn="auto" latinLnBrk="0" hangingPunct="1">
                        <a:lnSpc>
                          <a:spcPts val="1400"/>
                        </a:lnSpc>
                        <a:spcBef>
                          <a:spcPts val="0"/>
                        </a:spcBef>
                        <a:spcAft>
                          <a:spcPts val="0"/>
                        </a:spcAft>
                        <a:buClrTx/>
                        <a:buSzTx/>
                        <a:buFontTx/>
                        <a:buNone/>
                        <a:tabLst/>
                        <a:defRPr/>
                      </a:pPr>
                      <a:r>
                        <a:rPr lang="en-GB" sz="1200" dirty="0">
                          <a:latin typeface="Gill Sans MT" panose="020B0502020104020203" pitchFamily="34" charset="0"/>
                          <a:cs typeface="Calibri"/>
                        </a:rPr>
                        <a:t>I</a:t>
                      </a:r>
                      <a:r>
                        <a:rPr lang="en-GB" sz="1200" spc="-5" dirty="0">
                          <a:latin typeface="Gill Sans MT" panose="020B0502020104020203" pitchFamily="34" charset="0"/>
                          <a:cs typeface="Calibri"/>
                        </a:rPr>
                        <a:t> </a:t>
                      </a:r>
                      <a:r>
                        <a:rPr lang="en-GB" sz="1200" spc="-10" dirty="0">
                          <a:latin typeface="Gill Sans MT" panose="020B0502020104020203" pitchFamily="34" charset="0"/>
                          <a:cs typeface="Calibri"/>
                        </a:rPr>
                        <a:t>used a revision strategy to help make</a:t>
                      </a:r>
                      <a:r>
                        <a:rPr lang="en-GB" sz="1200" spc="-10" baseline="0" dirty="0">
                          <a:latin typeface="Gill Sans MT" panose="020B0502020104020203" pitchFamily="34" charset="0"/>
                          <a:cs typeface="Calibri"/>
                        </a:rPr>
                        <a:t> the learning stick.</a:t>
                      </a:r>
                      <a:endParaRPr lang="en-GB" sz="1200" dirty="0">
                        <a:latin typeface="Gill Sans MT" panose="020B0502020104020203" pitchFamily="34" charset="0"/>
                        <a:cs typeface="Calibri"/>
                      </a:endParaRPr>
                    </a:p>
                    <a:p>
                      <a:pPr marL="48260">
                        <a:lnSpc>
                          <a:spcPts val="1400"/>
                        </a:lnSpc>
                      </a:pP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5"/>
                  </a:ext>
                </a:extLst>
              </a:tr>
              <a:tr h="1053728">
                <a:tc>
                  <a:txBody>
                    <a:bodyPr/>
                    <a:lstStyle/>
                    <a:p>
                      <a:pPr marL="48260">
                        <a:lnSpc>
                          <a:spcPts val="1405"/>
                        </a:lnSpc>
                      </a:pPr>
                      <a:r>
                        <a:rPr sz="1200" dirty="0">
                          <a:latin typeface="Gill Sans MT" panose="020B0502020104020203" pitchFamily="34" charset="0"/>
                          <a:cs typeface="Calibri"/>
                        </a:rPr>
                        <a:t>I</a:t>
                      </a:r>
                      <a:r>
                        <a:rPr sz="1200" spc="-5" dirty="0">
                          <a:latin typeface="Gill Sans MT" panose="020B0502020104020203" pitchFamily="34" charset="0"/>
                          <a:cs typeface="Calibri"/>
                        </a:rPr>
                        <a:t> </a:t>
                      </a:r>
                      <a:r>
                        <a:rPr lang="en-GB" sz="1200" spc="-5" dirty="0">
                          <a:latin typeface="Gill Sans MT" panose="020B0502020104020203" pitchFamily="34" charset="0"/>
                          <a:cs typeface="Calibri"/>
                        </a:rPr>
                        <a:t>made connections between</a:t>
                      </a:r>
                      <a:r>
                        <a:rPr lang="en-GB" sz="1200" spc="-5" baseline="0" dirty="0">
                          <a:latin typeface="Gill Sans MT" panose="020B0502020104020203" pitchFamily="34" charset="0"/>
                          <a:cs typeface="Calibri"/>
                        </a:rPr>
                        <a:t> what I am learning and the outside world. </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1053728">
                <a:tc>
                  <a:txBody>
                    <a:bodyPr/>
                    <a:lstStyle/>
                    <a:p>
                      <a:pPr marL="48260">
                        <a:lnSpc>
                          <a:spcPts val="1405"/>
                        </a:lnSpc>
                      </a:pPr>
                      <a:r>
                        <a:rPr lang="en-GB" sz="1200" dirty="0">
                          <a:latin typeface="Gill Sans MT" panose="020B0502020104020203" pitchFamily="34" charset="0"/>
                          <a:cs typeface="Calibri"/>
                        </a:rPr>
                        <a:t>I asked questions to deepen my understanding.</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734950622"/>
                  </a:ext>
                </a:extLst>
              </a:tr>
            </a:tbl>
          </a:graphicData>
        </a:graphic>
      </p:graphicFrame>
      <p:sp>
        <p:nvSpPr>
          <p:cNvPr id="3" name="TextBox 2"/>
          <p:cNvSpPr txBox="1"/>
          <p:nvPr/>
        </p:nvSpPr>
        <p:spPr>
          <a:xfrm>
            <a:off x="11755120" y="6488668"/>
            <a:ext cx="436880" cy="369332"/>
          </a:xfrm>
          <a:prstGeom prst="rect">
            <a:avLst/>
          </a:prstGeom>
          <a:solidFill>
            <a:schemeClr val="tx1"/>
          </a:solidFill>
        </p:spPr>
        <p:txBody>
          <a:bodyPr wrap="square" rtlCol="0">
            <a:spAutoFit/>
          </a:bodyPr>
          <a:lstStyle/>
          <a:p>
            <a:pPr algn="ctr"/>
            <a:r>
              <a:rPr lang="en-GB" smtClean="0">
                <a:solidFill>
                  <a:schemeClr val="bg1"/>
                </a:solidFill>
              </a:rPr>
              <a:t>24</a:t>
            </a:r>
            <a:endParaRPr lang="en-GB" dirty="0">
              <a:solidFill>
                <a:schemeClr val="bg1"/>
              </a:solidFill>
            </a:endParaRPr>
          </a:p>
        </p:txBody>
      </p:sp>
    </p:spTree>
    <p:extLst>
      <p:ext uri="{BB962C8B-B14F-4D97-AF65-F5344CB8AC3E}">
        <p14:creationId xmlns:p14="http://schemas.microsoft.com/office/powerpoint/2010/main" val="26171731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nvPr>
        </p:nvGraphicFramePr>
        <p:xfrm>
          <a:off x="315074" y="179960"/>
          <a:ext cx="11604210" cy="6464682"/>
        </p:xfrm>
        <a:graphic>
          <a:graphicData uri="http://schemas.openxmlformats.org/drawingml/2006/table">
            <a:tbl>
              <a:tblPr firstRow="1" bandRow="1">
                <a:tableStyleId>{2D5ABB26-0587-4C30-8999-92F81FD0307C}</a:tableStyleId>
              </a:tblPr>
              <a:tblGrid>
                <a:gridCol w="2899615">
                  <a:extLst>
                    <a:ext uri="{9D8B030D-6E8A-4147-A177-3AD203B41FA5}">
                      <a16:colId xmlns:a16="http://schemas.microsoft.com/office/drawing/2014/main" val="20000"/>
                    </a:ext>
                  </a:extLst>
                </a:gridCol>
                <a:gridCol w="2898977">
                  <a:extLst>
                    <a:ext uri="{9D8B030D-6E8A-4147-A177-3AD203B41FA5}">
                      <a16:colId xmlns:a16="http://schemas.microsoft.com/office/drawing/2014/main" val="20001"/>
                    </a:ext>
                  </a:extLst>
                </a:gridCol>
                <a:gridCol w="2902809">
                  <a:extLst>
                    <a:ext uri="{9D8B030D-6E8A-4147-A177-3AD203B41FA5}">
                      <a16:colId xmlns:a16="http://schemas.microsoft.com/office/drawing/2014/main" val="20002"/>
                    </a:ext>
                  </a:extLst>
                </a:gridCol>
                <a:gridCol w="2902809">
                  <a:extLst>
                    <a:ext uri="{9D8B030D-6E8A-4147-A177-3AD203B41FA5}">
                      <a16:colId xmlns:a16="http://schemas.microsoft.com/office/drawing/2014/main" val="20003"/>
                    </a:ext>
                  </a:extLst>
                </a:gridCol>
              </a:tblGrid>
              <a:tr h="378149">
                <a:tc gridSpan="4">
                  <a:txBody>
                    <a:bodyPr/>
                    <a:lstStyle/>
                    <a:p>
                      <a:pPr marL="48260" marR="0" indent="0" algn="l" defTabSz="914400" eaLnBrk="1" fontAlgn="auto" latinLnBrk="0" hangingPunct="1">
                        <a:lnSpc>
                          <a:spcPts val="2090"/>
                        </a:lnSpc>
                        <a:spcBef>
                          <a:spcPts val="0"/>
                        </a:spcBef>
                        <a:spcAft>
                          <a:spcPts val="0"/>
                        </a:spcAft>
                        <a:buClrTx/>
                        <a:buSzTx/>
                        <a:buFontTx/>
                        <a:buNone/>
                        <a:tabLst/>
                        <a:defRPr/>
                      </a:pPr>
                      <a:r>
                        <a:rPr lang="en-GB" sz="1800" b="1" spc="-10">
                          <a:latin typeface="Gill Sans MT" panose="020B0502020104020203" pitchFamily="34" charset="0"/>
                          <a:cs typeface="Calibri"/>
                        </a:rPr>
                        <a:t>W/c</a:t>
                      </a:r>
                      <a:r>
                        <a:rPr lang="en-GB" sz="1800" b="1" spc="-10" baseline="0">
                          <a:latin typeface="Gill Sans MT" panose="020B0502020104020203" pitchFamily="34" charset="0"/>
                          <a:cs typeface="Calibri"/>
                        </a:rPr>
                        <a:t> </a:t>
                      </a:r>
                      <a:r>
                        <a:rPr lang="en-GB" sz="1800" b="1" spc="-10" baseline="0" smtClean="0">
                          <a:latin typeface="Gill Sans MT" panose="020B0502020104020203" pitchFamily="34" charset="0"/>
                          <a:cs typeface="Calibri"/>
                        </a:rPr>
                        <a:t>12</a:t>
                      </a:r>
                      <a:r>
                        <a:rPr lang="en-GB" sz="1800" b="1" spc="-10" baseline="30000" smtClean="0">
                          <a:latin typeface="Gill Sans MT" panose="020B0502020104020203" pitchFamily="34" charset="0"/>
                          <a:cs typeface="Calibri"/>
                        </a:rPr>
                        <a:t>th</a:t>
                      </a:r>
                      <a:r>
                        <a:rPr lang="en-GB" sz="1800" b="1" spc="-10" baseline="0" smtClean="0">
                          <a:latin typeface="Gill Sans MT" panose="020B0502020104020203" pitchFamily="34" charset="0"/>
                          <a:cs typeface="Calibri"/>
                        </a:rPr>
                        <a:t> January</a:t>
                      </a:r>
                      <a:endParaRPr lang="en-GB" sz="1800" b="1" spc="-10" dirty="0">
                        <a:latin typeface="Gill Sans MT" panose="020B0502020104020203" pitchFamily="34" charset="0"/>
                        <a:cs typeface="Calibri"/>
                      </a:endParaRPr>
                    </a:p>
                    <a:p>
                      <a:pPr marL="48260" marR="0" indent="0" algn="l" defTabSz="914400" eaLnBrk="1" fontAlgn="auto" latinLnBrk="0" hangingPunct="1">
                        <a:lnSpc>
                          <a:spcPts val="2090"/>
                        </a:lnSpc>
                        <a:spcBef>
                          <a:spcPts val="0"/>
                        </a:spcBef>
                        <a:spcAft>
                          <a:spcPts val="0"/>
                        </a:spcAft>
                        <a:buClrTx/>
                        <a:buSzTx/>
                        <a:buFontTx/>
                        <a:buNone/>
                        <a:tabLst/>
                        <a:defRPr/>
                      </a:pPr>
                      <a:r>
                        <a:rPr lang="en-GB" sz="1800" b="1" spc="-10" dirty="0">
                          <a:latin typeface="Gill Sans MT" panose="020B0502020104020203" pitchFamily="34" charset="0"/>
                          <a:cs typeface="Calibri"/>
                        </a:rPr>
                        <a:t>Thinking</a:t>
                      </a:r>
                      <a:r>
                        <a:rPr lang="en-GB" sz="1800" b="1" spc="-35" dirty="0">
                          <a:latin typeface="Gill Sans MT" panose="020B0502020104020203" pitchFamily="34" charset="0"/>
                          <a:cs typeface="Calibri"/>
                        </a:rPr>
                        <a:t> </a:t>
                      </a:r>
                      <a:r>
                        <a:rPr lang="en-GB" sz="1800" b="1" spc="-10" dirty="0">
                          <a:latin typeface="Gill Sans MT" panose="020B0502020104020203" pitchFamily="34" charset="0"/>
                          <a:cs typeface="Calibri"/>
                        </a:rPr>
                        <a:t>definition:</a:t>
                      </a:r>
                      <a:r>
                        <a:rPr lang="en-GB" sz="1800" b="1" spc="-15" dirty="0">
                          <a:latin typeface="Gill Sans MT" panose="020B0502020104020203" pitchFamily="34" charset="0"/>
                          <a:cs typeface="Calibri"/>
                        </a:rPr>
                        <a:t> </a:t>
                      </a:r>
                      <a:r>
                        <a:rPr lang="en-GB" sz="1800" i="1" dirty="0">
                          <a:latin typeface="Gill Sans MT" panose="020B0502020104020203" pitchFamily="34" charset="0"/>
                        </a:rPr>
                        <a:t>Thinking is making connections, reasoning and asking questions to make the learning stick</a:t>
                      </a:r>
                      <a:endParaRPr lang="en-GB" sz="1800" dirty="0">
                        <a:latin typeface="Gill Sans MT" panose="020B0502020104020203" pitchFamily="34" charset="0"/>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6">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36708">
                <a:tc rowSpan="2">
                  <a:txBody>
                    <a:bodyPr/>
                    <a:lstStyle/>
                    <a:p>
                      <a:pPr>
                        <a:lnSpc>
                          <a:spcPct val="100000"/>
                        </a:lnSpc>
                        <a:spcBef>
                          <a:spcPts val="25"/>
                        </a:spcBef>
                      </a:pPr>
                      <a:r>
                        <a:rPr lang="en-GB" sz="1600" dirty="0">
                          <a:solidFill>
                            <a:srgbClr val="FF0000"/>
                          </a:solidFill>
                          <a:latin typeface="Gill Sans MT" panose="020B0502020104020203" pitchFamily="34" charset="0"/>
                          <a:cs typeface="Calibri"/>
                        </a:rPr>
                        <a:t>Reflecting</a:t>
                      </a:r>
                      <a:r>
                        <a:rPr lang="en-GB" sz="1600" baseline="0" dirty="0">
                          <a:solidFill>
                            <a:srgbClr val="FF0000"/>
                          </a:solidFill>
                          <a:latin typeface="Gill Sans MT" panose="020B0502020104020203" pitchFamily="34" charset="0"/>
                          <a:cs typeface="Calibri"/>
                        </a:rPr>
                        <a:t> on learning behaviours for thinking…</a:t>
                      </a:r>
                      <a:endParaRPr sz="1600" dirty="0">
                        <a:solidFill>
                          <a:srgbClr val="FF0000"/>
                        </a:solidFill>
                        <a:latin typeface="Gill Sans MT" panose="020B0502020104020203" pitchFamily="34" charset="0"/>
                        <a:cs typeface="Calibri"/>
                      </a:endParaRPr>
                    </a:p>
                  </a:txBody>
                  <a:tcPr marL="0" marR="0" marT="317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2">
                        <a:lumMod val="20000"/>
                        <a:lumOff val="80000"/>
                      </a:schemeClr>
                    </a:solidFill>
                  </a:tcPr>
                </a:tc>
                <a:tc gridSpan="3">
                  <a:txBody>
                    <a:bodyPr/>
                    <a:lstStyle/>
                    <a:p>
                      <a:pPr marL="635" algn="ctr">
                        <a:lnSpc>
                          <a:spcPct val="100000"/>
                        </a:lnSpc>
                      </a:pPr>
                      <a:r>
                        <a:rPr sz="1200" b="1" spc="-5" dirty="0">
                          <a:latin typeface="Gill Sans MT" panose="020B0502020104020203" pitchFamily="34" charset="0"/>
                          <a:cs typeface="Calibri"/>
                        </a:rPr>
                        <a:t>Experience</a:t>
                      </a:r>
                      <a:r>
                        <a:rPr sz="1200" b="1" spc="-35" dirty="0">
                          <a:latin typeface="Gill Sans MT" panose="020B0502020104020203" pitchFamily="34" charset="0"/>
                          <a:cs typeface="Calibri"/>
                        </a:rPr>
                        <a:t> </a:t>
                      </a:r>
                      <a:r>
                        <a:rPr sz="1200" b="1" dirty="0">
                          <a:latin typeface="Gill Sans MT" panose="020B0502020104020203" pitchFamily="34" charset="0"/>
                          <a:cs typeface="Calibri"/>
                        </a:rPr>
                        <a:t>log</a:t>
                      </a:r>
                      <a:endParaRPr sz="1200" dirty="0">
                        <a:latin typeface="Gill Sans MT" panose="020B0502020104020203" pitchFamily="34" charset="0"/>
                        <a:cs typeface="Calibri"/>
                      </a:endParaRPr>
                    </a:p>
                  </a:txBody>
                  <a:tcPr marL="0" marR="0" marT="63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425872">
                <a:tc vMerge="1">
                  <a:txBody>
                    <a:bodyPr/>
                    <a:lstStyle/>
                    <a:p>
                      <a:endParaRPr/>
                    </a:p>
                  </a:txBody>
                  <a:tcPr marL="0" marR="0" marT="31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48260">
                        <a:lnSpc>
                          <a:spcPts val="1395"/>
                        </a:lnSpc>
                      </a:pPr>
                      <a:r>
                        <a:rPr sz="1200" spc="-5" dirty="0">
                          <a:latin typeface="Gill Sans MT" panose="020B0502020104020203" pitchFamily="34" charset="0"/>
                          <a:cs typeface="Calibri"/>
                        </a:rPr>
                        <a:t>Successful</a:t>
                      </a:r>
                      <a:r>
                        <a:rPr sz="1200" spc="-30" dirty="0">
                          <a:latin typeface="Gill Sans MT" panose="020B0502020104020203" pitchFamily="34" charset="0"/>
                          <a:cs typeface="Calibri"/>
                        </a:rPr>
                        <a:t> </a:t>
                      </a:r>
                      <a:r>
                        <a:rPr sz="1200" dirty="0">
                          <a:latin typeface="Gill Sans MT" panose="020B0502020104020203" pitchFamily="34" charset="0"/>
                          <a:cs typeface="Calibri"/>
                        </a:rPr>
                        <a:t>moment…</a:t>
                      </a: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8895">
                        <a:lnSpc>
                          <a:spcPts val="1395"/>
                        </a:lnSpc>
                      </a:pPr>
                      <a:r>
                        <a:rPr sz="1200" dirty="0">
                          <a:latin typeface="Gill Sans MT" panose="020B0502020104020203" pitchFamily="34" charset="0"/>
                          <a:cs typeface="Calibri"/>
                        </a:rPr>
                        <a:t>In</a:t>
                      </a:r>
                      <a:r>
                        <a:rPr sz="1200" spc="-40" dirty="0">
                          <a:latin typeface="Gill Sans MT" panose="020B0502020104020203" pitchFamily="34" charset="0"/>
                          <a:cs typeface="Calibri"/>
                        </a:rPr>
                        <a:t> </a:t>
                      </a:r>
                      <a:r>
                        <a:rPr sz="1200" spc="-5" dirty="0">
                          <a:latin typeface="Gill Sans MT" panose="020B0502020104020203" pitchFamily="34" charset="0"/>
                          <a:cs typeface="Calibri"/>
                        </a:rPr>
                        <a:t>hindsight…</a:t>
                      </a:r>
                      <a:endParaRPr lang="en-GB" sz="1200" spc="-5" dirty="0">
                        <a:latin typeface="Gill Sans MT" panose="020B0502020104020203" pitchFamily="34" charset="0"/>
                        <a:cs typeface="Calibri"/>
                      </a:endParaRPr>
                    </a:p>
                    <a:p>
                      <a:pPr marL="48895">
                        <a:lnSpc>
                          <a:spcPts val="1395"/>
                        </a:lnSpc>
                      </a:pPr>
                      <a:r>
                        <a:rPr lang="en-GB" sz="1050" i="1" spc="-5" dirty="0">
                          <a:latin typeface="Gill Sans MT" panose="020B0502020104020203" pitchFamily="34" charset="0"/>
                          <a:cs typeface="Calibri"/>
                        </a:rPr>
                        <a:t>Where you could have done better on reflection?</a:t>
                      </a:r>
                      <a:endParaRPr sz="1050" i="1"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9530">
                        <a:lnSpc>
                          <a:spcPts val="1395"/>
                        </a:lnSpc>
                      </a:pPr>
                      <a:r>
                        <a:rPr sz="1200" spc="-20" dirty="0">
                          <a:latin typeface="Gill Sans MT" panose="020B0502020104020203" pitchFamily="34" charset="0"/>
                          <a:cs typeface="Calibri"/>
                        </a:rPr>
                        <a:t>At</a:t>
                      </a:r>
                      <a:r>
                        <a:rPr sz="1200" spc="-30" dirty="0">
                          <a:latin typeface="Gill Sans MT" panose="020B0502020104020203" pitchFamily="34" charset="0"/>
                          <a:cs typeface="Calibri"/>
                        </a:rPr>
                        <a:t> </a:t>
                      </a:r>
                      <a:r>
                        <a:rPr sz="1200" spc="-5" dirty="0">
                          <a:latin typeface="Gill Sans MT" panose="020B0502020104020203" pitchFamily="34" charset="0"/>
                          <a:cs typeface="Calibri"/>
                        </a:rPr>
                        <a:t>home…</a:t>
                      </a:r>
                      <a:endParaRPr sz="120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1053748">
                <a:tc>
                  <a:txBody>
                    <a:bodyPr/>
                    <a:lstStyle/>
                    <a:p>
                      <a:pPr marL="48260">
                        <a:lnSpc>
                          <a:spcPts val="1860"/>
                        </a:lnSpc>
                      </a:pPr>
                      <a:r>
                        <a:rPr sz="1200" b="0" spc="-5" dirty="0">
                          <a:latin typeface="Gill Sans MT" panose="020B0502020104020203" pitchFamily="34" charset="0"/>
                          <a:cs typeface="Calibri"/>
                        </a:rPr>
                        <a:t>I </a:t>
                      </a:r>
                      <a:r>
                        <a:rPr lang="en-GB" sz="1200" b="0" spc="-5" dirty="0">
                          <a:latin typeface="Gill Sans MT" panose="020B0502020104020203" pitchFamily="34" charset="0"/>
                          <a:cs typeface="Calibri"/>
                        </a:rPr>
                        <a:t>gave an idea and reasoned/justified.</a:t>
                      </a:r>
                      <a:endParaRPr sz="1200" b="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1053749">
                <a:tc>
                  <a:txBody>
                    <a:bodyPr/>
                    <a:lstStyle/>
                    <a:p>
                      <a:pPr marL="48260">
                        <a:lnSpc>
                          <a:spcPts val="1400"/>
                        </a:lnSpc>
                      </a:pPr>
                      <a:r>
                        <a:rPr lang="en-GB" sz="1200" dirty="0">
                          <a:latin typeface="Gill Sans MT" panose="020B0502020104020203" pitchFamily="34" charset="0"/>
                          <a:cs typeface="Calibri"/>
                        </a:rPr>
                        <a:t>I reflected on</a:t>
                      </a:r>
                      <a:r>
                        <a:rPr lang="en-GB" sz="1200" baseline="0" dirty="0">
                          <a:latin typeface="Gill Sans MT" panose="020B0502020104020203" pitchFamily="34" charset="0"/>
                          <a:cs typeface="Calibri"/>
                        </a:rPr>
                        <a:t> my idea and made it better after discussing with others</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4"/>
                  </a:ext>
                </a:extLst>
              </a:tr>
              <a:tr h="1053749">
                <a:tc>
                  <a:txBody>
                    <a:bodyPr/>
                    <a:lstStyle/>
                    <a:p>
                      <a:pPr marL="48260" marR="0" indent="0" defTabSz="914400" eaLnBrk="1" fontAlgn="auto" latinLnBrk="0" hangingPunct="1">
                        <a:lnSpc>
                          <a:spcPts val="1400"/>
                        </a:lnSpc>
                        <a:spcBef>
                          <a:spcPts val="0"/>
                        </a:spcBef>
                        <a:spcAft>
                          <a:spcPts val="0"/>
                        </a:spcAft>
                        <a:buClrTx/>
                        <a:buSzTx/>
                        <a:buFontTx/>
                        <a:buNone/>
                        <a:tabLst/>
                        <a:defRPr/>
                      </a:pPr>
                      <a:r>
                        <a:rPr lang="en-GB" sz="1200" dirty="0">
                          <a:latin typeface="Gill Sans MT" panose="020B0502020104020203" pitchFamily="34" charset="0"/>
                          <a:cs typeface="Calibri"/>
                        </a:rPr>
                        <a:t>I</a:t>
                      </a:r>
                      <a:r>
                        <a:rPr lang="en-GB" sz="1200" spc="-5" dirty="0">
                          <a:latin typeface="Gill Sans MT" panose="020B0502020104020203" pitchFamily="34" charset="0"/>
                          <a:cs typeface="Calibri"/>
                        </a:rPr>
                        <a:t> </a:t>
                      </a:r>
                      <a:r>
                        <a:rPr lang="en-GB" sz="1200" spc="-10" dirty="0">
                          <a:latin typeface="Gill Sans MT" panose="020B0502020104020203" pitchFamily="34" charset="0"/>
                          <a:cs typeface="Calibri"/>
                        </a:rPr>
                        <a:t>used a revision strategy to help make</a:t>
                      </a:r>
                      <a:r>
                        <a:rPr lang="en-GB" sz="1200" spc="-10" baseline="0" dirty="0">
                          <a:latin typeface="Gill Sans MT" panose="020B0502020104020203" pitchFamily="34" charset="0"/>
                          <a:cs typeface="Calibri"/>
                        </a:rPr>
                        <a:t> the learning stick.</a:t>
                      </a:r>
                      <a:endParaRPr lang="en-GB" sz="1200" dirty="0">
                        <a:latin typeface="Gill Sans MT" panose="020B0502020104020203" pitchFamily="34" charset="0"/>
                        <a:cs typeface="Calibri"/>
                      </a:endParaRPr>
                    </a:p>
                    <a:p>
                      <a:pPr marL="48260">
                        <a:lnSpc>
                          <a:spcPts val="1400"/>
                        </a:lnSpc>
                      </a:pP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5"/>
                  </a:ext>
                </a:extLst>
              </a:tr>
              <a:tr h="1053728">
                <a:tc>
                  <a:txBody>
                    <a:bodyPr/>
                    <a:lstStyle/>
                    <a:p>
                      <a:pPr marL="48260">
                        <a:lnSpc>
                          <a:spcPts val="1405"/>
                        </a:lnSpc>
                      </a:pPr>
                      <a:r>
                        <a:rPr sz="1200" dirty="0">
                          <a:latin typeface="Gill Sans MT" panose="020B0502020104020203" pitchFamily="34" charset="0"/>
                          <a:cs typeface="Calibri"/>
                        </a:rPr>
                        <a:t>I</a:t>
                      </a:r>
                      <a:r>
                        <a:rPr sz="1200" spc="-5" dirty="0">
                          <a:latin typeface="Gill Sans MT" panose="020B0502020104020203" pitchFamily="34" charset="0"/>
                          <a:cs typeface="Calibri"/>
                        </a:rPr>
                        <a:t> </a:t>
                      </a:r>
                      <a:r>
                        <a:rPr lang="en-GB" sz="1200" spc="-5" dirty="0">
                          <a:latin typeface="Gill Sans MT" panose="020B0502020104020203" pitchFamily="34" charset="0"/>
                          <a:cs typeface="Calibri"/>
                        </a:rPr>
                        <a:t>made connections between</a:t>
                      </a:r>
                      <a:r>
                        <a:rPr lang="en-GB" sz="1200" spc="-5" baseline="0" dirty="0">
                          <a:latin typeface="Gill Sans MT" panose="020B0502020104020203" pitchFamily="34" charset="0"/>
                          <a:cs typeface="Calibri"/>
                        </a:rPr>
                        <a:t> what I am learning and the outside world. </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1053728">
                <a:tc>
                  <a:txBody>
                    <a:bodyPr/>
                    <a:lstStyle/>
                    <a:p>
                      <a:pPr marL="48260">
                        <a:lnSpc>
                          <a:spcPts val="1405"/>
                        </a:lnSpc>
                      </a:pPr>
                      <a:r>
                        <a:rPr lang="en-GB" sz="1200" dirty="0">
                          <a:latin typeface="Gill Sans MT" panose="020B0502020104020203" pitchFamily="34" charset="0"/>
                          <a:cs typeface="Calibri"/>
                        </a:rPr>
                        <a:t>I asked questions to deepen my understanding.</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734950622"/>
                  </a:ext>
                </a:extLst>
              </a:tr>
            </a:tbl>
          </a:graphicData>
        </a:graphic>
      </p:graphicFrame>
      <p:sp>
        <p:nvSpPr>
          <p:cNvPr id="3" name="TextBox 2"/>
          <p:cNvSpPr txBox="1"/>
          <p:nvPr/>
        </p:nvSpPr>
        <p:spPr>
          <a:xfrm>
            <a:off x="11755120" y="6488668"/>
            <a:ext cx="436880" cy="369332"/>
          </a:xfrm>
          <a:prstGeom prst="rect">
            <a:avLst/>
          </a:prstGeom>
          <a:solidFill>
            <a:schemeClr val="tx1"/>
          </a:solidFill>
        </p:spPr>
        <p:txBody>
          <a:bodyPr wrap="square" rtlCol="0">
            <a:spAutoFit/>
          </a:bodyPr>
          <a:lstStyle/>
          <a:p>
            <a:pPr algn="ctr"/>
            <a:r>
              <a:rPr lang="en-GB" smtClean="0">
                <a:solidFill>
                  <a:schemeClr val="bg1"/>
                </a:solidFill>
              </a:rPr>
              <a:t>25</a:t>
            </a:r>
            <a:endParaRPr lang="en-GB" dirty="0">
              <a:solidFill>
                <a:schemeClr val="bg1"/>
              </a:solidFill>
            </a:endParaRPr>
          </a:p>
        </p:txBody>
      </p:sp>
    </p:spTree>
    <p:extLst>
      <p:ext uri="{BB962C8B-B14F-4D97-AF65-F5344CB8AC3E}">
        <p14:creationId xmlns:p14="http://schemas.microsoft.com/office/powerpoint/2010/main" val="5314761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nvPr>
        </p:nvGraphicFramePr>
        <p:xfrm>
          <a:off x="315074" y="179960"/>
          <a:ext cx="11604210" cy="6464682"/>
        </p:xfrm>
        <a:graphic>
          <a:graphicData uri="http://schemas.openxmlformats.org/drawingml/2006/table">
            <a:tbl>
              <a:tblPr firstRow="1" bandRow="1">
                <a:tableStyleId>{2D5ABB26-0587-4C30-8999-92F81FD0307C}</a:tableStyleId>
              </a:tblPr>
              <a:tblGrid>
                <a:gridCol w="2899615">
                  <a:extLst>
                    <a:ext uri="{9D8B030D-6E8A-4147-A177-3AD203B41FA5}">
                      <a16:colId xmlns:a16="http://schemas.microsoft.com/office/drawing/2014/main" val="20000"/>
                    </a:ext>
                  </a:extLst>
                </a:gridCol>
                <a:gridCol w="2898977">
                  <a:extLst>
                    <a:ext uri="{9D8B030D-6E8A-4147-A177-3AD203B41FA5}">
                      <a16:colId xmlns:a16="http://schemas.microsoft.com/office/drawing/2014/main" val="20001"/>
                    </a:ext>
                  </a:extLst>
                </a:gridCol>
                <a:gridCol w="2902809">
                  <a:extLst>
                    <a:ext uri="{9D8B030D-6E8A-4147-A177-3AD203B41FA5}">
                      <a16:colId xmlns:a16="http://schemas.microsoft.com/office/drawing/2014/main" val="20002"/>
                    </a:ext>
                  </a:extLst>
                </a:gridCol>
                <a:gridCol w="2902809">
                  <a:extLst>
                    <a:ext uri="{9D8B030D-6E8A-4147-A177-3AD203B41FA5}">
                      <a16:colId xmlns:a16="http://schemas.microsoft.com/office/drawing/2014/main" val="20003"/>
                    </a:ext>
                  </a:extLst>
                </a:gridCol>
              </a:tblGrid>
              <a:tr h="378149">
                <a:tc gridSpan="4">
                  <a:txBody>
                    <a:bodyPr/>
                    <a:lstStyle/>
                    <a:p>
                      <a:pPr marL="48260" marR="0" indent="0" algn="l" defTabSz="914400" eaLnBrk="1" fontAlgn="auto" latinLnBrk="0" hangingPunct="1">
                        <a:lnSpc>
                          <a:spcPts val="2090"/>
                        </a:lnSpc>
                        <a:spcBef>
                          <a:spcPts val="0"/>
                        </a:spcBef>
                        <a:spcAft>
                          <a:spcPts val="0"/>
                        </a:spcAft>
                        <a:buClrTx/>
                        <a:buSzTx/>
                        <a:buFontTx/>
                        <a:buNone/>
                        <a:tabLst/>
                        <a:defRPr/>
                      </a:pPr>
                      <a:r>
                        <a:rPr lang="en-GB" sz="1800" b="1" spc="-10">
                          <a:latin typeface="Gill Sans MT" panose="020B0502020104020203" pitchFamily="34" charset="0"/>
                          <a:cs typeface="Calibri"/>
                        </a:rPr>
                        <a:t>W/c</a:t>
                      </a:r>
                      <a:r>
                        <a:rPr lang="en-GB" sz="1800" b="1" spc="-10" baseline="0">
                          <a:latin typeface="Gill Sans MT" panose="020B0502020104020203" pitchFamily="34" charset="0"/>
                          <a:cs typeface="Calibri"/>
                        </a:rPr>
                        <a:t> </a:t>
                      </a:r>
                      <a:r>
                        <a:rPr lang="en-GB" sz="1800" b="1" spc="-10" baseline="0" smtClean="0">
                          <a:latin typeface="Gill Sans MT" panose="020B0502020104020203" pitchFamily="34" charset="0"/>
                          <a:cs typeface="Calibri"/>
                        </a:rPr>
                        <a:t>19</a:t>
                      </a:r>
                      <a:r>
                        <a:rPr lang="en-GB" sz="1800" b="1" spc="-10" baseline="30000" smtClean="0">
                          <a:latin typeface="Gill Sans MT" panose="020B0502020104020203" pitchFamily="34" charset="0"/>
                          <a:cs typeface="Calibri"/>
                        </a:rPr>
                        <a:t>th</a:t>
                      </a:r>
                      <a:r>
                        <a:rPr lang="en-GB" sz="1800" b="1" spc="-10" baseline="0" smtClean="0">
                          <a:latin typeface="Gill Sans MT" panose="020B0502020104020203" pitchFamily="34" charset="0"/>
                          <a:cs typeface="Calibri"/>
                        </a:rPr>
                        <a:t> January</a:t>
                      </a:r>
                      <a:endParaRPr lang="en-GB" sz="1800" b="1" spc="-10" dirty="0">
                        <a:latin typeface="Gill Sans MT" panose="020B0502020104020203" pitchFamily="34" charset="0"/>
                        <a:cs typeface="Calibri"/>
                      </a:endParaRPr>
                    </a:p>
                    <a:p>
                      <a:pPr marL="48260" marR="0" indent="0" algn="l" defTabSz="914400" eaLnBrk="1" fontAlgn="auto" latinLnBrk="0" hangingPunct="1">
                        <a:lnSpc>
                          <a:spcPts val="2090"/>
                        </a:lnSpc>
                        <a:spcBef>
                          <a:spcPts val="0"/>
                        </a:spcBef>
                        <a:spcAft>
                          <a:spcPts val="0"/>
                        </a:spcAft>
                        <a:buClrTx/>
                        <a:buSzTx/>
                        <a:buFontTx/>
                        <a:buNone/>
                        <a:tabLst/>
                        <a:defRPr/>
                      </a:pPr>
                      <a:r>
                        <a:rPr lang="en-GB" sz="1800" b="1" spc="-10" dirty="0">
                          <a:latin typeface="Gill Sans MT" panose="020B0502020104020203" pitchFamily="34" charset="0"/>
                          <a:cs typeface="Calibri"/>
                        </a:rPr>
                        <a:t>Thinking</a:t>
                      </a:r>
                      <a:r>
                        <a:rPr lang="en-GB" sz="1800" b="1" spc="-35" dirty="0">
                          <a:latin typeface="Gill Sans MT" panose="020B0502020104020203" pitchFamily="34" charset="0"/>
                          <a:cs typeface="Calibri"/>
                        </a:rPr>
                        <a:t> </a:t>
                      </a:r>
                      <a:r>
                        <a:rPr lang="en-GB" sz="1800" b="1" spc="-10" dirty="0">
                          <a:latin typeface="Gill Sans MT" panose="020B0502020104020203" pitchFamily="34" charset="0"/>
                          <a:cs typeface="Calibri"/>
                        </a:rPr>
                        <a:t>definition:</a:t>
                      </a:r>
                      <a:r>
                        <a:rPr lang="en-GB" sz="1800" b="1" spc="-15" dirty="0">
                          <a:latin typeface="Gill Sans MT" panose="020B0502020104020203" pitchFamily="34" charset="0"/>
                          <a:cs typeface="Calibri"/>
                        </a:rPr>
                        <a:t> </a:t>
                      </a:r>
                      <a:r>
                        <a:rPr lang="en-GB" sz="1800" i="1" dirty="0">
                          <a:latin typeface="Gill Sans MT" panose="020B0502020104020203" pitchFamily="34" charset="0"/>
                        </a:rPr>
                        <a:t>Thinking is making connections, reasoning and asking questions to make the learning stick</a:t>
                      </a:r>
                      <a:endParaRPr lang="en-GB" sz="1800" dirty="0">
                        <a:latin typeface="Gill Sans MT" panose="020B0502020104020203" pitchFamily="34" charset="0"/>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6">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36708">
                <a:tc rowSpan="2">
                  <a:txBody>
                    <a:bodyPr/>
                    <a:lstStyle/>
                    <a:p>
                      <a:pPr>
                        <a:lnSpc>
                          <a:spcPct val="100000"/>
                        </a:lnSpc>
                        <a:spcBef>
                          <a:spcPts val="25"/>
                        </a:spcBef>
                      </a:pPr>
                      <a:r>
                        <a:rPr lang="en-GB" sz="1600" dirty="0">
                          <a:solidFill>
                            <a:srgbClr val="FF0000"/>
                          </a:solidFill>
                          <a:latin typeface="Gill Sans MT" panose="020B0502020104020203" pitchFamily="34" charset="0"/>
                          <a:cs typeface="Calibri"/>
                        </a:rPr>
                        <a:t>Reflecting</a:t>
                      </a:r>
                      <a:r>
                        <a:rPr lang="en-GB" sz="1600" baseline="0" dirty="0">
                          <a:solidFill>
                            <a:srgbClr val="FF0000"/>
                          </a:solidFill>
                          <a:latin typeface="Gill Sans MT" panose="020B0502020104020203" pitchFamily="34" charset="0"/>
                          <a:cs typeface="Calibri"/>
                        </a:rPr>
                        <a:t> on learning behaviours for thinking…</a:t>
                      </a:r>
                      <a:endParaRPr sz="1600" dirty="0">
                        <a:solidFill>
                          <a:srgbClr val="FF0000"/>
                        </a:solidFill>
                        <a:latin typeface="Gill Sans MT" panose="020B0502020104020203" pitchFamily="34" charset="0"/>
                        <a:cs typeface="Calibri"/>
                      </a:endParaRPr>
                    </a:p>
                  </a:txBody>
                  <a:tcPr marL="0" marR="0" marT="317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2">
                        <a:lumMod val="20000"/>
                        <a:lumOff val="80000"/>
                      </a:schemeClr>
                    </a:solidFill>
                  </a:tcPr>
                </a:tc>
                <a:tc gridSpan="3">
                  <a:txBody>
                    <a:bodyPr/>
                    <a:lstStyle/>
                    <a:p>
                      <a:pPr marL="635" algn="ctr">
                        <a:lnSpc>
                          <a:spcPct val="100000"/>
                        </a:lnSpc>
                      </a:pPr>
                      <a:r>
                        <a:rPr sz="1200" b="1" spc="-5" dirty="0">
                          <a:latin typeface="Gill Sans MT" panose="020B0502020104020203" pitchFamily="34" charset="0"/>
                          <a:cs typeface="Calibri"/>
                        </a:rPr>
                        <a:t>Experience</a:t>
                      </a:r>
                      <a:r>
                        <a:rPr sz="1200" b="1" spc="-35" dirty="0">
                          <a:latin typeface="Gill Sans MT" panose="020B0502020104020203" pitchFamily="34" charset="0"/>
                          <a:cs typeface="Calibri"/>
                        </a:rPr>
                        <a:t> </a:t>
                      </a:r>
                      <a:r>
                        <a:rPr sz="1200" b="1" dirty="0">
                          <a:latin typeface="Gill Sans MT" panose="020B0502020104020203" pitchFamily="34" charset="0"/>
                          <a:cs typeface="Calibri"/>
                        </a:rPr>
                        <a:t>log</a:t>
                      </a:r>
                      <a:endParaRPr sz="1200" dirty="0">
                        <a:latin typeface="Gill Sans MT" panose="020B0502020104020203" pitchFamily="34" charset="0"/>
                        <a:cs typeface="Calibri"/>
                      </a:endParaRPr>
                    </a:p>
                  </a:txBody>
                  <a:tcPr marL="0" marR="0" marT="63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425872">
                <a:tc vMerge="1">
                  <a:txBody>
                    <a:bodyPr/>
                    <a:lstStyle/>
                    <a:p>
                      <a:endParaRPr/>
                    </a:p>
                  </a:txBody>
                  <a:tcPr marL="0" marR="0" marT="31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48260">
                        <a:lnSpc>
                          <a:spcPts val="1395"/>
                        </a:lnSpc>
                      </a:pPr>
                      <a:r>
                        <a:rPr sz="1200" spc="-5" dirty="0">
                          <a:latin typeface="Gill Sans MT" panose="020B0502020104020203" pitchFamily="34" charset="0"/>
                          <a:cs typeface="Calibri"/>
                        </a:rPr>
                        <a:t>Successful</a:t>
                      </a:r>
                      <a:r>
                        <a:rPr sz="1200" spc="-30" dirty="0">
                          <a:latin typeface="Gill Sans MT" panose="020B0502020104020203" pitchFamily="34" charset="0"/>
                          <a:cs typeface="Calibri"/>
                        </a:rPr>
                        <a:t> </a:t>
                      </a:r>
                      <a:r>
                        <a:rPr sz="1200" dirty="0">
                          <a:latin typeface="Gill Sans MT" panose="020B0502020104020203" pitchFamily="34" charset="0"/>
                          <a:cs typeface="Calibri"/>
                        </a:rPr>
                        <a:t>moment…</a:t>
                      </a: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8895">
                        <a:lnSpc>
                          <a:spcPts val="1395"/>
                        </a:lnSpc>
                      </a:pPr>
                      <a:r>
                        <a:rPr sz="1200" dirty="0">
                          <a:latin typeface="Gill Sans MT" panose="020B0502020104020203" pitchFamily="34" charset="0"/>
                          <a:cs typeface="Calibri"/>
                        </a:rPr>
                        <a:t>In</a:t>
                      </a:r>
                      <a:r>
                        <a:rPr sz="1200" spc="-40" dirty="0">
                          <a:latin typeface="Gill Sans MT" panose="020B0502020104020203" pitchFamily="34" charset="0"/>
                          <a:cs typeface="Calibri"/>
                        </a:rPr>
                        <a:t> </a:t>
                      </a:r>
                      <a:r>
                        <a:rPr sz="1200" spc="-5" dirty="0">
                          <a:latin typeface="Gill Sans MT" panose="020B0502020104020203" pitchFamily="34" charset="0"/>
                          <a:cs typeface="Calibri"/>
                        </a:rPr>
                        <a:t>hindsight…</a:t>
                      </a:r>
                      <a:endParaRPr lang="en-GB" sz="1200" spc="-5" dirty="0">
                        <a:latin typeface="Gill Sans MT" panose="020B0502020104020203" pitchFamily="34" charset="0"/>
                        <a:cs typeface="Calibri"/>
                      </a:endParaRPr>
                    </a:p>
                    <a:p>
                      <a:pPr marL="48895">
                        <a:lnSpc>
                          <a:spcPts val="1395"/>
                        </a:lnSpc>
                      </a:pPr>
                      <a:r>
                        <a:rPr lang="en-GB" sz="1050" i="1" spc="-5" dirty="0">
                          <a:latin typeface="Gill Sans MT" panose="020B0502020104020203" pitchFamily="34" charset="0"/>
                          <a:cs typeface="Calibri"/>
                        </a:rPr>
                        <a:t>Where you could have done better on reflection?</a:t>
                      </a:r>
                      <a:endParaRPr sz="1050" i="1"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9530">
                        <a:lnSpc>
                          <a:spcPts val="1395"/>
                        </a:lnSpc>
                      </a:pPr>
                      <a:r>
                        <a:rPr sz="1200" spc="-20" dirty="0">
                          <a:latin typeface="Gill Sans MT" panose="020B0502020104020203" pitchFamily="34" charset="0"/>
                          <a:cs typeface="Calibri"/>
                        </a:rPr>
                        <a:t>At</a:t>
                      </a:r>
                      <a:r>
                        <a:rPr sz="1200" spc="-30" dirty="0">
                          <a:latin typeface="Gill Sans MT" panose="020B0502020104020203" pitchFamily="34" charset="0"/>
                          <a:cs typeface="Calibri"/>
                        </a:rPr>
                        <a:t> </a:t>
                      </a:r>
                      <a:r>
                        <a:rPr sz="1200" spc="-5" dirty="0">
                          <a:latin typeface="Gill Sans MT" panose="020B0502020104020203" pitchFamily="34" charset="0"/>
                          <a:cs typeface="Calibri"/>
                        </a:rPr>
                        <a:t>home…</a:t>
                      </a:r>
                      <a:endParaRPr sz="120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1053748">
                <a:tc>
                  <a:txBody>
                    <a:bodyPr/>
                    <a:lstStyle/>
                    <a:p>
                      <a:pPr marL="48260">
                        <a:lnSpc>
                          <a:spcPts val="1860"/>
                        </a:lnSpc>
                      </a:pPr>
                      <a:r>
                        <a:rPr sz="1200" b="0" spc="-5" dirty="0">
                          <a:latin typeface="Gill Sans MT" panose="020B0502020104020203" pitchFamily="34" charset="0"/>
                          <a:cs typeface="Calibri"/>
                        </a:rPr>
                        <a:t>I </a:t>
                      </a:r>
                      <a:r>
                        <a:rPr lang="en-GB" sz="1200" b="0" spc="-5" dirty="0">
                          <a:latin typeface="Gill Sans MT" panose="020B0502020104020203" pitchFamily="34" charset="0"/>
                          <a:cs typeface="Calibri"/>
                        </a:rPr>
                        <a:t>gave an idea and reasoned/justified.</a:t>
                      </a:r>
                      <a:endParaRPr sz="1200" b="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1053749">
                <a:tc>
                  <a:txBody>
                    <a:bodyPr/>
                    <a:lstStyle/>
                    <a:p>
                      <a:pPr marL="48260">
                        <a:lnSpc>
                          <a:spcPts val="1400"/>
                        </a:lnSpc>
                      </a:pPr>
                      <a:r>
                        <a:rPr lang="en-GB" sz="1200" dirty="0">
                          <a:latin typeface="Gill Sans MT" panose="020B0502020104020203" pitchFamily="34" charset="0"/>
                          <a:cs typeface="Calibri"/>
                        </a:rPr>
                        <a:t>I reflected on</a:t>
                      </a:r>
                      <a:r>
                        <a:rPr lang="en-GB" sz="1200" baseline="0" dirty="0">
                          <a:latin typeface="Gill Sans MT" panose="020B0502020104020203" pitchFamily="34" charset="0"/>
                          <a:cs typeface="Calibri"/>
                        </a:rPr>
                        <a:t> my idea and made it better after discussing with others</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4"/>
                  </a:ext>
                </a:extLst>
              </a:tr>
              <a:tr h="1053749">
                <a:tc>
                  <a:txBody>
                    <a:bodyPr/>
                    <a:lstStyle/>
                    <a:p>
                      <a:pPr marL="48260" marR="0" indent="0" defTabSz="914400" eaLnBrk="1" fontAlgn="auto" latinLnBrk="0" hangingPunct="1">
                        <a:lnSpc>
                          <a:spcPts val="1400"/>
                        </a:lnSpc>
                        <a:spcBef>
                          <a:spcPts val="0"/>
                        </a:spcBef>
                        <a:spcAft>
                          <a:spcPts val="0"/>
                        </a:spcAft>
                        <a:buClrTx/>
                        <a:buSzTx/>
                        <a:buFontTx/>
                        <a:buNone/>
                        <a:tabLst/>
                        <a:defRPr/>
                      </a:pPr>
                      <a:r>
                        <a:rPr lang="en-GB" sz="1200" dirty="0">
                          <a:latin typeface="Gill Sans MT" panose="020B0502020104020203" pitchFamily="34" charset="0"/>
                          <a:cs typeface="Calibri"/>
                        </a:rPr>
                        <a:t>I</a:t>
                      </a:r>
                      <a:r>
                        <a:rPr lang="en-GB" sz="1200" spc="-5" dirty="0">
                          <a:latin typeface="Gill Sans MT" panose="020B0502020104020203" pitchFamily="34" charset="0"/>
                          <a:cs typeface="Calibri"/>
                        </a:rPr>
                        <a:t> </a:t>
                      </a:r>
                      <a:r>
                        <a:rPr lang="en-GB" sz="1200" spc="-10" dirty="0">
                          <a:latin typeface="Gill Sans MT" panose="020B0502020104020203" pitchFamily="34" charset="0"/>
                          <a:cs typeface="Calibri"/>
                        </a:rPr>
                        <a:t>used a revision strategy to help make</a:t>
                      </a:r>
                      <a:r>
                        <a:rPr lang="en-GB" sz="1200" spc="-10" baseline="0" dirty="0">
                          <a:latin typeface="Gill Sans MT" panose="020B0502020104020203" pitchFamily="34" charset="0"/>
                          <a:cs typeface="Calibri"/>
                        </a:rPr>
                        <a:t> the learning stick.</a:t>
                      </a:r>
                      <a:endParaRPr lang="en-GB" sz="1200" dirty="0">
                        <a:latin typeface="Gill Sans MT" panose="020B0502020104020203" pitchFamily="34" charset="0"/>
                        <a:cs typeface="Calibri"/>
                      </a:endParaRPr>
                    </a:p>
                    <a:p>
                      <a:pPr marL="48260">
                        <a:lnSpc>
                          <a:spcPts val="1400"/>
                        </a:lnSpc>
                      </a:pP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5"/>
                  </a:ext>
                </a:extLst>
              </a:tr>
              <a:tr h="1053728">
                <a:tc>
                  <a:txBody>
                    <a:bodyPr/>
                    <a:lstStyle/>
                    <a:p>
                      <a:pPr marL="48260">
                        <a:lnSpc>
                          <a:spcPts val="1405"/>
                        </a:lnSpc>
                      </a:pPr>
                      <a:r>
                        <a:rPr sz="1200" dirty="0">
                          <a:latin typeface="Gill Sans MT" panose="020B0502020104020203" pitchFamily="34" charset="0"/>
                          <a:cs typeface="Calibri"/>
                        </a:rPr>
                        <a:t>I</a:t>
                      </a:r>
                      <a:r>
                        <a:rPr sz="1200" spc="-5" dirty="0">
                          <a:latin typeface="Gill Sans MT" panose="020B0502020104020203" pitchFamily="34" charset="0"/>
                          <a:cs typeface="Calibri"/>
                        </a:rPr>
                        <a:t> </a:t>
                      </a:r>
                      <a:r>
                        <a:rPr lang="en-GB" sz="1200" spc="-5" dirty="0">
                          <a:latin typeface="Gill Sans MT" panose="020B0502020104020203" pitchFamily="34" charset="0"/>
                          <a:cs typeface="Calibri"/>
                        </a:rPr>
                        <a:t>made connections between</a:t>
                      </a:r>
                      <a:r>
                        <a:rPr lang="en-GB" sz="1200" spc="-5" baseline="0" dirty="0">
                          <a:latin typeface="Gill Sans MT" panose="020B0502020104020203" pitchFamily="34" charset="0"/>
                          <a:cs typeface="Calibri"/>
                        </a:rPr>
                        <a:t> what I am learning and the outside world. </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1053728">
                <a:tc>
                  <a:txBody>
                    <a:bodyPr/>
                    <a:lstStyle/>
                    <a:p>
                      <a:pPr marL="48260">
                        <a:lnSpc>
                          <a:spcPts val="1405"/>
                        </a:lnSpc>
                      </a:pPr>
                      <a:r>
                        <a:rPr lang="en-GB" sz="1200" dirty="0">
                          <a:latin typeface="Gill Sans MT" panose="020B0502020104020203" pitchFamily="34" charset="0"/>
                          <a:cs typeface="Calibri"/>
                        </a:rPr>
                        <a:t>I asked questions to deepen my understanding.</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734950622"/>
                  </a:ext>
                </a:extLst>
              </a:tr>
            </a:tbl>
          </a:graphicData>
        </a:graphic>
      </p:graphicFrame>
      <p:sp>
        <p:nvSpPr>
          <p:cNvPr id="3" name="TextBox 2"/>
          <p:cNvSpPr txBox="1"/>
          <p:nvPr/>
        </p:nvSpPr>
        <p:spPr>
          <a:xfrm>
            <a:off x="11755120" y="6488668"/>
            <a:ext cx="436880" cy="369332"/>
          </a:xfrm>
          <a:prstGeom prst="rect">
            <a:avLst/>
          </a:prstGeom>
          <a:solidFill>
            <a:schemeClr val="tx1"/>
          </a:solidFill>
        </p:spPr>
        <p:txBody>
          <a:bodyPr wrap="square" rtlCol="0">
            <a:spAutoFit/>
          </a:bodyPr>
          <a:lstStyle/>
          <a:p>
            <a:pPr algn="ctr"/>
            <a:r>
              <a:rPr lang="en-GB" smtClean="0">
                <a:solidFill>
                  <a:schemeClr val="bg1"/>
                </a:solidFill>
              </a:rPr>
              <a:t>25</a:t>
            </a:r>
            <a:endParaRPr lang="en-GB" dirty="0">
              <a:solidFill>
                <a:schemeClr val="bg1"/>
              </a:solidFill>
            </a:endParaRPr>
          </a:p>
        </p:txBody>
      </p:sp>
    </p:spTree>
    <p:extLst>
      <p:ext uri="{BB962C8B-B14F-4D97-AF65-F5344CB8AC3E}">
        <p14:creationId xmlns:p14="http://schemas.microsoft.com/office/powerpoint/2010/main" val="31082470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nvPr>
        </p:nvGraphicFramePr>
        <p:xfrm>
          <a:off x="315074" y="179960"/>
          <a:ext cx="11604210" cy="6464682"/>
        </p:xfrm>
        <a:graphic>
          <a:graphicData uri="http://schemas.openxmlformats.org/drawingml/2006/table">
            <a:tbl>
              <a:tblPr firstRow="1" bandRow="1">
                <a:tableStyleId>{2D5ABB26-0587-4C30-8999-92F81FD0307C}</a:tableStyleId>
              </a:tblPr>
              <a:tblGrid>
                <a:gridCol w="2899615">
                  <a:extLst>
                    <a:ext uri="{9D8B030D-6E8A-4147-A177-3AD203B41FA5}">
                      <a16:colId xmlns:a16="http://schemas.microsoft.com/office/drawing/2014/main" val="20000"/>
                    </a:ext>
                  </a:extLst>
                </a:gridCol>
                <a:gridCol w="2898977">
                  <a:extLst>
                    <a:ext uri="{9D8B030D-6E8A-4147-A177-3AD203B41FA5}">
                      <a16:colId xmlns:a16="http://schemas.microsoft.com/office/drawing/2014/main" val="20001"/>
                    </a:ext>
                  </a:extLst>
                </a:gridCol>
                <a:gridCol w="2902809">
                  <a:extLst>
                    <a:ext uri="{9D8B030D-6E8A-4147-A177-3AD203B41FA5}">
                      <a16:colId xmlns:a16="http://schemas.microsoft.com/office/drawing/2014/main" val="20002"/>
                    </a:ext>
                  </a:extLst>
                </a:gridCol>
                <a:gridCol w="2902809">
                  <a:extLst>
                    <a:ext uri="{9D8B030D-6E8A-4147-A177-3AD203B41FA5}">
                      <a16:colId xmlns:a16="http://schemas.microsoft.com/office/drawing/2014/main" val="20003"/>
                    </a:ext>
                  </a:extLst>
                </a:gridCol>
              </a:tblGrid>
              <a:tr h="378149">
                <a:tc gridSpan="4">
                  <a:txBody>
                    <a:bodyPr/>
                    <a:lstStyle/>
                    <a:p>
                      <a:pPr marL="48260" marR="0" indent="0" algn="l" defTabSz="914400" eaLnBrk="1" fontAlgn="auto" latinLnBrk="0" hangingPunct="1">
                        <a:lnSpc>
                          <a:spcPts val="2090"/>
                        </a:lnSpc>
                        <a:spcBef>
                          <a:spcPts val="0"/>
                        </a:spcBef>
                        <a:spcAft>
                          <a:spcPts val="0"/>
                        </a:spcAft>
                        <a:buClrTx/>
                        <a:buSzTx/>
                        <a:buFontTx/>
                        <a:buNone/>
                        <a:tabLst/>
                        <a:defRPr/>
                      </a:pPr>
                      <a:r>
                        <a:rPr lang="en-GB" sz="1800" b="1" spc="-10">
                          <a:latin typeface="Gill Sans MT" panose="020B0502020104020203" pitchFamily="34" charset="0"/>
                          <a:cs typeface="Calibri"/>
                        </a:rPr>
                        <a:t>W/c</a:t>
                      </a:r>
                      <a:r>
                        <a:rPr lang="en-GB" sz="1800" b="1" spc="-10" baseline="0">
                          <a:latin typeface="Gill Sans MT" panose="020B0502020104020203" pitchFamily="34" charset="0"/>
                          <a:cs typeface="Calibri"/>
                        </a:rPr>
                        <a:t> </a:t>
                      </a:r>
                      <a:r>
                        <a:rPr lang="en-GB" sz="1800" b="1" spc="-10" baseline="0" smtClean="0">
                          <a:latin typeface="Gill Sans MT" panose="020B0502020104020203" pitchFamily="34" charset="0"/>
                          <a:cs typeface="Calibri"/>
                        </a:rPr>
                        <a:t>26</a:t>
                      </a:r>
                      <a:r>
                        <a:rPr lang="en-GB" sz="1800" b="1" spc="-10" baseline="30000" smtClean="0">
                          <a:latin typeface="Gill Sans MT" panose="020B0502020104020203" pitchFamily="34" charset="0"/>
                          <a:cs typeface="Calibri"/>
                        </a:rPr>
                        <a:t>th</a:t>
                      </a:r>
                      <a:r>
                        <a:rPr lang="en-GB" sz="1800" b="1" spc="-10" baseline="0" smtClean="0">
                          <a:latin typeface="Gill Sans MT" panose="020B0502020104020203" pitchFamily="34" charset="0"/>
                          <a:cs typeface="Calibri"/>
                        </a:rPr>
                        <a:t> January</a:t>
                      </a:r>
                      <a:endParaRPr lang="en-GB" sz="1800" b="1" spc="-10" dirty="0">
                        <a:latin typeface="Gill Sans MT" panose="020B0502020104020203" pitchFamily="34" charset="0"/>
                        <a:cs typeface="Calibri"/>
                      </a:endParaRPr>
                    </a:p>
                    <a:p>
                      <a:pPr marL="48260" marR="0" indent="0" algn="l" defTabSz="914400" eaLnBrk="1" fontAlgn="auto" latinLnBrk="0" hangingPunct="1">
                        <a:lnSpc>
                          <a:spcPts val="2090"/>
                        </a:lnSpc>
                        <a:spcBef>
                          <a:spcPts val="0"/>
                        </a:spcBef>
                        <a:spcAft>
                          <a:spcPts val="0"/>
                        </a:spcAft>
                        <a:buClrTx/>
                        <a:buSzTx/>
                        <a:buFontTx/>
                        <a:buNone/>
                        <a:tabLst/>
                        <a:defRPr/>
                      </a:pPr>
                      <a:r>
                        <a:rPr lang="en-GB" sz="1800" b="1" spc="-10" dirty="0">
                          <a:latin typeface="Gill Sans MT" panose="020B0502020104020203" pitchFamily="34" charset="0"/>
                          <a:cs typeface="Calibri"/>
                        </a:rPr>
                        <a:t>Thinking</a:t>
                      </a:r>
                      <a:r>
                        <a:rPr lang="en-GB" sz="1800" b="1" spc="-35" dirty="0">
                          <a:latin typeface="Gill Sans MT" panose="020B0502020104020203" pitchFamily="34" charset="0"/>
                          <a:cs typeface="Calibri"/>
                        </a:rPr>
                        <a:t> </a:t>
                      </a:r>
                      <a:r>
                        <a:rPr lang="en-GB" sz="1800" b="1" spc="-10" dirty="0">
                          <a:latin typeface="Gill Sans MT" panose="020B0502020104020203" pitchFamily="34" charset="0"/>
                          <a:cs typeface="Calibri"/>
                        </a:rPr>
                        <a:t>definition:</a:t>
                      </a:r>
                      <a:r>
                        <a:rPr lang="en-GB" sz="1800" b="1" spc="-15" dirty="0">
                          <a:latin typeface="Gill Sans MT" panose="020B0502020104020203" pitchFamily="34" charset="0"/>
                          <a:cs typeface="Calibri"/>
                        </a:rPr>
                        <a:t> </a:t>
                      </a:r>
                      <a:r>
                        <a:rPr lang="en-GB" sz="1800" i="1" dirty="0">
                          <a:latin typeface="Gill Sans MT" panose="020B0502020104020203" pitchFamily="34" charset="0"/>
                        </a:rPr>
                        <a:t>Thinking is making connections, reasoning and asking questions to make the learning stick</a:t>
                      </a:r>
                      <a:endParaRPr lang="en-GB" sz="1800" dirty="0">
                        <a:latin typeface="Gill Sans MT" panose="020B0502020104020203" pitchFamily="34" charset="0"/>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6">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36708">
                <a:tc rowSpan="2">
                  <a:txBody>
                    <a:bodyPr/>
                    <a:lstStyle/>
                    <a:p>
                      <a:pPr>
                        <a:lnSpc>
                          <a:spcPct val="100000"/>
                        </a:lnSpc>
                        <a:spcBef>
                          <a:spcPts val="25"/>
                        </a:spcBef>
                      </a:pPr>
                      <a:r>
                        <a:rPr lang="en-GB" sz="1600" dirty="0">
                          <a:solidFill>
                            <a:srgbClr val="FF0000"/>
                          </a:solidFill>
                          <a:latin typeface="Gill Sans MT" panose="020B0502020104020203" pitchFamily="34" charset="0"/>
                          <a:cs typeface="Calibri"/>
                        </a:rPr>
                        <a:t>Reflecting</a:t>
                      </a:r>
                      <a:r>
                        <a:rPr lang="en-GB" sz="1600" baseline="0" dirty="0">
                          <a:solidFill>
                            <a:srgbClr val="FF0000"/>
                          </a:solidFill>
                          <a:latin typeface="Gill Sans MT" panose="020B0502020104020203" pitchFamily="34" charset="0"/>
                          <a:cs typeface="Calibri"/>
                        </a:rPr>
                        <a:t> on learning behaviours for thinking…</a:t>
                      </a:r>
                      <a:endParaRPr sz="1600" dirty="0">
                        <a:solidFill>
                          <a:srgbClr val="FF0000"/>
                        </a:solidFill>
                        <a:latin typeface="Gill Sans MT" panose="020B0502020104020203" pitchFamily="34" charset="0"/>
                        <a:cs typeface="Calibri"/>
                      </a:endParaRPr>
                    </a:p>
                  </a:txBody>
                  <a:tcPr marL="0" marR="0" marT="317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2">
                        <a:lumMod val="20000"/>
                        <a:lumOff val="80000"/>
                      </a:schemeClr>
                    </a:solidFill>
                  </a:tcPr>
                </a:tc>
                <a:tc gridSpan="3">
                  <a:txBody>
                    <a:bodyPr/>
                    <a:lstStyle/>
                    <a:p>
                      <a:pPr marL="635" algn="ctr">
                        <a:lnSpc>
                          <a:spcPct val="100000"/>
                        </a:lnSpc>
                      </a:pPr>
                      <a:r>
                        <a:rPr sz="1200" b="1" spc="-5" dirty="0">
                          <a:latin typeface="Gill Sans MT" panose="020B0502020104020203" pitchFamily="34" charset="0"/>
                          <a:cs typeface="Calibri"/>
                        </a:rPr>
                        <a:t>Experience</a:t>
                      </a:r>
                      <a:r>
                        <a:rPr sz="1200" b="1" spc="-35" dirty="0">
                          <a:latin typeface="Gill Sans MT" panose="020B0502020104020203" pitchFamily="34" charset="0"/>
                          <a:cs typeface="Calibri"/>
                        </a:rPr>
                        <a:t> </a:t>
                      </a:r>
                      <a:r>
                        <a:rPr sz="1200" b="1" dirty="0">
                          <a:latin typeface="Gill Sans MT" panose="020B0502020104020203" pitchFamily="34" charset="0"/>
                          <a:cs typeface="Calibri"/>
                        </a:rPr>
                        <a:t>log</a:t>
                      </a:r>
                      <a:endParaRPr sz="1200" dirty="0">
                        <a:latin typeface="Gill Sans MT" panose="020B0502020104020203" pitchFamily="34" charset="0"/>
                        <a:cs typeface="Calibri"/>
                      </a:endParaRPr>
                    </a:p>
                  </a:txBody>
                  <a:tcPr marL="0" marR="0" marT="63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425872">
                <a:tc vMerge="1">
                  <a:txBody>
                    <a:bodyPr/>
                    <a:lstStyle/>
                    <a:p>
                      <a:endParaRPr/>
                    </a:p>
                  </a:txBody>
                  <a:tcPr marL="0" marR="0" marT="31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48260">
                        <a:lnSpc>
                          <a:spcPts val="1395"/>
                        </a:lnSpc>
                      </a:pPr>
                      <a:r>
                        <a:rPr sz="1200" spc="-5" dirty="0">
                          <a:latin typeface="Gill Sans MT" panose="020B0502020104020203" pitchFamily="34" charset="0"/>
                          <a:cs typeface="Calibri"/>
                        </a:rPr>
                        <a:t>Successful</a:t>
                      </a:r>
                      <a:r>
                        <a:rPr sz="1200" spc="-30" dirty="0">
                          <a:latin typeface="Gill Sans MT" panose="020B0502020104020203" pitchFamily="34" charset="0"/>
                          <a:cs typeface="Calibri"/>
                        </a:rPr>
                        <a:t> </a:t>
                      </a:r>
                      <a:r>
                        <a:rPr sz="1200" dirty="0">
                          <a:latin typeface="Gill Sans MT" panose="020B0502020104020203" pitchFamily="34" charset="0"/>
                          <a:cs typeface="Calibri"/>
                        </a:rPr>
                        <a:t>moment…</a:t>
                      </a: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8895">
                        <a:lnSpc>
                          <a:spcPts val="1395"/>
                        </a:lnSpc>
                      </a:pPr>
                      <a:r>
                        <a:rPr sz="1200" dirty="0">
                          <a:latin typeface="Gill Sans MT" panose="020B0502020104020203" pitchFamily="34" charset="0"/>
                          <a:cs typeface="Calibri"/>
                        </a:rPr>
                        <a:t>In</a:t>
                      </a:r>
                      <a:r>
                        <a:rPr sz="1200" spc="-40" dirty="0">
                          <a:latin typeface="Gill Sans MT" panose="020B0502020104020203" pitchFamily="34" charset="0"/>
                          <a:cs typeface="Calibri"/>
                        </a:rPr>
                        <a:t> </a:t>
                      </a:r>
                      <a:r>
                        <a:rPr sz="1200" spc="-5" dirty="0">
                          <a:latin typeface="Gill Sans MT" panose="020B0502020104020203" pitchFamily="34" charset="0"/>
                          <a:cs typeface="Calibri"/>
                        </a:rPr>
                        <a:t>hindsight…</a:t>
                      </a:r>
                      <a:endParaRPr lang="en-GB" sz="1200" spc="-5" dirty="0">
                        <a:latin typeface="Gill Sans MT" panose="020B0502020104020203" pitchFamily="34" charset="0"/>
                        <a:cs typeface="Calibri"/>
                      </a:endParaRPr>
                    </a:p>
                    <a:p>
                      <a:pPr marL="48895">
                        <a:lnSpc>
                          <a:spcPts val="1395"/>
                        </a:lnSpc>
                      </a:pPr>
                      <a:r>
                        <a:rPr lang="en-GB" sz="1050" i="1" spc="-5" dirty="0">
                          <a:latin typeface="Gill Sans MT" panose="020B0502020104020203" pitchFamily="34" charset="0"/>
                          <a:cs typeface="Calibri"/>
                        </a:rPr>
                        <a:t>Where you could have done better on reflection?</a:t>
                      </a:r>
                      <a:endParaRPr sz="1050" i="1"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9530">
                        <a:lnSpc>
                          <a:spcPts val="1395"/>
                        </a:lnSpc>
                      </a:pPr>
                      <a:r>
                        <a:rPr sz="1200" spc="-20" dirty="0">
                          <a:latin typeface="Gill Sans MT" panose="020B0502020104020203" pitchFamily="34" charset="0"/>
                          <a:cs typeface="Calibri"/>
                        </a:rPr>
                        <a:t>At</a:t>
                      </a:r>
                      <a:r>
                        <a:rPr sz="1200" spc="-30" dirty="0">
                          <a:latin typeface="Gill Sans MT" panose="020B0502020104020203" pitchFamily="34" charset="0"/>
                          <a:cs typeface="Calibri"/>
                        </a:rPr>
                        <a:t> </a:t>
                      </a:r>
                      <a:r>
                        <a:rPr sz="1200" spc="-5" dirty="0">
                          <a:latin typeface="Gill Sans MT" panose="020B0502020104020203" pitchFamily="34" charset="0"/>
                          <a:cs typeface="Calibri"/>
                        </a:rPr>
                        <a:t>home…</a:t>
                      </a:r>
                      <a:endParaRPr sz="120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1053748">
                <a:tc>
                  <a:txBody>
                    <a:bodyPr/>
                    <a:lstStyle/>
                    <a:p>
                      <a:pPr marL="48260">
                        <a:lnSpc>
                          <a:spcPts val="1860"/>
                        </a:lnSpc>
                      </a:pPr>
                      <a:r>
                        <a:rPr sz="1200" b="0" spc="-5" dirty="0">
                          <a:latin typeface="Gill Sans MT" panose="020B0502020104020203" pitchFamily="34" charset="0"/>
                          <a:cs typeface="Calibri"/>
                        </a:rPr>
                        <a:t>I </a:t>
                      </a:r>
                      <a:r>
                        <a:rPr lang="en-GB" sz="1200" b="0" spc="-5" dirty="0">
                          <a:latin typeface="Gill Sans MT" panose="020B0502020104020203" pitchFamily="34" charset="0"/>
                          <a:cs typeface="Calibri"/>
                        </a:rPr>
                        <a:t>gave an idea and reasoned/justified.</a:t>
                      </a:r>
                      <a:endParaRPr sz="1200" b="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1053749">
                <a:tc>
                  <a:txBody>
                    <a:bodyPr/>
                    <a:lstStyle/>
                    <a:p>
                      <a:pPr marL="48260">
                        <a:lnSpc>
                          <a:spcPts val="1400"/>
                        </a:lnSpc>
                      </a:pPr>
                      <a:r>
                        <a:rPr lang="en-GB" sz="1200" dirty="0">
                          <a:latin typeface="Gill Sans MT" panose="020B0502020104020203" pitchFamily="34" charset="0"/>
                          <a:cs typeface="Calibri"/>
                        </a:rPr>
                        <a:t>I reflected on</a:t>
                      </a:r>
                      <a:r>
                        <a:rPr lang="en-GB" sz="1200" baseline="0" dirty="0">
                          <a:latin typeface="Gill Sans MT" panose="020B0502020104020203" pitchFamily="34" charset="0"/>
                          <a:cs typeface="Calibri"/>
                        </a:rPr>
                        <a:t> my idea and made it better after discussing with others</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4"/>
                  </a:ext>
                </a:extLst>
              </a:tr>
              <a:tr h="1053749">
                <a:tc>
                  <a:txBody>
                    <a:bodyPr/>
                    <a:lstStyle/>
                    <a:p>
                      <a:pPr marL="48260" marR="0" indent="0" defTabSz="914400" eaLnBrk="1" fontAlgn="auto" latinLnBrk="0" hangingPunct="1">
                        <a:lnSpc>
                          <a:spcPts val="1400"/>
                        </a:lnSpc>
                        <a:spcBef>
                          <a:spcPts val="0"/>
                        </a:spcBef>
                        <a:spcAft>
                          <a:spcPts val="0"/>
                        </a:spcAft>
                        <a:buClrTx/>
                        <a:buSzTx/>
                        <a:buFontTx/>
                        <a:buNone/>
                        <a:tabLst/>
                        <a:defRPr/>
                      </a:pPr>
                      <a:r>
                        <a:rPr lang="en-GB" sz="1200" dirty="0">
                          <a:latin typeface="Gill Sans MT" panose="020B0502020104020203" pitchFamily="34" charset="0"/>
                          <a:cs typeface="Calibri"/>
                        </a:rPr>
                        <a:t>I</a:t>
                      </a:r>
                      <a:r>
                        <a:rPr lang="en-GB" sz="1200" spc="-5" dirty="0">
                          <a:latin typeface="Gill Sans MT" panose="020B0502020104020203" pitchFamily="34" charset="0"/>
                          <a:cs typeface="Calibri"/>
                        </a:rPr>
                        <a:t> </a:t>
                      </a:r>
                      <a:r>
                        <a:rPr lang="en-GB" sz="1200" spc="-10" dirty="0">
                          <a:latin typeface="Gill Sans MT" panose="020B0502020104020203" pitchFamily="34" charset="0"/>
                          <a:cs typeface="Calibri"/>
                        </a:rPr>
                        <a:t>used a revision strategy to help make</a:t>
                      </a:r>
                      <a:r>
                        <a:rPr lang="en-GB" sz="1200" spc="-10" baseline="0" dirty="0">
                          <a:latin typeface="Gill Sans MT" panose="020B0502020104020203" pitchFamily="34" charset="0"/>
                          <a:cs typeface="Calibri"/>
                        </a:rPr>
                        <a:t> the learning stick.</a:t>
                      </a:r>
                      <a:endParaRPr lang="en-GB" sz="1200" dirty="0">
                        <a:latin typeface="Gill Sans MT" panose="020B0502020104020203" pitchFamily="34" charset="0"/>
                        <a:cs typeface="Calibri"/>
                      </a:endParaRPr>
                    </a:p>
                    <a:p>
                      <a:pPr marL="48260">
                        <a:lnSpc>
                          <a:spcPts val="1400"/>
                        </a:lnSpc>
                      </a:pP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5"/>
                  </a:ext>
                </a:extLst>
              </a:tr>
              <a:tr h="1053728">
                <a:tc>
                  <a:txBody>
                    <a:bodyPr/>
                    <a:lstStyle/>
                    <a:p>
                      <a:pPr marL="48260">
                        <a:lnSpc>
                          <a:spcPts val="1405"/>
                        </a:lnSpc>
                      </a:pPr>
                      <a:r>
                        <a:rPr sz="1200" dirty="0">
                          <a:latin typeface="Gill Sans MT" panose="020B0502020104020203" pitchFamily="34" charset="0"/>
                          <a:cs typeface="Calibri"/>
                        </a:rPr>
                        <a:t>I</a:t>
                      </a:r>
                      <a:r>
                        <a:rPr sz="1200" spc="-5" dirty="0">
                          <a:latin typeface="Gill Sans MT" panose="020B0502020104020203" pitchFamily="34" charset="0"/>
                          <a:cs typeface="Calibri"/>
                        </a:rPr>
                        <a:t> </a:t>
                      </a:r>
                      <a:r>
                        <a:rPr lang="en-GB" sz="1200" spc="-5" dirty="0">
                          <a:latin typeface="Gill Sans MT" panose="020B0502020104020203" pitchFamily="34" charset="0"/>
                          <a:cs typeface="Calibri"/>
                        </a:rPr>
                        <a:t>made connections between</a:t>
                      </a:r>
                      <a:r>
                        <a:rPr lang="en-GB" sz="1200" spc="-5" baseline="0" dirty="0">
                          <a:latin typeface="Gill Sans MT" panose="020B0502020104020203" pitchFamily="34" charset="0"/>
                          <a:cs typeface="Calibri"/>
                        </a:rPr>
                        <a:t> what I am learning and the outside world. </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1053728">
                <a:tc>
                  <a:txBody>
                    <a:bodyPr/>
                    <a:lstStyle/>
                    <a:p>
                      <a:pPr marL="48260">
                        <a:lnSpc>
                          <a:spcPts val="1405"/>
                        </a:lnSpc>
                      </a:pPr>
                      <a:r>
                        <a:rPr lang="en-GB" sz="1200" dirty="0">
                          <a:latin typeface="Gill Sans MT" panose="020B0502020104020203" pitchFamily="34" charset="0"/>
                          <a:cs typeface="Calibri"/>
                        </a:rPr>
                        <a:t>I asked questions to deepen my understanding.</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734950622"/>
                  </a:ext>
                </a:extLst>
              </a:tr>
            </a:tbl>
          </a:graphicData>
        </a:graphic>
      </p:graphicFrame>
      <p:sp>
        <p:nvSpPr>
          <p:cNvPr id="3" name="TextBox 2"/>
          <p:cNvSpPr txBox="1"/>
          <p:nvPr/>
        </p:nvSpPr>
        <p:spPr>
          <a:xfrm>
            <a:off x="11755120" y="6488668"/>
            <a:ext cx="436880" cy="369332"/>
          </a:xfrm>
          <a:prstGeom prst="rect">
            <a:avLst/>
          </a:prstGeom>
          <a:solidFill>
            <a:schemeClr val="tx1"/>
          </a:solidFill>
        </p:spPr>
        <p:txBody>
          <a:bodyPr wrap="square" rtlCol="0">
            <a:spAutoFit/>
          </a:bodyPr>
          <a:lstStyle/>
          <a:p>
            <a:pPr algn="ctr"/>
            <a:r>
              <a:rPr lang="en-GB" smtClean="0">
                <a:solidFill>
                  <a:schemeClr val="bg1"/>
                </a:solidFill>
              </a:rPr>
              <a:t>26</a:t>
            </a:r>
            <a:endParaRPr lang="en-GB" dirty="0">
              <a:solidFill>
                <a:schemeClr val="bg1"/>
              </a:solidFill>
            </a:endParaRPr>
          </a:p>
        </p:txBody>
      </p:sp>
    </p:spTree>
    <p:extLst>
      <p:ext uri="{BB962C8B-B14F-4D97-AF65-F5344CB8AC3E}">
        <p14:creationId xmlns:p14="http://schemas.microsoft.com/office/powerpoint/2010/main" val="23386936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a:extLst>
              <a:ext uri="{FF2B5EF4-FFF2-40B4-BE49-F238E27FC236}">
                <a16:creationId xmlns:a16="http://schemas.microsoft.com/office/drawing/2014/main" id="{379F102E-9576-4079-8E9D-10C156AEB5CD}"/>
              </a:ext>
            </a:extLst>
          </p:cNvPr>
          <p:cNvGraphicFramePr>
            <a:graphicFrameLocks noGrp="1"/>
          </p:cNvGraphicFramePr>
          <p:nvPr/>
        </p:nvGraphicFramePr>
        <p:xfrm>
          <a:off x="196054" y="713433"/>
          <a:ext cx="3829535" cy="3088865"/>
        </p:xfrm>
        <a:graphic>
          <a:graphicData uri="http://schemas.openxmlformats.org/drawingml/2006/table">
            <a:tbl>
              <a:tblPr firstRow="1" bandRow="1">
                <a:tableStyleId>{7E9639D4-E3E2-4D34-9284-5A2195B3D0D7}</a:tableStyleId>
              </a:tblPr>
              <a:tblGrid>
                <a:gridCol w="1067970">
                  <a:extLst>
                    <a:ext uri="{9D8B030D-6E8A-4147-A177-3AD203B41FA5}">
                      <a16:colId xmlns:a16="http://schemas.microsoft.com/office/drawing/2014/main" val="20000"/>
                    </a:ext>
                  </a:extLst>
                </a:gridCol>
                <a:gridCol w="2761565">
                  <a:extLst>
                    <a:ext uri="{9D8B030D-6E8A-4147-A177-3AD203B41FA5}">
                      <a16:colId xmlns:a16="http://schemas.microsoft.com/office/drawing/2014/main" val="20001"/>
                    </a:ext>
                  </a:extLst>
                </a:gridCol>
              </a:tblGrid>
              <a:tr h="288732">
                <a:tc gridSpan="2">
                  <a:txBody>
                    <a:bodyPr/>
                    <a:lstStyle/>
                    <a:p>
                      <a:pPr algn="ctr"/>
                      <a:r>
                        <a:rPr lang="en-GB" sz="1200" b="1" dirty="0">
                          <a:solidFill>
                            <a:schemeClr val="tx1"/>
                          </a:solidFill>
                          <a:latin typeface="Gill Sans MT" panose="020B0502020104020203" pitchFamily="34" charset="0"/>
                        </a:rPr>
                        <a:t>Week 1</a:t>
                      </a:r>
                      <a:r>
                        <a:rPr lang="en-GB" sz="1200" b="1" baseline="0" dirty="0">
                          <a:solidFill>
                            <a:schemeClr val="tx1"/>
                          </a:solidFill>
                          <a:latin typeface="Gill Sans MT" panose="020B0502020104020203" pitchFamily="34" charset="0"/>
                        </a:rPr>
                        <a:t> – Macbeth Vocabulary </a:t>
                      </a:r>
                      <a:endParaRPr lang="en-GB" sz="1200" b="1" dirty="0">
                        <a:solidFill>
                          <a:schemeClr val="tx1"/>
                        </a:solidFill>
                        <a:latin typeface="Gill Sans MT" panose="020B0502020104020203" pitchFamily="34" charset="0"/>
                      </a:endParaRPr>
                    </a:p>
                  </a:txBody>
                  <a:tcPr marL="91421" marR="91421"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4F7"/>
                    </a:solidFill>
                  </a:tcPr>
                </a:tc>
                <a:tc hMerge="1">
                  <a:txBody>
                    <a:bodyPr/>
                    <a:lstStyle/>
                    <a:p>
                      <a:endParaRPr lang="en-GB" sz="1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467999">
                <a:tc>
                  <a:txBody>
                    <a:bodyPr/>
                    <a:lstStyle/>
                    <a:p>
                      <a:r>
                        <a:rPr lang="en-GB" sz="1200" b="0" dirty="0">
                          <a:solidFill>
                            <a:schemeClr val="tx1"/>
                          </a:solidFill>
                          <a:latin typeface="Gill Sans MT" panose="020B0502020104020203" pitchFamily="34" charset="0"/>
                        </a:rPr>
                        <a:t>Retribution</a:t>
                      </a:r>
                      <a:r>
                        <a:rPr lang="en-GB" sz="1200" b="0" baseline="0" dirty="0">
                          <a:solidFill>
                            <a:schemeClr val="tx1"/>
                          </a:solidFill>
                          <a:latin typeface="Gill Sans MT" panose="020B0502020104020203" pitchFamily="34" charset="0"/>
                        </a:rPr>
                        <a:t> </a:t>
                      </a:r>
                      <a:endParaRPr lang="en-GB" sz="1200" b="0" dirty="0">
                        <a:solidFill>
                          <a:schemeClr val="tx1"/>
                        </a:solidFill>
                        <a:latin typeface="Gill Sans MT" panose="020B0502020104020203" pitchFamily="34" charset="0"/>
                      </a:endParaRPr>
                    </a:p>
                  </a:txBody>
                  <a:tcPr marL="91421" marR="91421"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b="0" dirty="0">
                          <a:solidFill>
                            <a:schemeClr val="tx1"/>
                          </a:solidFill>
                          <a:latin typeface="Gill Sans MT" panose="020B0502020104020203" pitchFamily="34" charset="0"/>
                        </a:rPr>
                        <a:t>Inflicting</a:t>
                      </a:r>
                      <a:r>
                        <a:rPr lang="en-GB" sz="1200" b="0" baseline="0" dirty="0">
                          <a:solidFill>
                            <a:schemeClr val="tx1"/>
                          </a:solidFill>
                          <a:latin typeface="Gill Sans MT" panose="020B0502020104020203" pitchFamily="34" charset="0"/>
                        </a:rPr>
                        <a:t> punishment for a wrongful act. </a:t>
                      </a:r>
                      <a:endParaRPr lang="en-GB" sz="1200" b="0" dirty="0">
                        <a:solidFill>
                          <a:schemeClr val="tx1"/>
                        </a:solidFill>
                        <a:latin typeface="Gill Sans MT" panose="020B0502020104020203" pitchFamily="34" charset="0"/>
                      </a:endParaRPr>
                    </a:p>
                  </a:txBody>
                  <a:tcPr marL="91421" marR="91421"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75177">
                <a:tc>
                  <a:txBody>
                    <a:bodyPr/>
                    <a:lstStyle/>
                    <a:p>
                      <a:r>
                        <a:rPr lang="en-GB" sz="1200" b="0" dirty="0">
                          <a:solidFill>
                            <a:schemeClr val="tx1"/>
                          </a:solidFill>
                          <a:latin typeface="Gill Sans MT" panose="020B0502020104020203" pitchFamily="34" charset="0"/>
                        </a:rPr>
                        <a:t>Patriarchy  </a:t>
                      </a:r>
                    </a:p>
                  </a:txBody>
                  <a:tcPr marL="91421" marR="91421"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buFont typeface="Arial" panose="020B0604020202020204" pitchFamily="34" charset="0"/>
                        <a:buNone/>
                      </a:pPr>
                      <a:r>
                        <a:rPr lang="en-GB" sz="1200" dirty="0">
                          <a:latin typeface="Gill Sans MT" panose="020B0502020104020203" pitchFamily="34" charset="0"/>
                        </a:rPr>
                        <a:t>Society</a:t>
                      </a:r>
                      <a:r>
                        <a:rPr lang="en-GB" sz="1200" baseline="0" dirty="0">
                          <a:latin typeface="Gill Sans MT" panose="020B0502020104020203" pitchFamily="34" charset="0"/>
                        </a:rPr>
                        <a:t> dominated by males who rule over females. </a:t>
                      </a:r>
                      <a:endParaRPr lang="en-GB" sz="1200" dirty="0">
                        <a:latin typeface="Gill Sans MT" panose="020B0502020104020203" pitchFamily="34" charset="0"/>
                      </a:endParaRPr>
                    </a:p>
                  </a:txBody>
                  <a:tcPr marL="91421" marR="91421"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04480">
                <a:tc>
                  <a:txBody>
                    <a:bodyPr/>
                    <a:lstStyle/>
                    <a:p>
                      <a:r>
                        <a:rPr lang="en-GB" sz="1200" b="0" dirty="0">
                          <a:solidFill>
                            <a:schemeClr val="tx1"/>
                          </a:solidFill>
                          <a:latin typeface="Gill Sans MT" panose="020B0502020104020203" pitchFamily="34" charset="0"/>
                        </a:rPr>
                        <a:t>Tyrannical</a:t>
                      </a:r>
                      <a:r>
                        <a:rPr lang="en-GB" sz="1200" b="0" baseline="0" dirty="0">
                          <a:solidFill>
                            <a:schemeClr val="tx1"/>
                          </a:solidFill>
                          <a:latin typeface="Gill Sans MT" panose="020B0502020104020203" pitchFamily="34" charset="0"/>
                        </a:rPr>
                        <a:t> </a:t>
                      </a:r>
                      <a:endParaRPr lang="en-GB" sz="1200" b="0" dirty="0">
                        <a:solidFill>
                          <a:schemeClr val="tx1"/>
                        </a:solidFill>
                        <a:latin typeface="Gill Sans MT" panose="020B0502020104020203" pitchFamily="34" charset="0"/>
                      </a:endParaRPr>
                    </a:p>
                  </a:txBody>
                  <a:tcPr marL="91421" marR="91421"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11"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dirty="0">
                          <a:latin typeface="Gill Sans MT" panose="020B0502020104020203" pitchFamily="34" charset="0"/>
                        </a:rPr>
                        <a:t>Exercising</a:t>
                      </a:r>
                      <a:r>
                        <a:rPr lang="en-GB" sz="1200" baseline="0" dirty="0">
                          <a:latin typeface="Gill Sans MT" panose="020B0502020104020203" pitchFamily="34" charset="0"/>
                        </a:rPr>
                        <a:t> power in a cruel way. </a:t>
                      </a:r>
                      <a:endParaRPr lang="en-GB" sz="1200" dirty="0">
                        <a:latin typeface="Gill Sans MT" panose="020B0502020104020203" pitchFamily="34" charset="0"/>
                      </a:endParaRPr>
                    </a:p>
                  </a:txBody>
                  <a:tcPr marL="91421" marR="91421"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37663">
                <a:tc>
                  <a:txBody>
                    <a:bodyPr/>
                    <a:lstStyle/>
                    <a:p>
                      <a:r>
                        <a:rPr lang="en-GB" sz="1200" b="0" dirty="0">
                          <a:solidFill>
                            <a:schemeClr val="tx1"/>
                          </a:solidFill>
                          <a:latin typeface="Gill Sans MT" panose="020B0502020104020203" pitchFamily="34" charset="0"/>
                        </a:rPr>
                        <a:t>Masculinity </a:t>
                      </a:r>
                    </a:p>
                  </a:txBody>
                  <a:tcPr marL="91421" marR="91421"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11" rtl="0" eaLnBrk="1" fontAlgn="auto" latinLnBrk="0" hangingPunct="1">
                        <a:lnSpc>
                          <a:spcPct val="100000"/>
                        </a:lnSpc>
                        <a:spcBef>
                          <a:spcPts val="0"/>
                        </a:spcBef>
                        <a:spcAft>
                          <a:spcPts val="0"/>
                        </a:spcAft>
                        <a:buClrTx/>
                        <a:buSzTx/>
                        <a:buFontTx/>
                        <a:buNone/>
                        <a:tabLst/>
                        <a:defRPr/>
                      </a:pPr>
                      <a:r>
                        <a:rPr lang="en-GB" sz="1200" dirty="0">
                          <a:latin typeface="Gill Sans MT" panose="020B0502020104020203" pitchFamily="34" charset="0"/>
                        </a:rPr>
                        <a:t>Traits relating</a:t>
                      </a:r>
                      <a:r>
                        <a:rPr lang="en-GB" sz="1200" baseline="0" dirty="0">
                          <a:latin typeface="Gill Sans MT" panose="020B0502020104020203" pitchFamily="34" charset="0"/>
                        </a:rPr>
                        <a:t> to being stereotypically male. </a:t>
                      </a:r>
                      <a:endParaRPr lang="en-GB" sz="1200" dirty="0">
                        <a:latin typeface="Gill Sans MT" panose="020B0502020104020203" pitchFamily="34" charset="0"/>
                      </a:endParaRPr>
                    </a:p>
                  </a:txBody>
                  <a:tcPr marL="91421" marR="91421"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6697209"/>
                  </a:ext>
                </a:extLst>
              </a:tr>
              <a:tr h="355165">
                <a:tc>
                  <a:txBody>
                    <a:bodyPr/>
                    <a:lstStyle/>
                    <a:p>
                      <a:r>
                        <a:rPr lang="en-GB" sz="1200" b="0" dirty="0">
                          <a:solidFill>
                            <a:schemeClr val="tx1"/>
                          </a:solidFill>
                          <a:latin typeface="Gill Sans MT" panose="020B0502020104020203" pitchFamily="34" charset="0"/>
                        </a:rPr>
                        <a:t>Malevolence </a:t>
                      </a:r>
                    </a:p>
                  </a:txBody>
                  <a:tcPr marL="91421" marR="91421"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11" rtl="0" eaLnBrk="1" fontAlgn="auto" latinLnBrk="0" hangingPunct="1">
                        <a:lnSpc>
                          <a:spcPct val="100000"/>
                        </a:lnSpc>
                        <a:spcBef>
                          <a:spcPts val="0"/>
                        </a:spcBef>
                        <a:spcAft>
                          <a:spcPts val="0"/>
                        </a:spcAft>
                        <a:buClrTx/>
                        <a:buSzTx/>
                        <a:buFontTx/>
                        <a:buNone/>
                        <a:tabLst/>
                        <a:defRPr/>
                      </a:pPr>
                      <a:r>
                        <a:rPr lang="en-GB" sz="1200" dirty="0">
                          <a:latin typeface="Gill Sans MT" panose="020B0502020104020203" pitchFamily="34" charset="0"/>
                        </a:rPr>
                        <a:t>Being deliberately hostile to others. </a:t>
                      </a:r>
                    </a:p>
                  </a:txBody>
                  <a:tcPr marL="91421" marR="91421"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83837350"/>
                  </a:ext>
                </a:extLst>
              </a:tr>
              <a:tr h="355165">
                <a:tc>
                  <a:txBody>
                    <a:bodyPr/>
                    <a:lstStyle/>
                    <a:p>
                      <a:r>
                        <a:rPr lang="en-GB" sz="1200" b="0" dirty="0">
                          <a:solidFill>
                            <a:schemeClr val="tx1"/>
                          </a:solidFill>
                          <a:latin typeface="Gill Sans MT" panose="020B0502020104020203" pitchFamily="34" charset="0"/>
                        </a:rPr>
                        <a:t>Regicide </a:t>
                      </a:r>
                    </a:p>
                  </a:txBody>
                  <a:tcPr marL="91421" marR="91421"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11" rtl="0" eaLnBrk="1" fontAlgn="auto" latinLnBrk="0" hangingPunct="1">
                        <a:lnSpc>
                          <a:spcPct val="100000"/>
                        </a:lnSpc>
                        <a:spcBef>
                          <a:spcPts val="0"/>
                        </a:spcBef>
                        <a:spcAft>
                          <a:spcPts val="0"/>
                        </a:spcAft>
                        <a:buClrTx/>
                        <a:buSzTx/>
                        <a:buFontTx/>
                        <a:buNone/>
                        <a:tabLst/>
                        <a:defRPr/>
                      </a:pPr>
                      <a:r>
                        <a:rPr lang="en-GB" sz="1200" dirty="0">
                          <a:latin typeface="Gill Sans MT" panose="020B0502020104020203" pitchFamily="34" charset="0"/>
                        </a:rPr>
                        <a:t>Killing the King or Queen in charge, usually</a:t>
                      </a:r>
                      <a:r>
                        <a:rPr lang="en-GB" sz="1200" baseline="0" dirty="0">
                          <a:latin typeface="Gill Sans MT" panose="020B0502020104020203" pitchFamily="34" charset="0"/>
                        </a:rPr>
                        <a:t> in order to take over e.g. Macbeth murdering King Duncan. </a:t>
                      </a:r>
                      <a:endParaRPr lang="en-GB" sz="1200" dirty="0">
                        <a:latin typeface="Gill Sans MT" panose="020B0502020104020203" pitchFamily="34" charset="0"/>
                      </a:endParaRPr>
                    </a:p>
                  </a:txBody>
                  <a:tcPr marL="91421" marR="91421"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51656874"/>
                  </a:ext>
                </a:extLst>
              </a:tr>
            </a:tbl>
          </a:graphicData>
        </a:graphic>
      </p:graphicFrame>
      <p:graphicFrame>
        <p:nvGraphicFramePr>
          <p:cNvPr id="7" name="Table 6">
            <a:extLst>
              <a:ext uri="{FF2B5EF4-FFF2-40B4-BE49-F238E27FC236}">
                <a16:creationId xmlns:a16="http://schemas.microsoft.com/office/drawing/2014/main" id="{379F102E-9576-4079-8E9D-10C156AEB5CD}"/>
              </a:ext>
            </a:extLst>
          </p:cNvPr>
          <p:cNvGraphicFramePr>
            <a:graphicFrameLocks noGrp="1"/>
          </p:cNvGraphicFramePr>
          <p:nvPr/>
        </p:nvGraphicFramePr>
        <p:xfrm>
          <a:off x="196054" y="3930956"/>
          <a:ext cx="3807357" cy="2781055"/>
        </p:xfrm>
        <a:graphic>
          <a:graphicData uri="http://schemas.openxmlformats.org/drawingml/2006/table">
            <a:tbl>
              <a:tblPr firstRow="1" bandRow="1">
                <a:tableStyleId>{7E9639D4-E3E2-4D34-9284-5A2195B3D0D7}</a:tableStyleId>
              </a:tblPr>
              <a:tblGrid>
                <a:gridCol w="947958">
                  <a:extLst>
                    <a:ext uri="{9D8B030D-6E8A-4147-A177-3AD203B41FA5}">
                      <a16:colId xmlns:a16="http://schemas.microsoft.com/office/drawing/2014/main" val="20000"/>
                    </a:ext>
                  </a:extLst>
                </a:gridCol>
                <a:gridCol w="2859399">
                  <a:extLst>
                    <a:ext uri="{9D8B030D-6E8A-4147-A177-3AD203B41FA5}">
                      <a16:colId xmlns:a16="http://schemas.microsoft.com/office/drawing/2014/main" val="20001"/>
                    </a:ext>
                  </a:extLst>
                </a:gridCol>
              </a:tblGrid>
              <a:tr h="288732">
                <a:tc gridSpan="2">
                  <a:txBody>
                    <a:bodyPr/>
                    <a:lstStyle/>
                    <a:p>
                      <a:pPr algn="ctr"/>
                      <a:r>
                        <a:rPr lang="en-GB" sz="1200" b="1" dirty="0">
                          <a:solidFill>
                            <a:schemeClr val="tx1"/>
                          </a:solidFill>
                          <a:latin typeface="Gill Sans MT" panose="020B0502020104020203" pitchFamily="34" charset="0"/>
                        </a:rPr>
                        <a:t>Week 2</a:t>
                      </a:r>
                      <a:r>
                        <a:rPr lang="en-GB" sz="1200" b="1" baseline="0" dirty="0">
                          <a:solidFill>
                            <a:schemeClr val="tx1"/>
                          </a:solidFill>
                          <a:latin typeface="Gill Sans MT" panose="020B0502020104020203" pitchFamily="34" charset="0"/>
                        </a:rPr>
                        <a:t> – Macbeth Vocabulary </a:t>
                      </a:r>
                      <a:endParaRPr lang="en-GB" sz="1200" b="1" dirty="0">
                        <a:solidFill>
                          <a:schemeClr val="tx1"/>
                        </a:solidFill>
                        <a:latin typeface="Gill Sans MT" panose="020B0502020104020203" pitchFamily="34" charset="0"/>
                      </a:endParaRPr>
                    </a:p>
                  </a:txBody>
                  <a:tcPr marL="91421" marR="91421"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4F7"/>
                    </a:solidFill>
                  </a:tcPr>
                </a:tc>
                <a:tc hMerge="1">
                  <a:txBody>
                    <a:bodyPr/>
                    <a:lstStyle/>
                    <a:p>
                      <a:endParaRPr lang="en-GB" sz="1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467999">
                <a:tc>
                  <a:txBody>
                    <a:bodyPr/>
                    <a:lstStyle/>
                    <a:p>
                      <a:r>
                        <a:rPr lang="en-GB" sz="1200" b="0" dirty="0">
                          <a:solidFill>
                            <a:schemeClr val="tx1"/>
                          </a:solidFill>
                          <a:latin typeface="Gill Sans MT" panose="020B0502020104020203" pitchFamily="34" charset="0"/>
                        </a:rPr>
                        <a:t>Hamartia</a:t>
                      </a:r>
                      <a:r>
                        <a:rPr lang="en-GB" sz="1200" b="0" baseline="0" dirty="0">
                          <a:solidFill>
                            <a:schemeClr val="tx1"/>
                          </a:solidFill>
                          <a:latin typeface="Gill Sans MT" panose="020B0502020104020203" pitchFamily="34" charset="0"/>
                        </a:rPr>
                        <a:t> </a:t>
                      </a:r>
                      <a:endParaRPr lang="en-GB" sz="1200" b="0" dirty="0">
                        <a:solidFill>
                          <a:schemeClr val="tx1"/>
                        </a:solidFill>
                        <a:latin typeface="Gill Sans MT" panose="020B0502020104020203" pitchFamily="34" charset="0"/>
                      </a:endParaRPr>
                    </a:p>
                  </a:txBody>
                  <a:tcPr marL="91421" marR="91421"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b="0" dirty="0">
                          <a:solidFill>
                            <a:schemeClr val="tx1"/>
                          </a:solidFill>
                          <a:latin typeface="Gill Sans MT" panose="020B0502020104020203" pitchFamily="34" charset="0"/>
                        </a:rPr>
                        <a:t>Fatal flaw leading to the downfall of the main character. </a:t>
                      </a:r>
                    </a:p>
                  </a:txBody>
                  <a:tcPr marL="91421" marR="91421"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571851">
                <a:tc>
                  <a:txBody>
                    <a:bodyPr/>
                    <a:lstStyle/>
                    <a:p>
                      <a:r>
                        <a:rPr lang="en-GB" sz="1200" b="0" dirty="0">
                          <a:solidFill>
                            <a:schemeClr val="tx1"/>
                          </a:solidFill>
                          <a:latin typeface="Gill Sans MT" panose="020B0502020104020203" pitchFamily="34" charset="0"/>
                        </a:rPr>
                        <a:t>Usurp</a:t>
                      </a:r>
                      <a:r>
                        <a:rPr lang="en-GB" sz="1200" b="0" baseline="0" dirty="0">
                          <a:solidFill>
                            <a:schemeClr val="tx1"/>
                          </a:solidFill>
                          <a:latin typeface="Gill Sans MT" panose="020B0502020104020203" pitchFamily="34" charset="0"/>
                        </a:rPr>
                        <a:t> </a:t>
                      </a:r>
                      <a:r>
                        <a:rPr lang="en-GB" sz="1200" b="0" dirty="0">
                          <a:solidFill>
                            <a:schemeClr val="tx1"/>
                          </a:solidFill>
                          <a:latin typeface="Gill Sans MT" panose="020B0502020104020203" pitchFamily="34" charset="0"/>
                        </a:rPr>
                        <a:t> </a:t>
                      </a:r>
                    </a:p>
                  </a:txBody>
                  <a:tcPr marL="91421" marR="91421"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buFont typeface="Arial" panose="020B0604020202020204" pitchFamily="34" charset="0"/>
                        <a:buNone/>
                      </a:pPr>
                      <a:r>
                        <a:rPr lang="en-GB" sz="1200" dirty="0">
                          <a:latin typeface="Gill Sans MT" panose="020B0502020104020203" pitchFamily="34" charset="0"/>
                        </a:rPr>
                        <a:t>Take</a:t>
                      </a:r>
                      <a:r>
                        <a:rPr lang="en-GB" sz="1200" baseline="0" dirty="0">
                          <a:latin typeface="Gill Sans MT" panose="020B0502020104020203" pitchFamily="34" charset="0"/>
                        </a:rPr>
                        <a:t> position of power by force or wrongfully. </a:t>
                      </a:r>
                      <a:endParaRPr lang="en-GB" sz="1200" dirty="0">
                        <a:latin typeface="Gill Sans MT" panose="020B0502020104020203" pitchFamily="34" charset="0"/>
                      </a:endParaRPr>
                    </a:p>
                  </a:txBody>
                  <a:tcPr marL="91421" marR="91421"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04480">
                <a:tc>
                  <a:txBody>
                    <a:bodyPr/>
                    <a:lstStyle/>
                    <a:p>
                      <a:r>
                        <a:rPr lang="en-GB" sz="1200" b="0" dirty="0">
                          <a:solidFill>
                            <a:schemeClr val="tx1"/>
                          </a:solidFill>
                          <a:latin typeface="Gill Sans MT" panose="020B0502020104020203" pitchFamily="34" charset="0"/>
                        </a:rPr>
                        <a:t>Motif </a:t>
                      </a:r>
                    </a:p>
                  </a:txBody>
                  <a:tcPr marL="91421" marR="91421"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11"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dirty="0">
                          <a:latin typeface="Gill Sans MT" panose="020B0502020104020203" pitchFamily="34" charset="0"/>
                        </a:rPr>
                        <a:t>A dominant/reoccurring idea.</a:t>
                      </a:r>
                      <a:r>
                        <a:rPr lang="en-GB" sz="1200" baseline="0" dirty="0">
                          <a:latin typeface="Gill Sans MT" panose="020B0502020104020203" pitchFamily="34" charset="0"/>
                        </a:rPr>
                        <a:t> </a:t>
                      </a:r>
                      <a:endParaRPr lang="en-GB" sz="1200" dirty="0">
                        <a:latin typeface="Gill Sans MT" panose="020B0502020104020203" pitchFamily="34" charset="0"/>
                      </a:endParaRPr>
                    </a:p>
                  </a:txBody>
                  <a:tcPr marL="91421" marR="91421"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37663">
                <a:tc>
                  <a:txBody>
                    <a:bodyPr/>
                    <a:lstStyle/>
                    <a:p>
                      <a:r>
                        <a:rPr lang="en-GB" sz="1200" b="0" dirty="0">
                          <a:solidFill>
                            <a:schemeClr val="tx1"/>
                          </a:solidFill>
                          <a:latin typeface="Gill Sans MT" panose="020B0502020104020203" pitchFamily="34" charset="0"/>
                        </a:rPr>
                        <a:t>Apparitions</a:t>
                      </a:r>
                      <a:r>
                        <a:rPr lang="en-GB" sz="1200" b="0" baseline="0" dirty="0">
                          <a:solidFill>
                            <a:schemeClr val="tx1"/>
                          </a:solidFill>
                          <a:latin typeface="Gill Sans MT" panose="020B0502020104020203" pitchFamily="34" charset="0"/>
                        </a:rPr>
                        <a:t> </a:t>
                      </a:r>
                      <a:endParaRPr lang="en-GB" sz="1200" b="0" dirty="0">
                        <a:solidFill>
                          <a:schemeClr val="tx1"/>
                        </a:solidFill>
                        <a:latin typeface="Gill Sans MT" panose="020B0502020104020203" pitchFamily="34" charset="0"/>
                      </a:endParaRPr>
                    </a:p>
                  </a:txBody>
                  <a:tcPr marL="91421" marR="91421"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11" rtl="0" eaLnBrk="1" fontAlgn="auto" latinLnBrk="0" hangingPunct="1">
                        <a:lnSpc>
                          <a:spcPct val="100000"/>
                        </a:lnSpc>
                        <a:spcBef>
                          <a:spcPts val="0"/>
                        </a:spcBef>
                        <a:spcAft>
                          <a:spcPts val="0"/>
                        </a:spcAft>
                        <a:buClrTx/>
                        <a:buSzTx/>
                        <a:buFontTx/>
                        <a:buNone/>
                        <a:tabLst/>
                        <a:defRPr/>
                      </a:pPr>
                      <a:r>
                        <a:rPr lang="en-GB" sz="1200" dirty="0">
                          <a:latin typeface="Gill Sans MT" panose="020B0502020104020203" pitchFamily="34" charset="0"/>
                        </a:rPr>
                        <a:t>A ghost/ghost-like image of a person.</a:t>
                      </a:r>
                      <a:r>
                        <a:rPr lang="en-GB" sz="1200" baseline="0" dirty="0">
                          <a:latin typeface="Gill Sans MT" panose="020B0502020104020203" pitchFamily="34" charset="0"/>
                        </a:rPr>
                        <a:t> </a:t>
                      </a:r>
                      <a:endParaRPr lang="en-GB" sz="1200" dirty="0">
                        <a:latin typeface="Gill Sans MT" panose="020B0502020104020203" pitchFamily="34" charset="0"/>
                      </a:endParaRPr>
                    </a:p>
                  </a:txBody>
                  <a:tcPr marL="91421" marR="91421"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6697209"/>
                  </a:ext>
                </a:extLst>
              </a:tr>
              <a:tr h="355165">
                <a:tc>
                  <a:txBody>
                    <a:bodyPr/>
                    <a:lstStyle/>
                    <a:p>
                      <a:r>
                        <a:rPr lang="en-GB" sz="1200" b="0" dirty="0">
                          <a:solidFill>
                            <a:schemeClr val="tx1"/>
                          </a:solidFill>
                          <a:latin typeface="Gill Sans MT" panose="020B0502020104020203" pitchFamily="34" charset="0"/>
                        </a:rPr>
                        <a:t>Virtuous </a:t>
                      </a:r>
                    </a:p>
                  </a:txBody>
                  <a:tcPr marL="91421" marR="91421"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11" rtl="0" eaLnBrk="1" fontAlgn="auto" latinLnBrk="0" hangingPunct="1">
                        <a:lnSpc>
                          <a:spcPct val="100000"/>
                        </a:lnSpc>
                        <a:spcBef>
                          <a:spcPts val="0"/>
                        </a:spcBef>
                        <a:spcAft>
                          <a:spcPts val="0"/>
                        </a:spcAft>
                        <a:buClrTx/>
                        <a:buSzTx/>
                        <a:buFontTx/>
                        <a:buNone/>
                        <a:tabLst/>
                        <a:defRPr/>
                      </a:pPr>
                      <a:r>
                        <a:rPr lang="en-GB" sz="1200" dirty="0">
                          <a:latin typeface="Gill Sans MT" panose="020B0502020104020203" pitchFamily="34" charset="0"/>
                        </a:rPr>
                        <a:t>Having high</a:t>
                      </a:r>
                      <a:r>
                        <a:rPr lang="en-GB" sz="1200" baseline="0" dirty="0">
                          <a:latin typeface="Gill Sans MT" panose="020B0502020104020203" pitchFamily="34" charset="0"/>
                        </a:rPr>
                        <a:t> moral standards. </a:t>
                      </a:r>
                      <a:endParaRPr lang="en-GB" sz="1200" dirty="0">
                        <a:latin typeface="Gill Sans MT" panose="020B0502020104020203" pitchFamily="34" charset="0"/>
                      </a:endParaRPr>
                    </a:p>
                  </a:txBody>
                  <a:tcPr marL="91421" marR="91421"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83837350"/>
                  </a:ext>
                </a:extLst>
              </a:tr>
              <a:tr h="355165">
                <a:tc>
                  <a:txBody>
                    <a:bodyPr/>
                    <a:lstStyle/>
                    <a:p>
                      <a:r>
                        <a:rPr lang="en-GB" sz="1200" b="0" dirty="0">
                          <a:solidFill>
                            <a:schemeClr val="tx1"/>
                          </a:solidFill>
                          <a:latin typeface="Gill Sans MT" panose="020B0502020104020203" pitchFamily="34" charset="0"/>
                        </a:rPr>
                        <a:t>Futile </a:t>
                      </a:r>
                    </a:p>
                  </a:txBody>
                  <a:tcPr marL="91421" marR="91421"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11" rtl="0" eaLnBrk="1" fontAlgn="auto" latinLnBrk="0" hangingPunct="1">
                        <a:lnSpc>
                          <a:spcPct val="100000"/>
                        </a:lnSpc>
                        <a:spcBef>
                          <a:spcPts val="0"/>
                        </a:spcBef>
                        <a:spcAft>
                          <a:spcPts val="0"/>
                        </a:spcAft>
                        <a:buClrTx/>
                        <a:buSzTx/>
                        <a:buFontTx/>
                        <a:buNone/>
                        <a:tabLst/>
                        <a:defRPr/>
                      </a:pPr>
                      <a:r>
                        <a:rPr lang="en-GB" sz="1200" dirty="0">
                          <a:latin typeface="Gill Sans MT" panose="020B0502020104020203" pitchFamily="34" charset="0"/>
                        </a:rPr>
                        <a:t>Something that is seen as pointless. </a:t>
                      </a:r>
                    </a:p>
                  </a:txBody>
                  <a:tcPr marL="91421" marR="91421"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1877251"/>
                  </a:ext>
                </a:extLst>
              </a:tr>
            </a:tbl>
          </a:graphicData>
        </a:graphic>
      </p:graphicFrame>
      <p:graphicFrame>
        <p:nvGraphicFramePr>
          <p:cNvPr id="8" name="Table 7">
            <a:extLst>
              <a:ext uri="{FF2B5EF4-FFF2-40B4-BE49-F238E27FC236}">
                <a16:creationId xmlns:a16="http://schemas.microsoft.com/office/drawing/2014/main" id="{379F102E-9576-4079-8E9D-10C156AEB5CD}"/>
              </a:ext>
            </a:extLst>
          </p:cNvPr>
          <p:cNvGraphicFramePr>
            <a:graphicFrameLocks noGrp="1"/>
          </p:cNvGraphicFramePr>
          <p:nvPr>
            <p:extLst>
              <p:ext uri="{D42A27DB-BD31-4B8C-83A1-F6EECF244321}">
                <p14:modId xmlns:p14="http://schemas.microsoft.com/office/powerpoint/2010/main" val="396399667"/>
              </p:ext>
            </p:extLst>
          </p:nvPr>
        </p:nvGraphicFramePr>
        <p:xfrm>
          <a:off x="4199876" y="713433"/>
          <a:ext cx="3792248" cy="2574812"/>
        </p:xfrm>
        <a:graphic>
          <a:graphicData uri="http://schemas.openxmlformats.org/drawingml/2006/table">
            <a:tbl>
              <a:tblPr firstRow="1" bandRow="1">
                <a:tableStyleId>{7E9639D4-E3E2-4D34-9284-5A2195B3D0D7}</a:tableStyleId>
              </a:tblPr>
              <a:tblGrid>
                <a:gridCol w="932849">
                  <a:extLst>
                    <a:ext uri="{9D8B030D-6E8A-4147-A177-3AD203B41FA5}">
                      <a16:colId xmlns:a16="http://schemas.microsoft.com/office/drawing/2014/main" val="20000"/>
                    </a:ext>
                  </a:extLst>
                </a:gridCol>
                <a:gridCol w="2859399">
                  <a:extLst>
                    <a:ext uri="{9D8B030D-6E8A-4147-A177-3AD203B41FA5}">
                      <a16:colId xmlns:a16="http://schemas.microsoft.com/office/drawing/2014/main" val="20001"/>
                    </a:ext>
                  </a:extLst>
                </a:gridCol>
              </a:tblGrid>
              <a:tr h="288732">
                <a:tc gridSpan="2">
                  <a:txBody>
                    <a:bodyPr/>
                    <a:lstStyle/>
                    <a:p>
                      <a:pPr algn="ctr"/>
                      <a:r>
                        <a:rPr lang="en-GB" sz="1200" b="1" dirty="0">
                          <a:solidFill>
                            <a:schemeClr val="tx1"/>
                          </a:solidFill>
                          <a:latin typeface="Gill Sans MT" panose="020B0502020104020203" pitchFamily="34" charset="0"/>
                        </a:rPr>
                        <a:t>Week 3</a:t>
                      </a:r>
                      <a:r>
                        <a:rPr lang="en-GB" sz="1200" b="1" baseline="0" dirty="0">
                          <a:solidFill>
                            <a:schemeClr val="tx1"/>
                          </a:solidFill>
                          <a:latin typeface="Gill Sans MT" panose="020B0502020104020203" pitchFamily="34" charset="0"/>
                        </a:rPr>
                        <a:t> – DNA Vocabulary </a:t>
                      </a:r>
                      <a:endParaRPr lang="en-GB" sz="1200" b="1" dirty="0">
                        <a:solidFill>
                          <a:schemeClr val="tx1"/>
                        </a:solidFill>
                        <a:latin typeface="Gill Sans MT" panose="020B0502020104020203" pitchFamily="34" charset="0"/>
                      </a:endParaRPr>
                    </a:p>
                  </a:txBody>
                  <a:tcPr marL="91421" marR="91421"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4F7"/>
                    </a:solidFill>
                  </a:tcPr>
                </a:tc>
                <a:tc hMerge="1">
                  <a:txBody>
                    <a:bodyPr/>
                    <a:lstStyle/>
                    <a:p>
                      <a:endParaRPr lang="en-GB" sz="1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60282">
                <a:tc>
                  <a:txBody>
                    <a:bodyPr/>
                    <a:lstStyle/>
                    <a:p>
                      <a:r>
                        <a:rPr lang="en-GB" sz="1200" b="0" dirty="0">
                          <a:solidFill>
                            <a:schemeClr val="tx1"/>
                          </a:solidFill>
                          <a:latin typeface="Gill Sans MT" panose="020B0502020104020203" pitchFamily="34" charset="0"/>
                        </a:rPr>
                        <a:t>Enigma </a:t>
                      </a:r>
                    </a:p>
                  </a:txBody>
                  <a:tcPr marL="91421" marR="91421"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b="0" dirty="0">
                          <a:solidFill>
                            <a:schemeClr val="tx1"/>
                          </a:solidFill>
                          <a:latin typeface="Gill Sans MT" panose="020B0502020104020203" pitchFamily="34" charset="0"/>
                        </a:rPr>
                        <a:t>Something that is mysterious, difficult to understand.</a:t>
                      </a:r>
                    </a:p>
                  </a:txBody>
                  <a:tcPr marL="91421" marR="91421"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21341">
                <a:tc>
                  <a:txBody>
                    <a:bodyPr/>
                    <a:lstStyle/>
                    <a:p>
                      <a:r>
                        <a:rPr lang="en-GB" sz="1200" b="0" dirty="0">
                          <a:solidFill>
                            <a:schemeClr val="tx1"/>
                          </a:solidFill>
                          <a:latin typeface="Gill Sans MT" panose="020B0502020104020203" pitchFamily="34" charset="0"/>
                        </a:rPr>
                        <a:t>Duologue</a:t>
                      </a:r>
                    </a:p>
                  </a:txBody>
                  <a:tcPr marL="91421" marR="91421"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buFont typeface="Arial" panose="020B0604020202020204" pitchFamily="34" charset="0"/>
                        <a:buNone/>
                      </a:pPr>
                      <a:r>
                        <a:rPr lang="en-GB" sz="1200" dirty="0">
                          <a:latin typeface="Gill Sans MT" panose="020B0502020104020203" pitchFamily="34" charset="0"/>
                        </a:rPr>
                        <a:t>A section of the play with only two speaking roles. </a:t>
                      </a:r>
                    </a:p>
                  </a:txBody>
                  <a:tcPr marL="91421" marR="91421"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04480">
                <a:tc>
                  <a:txBody>
                    <a:bodyPr/>
                    <a:lstStyle/>
                    <a:p>
                      <a:r>
                        <a:rPr lang="en-GB" sz="1200" b="0" dirty="0">
                          <a:solidFill>
                            <a:schemeClr val="tx1"/>
                          </a:solidFill>
                          <a:latin typeface="Gill Sans MT" panose="020B0502020104020203" pitchFamily="34" charset="0"/>
                        </a:rPr>
                        <a:t>Exposition </a:t>
                      </a:r>
                    </a:p>
                  </a:txBody>
                  <a:tcPr marL="91421" marR="91421"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11"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dirty="0">
                          <a:latin typeface="Gill Sans MT" panose="020B0502020104020203" pitchFamily="34" charset="0"/>
                        </a:rPr>
                        <a:t>The opening part of a play where setting and characters are introduced. </a:t>
                      </a:r>
                    </a:p>
                  </a:txBody>
                  <a:tcPr marL="91421" marR="91421"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02570">
                <a:tc>
                  <a:txBody>
                    <a:bodyPr/>
                    <a:lstStyle/>
                    <a:p>
                      <a:r>
                        <a:rPr lang="en-GB" sz="1200" b="0" dirty="0">
                          <a:solidFill>
                            <a:schemeClr val="tx1"/>
                          </a:solidFill>
                          <a:latin typeface="Gill Sans MT" panose="020B0502020104020203" pitchFamily="34" charset="0"/>
                        </a:rPr>
                        <a:t>Chorus </a:t>
                      </a:r>
                    </a:p>
                  </a:txBody>
                  <a:tcPr marL="91421" marR="91421"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11" rtl="0" eaLnBrk="1" fontAlgn="auto" latinLnBrk="0" hangingPunct="1">
                        <a:lnSpc>
                          <a:spcPct val="100000"/>
                        </a:lnSpc>
                        <a:spcBef>
                          <a:spcPts val="0"/>
                        </a:spcBef>
                        <a:spcAft>
                          <a:spcPts val="0"/>
                        </a:spcAft>
                        <a:buClrTx/>
                        <a:buSzTx/>
                        <a:buFontTx/>
                        <a:buNone/>
                        <a:tabLst/>
                        <a:defRPr/>
                      </a:pPr>
                      <a:r>
                        <a:rPr lang="en-GB" sz="1200" dirty="0">
                          <a:latin typeface="Gill Sans MT" panose="020B0502020104020203" pitchFamily="34" charset="0"/>
                        </a:rPr>
                        <a:t>In Greek drama, a group of performers who comment on the main action. </a:t>
                      </a:r>
                    </a:p>
                  </a:txBody>
                  <a:tcPr marL="91421" marR="91421"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6697209"/>
                  </a:ext>
                </a:extLst>
              </a:tr>
              <a:tr h="355165">
                <a:tc>
                  <a:txBody>
                    <a:bodyPr/>
                    <a:lstStyle/>
                    <a:p>
                      <a:r>
                        <a:rPr lang="en-GB" sz="1200" b="0" dirty="0">
                          <a:solidFill>
                            <a:schemeClr val="tx1"/>
                          </a:solidFill>
                          <a:latin typeface="Gill Sans MT" panose="020B0502020104020203" pitchFamily="34" charset="0"/>
                        </a:rPr>
                        <a:t>Narrator </a:t>
                      </a:r>
                    </a:p>
                  </a:txBody>
                  <a:tcPr marL="91421" marR="91421"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11" rtl="0" eaLnBrk="1" fontAlgn="auto" latinLnBrk="0" hangingPunct="1">
                        <a:lnSpc>
                          <a:spcPct val="100000"/>
                        </a:lnSpc>
                        <a:spcBef>
                          <a:spcPts val="0"/>
                        </a:spcBef>
                        <a:spcAft>
                          <a:spcPts val="0"/>
                        </a:spcAft>
                        <a:buClrTx/>
                        <a:buSzTx/>
                        <a:buFontTx/>
                        <a:buNone/>
                        <a:tabLst/>
                        <a:defRPr/>
                      </a:pPr>
                      <a:r>
                        <a:rPr lang="en-GB" sz="1200" dirty="0">
                          <a:latin typeface="Gill Sans MT" panose="020B0502020104020203" pitchFamily="34" charset="0"/>
                        </a:rPr>
                        <a:t>The person telling the story or delivering a commentary alongside the action. </a:t>
                      </a:r>
                    </a:p>
                  </a:txBody>
                  <a:tcPr marL="91421" marR="91421"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83837350"/>
                  </a:ext>
                </a:extLst>
              </a:tr>
            </a:tbl>
          </a:graphicData>
        </a:graphic>
      </p:graphicFrame>
      <p:graphicFrame>
        <p:nvGraphicFramePr>
          <p:cNvPr id="9" name="Table 8">
            <a:extLst>
              <a:ext uri="{FF2B5EF4-FFF2-40B4-BE49-F238E27FC236}">
                <a16:creationId xmlns:a16="http://schemas.microsoft.com/office/drawing/2014/main" id="{379F102E-9576-4079-8E9D-10C156AEB5CD}"/>
              </a:ext>
            </a:extLst>
          </p:cNvPr>
          <p:cNvGraphicFramePr>
            <a:graphicFrameLocks noGrp="1"/>
          </p:cNvGraphicFramePr>
          <p:nvPr>
            <p:extLst>
              <p:ext uri="{D42A27DB-BD31-4B8C-83A1-F6EECF244321}">
                <p14:modId xmlns:p14="http://schemas.microsoft.com/office/powerpoint/2010/main" val="1874275258"/>
              </p:ext>
            </p:extLst>
          </p:nvPr>
        </p:nvGraphicFramePr>
        <p:xfrm>
          <a:off x="4198647" y="3390955"/>
          <a:ext cx="3807357" cy="3350643"/>
        </p:xfrm>
        <a:graphic>
          <a:graphicData uri="http://schemas.openxmlformats.org/drawingml/2006/table">
            <a:tbl>
              <a:tblPr firstRow="1" bandRow="1">
                <a:tableStyleId>{7E9639D4-E3E2-4D34-9284-5A2195B3D0D7}</a:tableStyleId>
              </a:tblPr>
              <a:tblGrid>
                <a:gridCol w="1031379">
                  <a:extLst>
                    <a:ext uri="{9D8B030D-6E8A-4147-A177-3AD203B41FA5}">
                      <a16:colId xmlns:a16="http://schemas.microsoft.com/office/drawing/2014/main" val="20000"/>
                    </a:ext>
                  </a:extLst>
                </a:gridCol>
                <a:gridCol w="2775978">
                  <a:extLst>
                    <a:ext uri="{9D8B030D-6E8A-4147-A177-3AD203B41FA5}">
                      <a16:colId xmlns:a16="http://schemas.microsoft.com/office/drawing/2014/main" val="20001"/>
                    </a:ext>
                  </a:extLst>
                </a:gridCol>
              </a:tblGrid>
              <a:tr h="288732">
                <a:tc gridSpan="2">
                  <a:txBody>
                    <a:bodyPr/>
                    <a:lstStyle/>
                    <a:p>
                      <a:pPr algn="ctr"/>
                      <a:r>
                        <a:rPr lang="en-GB" sz="1200" b="1" dirty="0">
                          <a:solidFill>
                            <a:schemeClr val="tx1"/>
                          </a:solidFill>
                          <a:latin typeface="Gill Sans MT" panose="020B0502020104020203" pitchFamily="34" charset="0"/>
                        </a:rPr>
                        <a:t>Week 4</a:t>
                      </a:r>
                      <a:r>
                        <a:rPr lang="en-GB" sz="1200" b="1" baseline="0" dirty="0">
                          <a:solidFill>
                            <a:schemeClr val="tx1"/>
                          </a:solidFill>
                          <a:latin typeface="Gill Sans MT" panose="020B0502020104020203" pitchFamily="34" charset="0"/>
                        </a:rPr>
                        <a:t> – DNA Vocabulary </a:t>
                      </a:r>
                      <a:endParaRPr lang="en-GB" sz="1200" b="1" dirty="0">
                        <a:solidFill>
                          <a:schemeClr val="tx1"/>
                        </a:solidFill>
                        <a:latin typeface="Gill Sans MT" panose="020B0502020104020203" pitchFamily="34" charset="0"/>
                      </a:endParaRPr>
                    </a:p>
                  </a:txBody>
                  <a:tcPr marL="91421" marR="91421"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4F7"/>
                    </a:solidFill>
                  </a:tcPr>
                </a:tc>
                <a:tc hMerge="1">
                  <a:txBody>
                    <a:bodyPr/>
                    <a:lstStyle/>
                    <a:p>
                      <a:endParaRPr lang="en-GB" sz="1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467999">
                <a:tc>
                  <a:txBody>
                    <a:bodyPr/>
                    <a:lstStyle/>
                    <a:p>
                      <a:r>
                        <a:rPr lang="en-GB" sz="1200" b="0" dirty="0">
                          <a:solidFill>
                            <a:schemeClr val="tx1"/>
                          </a:solidFill>
                          <a:latin typeface="Gill Sans MT" panose="020B0502020104020203" pitchFamily="34" charset="0"/>
                        </a:rPr>
                        <a:t>Social Institution </a:t>
                      </a:r>
                    </a:p>
                  </a:txBody>
                  <a:tcPr marL="91421" marR="91421"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b="0" dirty="0">
                          <a:solidFill>
                            <a:schemeClr val="tx1"/>
                          </a:solidFill>
                          <a:latin typeface="Gill Sans MT" panose="020B0502020104020203" pitchFamily="34" charset="0"/>
                        </a:rPr>
                        <a:t>A group constructed o fulfil a common purpose of society such as law and order, educational or religious. </a:t>
                      </a:r>
                    </a:p>
                  </a:txBody>
                  <a:tcPr marL="91421" marR="91421"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571851">
                <a:tc>
                  <a:txBody>
                    <a:bodyPr/>
                    <a:lstStyle/>
                    <a:p>
                      <a:r>
                        <a:rPr lang="en-GB" sz="1200" b="0" dirty="0">
                          <a:solidFill>
                            <a:schemeClr val="tx1"/>
                          </a:solidFill>
                          <a:latin typeface="Gill Sans MT" panose="020B0502020104020203" pitchFamily="34" charset="0"/>
                        </a:rPr>
                        <a:t>Short Utterances </a:t>
                      </a:r>
                    </a:p>
                  </a:txBody>
                  <a:tcPr marL="91421" marR="91421"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buFont typeface="Arial" panose="020B0604020202020204" pitchFamily="34" charset="0"/>
                        <a:buNone/>
                      </a:pPr>
                      <a:r>
                        <a:rPr lang="en-GB" sz="1200" dirty="0">
                          <a:latin typeface="Gill Sans MT" panose="020B0502020104020203" pitchFamily="34" charset="0"/>
                        </a:rPr>
                        <a:t>Quick/rapid spoken words/statement</a:t>
                      </a:r>
                      <a:r>
                        <a:rPr lang="en-GB" sz="1200" baseline="0" dirty="0">
                          <a:latin typeface="Gill Sans MT" panose="020B0502020104020203" pitchFamily="34" charset="0"/>
                        </a:rPr>
                        <a:t>. </a:t>
                      </a:r>
                      <a:endParaRPr lang="en-GB" sz="1200" dirty="0">
                        <a:latin typeface="Gill Sans MT" panose="020B0502020104020203" pitchFamily="34" charset="0"/>
                      </a:endParaRPr>
                    </a:p>
                  </a:txBody>
                  <a:tcPr marL="91421" marR="91421"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04480">
                <a:tc>
                  <a:txBody>
                    <a:bodyPr/>
                    <a:lstStyle/>
                    <a:p>
                      <a:r>
                        <a:rPr lang="en-GB" sz="1200" b="0" dirty="0">
                          <a:solidFill>
                            <a:schemeClr val="tx1"/>
                          </a:solidFill>
                          <a:latin typeface="Gill Sans MT" panose="020B0502020104020203" pitchFamily="34" charset="0"/>
                        </a:rPr>
                        <a:t>Stichomythia </a:t>
                      </a:r>
                    </a:p>
                  </a:txBody>
                  <a:tcPr marL="91421" marR="91421"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11"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dirty="0">
                          <a:latin typeface="Gill Sans MT" panose="020B0502020104020203" pitchFamily="34" charset="0"/>
                        </a:rPr>
                        <a:t>Lines in a play alternating between two characters but repeating certain words to emphasise specific ideas.</a:t>
                      </a:r>
                    </a:p>
                  </a:txBody>
                  <a:tcPr marL="91421" marR="91421"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37663">
                <a:tc>
                  <a:txBody>
                    <a:bodyPr/>
                    <a:lstStyle/>
                    <a:p>
                      <a:r>
                        <a:rPr lang="en-GB" sz="1200" b="0" dirty="0">
                          <a:solidFill>
                            <a:schemeClr val="tx1"/>
                          </a:solidFill>
                          <a:latin typeface="Gill Sans MT" panose="020B0502020104020203" pitchFamily="34" charset="0"/>
                        </a:rPr>
                        <a:t>Moral Panic </a:t>
                      </a:r>
                    </a:p>
                  </a:txBody>
                  <a:tcPr marL="91421" marR="91421"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11" rtl="0" eaLnBrk="1" fontAlgn="auto" latinLnBrk="0" hangingPunct="1">
                        <a:lnSpc>
                          <a:spcPct val="100000"/>
                        </a:lnSpc>
                        <a:spcBef>
                          <a:spcPts val="0"/>
                        </a:spcBef>
                        <a:spcAft>
                          <a:spcPts val="0"/>
                        </a:spcAft>
                        <a:buClrTx/>
                        <a:buSzTx/>
                        <a:buFontTx/>
                        <a:buNone/>
                        <a:tabLst/>
                        <a:defRPr/>
                      </a:pPr>
                      <a:r>
                        <a:rPr lang="en-GB" sz="1200" dirty="0">
                          <a:latin typeface="Gill Sans MT" panose="020B0502020104020203" pitchFamily="34" charset="0"/>
                        </a:rPr>
                        <a:t>Public anxiety in response to a problem concerning the potential decline of society’s morals. </a:t>
                      </a:r>
                    </a:p>
                  </a:txBody>
                  <a:tcPr marL="91421" marR="91421"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6697209"/>
                  </a:ext>
                </a:extLst>
              </a:tr>
              <a:tr h="569772">
                <a:tc>
                  <a:txBody>
                    <a:bodyPr/>
                    <a:lstStyle/>
                    <a:p>
                      <a:r>
                        <a:rPr lang="en-GB" sz="1200" b="0" dirty="0">
                          <a:solidFill>
                            <a:schemeClr val="tx1"/>
                          </a:solidFill>
                          <a:latin typeface="Gill Sans MT" panose="020B0502020104020203" pitchFamily="34" charset="0"/>
                        </a:rPr>
                        <a:t>Primitive </a:t>
                      </a:r>
                    </a:p>
                  </a:txBody>
                  <a:tcPr marL="91421" marR="91421"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11" rtl="0" eaLnBrk="1" fontAlgn="auto" latinLnBrk="0" hangingPunct="1">
                        <a:lnSpc>
                          <a:spcPct val="100000"/>
                        </a:lnSpc>
                        <a:spcBef>
                          <a:spcPts val="0"/>
                        </a:spcBef>
                        <a:spcAft>
                          <a:spcPts val="0"/>
                        </a:spcAft>
                        <a:buClrTx/>
                        <a:buSzTx/>
                        <a:buFontTx/>
                        <a:buNone/>
                        <a:tabLst/>
                        <a:defRPr/>
                      </a:pPr>
                      <a:r>
                        <a:rPr lang="en-GB" sz="1200" dirty="0">
                          <a:latin typeface="Gill Sans MT" panose="020B0502020104020203" pitchFamily="34" charset="0"/>
                        </a:rPr>
                        <a:t>Referring to society at an early stage in historical </a:t>
                      </a:r>
                      <a:r>
                        <a:rPr lang="en-GB" sz="1200">
                          <a:latin typeface="Gill Sans MT" panose="020B0502020104020203" pitchFamily="34" charset="0"/>
                        </a:rPr>
                        <a:t>social development. </a:t>
                      </a:r>
                      <a:endParaRPr lang="en-GB" sz="1200" dirty="0">
                        <a:latin typeface="Gill Sans MT" panose="020B0502020104020203" pitchFamily="34" charset="0"/>
                      </a:endParaRPr>
                    </a:p>
                  </a:txBody>
                  <a:tcPr marL="91421" marR="91421"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83837350"/>
                  </a:ext>
                </a:extLst>
              </a:tr>
            </a:tbl>
          </a:graphicData>
        </a:graphic>
      </p:graphicFrame>
      <p:graphicFrame>
        <p:nvGraphicFramePr>
          <p:cNvPr id="10" name="Table 9">
            <a:extLst>
              <a:ext uri="{FF2B5EF4-FFF2-40B4-BE49-F238E27FC236}">
                <a16:creationId xmlns:a16="http://schemas.microsoft.com/office/drawing/2014/main" id="{379F102E-9576-4079-8E9D-10C156AEB5CD}"/>
              </a:ext>
            </a:extLst>
          </p:cNvPr>
          <p:cNvGraphicFramePr>
            <a:graphicFrameLocks noGrp="1"/>
          </p:cNvGraphicFramePr>
          <p:nvPr/>
        </p:nvGraphicFramePr>
        <p:xfrm>
          <a:off x="8179062" y="401245"/>
          <a:ext cx="3917360" cy="3121465"/>
        </p:xfrm>
        <a:graphic>
          <a:graphicData uri="http://schemas.openxmlformats.org/drawingml/2006/table">
            <a:tbl>
              <a:tblPr firstRow="1" bandRow="1">
                <a:tableStyleId>{7E9639D4-E3E2-4D34-9284-5A2195B3D0D7}</a:tableStyleId>
              </a:tblPr>
              <a:tblGrid>
                <a:gridCol w="1249412">
                  <a:extLst>
                    <a:ext uri="{9D8B030D-6E8A-4147-A177-3AD203B41FA5}">
                      <a16:colId xmlns:a16="http://schemas.microsoft.com/office/drawing/2014/main" val="20000"/>
                    </a:ext>
                  </a:extLst>
                </a:gridCol>
                <a:gridCol w="2667948">
                  <a:extLst>
                    <a:ext uri="{9D8B030D-6E8A-4147-A177-3AD203B41FA5}">
                      <a16:colId xmlns:a16="http://schemas.microsoft.com/office/drawing/2014/main" val="20001"/>
                    </a:ext>
                  </a:extLst>
                </a:gridCol>
              </a:tblGrid>
              <a:tr h="288732">
                <a:tc gridSpan="2">
                  <a:txBody>
                    <a:bodyPr/>
                    <a:lstStyle/>
                    <a:p>
                      <a:pPr algn="ctr"/>
                      <a:r>
                        <a:rPr lang="en-GB" sz="1200" b="1" dirty="0">
                          <a:solidFill>
                            <a:schemeClr val="tx1"/>
                          </a:solidFill>
                          <a:latin typeface="Gill Sans MT" panose="020B0502020104020203" pitchFamily="34" charset="0"/>
                        </a:rPr>
                        <a:t>Week 5</a:t>
                      </a:r>
                      <a:r>
                        <a:rPr lang="en-GB" sz="1200" b="1" baseline="0" dirty="0">
                          <a:solidFill>
                            <a:schemeClr val="tx1"/>
                          </a:solidFill>
                          <a:latin typeface="Gill Sans MT" panose="020B0502020104020203" pitchFamily="34" charset="0"/>
                        </a:rPr>
                        <a:t> – A Christmas Carol Vocabulary </a:t>
                      </a:r>
                      <a:endParaRPr lang="en-GB" sz="1200" b="1" dirty="0">
                        <a:solidFill>
                          <a:schemeClr val="tx1"/>
                        </a:solidFill>
                        <a:latin typeface="Gill Sans MT" panose="020B0502020104020203" pitchFamily="34" charset="0"/>
                      </a:endParaRPr>
                    </a:p>
                  </a:txBody>
                  <a:tcPr marL="91421" marR="91421"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4F7"/>
                    </a:solidFill>
                  </a:tcPr>
                </a:tc>
                <a:tc hMerge="1">
                  <a:txBody>
                    <a:bodyPr/>
                    <a:lstStyle/>
                    <a:p>
                      <a:endParaRPr lang="en-GB" sz="1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411657">
                <a:tc>
                  <a:txBody>
                    <a:bodyPr/>
                    <a:lstStyle/>
                    <a:p>
                      <a:r>
                        <a:rPr lang="en-GB" sz="1200" b="0" dirty="0">
                          <a:solidFill>
                            <a:schemeClr val="tx1"/>
                          </a:solidFill>
                          <a:latin typeface="Gill Sans MT" panose="020B0502020104020203" pitchFamily="34" charset="0"/>
                        </a:rPr>
                        <a:t>Parsimonious </a:t>
                      </a:r>
                    </a:p>
                  </a:txBody>
                  <a:tcPr marL="91421" marR="91421"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b="0" dirty="0">
                          <a:solidFill>
                            <a:schemeClr val="tx1"/>
                          </a:solidFill>
                          <a:latin typeface="Gill Sans MT" panose="020B0502020104020203" pitchFamily="34" charset="0"/>
                        </a:rPr>
                        <a:t>Someone who is greedy with their money. </a:t>
                      </a:r>
                    </a:p>
                  </a:txBody>
                  <a:tcPr marL="91421" marR="91421"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83326">
                <a:tc>
                  <a:txBody>
                    <a:bodyPr/>
                    <a:lstStyle/>
                    <a:p>
                      <a:r>
                        <a:rPr lang="en-GB" sz="1200" b="0" dirty="0" err="1">
                          <a:solidFill>
                            <a:schemeClr val="tx1"/>
                          </a:solidFill>
                          <a:latin typeface="Gill Sans MT" panose="020B0502020104020203" pitchFamily="34" charset="0"/>
                        </a:rPr>
                        <a:t>Sabbatarianism</a:t>
                      </a:r>
                      <a:r>
                        <a:rPr lang="en-GB" sz="1200" b="0" baseline="0" dirty="0">
                          <a:solidFill>
                            <a:schemeClr val="tx1"/>
                          </a:solidFill>
                          <a:latin typeface="Gill Sans MT" panose="020B0502020104020203" pitchFamily="34" charset="0"/>
                        </a:rPr>
                        <a:t> </a:t>
                      </a:r>
                      <a:r>
                        <a:rPr lang="en-GB" sz="1200" b="0" dirty="0">
                          <a:solidFill>
                            <a:schemeClr val="tx1"/>
                          </a:solidFill>
                          <a:latin typeface="Gill Sans MT" panose="020B0502020104020203" pitchFamily="34" charset="0"/>
                        </a:rPr>
                        <a:t> </a:t>
                      </a:r>
                      <a:r>
                        <a:rPr lang="en-GB" sz="1200" b="0" baseline="0" dirty="0">
                          <a:solidFill>
                            <a:schemeClr val="tx1"/>
                          </a:solidFill>
                          <a:latin typeface="Gill Sans MT" panose="020B0502020104020203" pitchFamily="34" charset="0"/>
                        </a:rPr>
                        <a:t> </a:t>
                      </a:r>
                      <a:endParaRPr lang="en-GB" sz="1200" b="0" dirty="0">
                        <a:solidFill>
                          <a:schemeClr val="tx1"/>
                        </a:solidFill>
                        <a:latin typeface="Gill Sans MT" panose="020B0502020104020203" pitchFamily="34" charset="0"/>
                      </a:endParaRPr>
                    </a:p>
                  </a:txBody>
                  <a:tcPr marL="91421" marR="91421"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buFont typeface="Arial" panose="020B0604020202020204" pitchFamily="34" charset="0"/>
                        <a:buNone/>
                      </a:pPr>
                      <a:r>
                        <a:rPr lang="en-GB" sz="1200" dirty="0">
                          <a:latin typeface="Gill Sans MT" panose="020B0502020104020203" pitchFamily="34" charset="0"/>
                        </a:rPr>
                        <a:t>A religious belie</a:t>
                      </a:r>
                      <a:r>
                        <a:rPr lang="en-GB" sz="1200" baseline="0" dirty="0">
                          <a:latin typeface="Gill Sans MT" panose="020B0502020104020203" pitchFamily="34" charset="0"/>
                        </a:rPr>
                        <a:t>f that it is a sin to work on Sunday as it is the Lord’s day. </a:t>
                      </a:r>
                      <a:endParaRPr lang="en-GB" sz="1200" dirty="0">
                        <a:latin typeface="Gill Sans MT" panose="020B0502020104020203" pitchFamily="34" charset="0"/>
                      </a:endParaRPr>
                    </a:p>
                  </a:txBody>
                  <a:tcPr marL="91421" marR="91421"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04480">
                <a:tc>
                  <a:txBody>
                    <a:bodyPr/>
                    <a:lstStyle/>
                    <a:p>
                      <a:r>
                        <a:rPr lang="en-GB" sz="1200" b="0" dirty="0">
                          <a:solidFill>
                            <a:schemeClr val="tx1"/>
                          </a:solidFill>
                          <a:latin typeface="Gill Sans MT" panose="020B0502020104020203" pitchFamily="34" charset="0"/>
                        </a:rPr>
                        <a:t>Philanthropy </a:t>
                      </a:r>
                    </a:p>
                  </a:txBody>
                  <a:tcPr marL="91421" marR="91421"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11"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dirty="0">
                          <a:latin typeface="Gill Sans MT" panose="020B0502020104020203" pitchFamily="34" charset="0"/>
                        </a:rPr>
                        <a:t>A desire to promote the welfare of others, especially by generous donations to good causes. </a:t>
                      </a:r>
                    </a:p>
                  </a:txBody>
                  <a:tcPr marL="91421" marR="91421"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37663">
                <a:tc>
                  <a:txBody>
                    <a:bodyPr/>
                    <a:lstStyle/>
                    <a:p>
                      <a:r>
                        <a:rPr lang="en-GB" sz="1200" b="0" dirty="0">
                          <a:solidFill>
                            <a:schemeClr val="tx1"/>
                          </a:solidFill>
                          <a:latin typeface="Gill Sans MT" panose="020B0502020104020203" pitchFamily="34" charset="0"/>
                        </a:rPr>
                        <a:t>Misanthropy</a:t>
                      </a:r>
                      <a:r>
                        <a:rPr lang="en-GB" sz="1200" b="0" baseline="0" dirty="0">
                          <a:solidFill>
                            <a:schemeClr val="tx1"/>
                          </a:solidFill>
                          <a:latin typeface="Gill Sans MT" panose="020B0502020104020203" pitchFamily="34" charset="0"/>
                        </a:rPr>
                        <a:t> </a:t>
                      </a:r>
                      <a:r>
                        <a:rPr lang="en-GB" sz="1200" b="0" dirty="0">
                          <a:solidFill>
                            <a:schemeClr val="tx1"/>
                          </a:solidFill>
                          <a:latin typeface="Gill Sans MT" panose="020B0502020104020203" pitchFamily="34" charset="0"/>
                        </a:rPr>
                        <a:t> </a:t>
                      </a:r>
                    </a:p>
                  </a:txBody>
                  <a:tcPr marL="91421" marR="91421"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11" rtl="0" eaLnBrk="1" fontAlgn="auto" latinLnBrk="0" hangingPunct="1">
                        <a:lnSpc>
                          <a:spcPct val="100000"/>
                        </a:lnSpc>
                        <a:spcBef>
                          <a:spcPts val="0"/>
                        </a:spcBef>
                        <a:spcAft>
                          <a:spcPts val="0"/>
                        </a:spcAft>
                        <a:buClrTx/>
                        <a:buSzTx/>
                        <a:buFontTx/>
                        <a:buNone/>
                        <a:tabLst/>
                        <a:defRPr/>
                      </a:pPr>
                      <a:r>
                        <a:rPr lang="en-GB" sz="1200" dirty="0">
                          <a:latin typeface="Gill Sans MT" panose="020B0502020104020203" pitchFamily="34" charset="0"/>
                        </a:rPr>
                        <a:t>An active dislike of humankind.</a:t>
                      </a:r>
                      <a:r>
                        <a:rPr lang="en-GB" sz="1200" baseline="0" dirty="0">
                          <a:latin typeface="Gill Sans MT" panose="020B0502020104020203" pitchFamily="34" charset="0"/>
                        </a:rPr>
                        <a:t> </a:t>
                      </a:r>
                      <a:endParaRPr lang="en-GB" sz="1200" dirty="0">
                        <a:latin typeface="Gill Sans MT" panose="020B0502020104020203" pitchFamily="34" charset="0"/>
                      </a:endParaRPr>
                    </a:p>
                  </a:txBody>
                  <a:tcPr marL="91421" marR="91421"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6697209"/>
                  </a:ext>
                </a:extLst>
              </a:tr>
              <a:tr h="355165">
                <a:tc>
                  <a:txBody>
                    <a:bodyPr/>
                    <a:lstStyle/>
                    <a:p>
                      <a:r>
                        <a:rPr lang="en-GB" sz="1200" b="0" dirty="0">
                          <a:solidFill>
                            <a:schemeClr val="tx1"/>
                          </a:solidFill>
                          <a:latin typeface="Gill Sans MT" panose="020B0502020104020203" pitchFamily="34" charset="0"/>
                        </a:rPr>
                        <a:t>Penitence </a:t>
                      </a:r>
                    </a:p>
                  </a:txBody>
                  <a:tcPr marL="91421" marR="91421"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11" rtl="0" eaLnBrk="1" fontAlgn="auto" latinLnBrk="0" hangingPunct="1">
                        <a:lnSpc>
                          <a:spcPct val="100000"/>
                        </a:lnSpc>
                        <a:spcBef>
                          <a:spcPts val="0"/>
                        </a:spcBef>
                        <a:spcAft>
                          <a:spcPts val="0"/>
                        </a:spcAft>
                        <a:buClrTx/>
                        <a:buSzTx/>
                        <a:buFontTx/>
                        <a:buNone/>
                        <a:tabLst/>
                        <a:defRPr/>
                      </a:pPr>
                      <a:r>
                        <a:rPr lang="en-GB" sz="1200" dirty="0">
                          <a:latin typeface="Gill Sans MT" panose="020B0502020104020203" pitchFamily="34" charset="0"/>
                        </a:rPr>
                        <a:t>The action of feeling or showing sorrow</a:t>
                      </a:r>
                      <a:r>
                        <a:rPr lang="en-GB" sz="1200" baseline="0" dirty="0">
                          <a:latin typeface="Gill Sans MT" panose="020B0502020104020203" pitchFamily="34" charset="0"/>
                        </a:rPr>
                        <a:t> and regret for having done wrong.</a:t>
                      </a:r>
                      <a:endParaRPr lang="en-GB" sz="1200" dirty="0">
                        <a:latin typeface="Gill Sans MT" panose="020B0502020104020203" pitchFamily="34" charset="0"/>
                      </a:endParaRPr>
                    </a:p>
                  </a:txBody>
                  <a:tcPr marL="91421" marR="91421"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83837350"/>
                  </a:ext>
                </a:extLst>
              </a:tr>
              <a:tr h="355165">
                <a:tc>
                  <a:txBody>
                    <a:bodyPr/>
                    <a:lstStyle/>
                    <a:p>
                      <a:r>
                        <a:rPr lang="en-GB" sz="1200" b="0" dirty="0">
                          <a:solidFill>
                            <a:schemeClr val="tx1"/>
                          </a:solidFill>
                          <a:latin typeface="Gill Sans MT" panose="020B0502020104020203" pitchFamily="34" charset="0"/>
                        </a:rPr>
                        <a:t>Allegory </a:t>
                      </a:r>
                    </a:p>
                  </a:txBody>
                  <a:tcPr marL="91421" marR="91421"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11" rtl="0" eaLnBrk="1" fontAlgn="auto" latinLnBrk="0" hangingPunct="1">
                        <a:lnSpc>
                          <a:spcPct val="100000"/>
                        </a:lnSpc>
                        <a:spcBef>
                          <a:spcPts val="0"/>
                        </a:spcBef>
                        <a:spcAft>
                          <a:spcPts val="0"/>
                        </a:spcAft>
                        <a:buClrTx/>
                        <a:buSzTx/>
                        <a:buFontTx/>
                        <a:buNone/>
                        <a:tabLst/>
                        <a:defRPr/>
                      </a:pPr>
                      <a:r>
                        <a:rPr lang="en-GB" sz="1200" dirty="0">
                          <a:latin typeface="Gill Sans MT" panose="020B0502020104020203" pitchFamily="34" charset="0"/>
                        </a:rPr>
                        <a:t>A story that holds a deeper, moral</a:t>
                      </a:r>
                      <a:r>
                        <a:rPr lang="en-GB" sz="1200" baseline="0" dirty="0">
                          <a:latin typeface="Gill Sans MT" panose="020B0502020104020203" pitchFamily="34" charset="0"/>
                        </a:rPr>
                        <a:t> or political meaning. </a:t>
                      </a:r>
                      <a:endParaRPr lang="en-GB" sz="1200" dirty="0">
                        <a:latin typeface="Gill Sans MT" panose="020B0502020104020203" pitchFamily="34" charset="0"/>
                      </a:endParaRPr>
                    </a:p>
                  </a:txBody>
                  <a:tcPr marL="91421" marR="91421"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51656874"/>
                  </a:ext>
                </a:extLst>
              </a:tr>
            </a:tbl>
          </a:graphicData>
        </a:graphic>
      </p:graphicFrame>
      <p:graphicFrame>
        <p:nvGraphicFramePr>
          <p:cNvPr id="12" name="Table 11">
            <a:extLst>
              <a:ext uri="{FF2B5EF4-FFF2-40B4-BE49-F238E27FC236}">
                <a16:creationId xmlns:a16="http://schemas.microsoft.com/office/drawing/2014/main" id="{379F102E-9576-4079-8E9D-10C156AEB5CD}"/>
              </a:ext>
            </a:extLst>
          </p:cNvPr>
          <p:cNvGraphicFramePr>
            <a:graphicFrameLocks noGrp="1"/>
          </p:cNvGraphicFramePr>
          <p:nvPr/>
        </p:nvGraphicFramePr>
        <p:xfrm>
          <a:off x="8211886" y="3644193"/>
          <a:ext cx="3895183" cy="3067818"/>
        </p:xfrm>
        <a:graphic>
          <a:graphicData uri="http://schemas.openxmlformats.org/drawingml/2006/table">
            <a:tbl>
              <a:tblPr firstRow="1" bandRow="1">
                <a:tableStyleId>{7E9639D4-E3E2-4D34-9284-5A2195B3D0D7}</a:tableStyleId>
              </a:tblPr>
              <a:tblGrid>
                <a:gridCol w="1108700">
                  <a:extLst>
                    <a:ext uri="{9D8B030D-6E8A-4147-A177-3AD203B41FA5}">
                      <a16:colId xmlns:a16="http://schemas.microsoft.com/office/drawing/2014/main" val="20000"/>
                    </a:ext>
                  </a:extLst>
                </a:gridCol>
                <a:gridCol w="2786483">
                  <a:extLst>
                    <a:ext uri="{9D8B030D-6E8A-4147-A177-3AD203B41FA5}">
                      <a16:colId xmlns:a16="http://schemas.microsoft.com/office/drawing/2014/main" val="20001"/>
                    </a:ext>
                  </a:extLst>
                </a:gridCol>
              </a:tblGrid>
              <a:tr h="296734">
                <a:tc gridSpan="2">
                  <a:txBody>
                    <a:bodyPr/>
                    <a:lstStyle/>
                    <a:p>
                      <a:pPr algn="ctr"/>
                      <a:r>
                        <a:rPr lang="en-GB" sz="1200" b="1" dirty="0">
                          <a:solidFill>
                            <a:schemeClr val="tx1"/>
                          </a:solidFill>
                          <a:latin typeface="Gill Sans MT" panose="020B0502020104020203" pitchFamily="34" charset="0"/>
                        </a:rPr>
                        <a:t>Week 6</a:t>
                      </a:r>
                      <a:r>
                        <a:rPr lang="en-GB" sz="1200" b="1" baseline="0" dirty="0">
                          <a:solidFill>
                            <a:schemeClr val="tx1"/>
                          </a:solidFill>
                          <a:latin typeface="Gill Sans MT" panose="020B0502020104020203" pitchFamily="34" charset="0"/>
                        </a:rPr>
                        <a:t> – A Christmas Carol Vocabulary </a:t>
                      </a:r>
                      <a:endParaRPr lang="en-GB" sz="1200" b="1" dirty="0">
                        <a:solidFill>
                          <a:schemeClr val="tx1"/>
                        </a:solidFill>
                        <a:latin typeface="Gill Sans MT" panose="020B0502020104020203" pitchFamily="34" charset="0"/>
                      </a:endParaRPr>
                    </a:p>
                  </a:txBody>
                  <a:tcPr marL="91421" marR="91421"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4F7"/>
                    </a:solidFill>
                  </a:tcPr>
                </a:tc>
                <a:tc hMerge="1">
                  <a:txBody>
                    <a:bodyPr/>
                    <a:lstStyle/>
                    <a:p>
                      <a:endParaRPr lang="en-GB" sz="1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531582">
                <a:tc>
                  <a:txBody>
                    <a:bodyPr/>
                    <a:lstStyle/>
                    <a:p>
                      <a:r>
                        <a:rPr lang="en-GB" sz="1200" b="0" dirty="0">
                          <a:solidFill>
                            <a:schemeClr val="tx1"/>
                          </a:solidFill>
                          <a:latin typeface="Gill Sans MT" panose="020B0502020104020203" pitchFamily="34" charset="0"/>
                        </a:rPr>
                        <a:t>Altruism  </a:t>
                      </a:r>
                    </a:p>
                  </a:txBody>
                  <a:tcPr marL="91421" marR="91421"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b="0" dirty="0">
                          <a:solidFill>
                            <a:schemeClr val="tx1"/>
                          </a:solidFill>
                          <a:latin typeface="Gill Sans MT" panose="020B0502020104020203" pitchFamily="34" charset="0"/>
                        </a:rPr>
                        <a:t>The act of being kind and giving to others. </a:t>
                      </a:r>
                    </a:p>
                  </a:txBody>
                  <a:tcPr marL="91421" marR="91421"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587699">
                <a:tc>
                  <a:txBody>
                    <a:bodyPr/>
                    <a:lstStyle/>
                    <a:p>
                      <a:r>
                        <a:rPr lang="en-GB" sz="1200" b="0" dirty="0">
                          <a:solidFill>
                            <a:schemeClr val="tx1"/>
                          </a:solidFill>
                          <a:latin typeface="Gill Sans MT" panose="020B0502020104020203" pitchFamily="34" charset="0"/>
                        </a:rPr>
                        <a:t>Miser</a:t>
                      </a:r>
                      <a:r>
                        <a:rPr lang="en-GB" sz="1200" b="0" baseline="0" dirty="0">
                          <a:solidFill>
                            <a:schemeClr val="tx1"/>
                          </a:solidFill>
                          <a:latin typeface="Gill Sans MT" panose="020B0502020104020203" pitchFamily="34" charset="0"/>
                        </a:rPr>
                        <a:t> </a:t>
                      </a:r>
                      <a:endParaRPr lang="en-GB" sz="1200" b="0" dirty="0">
                        <a:solidFill>
                          <a:schemeClr val="tx1"/>
                        </a:solidFill>
                        <a:latin typeface="Gill Sans MT" panose="020B0502020104020203" pitchFamily="34" charset="0"/>
                      </a:endParaRPr>
                    </a:p>
                  </a:txBody>
                  <a:tcPr marL="91421" marR="91421"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buFont typeface="Arial" panose="020B0604020202020204" pitchFamily="34" charset="0"/>
                        <a:buNone/>
                      </a:pPr>
                      <a:r>
                        <a:rPr lang="en-GB" sz="1200" dirty="0">
                          <a:latin typeface="Gill Sans MT" panose="020B0502020104020203" pitchFamily="34" charset="0"/>
                        </a:rPr>
                        <a:t>Someone</a:t>
                      </a:r>
                      <a:r>
                        <a:rPr lang="en-GB" sz="1200" baseline="0" dirty="0">
                          <a:latin typeface="Gill Sans MT" panose="020B0502020104020203" pitchFamily="34" charset="0"/>
                        </a:rPr>
                        <a:t> who earns lots of money but spends none. </a:t>
                      </a:r>
                      <a:endParaRPr lang="en-GB" sz="1200" dirty="0">
                        <a:latin typeface="Gill Sans MT" panose="020B0502020104020203" pitchFamily="34" charset="0"/>
                      </a:endParaRPr>
                    </a:p>
                  </a:txBody>
                  <a:tcPr marL="91421" marR="91421"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69887">
                <a:tc>
                  <a:txBody>
                    <a:bodyPr/>
                    <a:lstStyle/>
                    <a:p>
                      <a:r>
                        <a:rPr lang="en-GB" sz="1200" b="0" dirty="0">
                          <a:solidFill>
                            <a:schemeClr val="tx1"/>
                          </a:solidFill>
                          <a:latin typeface="Gill Sans MT" panose="020B0502020104020203" pitchFamily="34" charset="0"/>
                        </a:rPr>
                        <a:t>Benevolence</a:t>
                      </a:r>
                      <a:r>
                        <a:rPr lang="en-GB" sz="1200" b="0" baseline="0" dirty="0">
                          <a:solidFill>
                            <a:schemeClr val="tx1"/>
                          </a:solidFill>
                          <a:latin typeface="Gill Sans MT" panose="020B0502020104020203" pitchFamily="34" charset="0"/>
                        </a:rPr>
                        <a:t> </a:t>
                      </a:r>
                      <a:endParaRPr lang="en-GB" sz="1200" b="0" dirty="0">
                        <a:solidFill>
                          <a:schemeClr val="tx1"/>
                        </a:solidFill>
                        <a:latin typeface="Gill Sans MT" panose="020B0502020104020203" pitchFamily="34" charset="0"/>
                      </a:endParaRPr>
                    </a:p>
                  </a:txBody>
                  <a:tcPr marL="91421" marR="91421"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11"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dirty="0">
                          <a:latin typeface="Gill Sans MT" panose="020B0502020104020203" pitchFamily="34" charset="0"/>
                        </a:rPr>
                        <a:t>Being kind,</a:t>
                      </a:r>
                      <a:r>
                        <a:rPr lang="en-GB" sz="1200" baseline="0" dirty="0">
                          <a:latin typeface="Gill Sans MT" panose="020B0502020104020203" pitchFamily="34" charset="0"/>
                        </a:rPr>
                        <a:t> caring and considerate to others. </a:t>
                      </a:r>
                      <a:endParaRPr lang="en-GB" sz="1200" dirty="0">
                        <a:latin typeface="Gill Sans MT" panose="020B0502020104020203" pitchFamily="34" charset="0"/>
                      </a:endParaRPr>
                    </a:p>
                  </a:txBody>
                  <a:tcPr marL="91421" marR="91421"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47021">
                <a:tc>
                  <a:txBody>
                    <a:bodyPr/>
                    <a:lstStyle/>
                    <a:p>
                      <a:r>
                        <a:rPr lang="en-GB" sz="1200" b="0" dirty="0">
                          <a:solidFill>
                            <a:schemeClr val="tx1"/>
                          </a:solidFill>
                          <a:latin typeface="Gill Sans MT" panose="020B0502020104020203" pitchFamily="34" charset="0"/>
                        </a:rPr>
                        <a:t>Covetous </a:t>
                      </a:r>
                    </a:p>
                  </a:txBody>
                  <a:tcPr marL="91421" marR="91421"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11" rtl="0" eaLnBrk="1" fontAlgn="auto" latinLnBrk="0" hangingPunct="1">
                        <a:lnSpc>
                          <a:spcPct val="100000"/>
                        </a:lnSpc>
                        <a:spcBef>
                          <a:spcPts val="0"/>
                        </a:spcBef>
                        <a:spcAft>
                          <a:spcPts val="0"/>
                        </a:spcAft>
                        <a:buClrTx/>
                        <a:buSzTx/>
                        <a:buFontTx/>
                        <a:buNone/>
                        <a:tabLst/>
                        <a:defRPr/>
                      </a:pPr>
                      <a:r>
                        <a:rPr lang="en-GB" sz="1200" dirty="0">
                          <a:latin typeface="Gill Sans MT" panose="020B0502020104020203" pitchFamily="34" charset="0"/>
                        </a:rPr>
                        <a:t>Synonymous with</a:t>
                      </a:r>
                      <a:r>
                        <a:rPr lang="en-GB" sz="1200" baseline="0" dirty="0">
                          <a:latin typeface="Gill Sans MT" panose="020B0502020104020203" pitchFamily="34" charset="0"/>
                        </a:rPr>
                        <a:t> suspicious. </a:t>
                      </a:r>
                      <a:endParaRPr lang="en-GB" sz="1200" dirty="0">
                        <a:latin typeface="Gill Sans MT" panose="020B0502020104020203" pitchFamily="34" charset="0"/>
                      </a:endParaRPr>
                    </a:p>
                  </a:txBody>
                  <a:tcPr marL="91421" marR="91421"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6697209"/>
                  </a:ext>
                </a:extLst>
              </a:tr>
              <a:tr h="365008">
                <a:tc>
                  <a:txBody>
                    <a:bodyPr/>
                    <a:lstStyle/>
                    <a:p>
                      <a:r>
                        <a:rPr lang="en-GB" sz="1200" b="0" dirty="0">
                          <a:solidFill>
                            <a:schemeClr val="tx1"/>
                          </a:solidFill>
                          <a:latin typeface="Gill Sans MT" panose="020B0502020104020203" pitchFamily="34" charset="0"/>
                        </a:rPr>
                        <a:t>Humbug </a:t>
                      </a:r>
                    </a:p>
                  </a:txBody>
                  <a:tcPr marL="91421" marR="91421"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11" rtl="0" eaLnBrk="1" fontAlgn="auto" latinLnBrk="0" hangingPunct="1">
                        <a:lnSpc>
                          <a:spcPct val="100000"/>
                        </a:lnSpc>
                        <a:spcBef>
                          <a:spcPts val="0"/>
                        </a:spcBef>
                        <a:spcAft>
                          <a:spcPts val="0"/>
                        </a:spcAft>
                        <a:buClrTx/>
                        <a:buSzTx/>
                        <a:buFontTx/>
                        <a:buNone/>
                        <a:tabLst/>
                        <a:defRPr/>
                      </a:pPr>
                      <a:r>
                        <a:rPr lang="en-GB" sz="1200" dirty="0">
                          <a:latin typeface="Gill Sans MT" panose="020B0502020104020203" pitchFamily="34" charset="0"/>
                        </a:rPr>
                        <a:t>An expression of distaste.</a:t>
                      </a:r>
                      <a:r>
                        <a:rPr lang="en-GB" sz="1200" baseline="0" dirty="0">
                          <a:latin typeface="Gill Sans MT" panose="020B0502020104020203" pitchFamily="34" charset="0"/>
                        </a:rPr>
                        <a:t> </a:t>
                      </a:r>
                      <a:endParaRPr lang="en-GB" sz="1200" dirty="0">
                        <a:latin typeface="Gill Sans MT" panose="020B0502020104020203" pitchFamily="34" charset="0"/>
                      </a:endParaRPr>
                    </a:p>
                  </a:txBody>
                  <a:tcPr marL="91421" marR="91421"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83837350"/>
                  </a:ext>
                </a:extLst>
              </a:tr>
              <a:tr h="469887">
                <a:tc>
                  <a:txBody>
                    <a:bodyPr/>
                    <a:lstStyle/>
                    <a:p>
                      <a:r>
                        <a:rPr lang="en-GB" sz="1200" b="0" dirty="0">
                          <a:solidFill>
                            <a:schemeClr val="tx1"/>
                          </a:solidFill>
                          <a:latin typeface="Gill Sans MT" panose="020B0502020104020203" pitchFamily="34" charset="0"/>
                        </a:rPr>
                        <a:t>1834</a:t>
                      </a:r>
                      <a:r>
                        <a:rPr lang="en-GB" sz="1200" b="0" baseline="0" dirty="0">
                          <a:solidFill>
                            <a:schemeClr val="tx1"/>
                          </a:solidFill>
                          <a:latin typeface="Gill Sans MT" panose="020B0502020104020203" pitchFamily="34" charset="0"/>
                        </a:rPr>
                        <a:t> Poor Law</a:t>
                      </a:r>
                      <a:endParaRPr lang="en-GB" sz="1200" b="0" dirty="0">
                        <a:solidFill>
                          <a:schemeClr val="tx1"/>
                        </a:solidFill>
                        <a:latin typeface="Gill Sans MT" panose="020B0502020104020203" pitchFamily="34" charset="0"/>
                      </a:endParaRPr>
                    </a:p>
                  </a:txBody>
                  <a:tcPr marL="91421" marR="91421"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11" rtl="0" eaLnBrk="1" fontAlgn="auto" latinLnBrk="0" hangingPunct="1">
                        <a:lnSpc>
                          <a:spcPct val="100000"/>
                        </a:lnSpc>
                        <a:spcBef>
                          <a:spcPts val="0"/>
                        </a:spcBef>
                        <a:spcAft>
                          <a:spcPts val="0"/>
                        </a:spcAft>
                        <a:buClrTx/>
                        <a:buSzTx/>
                        <a:buFontTx/>
                        <a:buNone/>
                        <a:tabLst/>
                        <a:defRPr/>
                      </a:pPr>
                      <a:r>
                        <a:rPr lang="en-GB" sz="1200" dirty="0">
                          <a:latin typeface="Gill Sans MT" panose="020B0502020104020203" pitchFamily="34" charset="0"/>
                        </a:rPr>
                        <a:t>A system</a:t>
                      </a:r>
                      <a:r>
                        <a:rPr lang="en-GB" sz="1200" baseline="0" dirty="0">
                          <a:latin typeface="Gill Sans MT" panose="020B0502020104020203" pitchFamily="34" charset="0"/>
                        </a:rPr>
                        <a:t> of welfare which introduced workhouses. </a:t>
                      </a:r>
                      <a:endParaRPr lang="en-GB" sz="1200" dirty="0">
                        <a:latin typeface="Gill Sans MT" panose="020B0502020104020203" pitchFamily="34" charset="0"/>
                      </a:endParaRPr>
                    </a:p>
                  </a:txBody>
                  <a:tcPr marL="91421" marR="91421"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51656874"/>
                  </a:ext>
                </a:extLst>
              </a:tr>
            </a:tbl>
          </a:graphicData>
        </a:graphic>
      </p:graphicFrame>
      <p:sp>
        <p:nvSpPr>
          <p:cNvPr id="13" name="TextBox 12"/>
          <p:cNvSpPr txBox="1"/>
          <p:nvPr/>
        </p:nvSpPr>
        <p:spPr>
          <a:xfrm>
            <a:off x="122703" y="134605"/>
            <a:ext cx="1786308"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rPr>
              <a:t>English</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ndParaRPr>
          </a:p>
        </p:txBody>
      </p:sp>
      <p:sp>
        <p:nvSpPr>
          <p:cNvPr id="14" name="TextBox 13"/>
          <p:cNvSpPr txBox="1"/>
          <p:nvPr/>
        </p:nvSpPr>
        <p:spPr>
          <a:xfrm>
            <a:off x="11755120" y="6488668"/>
            <a:ext cx="436880" cy="369332"/>
          </a:xfrm>
          <a:prstGeom prst="rect">
            <a:avLst/>
          </a:prstGeom>
          <a:solidFill>
            <a:schemeClr val="tx1"/>
          </a:solidFill>
        </p:spPr>
        <p:txBody>
          <a:bodyPr wrap="square" rtlCol="0">
            <a:spAutoFit/>
          </a:bodyPr>
          <a:lstStyle/>
          <a:p>
            <a:pPr algn="ctr"/>
            <a:r>
              <a:rPr lang="en-GB" dirty="0">
                <a:solidFill>
                  <a:schemeClr val="bg1"/>
                </a:solidFill>
              </a:rPr>
              <a:t>1</a:t>
            </a:r>
          </a:p>
        </p:txBody>
      </p:sp>
    </p:spTree>
    <p:extLst>
      <p:ext uri="{BB962C8B-B14F-4D97-AF65-F5344CB8AC3E}">
        <p14:creationId xmlns:p14="http://schemas.microsoft.com/office/powerpoint/2010/main" val="4495681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nvPr>
        </p:nvGraphicFramePr>
        <p:xfrm>
          <a:off x="315074" y="179960"/>
          <a:ext cx="11604210" cy="6464682"/>
        </p:xfrm>
        <a:graphic>
          <a:graphicData uri="http://schemas.openxmlformats.org/drawingml/2006/table">
            <a:tbl>
              <a:tblPr firstRow="1" bandRow="1">
                <a:tableStyleId>{2D5ABB26-0587-4C30-8999-92F81FD0307C}</a:tableStyleId>
              </a:tblPr>
              <a:tblGrid>
                <a:gridCol w="2899615">
                  <a:extLst>
                    <a:ext uri="{9D8B030D-6E8A-4147-A177-3AD203B41FA5}">
                      <a16:colId xmlns:a16="http://schemas.microsoft.com/office/drawing/2014/main" val="20000"/>
                    </a:ext>
                  </a:extLst>
                </a:gridCol>
                <a:gridCol w="2898977">
                  <a:extLst>
                    <a:ext uri="{9D8B030D-6E8A-4147-A177-3AD203B41FA5}">
                      <a16:colId xmlns:a16="http://schemas.microsoft.com/office/drawing/2014/main" val="20001"/>
                    </a:ext>
                  </a:extLst>
                </a:gridCol>
                <a:gridCol w="2902809">
                  <a:extLst>
                    <a:ext uri="{9D8B030D-6E8A-4147-A177-3AD203B41FA5}">
                      <a16:colId xmlns:a16="http://schemas.microsoft.com/office/drawing/2014/main" val="20002"/>
                    </a:ext>
                  </a:extLst>
                </a:gridCol>
                <a:gridCol w="2902809">
                  <a:extLst>
                    <a:ext uri="{9D8B030D-6E8A-4147-A177-3AD203B41FA5}">
                      <a16:colId xmlns:a16="http://schemas.microsoft.com/office/drawing/2014/main" val="20003"/>
                    </a:ext>
                  </a:extLst>
                </a:gridCol>
              </a:tblGrid>
              <a:tr h="378149">
                <a:tc gridSpan="4">
                  <a:txBody>
                    <a:bodyPr/>
                    <a:lstStyle/>
                    <a:p>
                      <a:pPr marL="48260" marR="0" indent="0" algn="l" defTabSz="914400" eaLnBrk="1" fontAlgn="auto" latinLnBrk="0" hangingPunct="1">
                        <a:lnSpc>
                          <a:spcPts val="2090"/>
                        </a:lnSpc>
                        <a:spcBef>
                          <a:spcPts val="0"/>
                        </a:spcBef>
                        <a:spcAft>
                          <a:spcPts val="0"/>
                        </a:spcAft>
                        <a:buClrTx/>
                        <a:buSzTx/>
                        <a:buFontTx/>
                        <a:buNone/>
                        <a:tabLst/>
                        <a:defRPr/>
                      </a:pPr>
                      <a:r>
                        <a:rPr lang="en-GB" sz="1800" b="1" spc="-10" dirty="0">
                          <a:latin typeface="Gill Sans MT" panose="020B0502020104020203" pitchFamily="34" charset="0"/>
                          <a:cs typeface="Calibri"/>
                        </a:rPr>
                        <a:t>W/c</a:t>
                      </a:r>
                      <a:r>
                        <a:rPr lang="en-GB" sz="1800" b="1" spc="-10" baseline="0" dirty="0">
                          <a:latin typeface="Gill Sans MT" panose="020B0502020104020203" pitchFamily="34" charset="0"/>
                          <a:cs typeface="Calibri"/>
                        </a:rPr>
                        <a:t> </a:t>
                      </a:r>
                      <a:r>
                        <a:rPr lang="en-GB" sz="1800" b="1" spc="-10" baseline="0">
                          <a:latin typeface="Gill Sans MT" panose="020B0502020104020203" pitchFamily="34" charset="0"/>
                          <a:cs typeface="Calibri"/>
                        </a:rPr>
                        <a:t>2</a:t>
                      </a:r>
                      <a:r>
                        <a:rPr lang="en-GB" sz="1800" b="1" spc="-10" baseline="30000">
                          <a:latin typeface="Gill Sans MT" panose="020B0502020104020203" pitchFamily="34" charset="0"/>
                          <a:cs typeface="Calibri"/>
                        </a:rPr>
                        <a:t>nd</a:t>
                      </a:r>
                      <a:r>
                        <a:rPr lang="en-GB" sz="1800" b="1" spc="-10" baseline="0">
                          <a:latin typeface="Gill Sans MT" panose="020B0502020104020203" pitchFamily="34" charset="0"/>
                          <a:cs typeface="Calibri"/>
                        </a:rPr>
                        <a:t> </a:t>
                      </a:r>
                      <a:r>
                        <a:rPr lang="en-GB" sz="1800" b="1" spc="-10" baseline="0" smtClean="0">
                          <a:latin typeface="Gill Sans MT" panose="020B0502020104020203" pitchFamily="34" charset="0"/>
                          <a:cs typeface="Calibri"/>
                        </a:rPr>
                        <a:t>February</a:t>
                      </a:r>
                      <a:endParaRPr lang="en-GB" sz="1800" b="1" spc="-10" dirty="0">
                        <a:latin typeface="Gill Sans MT" panose="020B0502020104020203" pitchFamily="34" charset="0"/>
                        <a:cs typeface="Calibri"/>
                      </a:endParaRPr>
                    </a:p>
                    <a:p>
                      <a:pPr marL="48260" marR="0" indent="0" algn="l" defTabSz="914400" eaLnBrk="1" fontAlgn="auto" latinLnBrk="0" hangingPunct="1">
                        <a:lnSpc>
                          <a:spcPts val="2090"/>
                        </a:lnSpc>
                        <a:spcBef>
                          <a:spcPts val="0"/>
                        </a:spcBef>
                        <a:spcAft>
                          <a:spcPts val="0"/>
                        </a:spcAft>
                        <a:buClrTx/>
                        <a:buSzTx/>
                        <a:buFontTx/>
                        <a:buNone/>
                        <a:tabLst/>
                        <a:defRPr/>
                      </a:pPr>
                      <a:r>
                        <a:rPr lang="en-GB" sz="1800" b="1" spc="-10" dirty="0">
                          <a:latin typeface="Gill Sans MT" panose="020B0502020104020203" pitchFamily="34" charset="0"/>
                          <a:cs typeface="Calibri"/>
                        </a:rPr>
                        <a:t>Thinking</a:t>
                      </a:r>
                      <a:r>
                        <a:rPr lang="en-GB" sz="1800" b="1" spc="-35" dirty="0">
                          <a:latin typeface="Gill Sans MT" panose="020B0502020104020203" pitchFamily="34" charset="0"/>
                          <a:cs typeface="Calibri"/>
                        </a:rPr>
                        <a:t> </a:t>
                      </a:r>
                      <a:r>
                        <a:rPr lang="en-GB" sz="1800" b="1" spc="-10" dirty="0">
                          <a:latin typeface="Gill Sans MT" panose="020B0502020104020203" pitchFamily="34" charset="0"/>
                          <a:cs typeface="Calibri"/>
                        </a:rPr>
                        <a:t>definition:</a:t>
                      </a:r>
                      <a:r>
                        <a:rPr lang="en-GB" sz="1800" b="1" spc="-15" dirty="0">
                          <a:latin typeface="Gill Sans MT" panose="020B0502020104020203" pitchFamily="34" charset="0"/>
                          <a:cs typeface="Calibri"/>
                        </a:rPr>
                        <a:t> </a:t>
                      </a:r>
                      <a:r>
                        <a:rPr lang="en-GB" sz="1800" i="1" dirty="0">
                          <a:latin typeface="Gill Sans MT" panose="020B0502020104020203" pitchFamily="34" charset="0"/>
                        </a:rPr>
                        <a:t>Thinking is making connections, reasoning and asking questions to make the learning stick</a:t>
                      </a:r>
                      <a:endParaRPr lang="en-GB" sz="1800" dirty="0">
                        <a:latin typeface="Gill Sans MT" panose="020B0502020104020203" pitchFamily="34" charset="0"/>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6">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36708">
                <a:tc rowSpan="2">
                  <a:txBody>
                    <a:bodyPr/>
                    <a:lstStyle/>
                    <a:p>
                      <a:pPr>
                        <a:lnSpc>
                          <a:spcPct val="100000"/>
                        </a:lnSpc>
                        <a:spcBef>
                          <a:spcPts val="25"/>
                        </a:spcBef>
                      </a:pPr>
                      <a:r>
                        <a:rPr lang="en-GB" sz="1600" dirty="0">
                          <a:solidFill>
                            <a:srgbClr val="FF0000"/>
                          </a:solidFill>
                          <a:latin typeface="Gill Sans MT" panose="020B0502020104020203" pitchFamily="34" charset="0"/>
                          <a:cs typeface="Calibri"/>
                        </a:rPr>
                        <a:t>Reflecting</a:t>
                      </a:r>
                      <a:r>
                        <a:rPr lang="en-GB" sz="1600" baseline="0" dirty="0">
                          <a:solidFill>
                            <a:srgbClr val="FF0000"/>
                          </a:solidFill>
                          <a:latin typeface="Gill Sans MT" panose="020B0502020104020203" pitchFamily="34" charset="0"/>
                          <a:cs typeface="Calibri"/>
                        </a:rPr>
                        <a:t> on learning behaviours for thinking…</a:t>
                      </a:r>
                      <a:endParaRPr sz="1600" dirty="0">
                        <a:solidFill>
                          <a:srgbClr val="FF0000"/>
                        </a:solidFill>
                        <a:latin typeface="Gill Sans MT" panose="020B0502020104020203" pitchFamily="34" charset="0"/>
                        <a:cs typeface="Calibri"/>
                      </a:endParaRPr>
                    </a:p>
                  </a:txBody>
                  <a:tcPr marL="0" marR="0" marT="317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2">
                        <a:lumMod val="20000"/>
                        <a:lumOff val="80000"/>
                      </a:schemeClr>
                    </a:solidFill>
                  </a:tcPr>
                </a:tc>
                <a:tc gridSpan="3">
                  <a:txBody>
                    <a:bodyPr/>
                    <a:lstStyle/>
                    <a:p>
                      <a:pPr marL="635" algn="ctr">
                        <a:lnSpc>
                          <a:spcPct val="100000"/>
                        </a:lnSpc>
                      </a:pPr>
                      <a:r>
                        <a:rPr sz="1200" b="1" spc="-5" dirty="0">
                          <a:latin typeface="Gill Sans MT" panose="020B0502020104020203" pitchFamily="34" charset="0"/>
                          <a:cs typeface="Calibri"/>
                        </a:rPr>
                        <a:t>Experience</a:t>
                      </a:r>
                      <a:r>
                        <a:rPr sz="1200" b="1" spc="-35" dirty="0">
                          <a:latin typeface="Gill Sans MT" panose="020B0502020104020203" pitchFamily="34" charset="0"/>
                          <a:cs typeface="Calibri"/>
                        </a:rPr>
                        <a:t> </a:t>
                      </a:r>
                      <a:r>
                        <a:rPr sz="1200" b="1" dirty="0">
                          <a:latin typeface="Gill Sans MT" panose="020B0502020104020203" pitchFamily="34" charset="0"/>
                          <a:cs typeface="Calibri"/>
                        </a:rPr>
                        <a:t>log</a:t>
                      </a:r>
                      <a:endParaRPr sz="1200" dirty="0">
                        <a:latin typeface="Gill Sans MT" panose="020B0502020104020203" pitchFamily="34" charset="0"/>
                        <a:cs typeface="Calibri"/>
                      </a:endParaRPr>
                    </a:p>
                  </a:txBody>
                  <a:tcPr marL="0" marR="0" marT="63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425872">
                <a:tc vMerge="1">
                  <a:txBody>
                    <a:bodyPr/>
                    <a:lstStyle/>
                    <a:p>
                      <a:endParaRPr/>
                    </a:p>
                  </a:txBody>
                  <a:tcPr marL="0" marR="0" marT="31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48260">
                        <a:lnSpc>
                          <a:spcPts val="1395"/>
                        </a:lnSpc>
                      </a:pPr>
                      <a:r>
                        <a:rPr sz="1200" spc="-5" dirty="0">
                          <a:latin typeface="Gill Sans MT" panose="020B0502020104020203" pitchFamily="34" charset="0"/>
                          <a:cs typeface="Calibri"/>
                        </a:rPr>
                        <a:t>Successful</a:t>
                      </a:r>
                      <a:r>
                        <a:rPr sz="1200" spc="-30" dirty="0">
                          <a:latin typeface="Gill Sans MT" panose="020B0502020104020203" pitchFamily="34" charset="0"/>
                          <a:cs typeface="Calibri"/>
                        </a:rPr>
                        <a:t> </a:t>
                      </a:r>
                      <a:r>
                        <a:rPr sz="1200" dirty="0">
                          <a:latin typeface="Gill Sans MT" panose="020B0502020104020203" pitchFamily="34" charset="0"/>
                          <a:cs typeface="Calibri"/>
                        </a:rPr>
                        <a:t>moment…</a:t>
                      </a: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8895">
                        <a:lnSpc>
                          <a:spcPts val="1395"/>
                        </a:lnSpc>
                      </a:pPr>
                      <a:r>
                        <a:rPr sz="1200" dirty="0">
                          <a:latin typeface="Gill Sans MT" panose="020B0502020104020203" pitchFamily="34" charset="0"/>
                          <a:cs typeface="Calibri"/>
                        </a:rPr>
                        <a:t>In</a:t>
                      </a:r>
                      <a:r>
                        <a:rPr sz="1200" spc="-40" dirty="0">
                          <a:latin typeface="Gill Sans MT" panose="020B0502020104020203" pitchFamily="34" charset="0"/>
                          <a:cs typeface="Calibri"/>
                        </a:rPr>
                        <a:t> </a:t>
                      </a:r>
                      <a:r>
                        <a:rPr sz="1200" spc="-5" dirty="0">
                          <a:latin typeface="Gill Sans MT" panose="020B0502020104020203" pitchFamily="34" charset="0"/>
                          <a:cs typeface="Calibri"/>
                        </a:rPr>
                        <a:t>hindsight…</a:t>
                      </a:r>
                      <a:endParaRPr lang="en-GB" sz="1200" spc="-5" dirty="0">
                        <a:latin typeface="Gill Sans MT" panose="020B0502020104020203" pitchFamily="34" charset="0"/>
                        <a:cs typeface="Calibri"/>
                      </a:endParaRPr>
                    </a:p>
                    <a:p>
                      <a:pPr marL="48895">
                        <a:lnSpc>
                          <a:spcPts val="1395"/>
                        </a:lnSpc>
                      </a:pPr>
                      <a:r>
                        <a:rPr lang="en-GB" sz="1050" i="1" spc="-5" dirty="0">
                          <a:latin typeface="Gill Sans MT" panose="020B0502020104020203" pitchFamily="34" charset="0"/>
                          <a:cs typeface="Calibri"/>
                        </a:rPr>
                        <a:t>Where you could have done better on reflection?</a:t>
                      </a:r>
                      <a:endParaRPr sz="1050" i="1"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9530">
                        <a:lnSpc>
                          <a:spcPts val="1395"/>
                        </a:lnSpc>
                      </a:pPr>
                      <a:r>
                        <a:rPr sz="1200" spc="-20" dirty="0">
                          <a:latin typeface="Gill Sans MT" panose="020B0502020104020203" pitchFamily="34" charset="0"/>
                          <a:cs typeface="Calibri"/>
                        </a:rPr>
                        <a:t>At</a:t>
                      </a:r>
                      <a:r>
                        <a:rPr sz="1200" spc="-30" dirty="0">
                          <a:latin typeface="Gill Sans MT" panose="020B0502020104020203" pitchFamily="34" charset="0"/>
                          <a:cs typeface="Calibri"/>
                        </a:rPr>
                        <a:t> </a:t>
                      </a:r>
                      <a:r>
                        <a:rPr sz="1200" spc="-5" dirty="0">
                          <a:latin typeface="Gill Sans MT" panose="020B0502020104020203" pitchFamily="34" charset="0"/>
                          <a:cs typeface="Calibri"/>
                        </a:rPr>
                        <a:t>home…</a:t>
                      </a:r>
                      <a:endParaRPr sz="120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1053748">
                <a:tc>
                  <a:txBody>
                    <a:bodyPr/>
                    <a:lstStyle/>
                    <a:p>
                      <a:pPr marL="48260">
                        <a:lnSpc>
                          <a:spcPts val="1860"/>
                        </a:lnSpc>
                      </a:pPr>
                      <a:r>
                        <a:rPr sz="1200" b="0" spc="-5" dirty="0">
                          <a:latin typeface="Gill Sans MT" panose="020B0502020104020203" pitchFamily="34" charset="0"/>
                          <a:cs typeface="Calibri"/>
                        </a:rPr>
                        <a:t>I </a:t>
                      </a:r>
                      <a:r>
                        <a:rPr lang="en-GB" sz="1200" b="0" spc="-5" dirty="0">
                          <a:latin typeface="Gill Sans MT" panose="020B0502020104020203" pitchFamily="34" charset="0"/>
                          <a:cs typeface="Calibri"/>
                        </a:rPr>
                        <a:t>gave an idea and reasoned/justified.</a:t>
                      </a:r>
                      <a:endParaRPr sz="1200" b="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1053749">
                <a:tc>
                  <a:txBody>
                    <a:bodyPr/>
                    <a:lstStyle/>
                    <a:p>
                      <a:pPr marL="48260">
                        <a:lnSpc>
                          <a:spcPts val="1400"/>
                        </a:lnSpc>
                      </a:pPr>
                      <a:r>
                        <a:rPr lang="en-GB" sz="1200" dirty="0">
                          <a:latin typeface="Gill Sans MT" panose="020B0502020104020203" pitchFamily="34" charset="0"/>
                          <a:cs typeface="Calibri"/>
                        </a:rPr>
                        <a:t>I reflected on</a:t>
                      </a:r>
                      <a:r>
                        <a:rPr lang="en-GB" sz="1200" baseline="0" dirty="0">
                          <a:latin typeface="Gill Sans MT" panose="020B0502020104020203" pitchFamily="34" charset="0"/>
                          <a:cs typeface="Calibri"/>
                        </a:rPr>
                        <a:t> my idea and made it better after discussing with others</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4"/>
                  </a:ext>
                </a:extLst>
              </a:tr>
              <a:tr h="1053749">
                <a:tc>
                  <a:txBody>
                    <a:bodyPr/>
                    <a:lstStyle/>
                    <a:p>
                      <a:pPr marL="48260" marR="0" indent="0" defTabSz="914400" eaLnBrk="1" fontAlgn="auto" latinLnBrk="0" hangingPunct="1">
                        <a:lnSpc>
                          <a:spcPts val="1400"/>
                        </a:lnSpc>
                        <a:spcBef>
                          <a:spcPts val="0"/>
                        </a:spcBef>
                        <a:spcAft>
                          <a:spcPts val="0"/>
                        </a:spcAft>
                        <a:buClrTx/>
                        <a:buSzTx/>
                        <a:buFontTx/>
                        <a:buNone/>
                        <a:tabLst/>
                        <a:defRPr/>
                      </a:pPr>
                      <a:r>
                        <a:rPr lang="en-GB" sz="1200" dirty="0">
                          <a:latin typeface="Gill Sans MT" panose="020B0502020104020203" pitchFamily="34" charset="0"/>
                          <a:cs typeface="Calibri"/>
                        </a:rPr>
                        <a:t>I</a:t>
                      </a:r>
                      <a:r>
                        <a:rPr lang="en-GB" sz="1200" spc="-5" dirty="0">
                          <a:latin typeface="Gill Sans MT" panose="020B0502020104020203" pitchFamily="34" charset="0"/>
                          <a:cs typeface="Calibri"/>
                        </a:rPr>
                        <a:t> </a:t>
                      </a:r>
                      <a:r>
                        <a:rPr lang="en-GB" sz="1200" spc="-10" dirty="0">
                          <a:latin typeface="Gill Sans MT" panose="020B0502020104020203" pitchFamily="34" charset="0"/>
                          <a:cs typeface="Calibri"/>
                        </a:rPr>
                        <a:t>used a revision strategy to help make</a:t>
                      </a:r>
                      <a:r>
                        <a:rPr lang="en-GB" sz="1200" spc="-10" baseline="0" dirty="0">
                          <a:latin typeface="Gill Sans MT" panose="020B0502020104020203" pitchFamily="34" charset="0"/>
                          <a:cs typeface="Calibri"/>
                        </a:rPr>
                        <a:t> the learning stick.</a:t>
                      </a:r>
                      <a:endParaRPr lang="en-GB" sz="1200" dirty="0">
                        <a:latin typeface="Gill Sans MT" panose="020B0502020104020203" pitchFamily="34" charset="0"/>
                        <a:cs typeface="Calibri"/>
                      </a:endParaRPr>
                    </a:p>
                    <a:p>
                      <a:pPr marL="48260">
                        <a:lnSpc>
                          <a:spcPts val="1400"/>
                        </a:lnSpc>
                      </a:pP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5"/>
                  </a:ext>
                </a:extLst>
              </a:tr>
              <a:tr h="1053728">
                <a:tc>
                  <a:txBody>
                    <a:bodyPr/>
                    <a:lstStyle/>
                    <a:p>
                      <a:pPr marL="48260">
                        <a:lnSpc>
                          <a:spcPts val="1405"/>
                        </a:lnSpc>
                      </a:pPr>
                      <a:r>
                        <a:rPr sz="1200" dirty="0">
                          <a:latin typeface="Gill Sans MT" panose="020B0502020104020203" pitchFamily="34" charset="0"/>
                          <a:cs typeface="Calibri"/>
                        </a:rPr>
                        <a:t>I</a:t>
                      </a:r>
                      <a:r>
                        <a:rPr sz="1200" spc="-5" dirty="0">
                          <a:latin typeface="Gill Sans MT" panose="020B0502020104020203" pitchFamily="34" charset="0"/>
                          <a:cs typeface="Calibri"/>
                        </a:rPr>
                        <a:t> </a:t>
                      </a:r>
                      <a:r>
                        <a:rPr lang="en-GB" sz="1200" spc="-5" dirty="0">
                          <a:latin typeface="Gill Sans MT" panose="020B0502020104020203" pitchFamily="34" charset="0"/>
                          <a:cs typeface="Calibri"/>
                        </a:rPr>
                        <a:t>made connections between</a:t>
                      </a:r>
                      <a:r>
                        <a:rPr lang="en-GB" sz="1200" spc="-5" baseline="0" dirty="0">
                          <a:latin typeface="Gill Sans MT" panose="020B0502020104020203" pitchFamily="34" charset="0"/>
                          <a:cs typeface="Calibri"/>
                        </a:rPr>
                        <a:t> what I am learning and the outside world. </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1053728">
                <a:tc>
                  <a:txBody>
                    <a:bodyPr/>
                    <a:lstStyle/>
                    <a:p>
                      <a:pPr marL="48260">
                        <a:lnSpc>
                          <a:spcPts val="1405"/>
                        </a:lnSpc>
                      </a:pPr>
                      <a:r>
                        <a:rPr lang="en-GB" sz="1200" dirty="0">
                          <a:latin typeface="Gill Sans MT" panose="020B0502020104020203" pitchFamily="34" charset="0"/>
                          <a:cs typeface="Calibri"/>
                        </a:rPr>
                        <a:t>I asked questions to deepen my understanding.</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734950622"/>
                  </a:ext>
                </a:extLst>
              </a:tr>
            </a:tbl>
          </a:graphicData>
        </a:graphic>
      </p:graphicFrame>
      <p:sp>
        <p:nvSpPr>
          <p:cNvPr id="3" name="TextBox 2"/>
          <p:cNvSpPr txBox="1"/>
          <p:nvPr/>
        </p:nvSpPr>
        <p:spPr>
          <a:xfrm>
            <a:off x="11755120" y="6488668"/>
            <a:ext cx="436880" cy="369332"/>
          </a:xfrm>
          <a:prstGeom prst="rect">
            <a:avLst/>
          </a:prstGeom>
          <a:solidFill>
            <a:schemeClr val="tx1"/>
          </a:solidFill>
        </p:spPr>
        <p:txBody>
          <a:bodyPr wrap="square" rtlCol="0">
            <a:spAutoFit/>
          </a:bodyPr>
          <a:lstStyle/>
          <a:p>
            <a:pPr algn="ctr"/>
            <a:r>
              <a:rPr lang="en-GB" smtClean="0">
                <a:solidFill>
                  <a:schemeClr val="bg1"/>
                </a:solidFill>
              </a:rPr>
              <a:t>27</a:t>
            </a:r>
            <a:endParaRPr lang="en-GB" dirty="0">
              <a:solidFill>
                <a:schemeClr val="bg1"/>
              </a:solidFill>
            </a:endParaRPr>
          </a:p>
        </p:txBody>
      </p:sp>
    </p:spTree>
    <p:extLst>
      <p:ext uri="{BB962C8B-B14F-4D97-AF65-F5344CB8AC3E}">
        <p14:creationId xmlns:p14="http://schemas.microsoft.com/office/powerpoint/2010/main" val="27351976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nvPr>
        </p:nvGraphicFramePr>
        <p:xfrm>
          <a:off x="315074" y="179960"/>
          <a:ext cx="11604210" cy="6464682"/>
        </p:xfrm>
        <a:graphic>
          <a:graphicData uri="http://schemas.openxmlformats.org/drawingml/2006/table">
            <a:tbl>
              <a:tblPr firstRow="1" bandRow="1">
                <a:tableStyleId>{2D5ABB26-0587-4C30-8999-92F81FD0307C}</a:tableStyleId>
              </a:tblPr>
              <a:tblGrid>
                <a:gridCol w="2899615">
                  <a:extLst>
                    <a:ext uri="{9D8B030D-6E8A-4147-A177-3AD203B41FA5}">
                      <a16:colId xmlns:a16="http://schemas.microsoft.com/office/drawing/2014/main" val="20000"/>
                    </a:ext>
                  </a:extLst>
                </a:gridCol>
                <a:gridCol w="2898977">
                  <a:extLst>
                    <a:ext uri="{9D8B030D-6E8A-4147-A177-3AD203B41FA5}">
                      <a16:colId xmlns:a16="http://schemas.microsoft.com/office/drawing/2014/main" val="20001"/>
                    </a:ext>
                  </a:extLst>
                </a:gridCol>
                <a:gridCol w="2902809">
                  <a:extLst>
                    <a:ext uri="{9D8B030D-6E8A-4147-A177-3AD203B41FA5}">
                      <a16:colId xmlns:a16="http://schemas.microsoft.com/office/drawing/2014/main" val="20002"/>
                    </a:ext>
                  </a:extLst>
                </a:gridCol>
                <a:gridCol w="2902809">
                  <a:extLst>
                    <a:ext uri="{9D8B030D-6E8A-4147-A177-3AD203B41FA5}">
                      <a16:colId xmlns:a16="http://schemas.microsoft.com/office/drawing/2014/main" val="20003"/>
                    </a:ext>
                  </a:extLst>
                </a:gridCol>
              </a:tblGrid>
              <a:tr h="378149">
                <a:tc gridSpan="4">
                  <a:txBody>
                    <a:bodyPr/>
                    <a:lstStyle/>
                    <a:p>
                      <a:pPr marL="48260" marR="0" indent="0" algn="l" defTabSz="914400" eaLnBrk="1" fontAlgn="auto" latinLnBrk="0" hangingPunct="1">
                        <a:lnSpc>
                          <a:spcPts val="2090"/>
                        </a:lnSpc>
                        <a:spcBef>
                          <a:spcPts val="0"/>
                        </a:spcBef>
                        <a:spcAft>
                          <a:spcPts val="0"/>
                        </a:spcAft>
                        <a:buClrTx/>
                        <a:buSzTx/>
                        <a:buFontTx/>
                        <a:buNone/>
                        <a:tabLst/>
                        <a:defRPr/>
                      </a:pPr>
                      <a:r>
                        <a:rPr lang="en-GB" sz="1800" b="1" spc="-10" dirty="0">
                          <a:latin typeface="Gill Sans MT" panose="020B0502020104020203" pitchFamily="34" charset="0"/>
                          <a:cs typeface="Calibri"/>
                        </a:rPr>
                        <a:t>W/c</a:t>
                      </a:r>
                      <a:r>
                        <a:rPr lang="en-GB" sz="1800" b="1" spc="-10" baseline="0" dirty="0">
                          <a:latin typeface="Gill Sans MT" panose="020B0502020104020203" pitchFamily="34" charset="0"/>
                          <a:cs typeface="Calibri"/>
                        </a:rPr>
                        <a:t> </a:t>
                      </a:r>
                      <a:r>
                        <a:rPr lang="en-GB" sz="1800" b="1" spc="-10" baseline="0">
                          <a:latin typeface="Gill Sans MT" panose="020B0502020104020203" pitchFamily="34" charset="0"/>
                          <a:cs typeface="Calibri"/>
                        </a:rPr>
                        <a:t>9</a:t>
                      </a:r>
                      <a:r>
                        <a:rPr lang="en-GB" sz="1800" b="1" spc="-10" baseline="30000">
                          <a:latin typeface="Gill Sans MT" panose="020B0502020104020203" pitchFamily="34" charset="0"/>
                          <a:cs typeface="Calibri"/>
                        </a:rPr>
                        <a:t>th</a:t>
                      </a:r>
                      <a:r>
                        <a:rPr lang="en-GB" sz="1800" b="1" spc="-10" baseline="0">
                          <a:latin typeface="Gill Sans MT" panose="020B0502020104020203" pitchFamily="34" charset="0"/>
                          <a:cs typeface="Calibri"/>
                        </a:rPr>
                        <a:t> </a:t>
                      </a:r>
                      <a:r>
                        <a:rPr lang="en-GB" sz="1800" b="1" spc="-10" baseline="0" smtClean="0">
                          <a:latin typeface="Gill Sans MT" panose="020B0502020104020203" pitchFamily="34" charset="0"/>
                          <a:cs typeface="Calibri"/>
                        </a:rPr>
                        <a:t>February</a:t>
                      </a:r>
                      <a:endParaRPr lang="en-GB" sz="1800" b="1" spc="-10" dirty="0">
                        <a:latin typeface="Gill Sans MT" panose="020B0502020104020203" pitchFamily="34" charset="0"/>
                        <a:cs typeface="Calibri"/>
                      </a:endParaRPr>
                    </a:p>
                    <a:p>
                      <a:pPr marL="48260" marR="0" indent="0" algn="l" defTabSz="914400" eaLnBrk="1" fontAlgn="auto" latinLnBrk="0" hangingPunct="1">
                        <a:lnSpc>
                          <a:spcPts val="2090"/>
                        </a:lnSpc>
                        <a:spcBef>
                          <a:spcPts val="0"/>
                        </a:spcBef>
                        <a:spcAft>
                          <a:spcPts val="0"/>
                        </a:spcAft>
                        <a:buClrTx/>
                        <a:buSzTx/>
                        <a:buFontTx/>
                        <a:buNone/>
                        <a:tabLst/>
                        <a:defRPr/>
                      </a:pPr>
                      <a:r>
                        <a:rPr lang="en-GB" sz="1800" b="1" spc="-10" dirty="0">
                          <a:latin typeface="Gill Sans MT" panose="020B0502020104020203" pitchFamily="34" charset="0"/>
                          <a:cs typeface="Calibri"/>
                        </a:rPr>
                        <a:t>Thinking</a:t>
                      </a:r>
                      <a:r>
                        <a:rPr lang="en-GB" sz="1800" b="1" spc="-35" dirty="0">
                          <a:latin typeface="Gill Sans MT" panose="020B0502020104020203" pitchFamily="34" charset="0"/>
                          <a:cs typeface="Calibri"/>
                        </a:rPr>
                        <a:t> </a:t>
                      </a:r>
                      <a:r>
                        <a:rPr lang="en-GB" sz="1800" b="1" spc="-10" dirty="0">
                          <a:latin typeface="Gill Sans MT" panose="020B0502020104020203" pitchFamily="34" charset="0"/>
                          <a:cs typeface="Calibri"/>
                        </a:rPr>
                        <a:t>definition:</a:t>
                      </a:r>
                      <a:r>
                        <a:rPr lang="en-GB" sz="1800" b="1" spc="-15" dirty="0">
                          <a:latin typeface="Gill Sans MT" panose="020B0502020104020203" pitchFamily="34" charset="0"/>
                          <a:cs typeface="Calibri"/>
                        </a:rPr>
                        <a:t> </a:t>
                      </a:r>
                      <a:r>
                        <a:rPr lang="en-GB" sz="1800" i="1" dirty="0">
                          <a:latin typeface="Gill Sans MT" panose="020B0502020104020203" pitchFamily="34" charset="0"/>
                        </a:rPr>
                        <a:t>Thinking is making connections, reasoning and asking questions to make the learning stick</a:t>
                      </a:r>
                      <a:endParaRPr lang="en-GB" sz="1800" dirty="0">
                        <a:latin typeface="Gill Sans MT" panose="020B0502020104020203" pitchFamily="34" charset="0"/>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6">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36708">
                <a:tc rowSpan="2">
                  <a:txBody>
                    <a:bodyPr/>
                    <a:lstStyle/>
                    <a:p>
                      <a:pPr>
                        <a:lnSpc>
                          <a:spcPct val="100000"/>
                        </a:lnSpc>
                        <a:spcBef>
                          <a:spcPts val="25"/>
                        </a:spcBef>
                      </a:pPr>
                      <a:r>
                        <a:rPr lang="en-GB" sz="1600" dirty="0">
                          <a:solidFill>
                            <a:srgbClr val="FF0000"/>
                          </a:solidFill>
                          <a:latin typeface="Gill Sans MT" panose="020B0502020104020203" pitchFamily="34" charset="0"/>
                          <a:cs typeface="Calibri"/>
                        </a:rPr>
                        <a:t>Reflecting</a:t>
                      </a:r>
                      <a:r>
                        <a:rPr lang="en-GB" sz="1600" baseline="0" dirty="0">
                          <a:solidFill>
                            <a:srgbClr val="FF0000"/>
                          </a:solidFill>
                          <a:latin typeface="Gill Sans MT" panose="020B0502020104020203" pitchFamily="34" charset="0"/>
                          <a:cs typeface="Calibri"/>
                        </a:rPr>
                        <a:t> on learning behaviours for thinking…</a:t>
                      </a:r>
                      <a:endParaRPr sz="1600" dirty="0">
                        <a:solidFill>
                          <a:srgbClr val="FF0000"/>
                        </a:solidFill>
                        <a:latin typeface="Gill Sans MT" panose="020B0502020104020203" pitchFamily="34" charset="0"/>
                        <a:cs typeface="Calibri"/>
                      </a:endParaRPr>
                    </a:p>
                  </a:txBody>
                  <a:tcPr marL="0" marR="0" marT="317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2">
                        <a:lumMod val="20000"/>
                        <a:lumOff val="80000"/>
                      </a:schemeClr>
                    </a:solidFill>
                  </a:tcPr>
                </a:tc>
                <a:tc gridSpan="3">
                  <a:txBody>
                    <a:bodyPr/>
                    <a:lstStyle/>
                    <a:p>
                      <a:pPr marL="635" algn="ctr">
                        <a:lnSpc>
                          <a:spcPct val="100000"/>
                        </a:lnSpc>
                      </a:pPr>
                      <a:r>
                        <a:rPr sz="1200" b="1" spc="-5" dirty="0">
                          <a:latin typeface="Gill Sans MT" panose="020B0502020104020203" pitchFamily="34" charset="0"/>
                          <a:cs typeface="Calibri"/>
                        </a:rPr>
                        <a:t>Experience</a:t>
                      </a:r>
                      <a:r>
                        <a:rPr sz="1200" b="1" spc="-35" dirty="0">
                          <a:latin typeface="Gill Sans MT" panose="020B0502020104020203" pitchFamily="34" charset="0"/>
                          <a:cs typeface="Calibri"/>
                        </a:rPr>
                        <a:t> </a:t>
                      </a:r>
                      <a:r>
                        <a:rPr sz="1200" b="1" dirty="0">
                          <a:latin typeface="Gill Sans MT" panose="020B0502020104020203" pitchFamily="34" charset="0"/>
                          <a:cs typeface="Calibri"/>
                        </a:rPr>
                        <a:t>log</a:t>
                      </a:r>
                      <a:endParaRPr sz="1200" dirty="0">
                        <a:latin typeface="Gill Sans MT" panose="020B0502020104020203" pitchFamily="34" charset="0"/>
                        <a:cs typeface="Calibri"/>
                      </a:endParaRPr>
                    </a:p>
                  </a:txBody>
                  <a:tcPr marL="0" marR="0" marT="63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425872">
                <a:tc vMerge="1">
                  <a:txBody>
                    <a:bodyPr/>
                    <a:lstStyle/>
                    <a:p>
                      <a:endParaRPr/>
                    </a:p>
                  </a:txBody>
                  <a:tcPr marL="0" marR="0" marT="31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48260">
                        <a:lnSpc>
                          <a:spcPts val="1395"/>
                        </a:lnSpc>
                      </a:pPr>
                      <a:r>
                        <a:rPr sz="1200" spc="-5" dirty="0">
                          <a:latin typeface="Gill Sans MT" panose="020B0502020104020203" pitchFamily="34" charset="0"/>
                          <a:cs typeface="Calibri"/>
                        </a:rPr>
                        <a:t>Successful</a:t>
                      </a:r>
                      <a:r>
                        <a:rPr sz="1200" spc="-30" dirty="0">
                          <a:latin typeface="Gill Sans MT" panose="020B0502020104020203" pitchFamily="34" charset="0"/>
                          <a:cs typeface="Calibri"/>
                        </a:rPr>
                        <a:t> </a:t>
                      </a:r>
                      <a:r>
                        <a:rPr sz="1200" dirty="0">
                          <a:latin typeface="Gill Sans MT" panose="020B0502020104020203" pitchFamily="34" charset="0"/>
                          <a:cs typeface="Calibri"/>
                        </a:rPr>
                        <a:t>moment…</a:t>
                      </a: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8895">
                        <a:lnSpc>
                          <a:spcPts val="1395"/>
                        </a:lnSpc>
                      </a:pPr>
                      <a:r>
                        <a:rPr sz="1200" dirty="0">
                          <a:latin typeface="Gill Sans MT" panose="020B0502020104020203" pitchFamily="34" charset="0"/>
                          <a:cs typeface="Calibri"/>
                        </a:rPr>
                        <a:t>In</a:t>
                      </a:r>
                      <a:r>
                        <a:rPr sz="1200" spc="-40" dirty="0">
                          <a:latin typeface="Gill Sans MT" panose="020B0502020104020203" pitchFamily="34" charset="0"/>
                          <a:cs typeface="Calibri"/>
                        </a:rPr>
                        <a:t> </a:t>
                      </a:r>
                      <a:r>
                        <a:rPr sz="1200" spc="-5" dirty="0">
                          <a:latin typeface="Gill Sans MT" panose="020B0502020104020203" pitchFamily="34" charset="0"/>
                          <a:cs typeface="Calibri"/>
                        </a:rPr>
                        <a:t>hindsight…</a:t>
                      </a:r>
                      <a:endParaRPr lang="en-GB" sz="1200" spc="-5" dirty="0">
                        <a:latin typeface="Gill Sans MT" panose="020B0502020104020203" pitchFamily="34" charset="0"/>
                        <a:cs typeface="Calibri"/>
                      </a:endParaRPr>
                    </a:p>
                    <a:p>
                      <a:pPr marL="48895">
                        <a:lnSpc>
                          <a:spcPts val="1395"/>
                        </a:lnSpc>
                      </a:pPr>
                      <a:r>
                        <a:rPr lang="en-GB" sz="1050" i="1" spc="-5" dirty="0">
                          <a:latin typeface="Gill Sans MT" panose="020B0502020104020203" pitchFamily="34" charset="0"/>
                          <a:cs typeface="Calibri"/>
                        </a:rPr>
                        <a:t>Where you could have done better on reflection?</a:t>
                      </a:r>
                      <a:endParaRPr sz="1050" i="1"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9530">
                        <a:lnSpc>
                          <a:spcPts val="1395"/>
                        </a:lnSpc>
                      </a:pPr>
                      <a:r>
                        <a:rPr sz="1200" spc="-20" dirty="0">
                          <a:latin typeface="Gill Sans MT" panose="020B0502020104020203" pitchFamily="34" charset="0"/>
                          <a:cs typeface="Calibri"/>
                        </a:rPr>
                        <a:t>At</a:t>
                      </a:r>
                      <a:r>
                        <a:rPr sz="1200" spc="-30" dirty="0">
                          <a:latin typeface="Gill Sans MT" panose="020B0502020104020203" pitchFamily="34" charset="0"/>
                          <a:cs typeface="Calibri"/>
                        </a:rPr>
                        <a:t> </a:t>
                      </a:r>
                      <a:r>
                        <a:rPr sz="1200" spc="-5" dirty="0">
                          <a:latin typeface="Gill Sans MT" panose="020B0502020104020203" pitchFamily="34" charset="0"/>
                          <a:cs typeface="Calibri"/>
                        </a:rPr>
                        <a:t>home…</a:t>
                      </a:r>
                      <a:endParaRPr sz="120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1053748">
                <a:tc>
                  <a:txBody>
                    <a:bodyPr/>
                    <a:lstStyle/>
                    <a:p>
                      <a:pPr marL="48260">
                        <a:lnSpc>
                          <a:spcPts val="1860"/>
                        </a:lnSpc>
                      </a:pPr>
                      <a:r>
                        <a:rPr sz="1200" b="0" spc="-5" dirty="0">
                          <a:latin typeface="Gill Sans MT" panose="020B0502020104020203" pitchFamily="34" charset="0"/>
                          <a:cs typeface="Calibri"/>
                        </a:rPr>
                        <a:t>I </a:t>
                      </a:r>
                      <a:r>
                        <a:rPr lang="en-GB" sz="1200" b="0" spc="-5" dirty="0">
                          <a:latin typeface="Gill Sans MT" panose="020B0502020104020203" pitchFamily="34" charset="0"/>
                          <a:cs typeface="Calibri"/>
                        </a:rPr>
                        <a:t>gave an idea and reasoned/justified.</a:t>
                      </a:r>
                      <a:endParaRPr sz="1200" b="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1053749">
                <a:tc>
                  <a:txBody>
                    <a:bodyPr/>
                    <a:lstStyle/>
                    <a:p>
                      <a:pPr marL="48260">
                        <a:lnSpc>
                          <a:spcPts val="1400"/>
                        </a:lnSpc>
                      </a:pPr>
                      <a:r>
                        <a:rPr lang="en-GB" sz="1200" dirty="0">
                          <a:latin typeface="Gill Sans MT" panose="020B0502020104020203" pitchFamily="34" charset="0"/>
                          <a:cs typeface="Calibri"/>
                        </a:rPr>
                        <a:t>I reflected on</a:t>
                      </a:r>
                      <a:r>
                        <a:rPr lang="en-GB" sz="1200" baseline="0" dirty="0">
                          <a:latin typeface="Gill Sans MT" panose="020B0502020104020203" pitchFamily="34" charset="0"/>
                          <a:cs typeface="Calibri"/>
                        </a:rPr>
                        <a:t> my idea and made it better after discussing with others</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4"/>
                  </a:ext>
                </a:extLst>
              </a:tr>
              <a:tr h="1053749">
                <a:tc>
                  <a:txBody>
                    <a:bodyPr/>
                    <a:lstStyle/>
                    <a:p>
                      <a:pPr marL="48260" marR="0" indent="0" defTabSz="914400" eaLnBrk="1" fontAlgn="auto" latinLnBrk="0" hangingPunct="1">
                        <a:lnSpc>
                          <a:spcPts val="1400"/>
                        </a:lnSpc>
                        <a:spcBef>
                          <a:spcPts val="0"/>
                        </a:spcBef>
                        <a:spcAft>
                          <a:spcPts val="0"/>
                        </a:spcAft>
                        <a:buClrTx/>
                        <a:buSzTx/>
                        <a:buFontTx/>
                        <a:buNone/>
                        <a:tabLst/>
                        <a:defRPr/>
                      </a:pPr>
                      <a:r>
                        <a:rPr lang="en-GB" sz="1200" dirty="0">
                          <a:latin typeface="Gill Sans MT" panose="020B0502020104020203" pitchFamily="34" charset="0"/>
                          <a:cs typeface="Calibri"/>
                        </a:rPr>
                        <a:t>I</a:t>
                      </a:r>
                      <a:r>
                        <a:rPr lang="en-GB" sz="1200" spc="-5" dirty="0">
                          <a:latin typeface="Gill Sans MT" panose="020B0502020104020203" pitchFamily="34" charset="0"/>
                          <a:cs typeface="Calibri"/>
                        </a:rPr>
                        <a:t> </a:t>
                      </a:r>
                      <a:r>
                        <a:rPr lang="en-GB" sz="1200" spc="-10" dirty="0">
                          <a:latin typeface="Gill Sans MT" panose="020B0502020104020203" pitchFamily="34" charset="0"/>
                          <a:cs typeface="Calibri"/>
                        </a:rPr>
                        <a:t>used a revision strategy to help make</a:t>
                      </a:r>
                      <a:r>
                        <a:rPr lang="en-GB" sz="1200" spc="-10" baseline="0" dirty="0">
                          <a:latin typeface="Gill Sans MT" panose="020B0502020104020203" pitchFamily="34" charset="0"/>
                          <a:cs typeface="Calibri"/>
                        </a:rPr>
                        <a:t> the learning stick.</a:t>
                      </a:r>
                      <a:endParaRPr lang="en-GB" sz="1200" dirty="0">
                        <a:latin typeface="Gill Sans MT" panose="020B0502020104020203" pitchFamily="34" charset="0"/>
                        <a:cs typeface="Calibri"/>
                      </a:endParaRPr>
                    </a:p>
                    <a:p>
                      <a:pPr marL="48260">
                        <a:lnSpc>
                          <a:spcPts val="1400"/>
                        </a:lnSpc>
                      </a:pP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5"/>
                  </a:ext>
                </a:extLst>
              </a:tr>
              <a:tr h="1053728">
                <a:tc>
                  <a:txBody>
                    <a:bodyPr/>
                    <a:lstStyle/>
                    <a:p>
                      <a:pPr marL="48260">
                        <a:lnSpc>
                          <a:spcPts val="1405"/>
                        </a:lnSpc>
                      </a:pPr>
                      <a:r>
                        <a:rPr sz="1200" dirty="0">
                          <a:latin typeface="Gill Sans MT" panose="020B0502020104020203" pitchFamily="34" charset="0"/>
                          <a:cs typeface="Calibri"/>
                        </a:rPr>
                        <a:t>I</a:t>
                      </a:r>
                      <a:r>
                        <a:rPr sz="1200" spc="-5" dirty="0">
                          <a:latin typeface="Gill Sans MT" panose="020B0502020104020203" pitchFamily="34" charset="0"/>
                          <a:cs typeface="Calibri"/>
                        </a:rPr>
                        <a:t> </a:t>
                      </a:r>
                      <a:r>
                        <a:rPr lang="en-GB" sz="1200" spc="-5" dirty="0">
                          <a:latin typeface="Gill Sans MT" panose="020B0502020104020203" pitchFamily="34" charset="0"/>
                          <a:cs typeface="Calibri"/>
                        </a:rPr>
                        <a:t>made connections between</a:t>
                      </a:r>
                      <a:r>
                        <a:rPr lang="en-GB" sz="1200" spc="-5" baseline="0" dirty="0">
                          <a:latin typeface="Gill Sans MT" panose="020B0502020104020203" pitchFamily="34" charset="0"/>
                          <a:cs typeface="Calibri"/>
                        </a:rPr>
                        <a:t> what I am learning and the outside world. </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1053728">
                <a:tc>
                  <a:txBody>
                    <a:bodyPr/>
                    <a:lstStyle/>
                    <a:p>
                      <a:pPr marL="48260">
                        <a:lnSpc>
                          <a:spcPts val="1405"/>
                        </a:lnSpc>
                      </a:pPr>
                      <a:r>
                        <a:rPr lang="en-GB" sz="1200" dirty="0">
                          <a:latin typeface="Gill Sans MT" panose="020B0502020104020203" pitchFamily="34" charset="0"/>
                          <a:cs typeface="Calibri"/>
                        </a:rPr>
                        <a:t>I asked questions to deepen my understanding.</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734950622"/>
                  </a:ext>
                </a:extLst>
              </a:tr>
            </a:tbl>
          </a:graphicData>
        </a:graphic>
      </p:graphicFrame>
      <p:sp>
        <p:nvSpPr>
          <p:cNvPr id="3" name="TextBox 2"/>
          <p:cNvSpPr txBox="1"/>
          <p:nvPr/>
        </p:nvSpPr>
        <p:spPr>
          <a:xfrm>
            <a:off x="11755120" y="6488668"/>
            <a:ext cx="436880" cy="369332"/>
          </a:xfrm>
          <a:prstGeom prst="rect">
            <a:avLst/>
          </a:prstGeom>
          <a:solidFill>
            <a:schemeClr val="tx1"/>
          </a:solidFill>
        </p:spPr>
        <p:txBody>
          <a:bodyPr wrap="square" rtlCol="0">
            <a:spAutoFit/>
          </a:bodyPr>
          <a:lstStyle/>
          <a:p>
            <a:pPr algn="ctr"/>
            <a:r>
              <a:rPr lang="en-GB" smtClean="0">
                <a:solidFill>
                  <a:schemeClr val="bg1"/>
                </a:solidFill>
              </a:rPr>
              <a:t>28</a:t>
            </a:r>
            <a:endParaRPr lang="en-GB" dirty="0">
              <a:solidFill>
                <a:schemeClr val="bg1"/>
              </a:solidFill>
            </a:endParaRPr>
          </a:p>
        </p:txBody>
      </p:sp>
    </p:spTree>
    <p:extLst>
      <p:ext uri="{BB962C8B-B14F-4D97-AF65-F5344CB8AC3E}">
        <p14:creationId xmlns:p14="http://schemas.microsoft.com/office/powerpoint/2010/main" val="12562874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nvPr>
        </p:nvGraphicFramePr>
        <p:xfrm>
          <a:off x="307458" y="200891"/>
          <a:ext cx="11571032" cy="5198670"/>
        </p:xfrm>
        <a:graphic>
          <a:graphicData uri="http://schemas.openxmlformats.org/drawingml/2006/table">
            <a:tbl>
              <a:tblPr firstRow="1" bandRow="1">
                <a:tableStyleId>{5940675A-B579-460E-94D1-54222C63F5DA}</a:tableStyleId>
              </a:tblPr>
              <a:tblGrid>
                <a:gridCol w="1135511">
                  <a:extLst>
                    <a:ext uri="{9D8B030D-6E8A-4147-A177-3AD203B41FA5}">
                      <a16:colId xmlns:a16="http://schemas.microsoft.com/office/drawing/2014/main" val="20000"/>
                    </a:ext>
                  </a:extLst>
                </a:gridCol>
                <a:gridCol w="2220710">
                  <a:extLst>
                    <a:ext uri="{9D8B030D-6E8A-4147-A177-3AD203B41FA5}">
                      <a16:colId xmlns:a16="http://schemas.microsoft.com/office/drawing/2014/main" val="20001"/>
                    </a:ext>
                  </a:extLst>
                </a:gridCol>
                <a:gridCol w="1483087">
                  <a:extLst>
                    <a:ext uri="{9D8B030D-6E8A-4147-A177-3AD203B41FA5}">
                      <a16:colId xmlns:a16="http://schemas.microsoft.com/office/drawing/2014/main" val="20002"/>
                    </a:ext>
                  </a:extLst>
                </a:gridCol>
                <a:gridCol w="6731724">
                  <a:extLst>
                    <a:ext uri="{9D8B030D-6E8A-4147-A177-3AD203B41FA5}">
                      <a16:colId xmlns:a16="http://schemas.microsoft.com/office/drawing/2014/main" val="20003"/>
                    </a:ext>
                  </a:extLst>
                </a:gridCol>
              </a:tblGrid>
              <a:tr h="469900">
                <a:tc gridSpan="4">
                  <a:txBody>
                    <a:bodyPr/>
                    <a:lstStyle/>
                    <a:p>
                      <a:pPr marL="91440" algn="ctr">
                        <a:lnSpc>
                          <a:spcPct val="100000"/>
                        </a:lnSpc>
                        <a:spcBef>
                          <a:spcPts val="229"/>
                        </a:spcBef>
                      </a:pPr>
                      <a:r>
                        <a:rPr sz="1600" spc="-10" dirty="0">
                          <a:latin typeface="Gill Sans MT" panose="020B0502020104020203" pitchFamily="34" charset="0"/>
                        </a:rPr>
                        <a:t>Reading </a:t>
                      </a:r>
                      <a:r>
                        <a:rPr sz="1600" dirty="0">
                          <a:latin typeface="Gill Sans MT" panose="020B0502020104020203" pitchFamily="34" charset="0"/>
                        </a:rPr>
                        <a:t>Log</a:t>
                      </a:r>
                      <a:r>
                        <a:rPr sz="1600" spc="-5" dirty="0">
                          <a:latin typeface="Gill Sans MT" panose="020B0502020104020203" pitchFamily="34" charset="0"/>
                        </a:rPr>
                        <a:t> </a:t>
                      </a:r>
                      <a:r>
                        <a:rPr sz="1600" spc="-20">
                          <a:latin typeface="Gill Sans MT" panose="020B0502020104020203" pitchFamily="34" charset="0"/>
                        </a:rPr>
                        <a:t>w/c</a:t>
                      </a:r>
                      <a:r>
                        <a:rPr sz="1600">
                          <a:latin typeface="Gill Sans MT" panose="020B0502020104020203" pitchFamily="34" charset="0"/>
                        </a:rPr>
                        <a:t> </a:t>
                      </a:r>
                      <a:r>
                        <a:rPr lang="en-GB" sz="1600" spc="10" smtClean="0">
                          <a:latin typeface="Gill Sans MT" panose="020B0502020104020203" pitchFamily="34" charset="0"/>
                        </a:rPr>
                        <a:t>5</a:t>
                      </a:r>
                      <a:r>
                        <a:rPr lang="en-GB" sz="1600" spc="10" baseline="30000" smtClean="0">
                          <a:latin typeface="Gill Sans MT" panose="020B0502020104020203" pitchFamily="34" charset="0"/>
                        </a:rPr>
                        <a:t>th</a:t>
                      </a:r>
                      <a:r>
                        <a:rPr lang="en-GB" sz="1600" spc="10" smtClean="0">
                          <a:latin typeface="Gill Sans MT" panose="020B0502020104020203" pitchFamily="34" charset="0"/>
                        </a:rPr>
                        <a:t> January </a:t>
                      </a:r>
                      <a:r>
                        <a:rPr sz="1600" dirty="0">
                          <a:latin typeface="Gill Sans MT" panose="020B0502020104020203" pitchFamily="34" charset="0"/>
                        </a:rPr>
                        <a:t>(20</a:t>
                      </a:r>
                      <a:r>
                        <a:rPr sz="1600" spc="-10" dirty="0">
                          <a:latin typeface="Gill Sans MT" panose="020B0502020104020203" pitchFamily="34" charset="0"/>
                        </a:rPr>
                        <a:t> </a:t>
                      </a:r>
                      <a:r>
                        <a:rPr sz="1600" spc="-5" dirty="0">
                          <a:latin typeface="Gill Sans MT" panose="020B0502020104020203" pitchFamily="34" charset="0"/>
                        </a:rPr>
                        <a:t>mins </a:t>
                      </a:r>
                      <a:r>
                        <a:rPr sz="1600" spc="-10" dirty="0">
                          <a:latin typeface="Gill Sans MT" panose="020B0502020104020203" pitchFamily="34" charset="0"/>
                        </a:rPr>
                        <a:t>reading</a:t>
                      </a:r>
                      <a:r>
                        <a:rPr sz="1600" dirty="0">
                          <a:latin typeface="Gill Sans MT" panose="020B0502020104020203" pitchFamily="34" charset="0"/>
                        </a:rPr>
                        <a:t> per</a:t>
                      </a:r>
                      <a:r>
                        <a:rPr sz="1600" spc="5" dirty="0">
                          <a:latin typeface="Gill Sans MT" panose="020B0502020104020203" pitchFamily="34" charset="0"/>
                        </a:rPr>
                        <a:t> </a:t>
                      </a:r>
                      <a:r>
                        <a:rPr sz="1600" spc="-15" dirty="0">
                          <a:latin typeface="Gill Sans MT" panose="020B0502020104020203" pitchFamily="34" charset="0"/>
                        </a:rPr>
                        <a:t>day</a:t>
                      </a:r>
                      <a:r>
                        <a:rPr sz="1600" spc="5" dirty="0">
                          <a:latin typeface="Gill Sans MT" panose="020B0502020104020203" pitchFamily="34" charset="0"/>
                        </a:rPr>
                        <a:t> </a:t>
                      </a:r>
                      <a:r>
                        <a:rPr sz="1600" dirty="0">
                          <a:latin typeface="Gill Sans MT" panose="020B0502020104020203" pitchFamily="34" charset="0"/>
                        </a:rPr>
                        <a:t>–</a:t>
                      </a:r>
                      <a:r>
                        <a:rPr sz="1600" spc="5" dirty="0">
                          <a:latin typeface="Gill Sans MT" panose="020B0502020104020203" pitchFamily="34" charset="0"/>
                        </a:rPr>
                        <a:t> </a:t>
                      </a:r>
                      <a:r>
                        <a:rPr sz="1600" spc="-5" dirty="0">
                          <a:latin typeface="Gill Sans MT" panose="020B0502020104020203" pitchFamily="34" charset="0"/>
                        </a:rPr>
                        <a:t>all </a:t>
                      </a:r>
                      <a:r>
                        <a:rPr sz="1600" spc="-10" dirty="0">
                          <a:latin typeface="Gill Sans MT" panose="020B0502020104020203" pitchFamily="34" charset="0"/>
                        </a:rPr>
                        <a:t>five</a:t>
                      </a:r>
                      <a:r>
                        <a:rPr sz="1600" dirty="0">
                          <a:latin typeface="Gill Sans MT" panose="020B0502020104020203" pitchFamily="34" charset="0"/>
                        </a:rPr>
                        <a:t> logs </a:t>
                      </a:r>
                      <a:r>
                        <a:rPr sz="1600" spc="-5" dirty="0">
                          <a:latin typeface="Gill Sans MT" panose="020B0502020104020203" pitchFamily="34" charset="0"/>
                        </a:rPr>
                        <a:t>MUST</a:t>
                      </a:r>
                      <a:r>
                        <a:rPr sz="1600" spc="-15" dirty="0">
                          <a:latin typeface="Gill Sans MT" panose="020B0502020104020203" pitchFamily="34" charset="0"/>
                        </a:rPr>
                        <a:t> </a:t>
                      </a:r>
                      <a:r>
                        <a:rPr sz="1600" dirty="0">
                          <a:latin typeface="Gill Sans MT" panose="020B0502020104020203" pitchFamily="34" charset="0"/>
                        </a:rPr>
                        <a:t>be</a:t>
                      </a:r>
                      <a:r>
                        <a:rPr sz="1600" spc="10" dirty="0">
                          <a:latin typeface="Gill Sans MT" panose="020B0502020104020203" pitchFamily="34" charset="0"/>
                        </a:rPr>
                        <a:t> </a:t>
                      </a:r>
                      <a:r>
                        <a:rPr sz="1600" spc="-5" dirty="0">
                          <a:latin typeface="Gill Sans MT" panose="020B0502020104020203" pitchFamily="34" charset="0"/>
                        </a:rPr>
                        <a:t>completed)</a:t>
                      </a:r>
                      <a:endParaRPr sz="1600" dirty="0">
                        <a:latin typeface="Gill Sans MT" panose="020B0502020104020203" pitchFamily="34" charset="0"/>
                        <a:cs typeface="Calibri"/>
                      </a:endParaRPr>
                    </a:p>
                  </a:txBody>
                  <a:tcPr marL="0" marR="0" marT="29209" marB="0" anchor="ctr">
                    <a:solidFill>
                      <a:schemeClr val="accent1">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618078">
                <a:tc>
                  <a:txBody>
                    <a:bodyPr/>
                    <a:lstStyle/>
                    <a:p>
                      <a:pPr marL="91440" algn="ctr">
                        <a:lnSpc>
                          <a:spcPct val="100000"/>
                        </a:lnSpc>
                        <a:spcBef>
                          <a:spcPts val="270"/>
                        </a:spcBef>
                      </a:pPr>
                      <a:r>
                        <a:rPr sz="1600" b="1" spc="-10" dirty="0">
                          <a:latin typeface="Gill Sans MT" panose="020B0502020104020203" pitchFamily="34" charset="0"/>
                        </a:rPr>
                        <a:t>Date</a:t>
                      </a:r>
                      <a:endParaRPr sz="1600" b="1" dirty="0">
                        <a:latin typeface="Gill Sans MT" panose="020B0502020104020203" pitchFamily="34" charset="0"/>
                        <a:cs typeface="Calibri"/>
                      </a:endParaRPr>
                    </a:p>
                  </a:txBody>
                  <a:tcPr marL="0" marR="0" marT="34290" marB="0" anchor="ctr"/>
                </a:tc>
                <a:tc>
                  <a:txBody>
                    <a:bodyPr/>
                    <a:lstStyle/>
                    <a:p>
                      <a:pPr marL="91440" algn="ctr">
                        <a:lnSpc>
                          <a:spcPct val="100000"/>
                        </a:lnSpc>
                        <a:spcBef>
                          <a:spcPts val="270"/>
                        </a:spcBef>
                      </a:pPr>
                      <a:r>
                        <a:rPr sz="1600" b="1" spc="-5" dirty="0">
                          <a:latin typeface="Gill Sans MT" panose="020B0502020104020203" pitchFamily="34" charset="0"/>
                        </a:rPr>
                        <a:t>Title</a:t>
                      </a:r>
                      <a:r>
                        <a:rPr sz="1600" b="1" spc="-30" dirty="0">
                          <a:latin typeface="Gill Sans MT" panose="020B0502020104020203" pitchFamily="34" charset="0"/>
                        </a:rPr>
                        <a:t> </a:t>
                      </a:r>
                      <a:r>
                        <a:rPr sz="1600" b="1" dirty="0">
                          <a:latin typeface="Gill Sans MT" panose="020B0502020104020203" pitchFamily="34" charset="0"/>
                        </a:rPr>
                        <a:t>of</a:t>
                      </a:r>
                      <a:r>
                        <a:rPr sz="1600" b="1" spc="-35" dirty="0">
                          <a:latin typeface="Gill Sans MT" panose="020B0502020104020203" pitchFamily="34" charset="0"/>
                        </a:rPr>
                        <a:t> </a:t>
                      </a:r>
                      <a:r>
                        <a:rPr sz="1600" b="1" spc="-5" dirty="0">
                          <a:latin typeface="Gill Sans MT" panose="020B0502020104020203" pitchFamily="34" charset="0"/>
                        </a:rPr>
                        <a:t>novel</a:t>
                      </a:r>
                      <a:endParaRPr sz="1600" b="1">
                        <a:latin typeface="Gill Sans MT" panose="020B0502020104020203" pitchFamily="34" charset="0"/>
                        <a:cs typeface="Calibri"/>
                      </a:endParaRPr>
                    </a:p>
                  </a:txBody>
                  <a:tcPr marL="0" marR="0" marT="34290" marB="0" anchor="ctr"/>
                </a:tc>
                <a:tc>
                  <a:txBody>
                    <a:bodyPr/>
                    <a:lstStyle/>
                    <a:p>
                      <a:pPr marL="92075" marR="273685" algn="ctr">
                        <a:lnSpc>
                          <a:spcPct val="100000"/>
                        </a:lnSpc>
                        <a:spcBef>
                          <a:spcPts val="270"/>
                        </a:spcBef>
                      </a:pPr>
                      <a:r>
                        <a:rPr sz="1600" b="1" spc="-5" dirty="0">
                          <a:latin typeface="Gill Sans MT" panose="020B0502020104020203" pitchFamily="34" charset="0"/>
                        </a:rPr>
                        <a:t>Number</a:t>
                      </a:r>
                      <a:r>
                        <a:rPr sz="1600" b="1" spc="-75" dirty="0">
                          <a:latin typeface="Gill Sans MT" panose="020B0502020104020203" pitchFamily="34" charset="0"/>
                        </a:rPr>
                        <a:t> </a:t>
                      </a:r>
                      <a:r>
                        <a:rPr sz="1600" b="1" spc="-5" dirty="0">
                          <a:latin typeface="Gill Sans MT" panose="020B0502020104020203" pitchFamily="34" charset="0"/>
                        </a:rPr>
                        <a:t>of </a:t>
                      </a:r>
                      <a:r>
                        <a:rPr sz="1600" b="1" spc="-300" dirty="0">
                          <a:latin typeface="Gill Sans MT" panose="020B0502020104020203" pitchFamily="34" charset="0"/>
                        </a:rPr>
                        <a:t> </a:t>
                      </a:r>
                      <a:r>
                        <a:rPr sz="1600" b="1" spc="-10" dirty="0">
                          <a:latin typeface="Gill Sans MT" panose="020B0502020104020203" pitchFamily="34" charset="0"/>
                        </a:rPr>
                        <a:t>p</a:t>
                      </a:r>
                      <a:r>
                        <a:rPr sz="1600" b="1" dirty="0">
                          <a:latin typeface="Gill Sans MT" panose="020B0502020104020203" pitchFamily="34" charset="0"/>
                        </a:rPr>
                        <a:t>a</a:t>
                      </a:r>
                      <a:r>
                        <a:rPr sz="1600" b="1" spc="-15" dirty="0">
                          <a:latin typeface="Gill Sans MT" panose="020B0502020104020203" pitchFamily="34" charset="0"/>
                        </a:rPr>
                        <a:t>g</a:t>
                      </a:r>
                      <a:r>
                        <a:rPr sz="1600" b="1" dirty="0">
                          <a:latin typeface="Gill Sans MT" panose="020B0502020104020203" pitchFamily="34" charset="0"/>
                        </a:rPr>
                        <a:t>es</a:t>
                      </a:r>
                      <a:r>
                        <a:rPr sz="1600" b="1" spc="5" dirty="0">
                          <a:latin typeface="Gill Sans MT" panose="020B0502020104020203" pitchFamily="34" charset="0"/>
                        </a:rPr>
                        <a:t> </a:t>
                      </a:r>
                      <a:r>
                        <a:rPr sz="1600" b="1" spc="-25" dirty="0">
                          <a:latin typeface="Gill Sans MT" panose="020B0502020104020203" pitchFamily="34" charset="0"/>
                        </a:rPr>
                        <a:t>r</a:t>
                      </a:r>
                      <a:r>
                        <a:rPr sz="1600" b="1" dirty="0">
                          <a:latin typeface="Gill Sans MT" panose="020B0502020104020203" pitchFamily="34" charset="0"/>
                        </a:rPr>
                        <a:t>ead</a:t>
                      </a:r>
                      <a:endParaRPr sz="1600" b="1" dirty="0">
                        <a:latin typeface="Gill Sans MT" panose="020B0502020104020203" pitchFamily="34" charset="0"/>
                        <a:cs typeface="Calibri"/>
                      </a:endParaRPr>
                    </a:p>
                  </a:txBody>
                  <a:tcPr marL="0" marR="0" marT="34290" marB="0" anchor="ctr"/>
                </a:tc>
                <a:tc>
                  <a:txBody>
                    <a:bodyPr/>
                    <a:lstStyle/>
                    <a:p>
                      <a:pPr marL="92075" algn="ctr">
                        <a:lnSpc>
                          <a:spcPct val="100000"/>
                        </a:lnSpc>
                        <a:spcBef>
                          <a:spcPts val="270"/>
                        </a:spcBef>
                      </a:pPr>
                      <a:r>
                        <a:rPr sz="1600" b="1" spc="-5" dirty="0">
                          <a:latin typeface="Gill Sans MT" panose="020B0502020104020203" pitchFamily="34" charset="0"/>
                        </a:rPr>
                        <a:t>Summary</a:t>
                      </a:r>
                      <a:r>
                        <a:rPr sz="1600" b="1" spc="-20" dirty="0">
                          <a:latin typeface="Gill Sans MT" panose="020B0502020104020203" pitchFamily="34" charset="0"/>
                        </a:rPr>
                        <a:t> </a:t>
                      </a:r>
                      <a:r>
                        <a:rPr sz="1600" b="1" spc="-5" dirty="0">
                          <a:latin typeface="Gill Sans MT" panose="020B0502020104020203" pitchFamily="34" charset="0"/>
                        </a:rPr>
                        <a:t>about</a:t>
                      </a:r>
                      <a:r>
                        <a:rPr sz="1600" b="1" spc="-10" dirty="0">
                          <a:latin typeface="Gill Sans MT" panose="020B0502020104020203" pitchFamily="34" charset="0"/>
                        </a:rPr>
                        <a:t> </a:t>
                      </a:r>
                      <a:r>
                        <a:rPr sz="1600" b="1" spc="-5" dirty="0">
                          <a:latin typeface="Gill Sans MT" panose="020B0502020104020203" pitchFamily="34" charset="0"/>
                        </a:rPr>
                        <a:t>what</a:t>
                      </a:r>
                      <a:r>
                        <a:rPr sz="1600" b="1" spc="-10" dirty="0">
                          <a:latin typeface="Gill Sans MT" panose="020B0502020104020203" pitchFamily="34" charset="0"/>
                        </a:rPr>
                        <a:t> </a:t>
                      </a:r>
                      <a:r>
                        <a:rPr sz="1600" b="1" dirty="0">
                          <a:latin typeface="Gill Sans MT" panose="020B0502020104020203" pitchFamily="34" charset="0"/>
                        </a:rPr>
                        <a:t>I</a:t>
                      </a:r>
                      <a:r>
                        <a:rPr sz="1600" b="1" spc="-5" dirty="0">
                          <a:latin typeface="Gill Sans MT" panose="020B0502020104020203" pitchFamily="34" charset="0"/>
                        </a:rPr>
                        <a:t> </a:t>
                      </a:r>
                      <a:r>
                        <a:rPr sz="1600" b="1" spc="-15" dirty="0">
                          <a:latin typeface="Gill Sans MT" panose="020B0502020104020203" pitchFamily="34" charset="0"/>
                        </a:rPr>
                        <a:t>have</a:t>
                      </a:r>
                      <a:r>
                        <a:rPr sz="1600" b="1" spc="-5" dirty="0">
                          <a:latin typeface="Gill Sans MT" panose="020B0502020104020203" pitchFamily="34" charset="0"/>
                        </a:rPr>
                        <a:t> read</a:t>
                      </a:r>
                      <a:endParaRPr sz="1600" b="1" dirty="0">
                        <a:latin typeface="Gill Sans MT" panose="020B0502020104020203" pitchFamily="34" charset="0"/>
                        <a:cs typeface="Calibri"/>
                      </a:endParaRPr>
                    </a:p>
                  </a:txBody>
                  <a:tcPr marL="0" marR="0" marT="34290" marB="0" anchor="ctr"/>
                </a:tc>
                <a:extLst>
                  <a:ext uri="{0D108BD9-81ED-4DB2-BD59-A6C34878D82A}">
                    <a16:rowId xmlns:a16="http://schemas.microsoft.com/office/drawing/2014/main" val="10001"/>
                  </a:ext>
                </a:extLst>
              </a:tr>
              <a:tr h="836336">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0"/>
                        </a:spcBef>
                      </a:pPr>
                      <a:r>
                        <a:rPr sz="1600" dirty="0">
                          <a:latin typeface="Gill Sans MT" panose="020B0502020104020203" pitchFamily="34" charset="0"/>
                        </a:rPr>
                        <a:t>•</a:t>
                      </a:r>
                    </a:p>
                    <a:p>
                      <a:pPr marL="92075">
                        <a:lnSpc>
                          <a:spcPct val="100000"/>
                        </a:lnSpc>
                        <a:spcBef>
                          <a:spcPts val="15"/>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0480" marB="0"/>
                </a:tc>
                <a:extLst>
                  <a:ext uri="{0D108BD9-81ED-4DB2-BD59-A6C34878D82A}">
                    <a16:rowId xmlns:a16="http://schemas.microsoft.com/office/drawing/2014/main" val="10002"/>
                  </a:ext>
                </a:extLst>
              </a:tr>
              <a:tr h="844665">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4"/>
                        </a:spcBef>
                      </a:pPr>
                      <a:r>
                        <a:rPr sz="1600" dirty="0">
                          <a:latin typeface="Gill Sans MT" panose="020B0502020104020203" pitchFamily="34" charset="0"/>
                        </a:rPr>
                        <a:t>•</a:t>
                      </a:r>
                    </a:p>
                    <a:p>
                      <a:pPr marL="92075">
                        <a:lnSpc>
                          <a:spcPct val="100000"/>
                        </a:lnSpc>
                        <a:spcBef>
                          <a:spcPts val="10"/>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1114" marB="0"/>
                </a:tc>
                <a:extLst>
                  <a:ext uri="{0D108BD9-81ED-4DB2-BD59-A6C34878D82A}">
                    <a16:rowId xmlns:a16="http://schemas.microsoft.com/office/drawing/2014/main" val="10003"/>
                  </a:ext>
                </a:extLst>
              </a:tr>
              <a:tr h="836023">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dirty="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5"/>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spcBef>
                          <a:spcPts val="15"/>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pPr>
                      <a:r>
                        <a:rPr sz="1600" dirty="0">
                          <a:latin typeface="Gill Sans MT" panose="020B0502020104020203" pitchFamily="34" charset="0"/>
                        </a:rPr>
                        <a:t>•</a:t>
                      </a:r>
                      <a:endParaRPr sz="1600">
                        <a:latin typeface="Gill Sans MT" panose="020B0502020104020203" pitchFamily="34" charset="0"/>
                        <a:cs typeface="Arial MT"/>
                      </a:endParaRPr>
                    </a:p>
                  </a:txBody>
                  <a:tcPr marL="0" marR="0" marT="31115" marB="0"/>
                </a:tc>
                <a:extLst>
                  <a:ext uri="{0D108BD9-81ED-4DB2-BD59-A6C34878D82A}">
                    <a16:rowId xmlns:a16="http://schemas.microsoft.com/office/drawing/2014/main" val="10004"/>
                  </a:ext>
                </a:extLst>
              </a:tr>
              <a:tr h="792480">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spcBef>
                          <a:spcPts val="10"/>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pPr>
                      <a:r>
                        <a:rPr sz="1600" dirty="0">
                          <a:latin typeface="Gill Sans MT" panose="020B0502020104020203" pitchFamily="34" charset="0"/>
                        </a:rPr>
                        <a:t>•</a:t>
                      </a:r>
                      <a:endParaRPr sz="160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5"/>
                  </a:ext>
                </a:extLst>
              </a:tr>
              <a:tr h="801188">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600" dirty="0">
                          <a:latin typeface="Gill Sans MT" panose="020B0502020104020203" pitchFamily="34" charset="0"/>
                        </a:rPr>
                        <a:t>•</a:t>
                      </a:r>
                    </a:p>
                    <a:p>
                      <a:pPr marL="92075">
                        <a:lnSpc>
                          <a:spcPct val="100000"/>
                        </a:lnSpc>
                        <a:spcBef>
                          <a:spcPts val="10"/>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6"/>
                  </a:ext>
                </a:extLst>
              </a:tr>
            </a:tbl>
          </a:graphicData>
        </a:graphic>
      </p:graphicFrame>
      <p:sp>
        <p:nvSpPr>
          <p:cNvPr id="3" name="object 3"/>
          <p:cNvSpPr/>
          <p:nvPr/>
        </p:nvSpPr>
        <p:spPr>
          <a:xfrm>
            <a:off x="10763796" y="5742546"/>
            <a:ext cx="984067" cy="403860"/>
          </a:xfrm>
          <a:custGeom>
            <a:avLst/>
            <a:gdLst/>
            <a:ahLst/>
            <a:cxnLst/>
            <a:rect l="l" t="t" r="r" b="b"/>
            <a:pathLst>
              <a:path w="660400" h="403859">
                <a:moveTo>
                  <a:pt x="0" y="403860"/>
                </a:moveTo>
                <a:lnTo>
                  <a:pt x="659892" y="403860"/>
                </a:lnTo>
                <a:lnTo>
                  <a:pt x="659892" y="0"/>
                </a:lnTo>
                <a:lnTo>
                  <a:pt x="0" y="0"/>
                </a:lnTo>
                <a:lnTo>
                  <a:pt x="0" y="403860"/>
                </a:lnTo>
                <a:close/>
              </a:path>
            </a:pathLst>
          </a:custGeom>
          <a:ln w="12192">
            <a:solidFill>
              <a:schemeClr val="tx1"/>
            </a:solidFill>
          </a:ln>
        </p:spPr>
        <p:txBody>
          <a:bodyPr wrap="square" lIns="0" tIns="0" rIns="0" bIns="0" rtlCol="0"/>
          <a:lstStyle/>
          <a:p>
            <a:endParaRPr/>
          </a:p>
        </p:txBody>
      </p:sp>
      <p:sp>
        <p:nvSpPr>
          <p:cNvPr id="4" name="object 4"/>
          <p:cNvSpPr txBox="1"/>
          <p:nvPr/>
        </p:nvSpPr>
        <p:spPr>
          <a:xfrm>
            <a:off x="9562013" y="5661065"/>
            <a:ext cx="1426119" cy="566822"/>
          </a:xfrm>
          <a:prstGeom prst="rect">
            <a:avLst/>
          </a:prstGeom>
        </p:spPr>
        <p:txBody>
          <a:bodyPr vert="horz" wrap="square" lIns="0" tIns="12700" rIns="0" bIns="0" rtlCol="0">
            <a:spAutoFit/>
          </a:bodyPr>
          <a:lstStyle/>
          <a:p>
            <a:pPr marL="12700" marR="5080">
              <a:lnSpc>
                <a:spcPct val="100000"/>
              </a:lnSpc>
              <a:spcBef>
                <a:spcPts val="100"/>
              </a:spcBef>
            </a:pPr>
            <a:r>
              <a:rPr sz="1800" spc="-15" dirty="0">
                <a:latin typeface="Gill Sans MT" panose="020B0502020104020203" pitchFamily="34" charset="0"/>
                <a:cs typeface="Calibri"/>
              </a:rPr>
              <a:t>Checked</a:t>
            </a:r>
            <a:r>
              <a:rPr sz="1800" spc="-55" dirty="0">
                <a:latin typeface="Gill Sans MT" panose="020B0502020104020203" pitchFamily="34" charset="0"/>
                <a:cs typeface="Calibri"/>
              </a:rPr>
              <a:t> </a:t>
            </a:r>
            <a:r>
              <a:rPr sz="1800" spc="-5" dirty="0">
                <a:latin typeface="Gill Sans MT" panose="020B0502020104020203" pitchFamily="34" charset="0"/>
                <a:cs typeface="Calibri"/>
              </a:rPr>
              <a:t>by </a:t>
            </a:r>
            <a:r>
              <a:rPr sz="1800" spc="-395" dirty="0">
                <a:latin typeface="Gill Sans MT" panose="020B0502020104020203" pitchFamily="34" charset="0"/>
                <a:cs typeface="Calibri"/>
              </a:rPr>
              <a:t> </a:t>
            </a:r>
            <a:r>
              <a:rPr sz="1800" spc="-15" dirty="0">
                <a:latin typeface="Gill Sans MT" panose="020B0502020104020203" pitchFamily="34" charset="0"/>
                <a:cs typeface="Calibri"/>
              </a:rPr>
              <a:t>form</a:t>
            </a:r>
            <a:r>
              <a:rPr sz="1800" spc="-45" dirty="0">
                <a:latin typeface="Gill Sans MT" panose="020B0502020104020203" pitchFamily="34" charset="0"/>
                <a:cs typeface="Calibri"/>
              </a:rPr>
              <a:t> </a:t>
            </a:r>
            <a:r>
              <a:rPr sz="1800" spc="-10" dirty="0">
                <a:latin typeface="Gill Sans MT" panose="020B0502020104020203" pitchFamily="34" charset="0"/>
                <a:cs typeface="Calibri"/>
              </a:rPr>
              <a:t>tutor:</a:t>
            </a:r>
            <a:endParaRPr sz="1800" dirty="0">
              <a:latin typeface="Gill Sans MT" panose="020B0502020104020203" pitchFamily="34" charset="0"/>
              <a:cs typeface="Calibri"/>
            </a:endParaRPr>
          </a:p>
        </p:txBody>
      </p:sp>
      <p:sp>
        <p:nvSpPr>
          <p:cNvPr id="5" name="TextBox 4"/>
          <p:cNvSpPr txBox="1"/>
          <p:nvPr/>
        </p:nvSpPr>
        <p:spPr>
          <a:xfrm>
            <a:off x="11755120" y="6488668"/>
            <a:ext cx="436880" cy="369332"/>
          </a:xfrm>
          <a:prstGeom prst="rect">
            <a:avLst/>
          </a:prstGeom>
          <a:solidFill>
            <a:schemeClr val="tx1"/>
          </a:solidFill>
        </p:spPr>
        <p:txBody>
          <a:bodyPr wrap="square" rtlCol="0">
            <a:spAutoFit/>
          </a:bodyPr>
          <a:lstStyle/>
          <a:p>
            <a:pPr algn="ctr"/>
            <a:r>
              <a:rPr lang="en-GB" smtClean="0">
                <a:solidFill>
                  <a:schemeClr val="bg1"/>
                </a:solidFill>
              </a:rPr>
              <a:t>29</a:t>
            </a:r>
            <a:endParaRPr lang="en-GB" dirty="0">
              <a:solidFill>
                <a:schemeClr val="bg1"/>
              </a:solidFill>
            </a:endParaRPr>
          </a:p>
        </p:txBody>
      </p:sp>
    </p:spTree>
    <p:extLst>
      <p:ext uri="{BB962C8B-B14F-4D97-AF65-F5344CB8AC3E}">
        <p14:creationId xmlns:p14="http://schemas.microsoft.com/office/powerpoint/2010/main" val="29066458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nvPr>
        </p:nvGraphicFramePr>
        <p:xfrm>
          <a:off x="307458" y="200891"/>
          <a:ext cx="11571032" cy="5198670"/>
        </p:xfrm>
        <a:graphic>
          <a:graphicData uri="http://schemas.openxmlformats.org/drawingml/2006/table">
            <a:tbl>
              <a:tblPr firstRow="1" bandRow="1">
                <a:tableStyleId>{5940675A-B579-460E-94D1-54222C63F5DA}</a:tableStyleId>
              </a:tblPr>
              <a:tblGrid>
                <a:gridCol w="1135511">
                  <a:extLst>
                    <a:ext uri="{9D8B030D-6E8A-4147-A177-3AD203B41FA5}">
                      <a16:colId xmlns:a16="http://schemas.microsoft.com/office/drawing/2014/main" val="20000"/>
                    </a:ext>
                  </a:extLst>
                </a:gridCol>
                <a:gridCol w="2220710">
                  <a:extLst>
                    <a:ext uri="{9D8B030D-6E8A-4147-A177-3AD203B41FA5}">
                      <a16:colId xmlns:a16="http://schemas.microsoft.com/office/drawing/2014/main" val="20001"/>
                    </a:ext>
                  </a:extLst>
                </a:gridCol>
                <a:gridCol w="1483087">
                  <a:extLst>
                    <a:ext uri="{9D8B030D-6E8A-4147-A177-3AD203B41FA5}">
                      <a16:colId xmlns:a16="http://schemas.microsoft.com/office/drawing/2014/main" val="20002"/>
                    </a:ext>
                  </a:extLst>
                </a:gridCol>
                <a:gridCol w="6731724">
                  <a:extLst>
                    <a:ext uri="{9D8B030D-6E8A-4147-A177-3AD203B41FA5}">
                      <a16:colId xmlns:a16="http://schemas.microsoft.com/office/drawing/2014/main" val="20003"/>
                    </a:ext>
                  </a:extLst>
                </a:gridCol>
              </a:tblGrid>
              <a:tr h="469900">
                <a:tc gridSpan="4">
                  <a:txBody>
                    <a:bodyPr/>
                    <a:lstStyle/>
                    <a:p>
                      <a:pPr marL="91440" algn="ctr">
                        <a:lnSpc>
                          <a:spcPct val="100000"/>
                        </a:lnSpc>
                        <a:spcBef>
                          <a:spcPts val="229"/>
                        </a:spcBef>
                      </a:pPr>
                      <a:r>
                        <a:rPr sz="1600" spc="-10" dirty="0">
                          <a:latin typeface="Gill Sans MT" panose="020B0502020104020203" pitchFamily="34" charset="0"/>
                        </a:rPr>
                        <a:t>Reading </a:t>
                      </a:r>
                      <a:r>
                        <a:rPr sz="1600" dirty="0">
                          <a:latin typeface="Gill Sans MT" panose="020B0502020104020203" pitchFamily="34" charset="0"/>
                        </a:rPr>
                        <a:t>Log</a:t>
                      </a:r>
                      <a:r>
                        <a:rPr sz="1600" spc="-5" dirty="0">
                          <a:latin typeface="Gill Sans MT" panose="020B0502020104020203" pitchFamily="34" charset="0"/>
                        </a:rPr>
                        <a:t> </a:t>
                      </a:r>
                      <a:r>
                        <a:rPr sz="1600" spc="-20">
                          <a:latin typeface="Gill Sans MT" panose="020B0502020104020203" pitchFamily="34" charset="0"/>
                        </a:rPr>
                        <a:t>w/c</a:t>
                      </a:r>
                      <a:r>
                        <a:rPr sz="1600">
                          <a:latin typeface="Gill Sans MT" panose="020B0502020104020203" pitchFamily="34" charset="0"/>
                        </a:rPr>
                        <a:t> </a:t>
                      </a:r>
                      <a:r>
                        <a:rPr lang="en-GB" sz="1600" spc="10" smtClean="0">
                          <a:latin typeface="Gill Sans MT" panose="020B0502020104020203" pitchFamily="34" charset="0"/>
                        </a:rPr>
                        <a:t>12</a:t>
                      </a:r>
                      <a:r>
                        <a:rPr lang="en-GB" sz="1600" spc="10" baseline="30000" smtClean="0">
                          <a:latin typeface="Gill Sans MT" panose="020B0502020104020203" pitchFamily="34" charset="0"/>
                        </a:rPr>
                        <a:t>th</a:t>
                      </a:r>
                      <a:r>
                        <a:rPr lang="en-GB" sz="1600" spc="10" smtClean="0">
                          <a:latin typeface="Gill Sans MT" panose="020B0502020104020203" pitchFamily="34" charset="0"/>
                        </a:rPr>
                        <a:t> January</a:t>
                      </a:r>
                      <a:r>
                        <a:rPr sz="1600" smtClean="0">
                          <a:latin typeface="Gill Sans MT" panose="020B0502020104020203" pitchFamily="34" charset="0"/>
                        </a:rPr>
                        <a:t>(20</a:t>
                      </a:r>
                      <a:r>
                        <a:rPr sz="1600" spc="-10" smtClean="0">
                          <a:latin typeface="Gill Sans MT" panose="020B0502020104020203" pitchFamily="34" charset="0"/>
                        </a:rPr>
                        <a:t> </a:t>
                      </a:r>
                      <a:r>
                        <a:rPr sz="1600" spc="-5" dirty="0">
                          <a:latin typeface="Gill Sans MT" panose="020B0502020104020203" pitchFamily="34" charset="0"/>
                        </a:rPr>
                        <a:t>mins </a:t>
                      </a:r>
                      <a:r>
                        <a:rPr sz="1600" spc="-10" dirty="0">
                          <a:latin typeface="Gill Sans MT" panose="020B0502020104020203" pitchFamily="34" charset="0"/>
                        </a:rPr>
                        <a:t>reading</a:t>
                      </a:r>
                      <a:r>
                        <a:rPr sz="1600" dirty="0">
                          <a:latin typeface="Gill Sans MT" panose="020B0502020104020203" pitchFamily="34" charset="0"/>
                        </a:rPr>
                        <a:t> per</a:t>
                      </a:r>
                      <a:r>
                        <a:rPr sz="1600" spc="5" dirty="0">
                          <a:latin typeface="Gill Sans MT" panose="020B0502020104020203" pitchFamily="34" charset="0"/>
                        </a:rPr>
                        <a:t> </a:t>
                      </a:r>
                      <a:r>
                        <a:rPr sz="1600" spc="-15" dirty="0">
                          <a:latin typeface="Gill Sans MT" panose="020B0502020104020203" pitchFamily="34" charset="0"/>
                        </a:rPr>
                        <a:t>day</a:t>
                      </a:r>
                      <a:r>
                        <a:rPr sz="1600" spc="5" dirty="0">
                          <a:latin typeface="Gill Sans MT" panose="020B0502020104020203" pitchFamily="34" charset="0"/>
                        </a:rPr>
                        <a:t> </a:t>
                      </a:r>
                      <a:r>
                        <a:rPr sz="1600" dirty="0">
                          <a:latin typeface="Gill Sans MT" panose="020B0502020104020203" pitchFamily="34" charset="0"/>
                        </a:rPr>
                        <a:t>–</a:t>
                      </a:r>
                      <a:r>
                        <a:rPr sz="1600" spc="5" dirty="0">
                          <a:latin typeface="Gill Sans MT" panose="020B0502020104020203" pitchFamily="34" charset="0"/>
                        </a:rPr>
                        <a:t> </a:t>
                      </a:r>
                      <a:r>
                        <a:rPr sz="1600" spc="-5" dirty="0">
                          <a:latin typeface="Gill Sans MT" panose="020B0502020104020203" pitchFamily="34" charset="0"/>
                        </a:rPr>
                        <a:t>all </a:t>
                      </a:r>
                      <a:r>
                        <a:rPr sz="1600" spc="-10" dirty="0">
                          <a:latin typeface="Gill Sans MT" panose="020B0502020104020203" pitchFamily="34" charset="0"/>
                        </a:rPr>
                        <a:t>five</a:t>
                      </a:r>
                      <a:r>
                        <a:rPr sz="1600" dirty="0">
                          <a:latin typeface="Gill Sans MT" panose="020B0502020104020203" pitchFamily="34" charset="0"/>
                        </a:rPr>
                        <a:t> logs </a:t>
                      </a:r>
                      <a:r>
                        <a:rPr sz="1600" spc="-5" dirty="0">
                          <a:latin typeface="Gill Sans MT" panose="020B0502020104020203" pitchFamily="34" charset="0"/>
                        </a:rPr>
                        <a:t>MUST</a:t>
                      </a:r>
                      <a:r>
                        <a:rPr sz="1600" spc="-15" dirty="0">
                          <a:latin typeface="Gill Sans MT" panose="020B0502020104020203" pitchFamily="34" charset="0"/>
                        </a:rPr>
                        <a:t> </a:t>
                      </a:r>
                      <a:r>
                        <a:rPr sz="1600" dirty="0">
                          <a:latin typeface="Gill Sans MT" panose="020B0502020104020203" pitchFamily="34" charset="0"/>
                        </a:rPr>
                        <a:t>be</a:t>
                      </a:r>
                      <a:r>
                        <a:rPr sz="1600" spc="10" dirty="0">
                          <a:latin typeface="Gill Sans MT" panose="020B0502020104020203" pitchFamily="34" charset="0"/>
                        </a:rPr>
                        <a:t> </a:t>
                      </a:r>
                      <a:r>
                        <a:rPr sz="1600" spc="-5" dirty="0">
                          <a:latin typeface="Gill Sans MT" panose="020B0502020104020203" pitchFamily="34" charset="0"/>
                        </a:rPr>
                        <a:t>completed)</a:t>
                      </a:r>
                      <a:endParaRPr sz="1600" dirty="0">
                        <a:latin typeface="Gill Sans MT" panose="020B0502020104020203" pitchFamily="34" charset="0"/>
                        <a:cs typeface="Calibri"/>
                      </a:endParaRPr>
                    </a:p>
                  </a:txBody>
                  <a:tcPr marL="0" marR="0" marT="29209" marB="0" anchor="ctr">
                    <a:solidFill>
                      <a:schemeClr val="accent1">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618078">
                <a:tc>
                  <a:txBody>
                    <a:bodyPr/>
                    <a:lstStyle/>
                    <a:p>
                      <a:pPr marL="91440" algn="ctr">
                        <a:lnSpc>
                          <a:spcPct val="100000"/>
                        </a:lnSpc>
                        <a:spcBef>
                          <a:spcPts val="270"/>
                        </a:spcBef>
                      </a:pPr>
                      <a:r>
                        <a:rPr sz="1600" b="1" spc="-10" dirty="0">
                          <a:latin typeface="Gill Sans MT" panose="020B0502020104020203" pitchFamily="34" charset="0"/>
                        </a:rPr>
                        <a:t>Date</a:t>
                      </a:r>
                      <a:endParaRPr sz="1600" b="1" dirty="0">
                        <a:latin typeface="Gill Sans MT" panose="020B0502020104020203" pitchFamily="34" charset="0"/>
                        <a:cs typeface="Calibri"/>
                      </a:endParaRPr>
                    </a:p>
                  </a:txBody>
                  <a:tcPr marL="0" marR="0" marT="34290" marB="0" anchor="ctr"/>
                </a:tc>
                <a:tc>
                  <a:txBody>
                    <a:bodyPr/>
                    <a:lstStyle/>
                    <a:p>
                      <a:pPr marL="91440" algn="ctr">
                        <a:lnSpc>
                          <a:spcPct val="100000"/>
                        </a:lnSpc>
                        <a:spcBef>
                          <a:spcPts val="270"/>
                        </a:spcBef>
                      </a:pPr>
                      <a:r>
                        <a:rPr sz="1600" b="1" spc="-5" dirty="0">
                          <a:latin typeface="Gill Sans MT" panose="020B0502020104020203" pitchFamily="34" charset="0"/>
                        </a:rPr>
                        <a:t>Title</a:t>
                      </a:r>
                      <a:r>
                        <a:rPr sz="1600" b="1" spc="-30" dirty="0">
                          <a:latin typeface="Gill Sans MT" panose="020B0502020104020203" pitchFamily="34" charset="0"/>
                        </a:rPr>
                        <a:t> </a:t>
                      </a:r>
                      <a:r>
                        <a:rPr sz="1600" b="1" dirty="0">
                          <a:latin typeface="Gill Sans MT" panose="020B0502020104020203" pitchFamily="34" charset="0"/>
                        </a:rPr>
                        <a:t>of</a:t>
                      </a:r>
                      <a:r>
                        <a:rPr sz="1600" b="1" spc="-35" dirty="0">
                          <a:latin typeface="Gill Sans MT" panose="020B0502020104020203" pitchFamily="34" charset="0"/>
                        </a:rPr>
                        <a:t> </a:t>
                      </a:r>
                      <a:r>
                        <a:rPr sz="1600" b="1" spc="-5" dirty="0">
                          <a:latin typeface="Gill Sans MT" panose="020B0502020104020203" pitchFamily="34" charset="0"/>
                        </a:rPr>
                        <a:t>novel</a:t>
                      </a:r>
                      <a:endParaRPr sz="1600" b="1">
                        <a:latin typeface="Gill Sans MT" panose="020B0502020104020203" pitchFamily="34" charset="0"/>
                        <a:cs typeface="Calibri"/>
                      </a:endParaRPr>
                    </a:p>
                  </a:txBody>
                  <a:tcPr marL="0" marR="0" marT="34290" marB="0" anchor="ctr"/>
                </a:tc>
                <a:tc>
                  <a:txBody>
                    <a:bodyPr/>
                    <a:lstStyle/>
                    <a:p>
                      <a:pPr marL="92075" marR="273685" algn="ctr">
                        <a:lnSpc>
                          <a:spcPct val="100000"/>
                        </a:lnSpc>
                        <a:spcBef>
                          <a:spcPts val="270"/>
                        </a:spcBef>
                      </a:pPr>
                      <a:r>
                        <a:rPr sz="1600" b="1" spc="-5" dirty="0">
                          <a:latin typeface="Gill Sans MT" panose="020B0502020104020203" pitchFamily="34" charset="0"/>
                        </a:rPr>
                        <a:t>Number</a:t>
                      </a:r>
                      <a:r>
                        <a:rPr sz="1600" b="1" spc="-75" dirty="0">
                          <a:latin typeface="Gill Sans MT" panose="020B0502020104020203" pitchFamily="34" charset="0"/>
                        </a:rPr>
                        <a:t> </a:t>
                      </a:r>
                      <a:r>
                        <a:rPr sz="1600" b="1" spc="-5" dirty="0">
                          <a:latin typeface="Gill Sans MT" panose="020B0502020104020203" pitchFamily="34" charset="0"/>
                        </a:rPr>
                        <a:t>of </a:t>
                      </a:r>
                      <a:r>
                        <a:rPr sz="1600" b="1" spc="-300" dirty="0">
                          <a:latin typeface="Gill Sans MT" panose="020B0502020104020203" pitchFamily="34" charset="0"/>
                        </a:rPr>
                        <a:t> </a:t>
                      </a:r>
                      <a:r>
                        <a:rPr sz="1600" b="1" spc="-10" dirty="0">
                          <a:latin typeface="Gill Sans MT" panose="020B0502020104020203" pitchFamily="34" charset="0"/>
                        </a:rPr>
                        <a:t>p</a:t>
                      </a:r>
                      <a:r>
                        <a:rPr sz="1600" b="1" dirty="0">
                          <a:latin typeface="Gill Sans MT" panose="020B0502020104020203" pitchFamily="34" charset="0"/>
                        </a:rPr>
                        <a:t>a</a:t>
                      </a:r>
                      <a:r>
                        <a:rPr sz="1600" b="1" spc="-15" dirty="0">
                          <a:latin typeface="Gill Sans MT" panose="020B0502020104020203" pitchFamily="34" charset="0"/>
                        </a:rPr>
                        <a:t>g</a:t>
                      </a:r>
                      <a:r>
                        <a:rPr sz="1600" b="1" dirty="0">
                          <a:latin typeface="Gill Sans MT" panose="020B0502020104020203" pitchFamily="34" charset="0"/>
                        </a:rPr>
                        <a:t>es</a:t>
                      </a:r>
                      <a:r>
                        <a:rPr sz="1600" b="1" spc="5" dirty="0">
                          <a:latin typeface="Gill Sans MT" panose="020B0502020104020203" pitchFamily="34" charset="0"/>
                        </a:rPr>
                        <a:t> </a:t>
                      </a:r>
                      <a:r>
                        <a:rPr sz="1600" b="1" spc="-25" dirty="0">
                          <a:latin typeface="Gill Sans MT" panose="020B0502020104020203" pitchFamily="34" charset="0"/>
                        </a:rPr>
                        <a:t>r</a:t>
                      </a:r>
                      <a:r>
                        <a:rPr sz="1600" b="1" dirty="0">
                          <a:latin typeface="Gill Sans MT" panose="020B0502020104020203" pitchFamily="34" charset="0"/>
                        </a:rPr>
                        <a:t>ead</a:t>
                      </a:r>
                      <a:endParaRPr sz="1600" b="1" dirty="0">
                        <a:latin typeface="Gill Sans MT" panose="020B0502020104020203" pitchFamily="34" charset="0"/>
                        <a:cs typeface="Calibri"/>
                      </a:endParaRPr>
                    </a:p>
                  </a:txBody>
                  <a:tcPr marL="0" marR="0" marT="34290" marB="0" anchor="ctr"/>
                </a:tc>
                <a:tc>
                  <a:txBody>
                    <a:bodyPr/>
                    <a:lstStyle/>
                    <a:p>
                      <a:pPr marL="92075" algn="ctr">
                        <a:lnSpc>
                          <a:spcPct val="100000"/>
                        </a:lnSpc>
                        <a:spcBef>
                          <a:spcPts val="270"/>
                        </a:spcBef>
                      </a:pPr>
                      <a:r>
                        <a:rPr sz="1600" b="1" spc="-5" dirty="0">
                          <a:latin typeface="Gill Sans MT" panose="020B0502020104020203" pitchFamily="34" charset="0"/>
                        </a:rPr>
                        <a:t>Summary</a:t>
                      </a:r>
                      <a:r>
                        <a:rPr sz="1600" b="1" spc="-20" dirty="0">
                          <a:latin typeface="Gill Sans MT" panose="020B0502020104020203" pitchFamily="34" charset="0"/>
                        </a:rPr>
                        <a:t> </a:t>
                      </a:r>
                      <a:r>
                        <a:rPr sz="1600" b="1" spc="-5" dirty="0">
                          <a:latin typeface="Gill Sans MT" panose="020B0502020104020203" pitchFamily="34" charset="0"/>
                        </a:rPr>
                        <a:t>about</a:t>
                      </a:r>
                      <a:r>
                        <a:rPr sz="1600" b="1" spc="-10" dirty="0">
                          <a:latin typeface="Gill Sans MT" panose="020B0502020104020203" pitchFamily="34" charset="0"/>
                        </a:rPr>
                        <a:t> </a:t>
                      </a:r>
                      <a:r>
                        <a:rPr sz="1600" b="1" spc="-5" dirty="0">
                          <a:latin typeface="Gill Sans MT" panose="020B0502020104020203" pitchFamily="34" charset="0"/>
                        </a:rPr>
                        <a:t>what</a:t>
                      </a:r>
                      <a:r>
                        <a:rPr sz="1600" b="1" spc="-10" dirty="0">
                          <a:latin typeface="Gill Sans MT" panose="020B0502020104020203" pitchFamily="34" charset="0"/>
                        </a:rPr>
                        <a:t> </a:t>
                      </a:r>
                      <a:r>
                        <a:rPr sz="1600" b="1" dirty="0">
                          <a:latin typeface="Gill Sans MT" panose="020B0502020104020203" pitchFamily="34" charset="0"/>
                        </a:rPr>
                        <a:t>I</a:t>
                      </a:r>
                      <a:r>
                        <a:rPr sz="1600" b="1" spc="-5" dirty="0">
                          <a:latin typeface="Gill Sans MT" panose="020B0502020104020203" pitchFamily="34" charset="0"/>
                        </a:rPr>
                        <a:t> </a:t>
                      </a:r>
                      <a:r>
                        <a:rPr sz="1600" b="1" spc="-15" dirty="0">
                          <a:latin typeface="Gill Sans MT" panose="020B0502020104020203" pitchFamily="34" charset="0"/>
                        </a:rPr>
                        <a:t>have</a:t>
                      </a:r>
                      <a:r>
                        <a:rPr sz="1600" b="1" spc="-5" dirty="0">
                          <a:latin typeface="Gill Sans MT" panose="020B0502020104020203" pitchFamily="34" charset="0"/>
                        </a:rPr>
                        <a:t> read</a:t>
                      </a:r>
                      <a:endParaRPr sz="1600" b="1" dirty="0">
                        <a:latin typeface="Gill Sans MT" panose="020B0502020104020203" pitchFamily="34" charset="0"/>
                        <a:cs typeface="Calibri"/>
                      </a:endParaRPr>
                    </a:p>
                  </a:txBody>
                  <a:tcPr marL="0" marR="0" marT="34290" marB="0" anchor="ctr"/>
                </a:tc>
                <a:extLst>
                  <a:ext uri="{0D108BD9-81ED-4DB2-BD59-A6C34878D82A}">
                    <a16:rowId xmlns:a16="http://schemas.microsoft.com/office/drawing/2014/main" val="10001"/>
                  </a:ext>
                </a:extLst>
              </a:tr>
              <a:tr h="836336">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0"/>
                        </a:spcBef>
                      </a:pPr>
                      <a:r>
                        <a:rPr sz="1600" dirty="0">
                          <a:latin typeface="Gill Sans MT" panose="020B0502020104020203" pitchFamily="34" charset="0"/>
                        </a:rPr>
                        <a:t>•</a:t>
                      </a:r>
                    </a:p>
                    <a:p>
                      <a:pPr marL="92075">
                        <a:lnSpc>
                          <a:spcPct val="100000"/>
                        </a:lnSpc>
                        <a:spcBef>
                          <a:spcPts val="15"/>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0480" marB="0"/>
                </a:tc>
                <a:extLst>
                  <a:ext uri="{0D108BD9-81ED-4DB2-BD59-A6C34878D82A}">
                    <a16:rowId xmlns:a16="http://schemas.microsoft.com/office/drawing/2014/main" val="10002"/>
                  </a:ext>
                </a:extLst>
              </a:tr>
              <a:tr h="844665">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4"/>
                        </a:spcBef>
                      </a:pPr>
                      <a:r>
                        <a:rPr sz="1600" dirty="0">
                          <a:latin typeface="Gill Sans MT" panose="020B0502020104020203" pitchFamily="34" charset="0"/>
                        </a:rPr>
                        <a:t>•</a:t>
                      </a:r>
                    </a:p>
                    <a:p>
                      <a:pPr marL="92075">
                        <a:lnSpc>
                          <a:spcPct val="100000"/>
                        </a:lnSpc>
                        <a:spcBef>
                          <a:spcPts val="10"/>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1114" marB="0"/>
                </a:tc>
                <a:extLst>
                  <a:ext uri="{0D108BD9-81ED-4DB2-BD59-A6C34878D82A}">
                    <a16:rowId xmlns:a16="http://schemas.microsoft.com/office/drawing/2014/main" val="10003"/>
                  </a:ext>
                </a:extLst>
              </a:tr>
              <a:tr h="836023">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dirty="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5"/>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spcBef>
                          <a:spcPts val="15"/>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pPr>
                      <a:r>
                        <a:rPr sz="1600" dirty="0">
                          <a:latin typeface="Gill Sans MT" panose="020B0502020104020203" pitchFamily="34" charset="0"/>
                        </a:rPr>
                        <a:t>•</a:t>
                      </a:r>
                      <a:endParaRPr sz="1600">
                        <a:latin typeface="Gill Sans MT" panose="020B0502020104020203" pitchFamily="34" charset="0"/>
                        <a:cs typeface="Arial MT"/>
                      </a:endParaRPr>
                    </a:p>
                  </a:txBody>
                  <a:tcPr marL="0" marR="0" marT="31115" marB="0"/>
                </a:tc>
                <a:extLst>
                  <a:ext uri="{0D108BD9-81ED-4DB2-BD59-A6C34878D82A}">
                    <a16:rowId xmlns:a16="http://schemas.microsoft.com/office/drawing/2014/main" val="10004"/>
                  </a:ext>
                </a:extLst>
              </a:tr>
              <a:tr h="792480">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spcBef>
                          <a:spcPts val="10"/>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pPr>
                      <a:r>
                        <a:rPr sz="1600" dirty="0">
                          <a:latin typeface="Gill Sans MT" panose="020B0502020104020203" pitchFamily="34" charset="0"/>
                        </a:rPr>
                        <a:t>•</a:t>
                      </a:r>
                      <a:endParaRPr sz="160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5"/>
                  </a:ext>
                </a:extLst>
              </a:tr>
              <a:tr h="801188">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600" dirty="0">
                          <a:latin typeface="Gill Sans MT" panose="020B0502020104020203" pitchFamily="34" charset="0"/>
                        </a:rPr>
                        <a:t>•</a:t>
                      </a:r>
                    </a:p>
                    <a:p>
                      <a:pPr marL="92075">
                        <a:lnSpc>
                          <a:spcPct val="100000"/>
                        </a:lnSpc>
                        <a:spcBef>
                          <a:spcPts val="10"/>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6"/>
                  </a:ext>
                </a:extLst>
              </a:tr>
            </a:tbl>
          </a:graphicData>
        </a:graphic>
      </p:graphicFrame>
      <p:sp>
        <p:nvSpPr>
          <p:cNvPr id="5" name="object 3"/>
          <p:cNvSpPr/>
          <p:nvPr/>
        </p:nvSpPr>
        <p:spPr>
          <a:xfrm>
            <a:off x="10763796" y="5742546"/>
            <a:ext cx="984067" cy="403860"/>
          </a:xfrm>
          <a:custGeom>
            <a:avLst/>
            <a:gdLst/>
            <a:ahLst/>
            <a:cxnLst/>
            <a:rect l="l" t="t" r="r" b="b"/>
            <a:pathLst>
              <a:path w="660400" h="403859">
                <a:moveTo>
                  <a:pt x="0" y="403860"/>
                </a:moveTo>
                <a:lnTo>
                  <a:pt x="659892" y="403860"/>
                </a:lnTo>
                <a:lnTo>
                  <a:pt x="659892" y="0"/>
                </a:lnTo>
                <a:lnTo>
                  <a:pt x="0" y="0"/>
                </a:lnTo>
                <a:lnTo>
                  <a:pt x="0" y="403860"/>
                </a:lnTo>
                <a:close/>
              </a:path>
            </a:pathLst>
          </a:custGeom>
          <a:ln w="12192">
            <a:solidFill>
              <a:schemeClr val="tx1"/>
            </a:solidFill>
          </a:ln>
        </p:spPr>
        <p:txBody>
          <a:bodyPr wrap="square" lIns="0" tIns="0" rIns="0" bIns="0" rtlCol="0"/>
          <a:lstStyle/>
          <a:p>
            <a:endParaRPr/>
          </a:p>
        </p:txBody>
      </p:sp>
      <p:sp>
        <p:nvSpPr>
          <p:cNvPr id="6" name="object 4"/>
          <p:cNvSpPr txBox="1"/>
          <p:nvPr/>
        </p:nvSpPr>
        <p:spPr>
          <a:xfrm>
            <a:off x="9562013" y="5661065"/>
            <a:ext cx="1426119" cy="566822"/>
          </a:xfrm>
          <a:prstGeom prst="rect">
            <a:avLst/>
          </a:prstGeom>
        </p:spPr>
        <p:txBody>
          <a:bodyPr vert="horz" wrap="square" lIns="0" tIns="12700" rIns="0" bIns="0" rtlCol="0">
            <a:spAutoFit/>
          </a:bodyPr>
          <a:lstStyle/>
          <a:p>
            <a:pPr marL="12700" marR="5080">
              <a:lnSpc>
                <a:spcPct val="100000"/>
              </a:lnSpc>
              <a:spcBef>
                <a:spcPts val="100"/>
              </a:spcBef>
            </a:pPr>
            <a:r>
              <a:rPr sz="1800" spc="-15" dirty="0">
                <a:latin typeface="Gill Sans MT" panose="020B0502020104020203" pitchFamily="34" charset="0"/>
                <a:cs typeface="Calibri"/>
              </a:rPr>
              <a:t>Checked</a:t>
            </a:r>
            <a:r>
              <a:rPr sz="1800" spc="-55" dirty="0">
                <a:latin typeface="Gill Sans MT" panose="020B0502020104020203" pitchFamily="34" charset="0"/>
                <a:cs typeface="Calibri"/>
              </a:rPr>
              <a:t> </a:t>
            </a:r>
            <a:r>
              <a:rPr sz="1800" spc="-5" dirty="0">
                <a:latin typeface="Gill Sans MT" panose="020B0502020104020203" pitchFamily="34" charset="0"/>
                <a:cs typeface="Calibri"/>
              </a:rPr>
              <a:t>by </a:t>
            </a:r>
            <a:r>
              <a:rPr sz="1800" spc="-395" dirty="0">
                <a:latin typeface="Gill Sans MT" panose="020B0502020104020203" pitchFamily="34" charset="0"/>
                <a:cs typeface="Calibri"/>
              </a:rPr>
              <a:t> </a:t>
            </a:r>
            <a:r>
              <a:rPr sz="1800" spc="-15" dirty="0">
                <a:latin typeface="Gill Sans MT" panose="020B0502020104020203" pitchFamily="34" charset="0"/>
                <a:cs typeface="Calibri"/>
              </a:rPr>
              <a:t>form</a:t>
            </a:r>
            <a:r>
              <a:rPr sz="1800" spc="-45" dirty="0">
                <a:latin typeface="Gill Sans MT" panose="020B0502020104020203" pitchFamily="34" charset="0"/>
                <a:cs typeface="Calibri"/>
              </a:rPr>
              <a:t> </a:t>
            </a:r>
            <a:r>
              <a:rPr sz="1800" spc="-10" dirty="0">
                <a:latin typeface="Gill Sans MT" panose="020B0502020104020203" pitchFamily="34" charset="0"/>
                <a:cs typeface="Calibri"/>
              </a:rPr>
              <a:t>tutor:</a:t>
            </a:r>
            <a:endParaRPr sz="1800" dirty="0">
              <a:latin typeface="Gill Sans MT" panose="020B0502020104020203" pitchFamily="34" charset="0"/>
              <a:cs typeface="Calibri"/>
            </a:endParaRPr>
          </a:p>
        </p:txBody>
      </p:sp>
      <p:sp>
        <p:nvSpPr>
          <p:cNvPr id="7" name="TextBox 6"/>
          <p:cNvSpPr txBox="1"/>
          <p:nvPr/>
        </p:nvSpPr>
        <p:spPr>
          <a:xfrm>
            <a:off x="11770360" y="6488668"/>
            <a:ext cx="436880" cy="369332"/>
          </a:xfrm>
          <a:prstGeom prst="rect">
            <a:avLst/>
          </a:prstGeom>
          <a:solidFill>
            <a:schemeClr val="tx1"/>
          </a:solidFill>
        </p:spPr>
        <p:txBody>
          <a:bodyPr wrap="square" rtlCol="0">
            <a:spAutoFit/>
          </a:bodyPr>
          <a:lstStyle/>
          <a:p>
            <a:pPr algn="ctr"/>
            <a:r>
              <a:rPr lang="en-GB" smtClean="0">
                <a:solidFill>
                  <a:schemeClr val="bg1"/>
                </a:solidFill>
              </a:rPr>
              <a:t>30</a:t>
            </a:r>
            <a:endParaRPr lang="en-GB" dirty="0">
              <a:solidFill>
                <a:schemeClr val="bg1"/>
              </a:solidFill>
            </a:endParaRPr>
          </a:p>
        </p:txBody>
      </p:sp>
    </p:spTree>
    <p:extLst>
      <p:ext uri="{BB962C8B-B14F-4D97-AF65-F5344CB8AC3E}">
        <p14:creationId xmlns:p14="http://schemas.microsoft.com/office/powerpoint/2010/main" val="17344320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nvPr>
        </p:nvGraphicFramePr>
        <p:xfrm>
          <a:off x="307458" y="200891"/>
          <a:ext cx="11571032" cy="5198670"/>
        </p:xfrm>
        <a:graphic>
          <a:graphicData uri="http://schemas.openxmlformats.org/drawingml/2006/table">
            <a:tbl>
              <a:tblPr firstRow="1" bandRow="1">
                <a:tableStyleId>{5940675A-B579-460E-94D1-54222C63F5DA}</a:tableStyleId>
              </a:tblPr>
              <a:tblGrid>
                <a:gridCol w="1135511">
                  <a:extLst>
                    <a:ext uri="{9D8B030D-6E8A-4147-A177-3AD203B41FA5}">
                      <a16:colId xmlns:a16="http://schemas.microsoft.com/office/drawing/2014/main" val="20000"/>
                    </a:ext>
                  </a:extLst>
                </a:gridCol>
                <a:gridCol w="2220710">
                  <a:extLst>
                    <a:ext uri="{9D8B030D-6E8A-4147-A177-3AD203B41FA5}">
                      <a16:colId xmlns:a16="http://schemas.microsoft.com/office/drawing/2014/main" val="20001"/>
                    </a:ext>
                  </a:extLst>
                </a:gridCol>
                <a:gridCol w="1483087">
                  <a:extLst>
                    <a:ext uri="{9D8B030D-6E8A-4147-A177-3AD203B41FA5}">
                      <a16:colId xmlns:a16="http://schemas.microsoft.com/office/drawing/2014/main" val="20002"/>
                    </a:ext>
                  </a:extLst>
                </a:gridCol>
                <a:gridCol w="6731724">
                  <a:extLst>
                    <a:ext uri="{9D8B030D-6E8A-4147-A177-3AD203B41FA5}">
                      <a16:colId xmlns:a16="http://schemas.microsoft.com/office/drawing/2014/main" val="20003"/>
                    </a:ext>
                  </a:extLst>
                </a:gridCol>
              </a:tblGrid>
              <a:tr h="469900">
                <a:tc gridSpan="4">
                  <a:txBody>
                    <a:bodyPr/>
                    <a:lstStyle/>
                    <a:p>
                      <a:pPr marL="91440" algn="ctr">
                        <a:lnSpc>
                          <a:spcPct val="100000"/>
                        </a:lnSpc>
                        <a:spcBef>
                          <a:spcPts val="229"/>
                        </a:spcBef>
                      </a:pPr>
                      <a:r>
                        <a:rPr sz="1600" spc="-10" dirty="0">
                          <a:latin typeface="Gill Sans MT" panose="020B0502020104020203" pitchFamily="34" charset="0"/>
                        </a:rPr>
                        <a:t>Reading </a:t>
                      </a:r>
                      <a:r>
                        <a:rPr sz="1600" dirty="0">
                          <a:latin typeface="Gill Sans MT" panose="020B0502020104020203" pitchFamily="34" charset="0"/>
                        </a:rPr>
                        <a:t>Log</a:t>
                      </a:r>
                      <a:r>
                        <a:rPr sz="1600" spc="-5" dirty="0">
                          <a:latin typeface="Gill Sans MT" panose="020B0502020104020203" pitchFamily="34" charset="0"/>
                        </a:rPr>
                        <a:t> </a:t>
                      </a:r>
                      <a:r>
                        <a:rPr sz="1600" spc="-20">
                          <a:latin typeface="Gill Sans MT" panose="020B0502020104020203" pitchFamily="34" charset="0"/>
                        </a:rPr>
                        <a:t>w/c</a:t>
                      </a:r>
                      <a:r>
                        <a:rPr sz="1600">
                          <a:latin typeface="Gill Sans MT" panose="020B0502020104020203" pitchFamily="34" charset="0"/>
                        </a:rPr>
                        <a:t> </a:t>
                      </a:r>
                      <a:r>
                        <a:rPr lang="en-GB" sz="1600" spc="10" smtClean="0">
                          <a:latin typeface="Gill Sans MT" panose="020B0502020104020203" pitchFamily="34" charset="0"/>
                        </a:rPr>
                        <a:t>19</a:t>
                      </a:r>
                      <a:r>
                        <a:rPr lang="en-GB" sz="1600" spc="10" baseline="30000" smtClean="0">
                          <a:latin typeface="Gill Sans MT" panose="020B0502020104020203" pitchFamily="34" charset="0"/>
                        </a:rPr>
                        <a:t>th</a:t>
                      </a:r>
                      <a:r>
                        <a:rPr lang="en-GB" sz="1600" spc="10" baseline="0" smtClean="0">
                          <a:latin typeface="Gill Sans MT" panose="020B0502020104020203" pitchFamily="34" charset="0"/>
                        </a:rPr>
                        <a:t> January </a:t>
                      </a:r>
                      <a:r>
                        <a:rPr sz="1600" dirty="0">
                          <a:latin typeface="Gill Sans MT" panose="020B0502020104020203" pitchFamily="34" charset="0"/>
                        </a:rPr>
                        <a:t>(20</a:t>
                      </a:r>
                      <a:r>
                        <a:rPr sz="1600" spc="-10" dirty="0">
                          <a:latin typeface="Gill Sans MT" panose="020B0502020104020203" pitchFamily="34" charset="0"/>
                        </a:rPr>
                        <a:t> </a:t>
                      </a:r>
                      <a:r>
                        <a:rPr sz="1600" spc="-5" dirty="0">
                          <a:latin typeface="Gill Sans MT" panose="020B0502020104020203" pitchFamily="34" charset="0"/>
                        </a:rPr>
                        <a:t>mins </a:t>
                      </a:r>
                      <a:r>
                        <a:rPr sz="1600" spc="-10" dirty="0">
                          <a:latin typeface="Gill Sans MT" panose="020B0502020104020203" pitchFamily="34" charset="0"/>
                        </a:rPr>
                        <a:t>reading</a:t>
                      </a:r>
                      <a:r>
                        <a:rPr sz="1600" dirty="0">
                          <a:latin typeface="Gill Sans MT" panose="020B0502020104020203" pitchFamily="34" charset="0"/>
                        </a:rPr>
                        <a:t> per</a:t>
                      </a:r>
                      <a:r>
                        <a:rPr sz="1600" spc="5" dirty="0">
                          <a:latin typeface="Gill Sans MT" panose="020B0502020104020203" pitchFamily="34" charset="0"/>
                        </a:rPr>
                        <a:t> </a:t>
                      </a:r>
                      <a:r>
                        <a:rPr sz="1600" spc="-15" dirty="0">
                          <a:latin typeface="Gill Sans MT" panose="020B0502020104020203" pitchFamily="34" charset="0"/>
                        </a:rPr>
                        <a:t>day</a:t>
                      </a:r>
                      <a:r>
                        <a:rPr sz="1600" spc="5" dirty="0">
                          <a:latin typeface="Gill Sans MT" panose="020B0502020104020203" pitchFamily="34" charset="0"/>
                        </a:rPr>
                        <a:t> </a:t>
                      </a:r>
                      <a:r>
                        <a:rPr sz="1600" dirty="0">
                          <a:latin typeface="Gill Sans MT" panose="020B0502020104020203" pitchFamily="34" charset="0"/>
                        </a:rPr>
                        <a:t>–</a:t>
                      </a:r>
                      <a:r>
                        <a:rPr sz="1600" spc="5" dirty="0">
                          <a:latin typeface="Gill Sans MT" panose="020B0502020104020203" pitchFamily="34" charset="0"/>
                        </a:rPr>
                        <a:t> </a:t>
                      </a:r>
                      <a:r>
                        <a:rPr sz="1600" spc="-5" dirty="0">
                          <a:latin typeface="Gill Sans MT" panose="020B0502020104020203" pitchFamily="34" charset="0"/>
                        </a:rPr>
                        <a:t>all </a:t>
                      </a:r>
                      <a:r>
                        <a:rPr sz="1600" spc="-10" dirty="0">
                          <a:latin typeface="Gill Sans MT" panose="020B0502020104020203" pitchFamily="34" charset="0"/>
                        </a:rPr>
                        <a:t>five</a:t>
                      </a:r>
                      <a:r>
                        <a:rPr sz="1600" dirty="0">
                          <a:latin typeface="Gill Sans MT" panose="020B0502020104020203" pitchFamily="34" charset="0"/>
                        </a:rPr>
                        <a:t> logs </a:t>
                      </a:r>
                      <a:r>
                        <a:rPr sz="1600" spc="-5" dirty="0">
                          <a:latin typeface="Gill Sans MT" panose="020B0502020104020203" pitchFamily="34" charset="0"/>
                        </a:rPr>
                        <a:t>MUST</a:t>
                      </a:r>
                      <a:r>
                        <a:rPr sz="1600" spc="-15" dirty="0">
                          <a:latin typeface="Gill Sans MT" panose="020B0502020104020203" pitchFamily="34" charset="0"/>
                        </a:rPr>
                        <a:t> </a:t>
                      </a:r>
                      <a:r>
                        <a:rPr sz="1600" dirty="0">
                          <a:latin typeface="Gill Sans MT" panose="020B0502020104020203" pitchFamily="34" charset="0"/>
                        </a:rPr>
                        <a:t>be</a:t>
                      </a:r>
                      <a:r>
                        <a:rPr sz="1600" spc="10" dirty="0">
                          <a:latin typeface="Gill Sans MT" panose="020B0502020104020203" pitchFamily="34" charset="0"/>
                        </a:rPr>
                        <a:t> </a:t>
                      </a:r>
                      <a:r>
                        <a:rPr sz="1600" spc="-5" dirty="0">
                          <a:latin typeface="Gill Sans MT" panose="020B0502020104020203" pitchFamily="34" charset="0"/>
                        </a:rPr>
                        <a:t>completed)</a:t>
                      </a:r>
                      <a:endParaRPr sz="1600" dirty="0">
                        <a:latin typeface="Gill Sans MT" panose="020B0502020104020203" pitchFamily="34" charset="0"/>
                        <a:cs typeface="Calibri"/>
                      </a:endParaRPr>
                    </a:p>
                  </a:txBody>
                  <a:tcPr marL="0" marR="0" marT="29209" marB="0" anchor="ctr">
                    <a:solidFill>
                      <a:schemeClr val="accent1">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618078">
                <a:tc>
                  <a:txBody>
                    <a:bodyPr/>
                    <a:lstStyle/>
                    <a:p>
                      <a:pPr marL="91440" algn="ctr">
                        <a:lnSpc>
                          <a:spcPct val="100000"/>
                        </a:lnSpc>
                        <a:spcBef>
                          <a:spcPts val="270"/>
                        </a:spcBef>
                      </a:pPr>
                      <a:r>
                        <a:rPr sz="1600" b="1" spc="-10" dirty="0">
                          <a:latin typeface="Gill Sans MT" panose="020B0502020104020203" pitchFamily="34" charset="0"/>
                        </a:rPr>
                        <a:t>Date</a:t>
                      </a:r>
                      <a:endParaRPr sz="1600" b="1" dirty="0">
                        <a:latin typeface="Gill Sans MT" panose="020B0502020104020203" pitchFamily="34" charset="0"/>
                        <a:cs typeface="Calibri"/>
                      </a:endParaRPr>
                    </a:p>
                  </a:txBody>
                  <a:tcPr marL="0" marR="0" marT="34290" marB="0" anchor="ctr"/>
                </a:tc>
                <a:tc>
                  <a:txBody>
                    <a:bodyPr/>
                    <a:lstStyle/>
                    <a:p>
                      <a:pPr marL="91440" algn="ctr">
                        <a:lnSpc>
                          <a:spcPct val="100000"/>
                        </a:lnSpc>
                        <a:spcBef>
                          <a:spcPts val="270"/>
                        </a:spcBef>
                      </a:pPr>
                      <a:r>
                        <a:rPr sz="1600" b="1" spc="-5" dirty="0">
                          <a:latin typeface="Gill Sans MT" panose="020B0502020104020203" pitchFamily="34" charset="0"/>
                        </a:rPr>
                        <a:t>Title</a:t>
                      </a:r>
                      <a:r>
                        <a:rPr sz="1600" b="1" spc="-30" dirty="0">
                          <a:latin typeface="Gill Sans MT" panose="020B0502020104020203" pitchFamily="34" charset="0"/>
                        </a:rPr>
                        <a:t> </a:t>
                      </a:r>
                      <a:r>
                        <a:rPr sz="1600" b="1" dirty="0">
                          <a:latin typeface="Gill Sans MT" panose="020B0502020104020203" pitchFamily="34" charset="0"/>
                        </a:rPr>
                        <a:t>of</a:t>
                      </a:r>
                      <a:r>
                        <a:rPr sz="1600" b="1" spc="-35" dirty="0">
                          <a:latin typeface="Gill Sans MT" panose="020B0502020104020203" pitchFamily="34" charset="0"/>
                        </a:rPr>
                        <a:t> </a:t>
                      </a:r>
                      <a:r>
                        <a:rPr sz="1600" b="1" spc="-5" dirty="0">
                          <a:latin typeface="Gill Sans MT" panose="020B0502020104020203" pitchFamily="34" charset="0"/>
                        </a:rPr>
                        <a:t>novel</a:t>
                      </a:r>
                      <a:endParaRPr sz="1600" b="1">
                        <a:latin typeface="Gill Sans MT" panose="020B0502020104020203" pitchFamily="34" charset="0"/>
                        <a:cs typeface="Calibri"/>
                      </a:endParaRPr>
                    </a:p>
                  </a:txBody>
                  <a:tcPr marL="0" marR="0" marT="34290" marB="0" anchor="ctr"/>
                </a:tc>
                <a:tc>
                  <a:txBody>
                    <a:bodyPr/>
                    <a:lstStyle/>
                    <a:p>
                      <a:pPr marL="92075" marR="273685" algn="ctr">
                        <a:lnSpc>
                          <a:spcPct val="100000"/>
                        </a:lnSpc>
                        <a:spcBef>
                          <a:spcPts val="270"/>
                        </a:spcBef>
                      </a:pPr>
                      <a:r>
                        <a:rPr sz="1600" b="1" spc="-5" dirty="0">
                          <a:latin typeface="Gill Sans MT" panose="020B0502020104020203" pitchFamily="34" charset="0"/>
                        </a:rPr>
                        <a:t>Number</a:t>
                      </a:r>
                      <a:r>
                        <a:rPr sz="1600" b="1" spc="-75" dirty="0">
                          <a:latin typeface="Gill Sans MT" panose="020B0502020104020203" pitchFamily="34" charset="0"/>
                        </a:rPr>
                        <a:t> </a:t>
                      </a:r>
                      <a:r>
                        <a:rPr sz="1600" b="1" spc="-5" dirty="0">
                          <a:latin typeface="Gill Sans MT" panose="020B0502020104020203" pitchFamily="34" charset="0"/>
                        </a:rPr>
                        <a:t>of </a:t>
                      </a:r>
                      <a:r>
                        <a:rPr sz="1600" b="1" spc="-300" dirty="0">
                          <a:latin typeface="Gill Sans MT" panose="020B0502020104020203" pitchFamily="34" charset="0"/>
                        </a:rPr>
                        <a:t> </a:t>
                      </a:r>
                      <a:r>
                        <a:rPr sz="1600" b="1" spc="-10" dirty="0">
                          <a:latin typeface="Gill Sans MT" panose="020B0502020104020203" pitchFamily="34" charset="0"/>
                        </a:rPr>
                        <a:t>p</a:t>
                      </a:r>
                      <a:r>
                        <a:rPr sz="1600" b="1" dirty="0">
                          <a:latin typeface="Gill Sans MT" panose="020B0502020104020203" pitchFamily="34" charset="0"/>
                        </a:rPr>
                        <a:t>a</a:t>
                      </a:r>
                      <a:r>
                        <a:rPr sz="1600" b="1" spc="-15" dirty="0">
                          <a:latin typeface="Gill Sans MT" panose="020B0502020104020203" pitchFamily="34" charset="0"/>
                        </a:rPr>
                        <a:t>g</a:t>
                      </a:r>
                      <a:r>
                        <a:rPr sz="1600" b="1" dirty="0">
                          <a:latin typeface="Gill Sans MT" panose="020B0502020104020203" pitchFamily="34" charset="0"/>
                        </a:rPr>
                        <a:t>es</a:t>
                      </a:r>
                      <a:r>
                        <a:rPr sz="1600" b="1" spc="5" dirty="0">
                          <a:latin typeface="Gill Sans MT" panose="020B0502020104020203" pitchFamily="34" charset="0"/>
                        </a:rPr>
                        <a:t> </a:t>
                      </a:r>
                      <a:r>
                        <a:rPr sz="1600" b="1" spc="-25" dirty="0">
                          <a:latin typeface="Gill Sans MT" panose="020B0502020104020203" pitchFamily="34" charset="0"/>
                        </a:rPr>
                        <a:t>r</a:t>
                      </a:r>
                      <a:r>
                        <a:rPr sz="1600" b="1" dirty="0">
                          <a:latin typeface="Gill Sans MT" panose="020B0502020104020203" pitchFamily="34" charset="0"/>
                        </a:rPr>
                        <a:t>ead</a:t>
                      </a:r>
                      <a:endParaRPr sz="1600" b="1" dirty="0">
                        <a:latin typeface="Gill Sans MT" panose="020B0502020104020203" pitchFamily="34" charset="0"/>
                        <a:cs typeface="Calibri"/>
                      </a:endParaRPr>
                    </a:p>
                  </a:txBody>
                  <a:tcPr marL="0" marR="0" marT="34290" marB="0" anchor="ctr"/>
                </a:tc>
                <a:tc>
                  <a:txBody>
                    <a:bodyPr/>
                    <a:lstStyle/>
                    <a:p>
                      <a:pPr marL="92075" algn="ctr">
                        <a:lnSpc>
                          <a:spcPct val="100000"/>
                        </a:lnSpc>
                        <a:spcBef>
                          <a:spcPts val="270"/>
                        </a:spcBef>
                      </a:pPr>
                      <a:r>
                        <a:rPr sz="1600" b="1" spc="-5" dirty="0">
                          <a:latin typeface="Gill Sans MT" panose="020B0502020104020203" pitchFamily="34" charset="0"/>
                        </a:rPr>
                        <a:t>Summary</a:t>
                      </a:r>
                      <a:r>
                        <a:rPr sz="1600" b="1" spc="-20" dirty="0">
                          <a:latin typeface="Gill Sans MT" panose="020B0502020104020203" pitchFamily="34" charset="0"/>
                        </a:rPr>
                        <a:t> </a:t>
                      </a:r>
                      <a:r>
                        <a:rPr sz="1600" b="1" spc="-5" dirty="0">
                          <a:latin typeface="Gill Sans MT" panose="020B0502020104020203" pitchFamily="34" charset="0"/>
                        </a:rPr>
                        <a:t>about</a:t>
                      </a:r>
                      <a:r>
                        <a:rPr sz="1600" b="1" spc="-10" dirty="0">
                          <a:latin typeface="Gill Sans MT" panose="020B0502020104020203" pitchFamily="34" charset="0"/>
                        </a:rPr>
                        <a:t> </a:t>
                      </a:r>
                      <a:r>
                        <a:rPr sz="1600" b="1" spc="-5" dirty="0">
                          <a:latin typeface="Gill Sans MT" panose="020B0502020104020203" pitchFamily="34" charset="0"/>
                        </a:rPr>
                        <a:t>what</a:t>
                      </a:r>
                      <a:r>
                        <a:rPr sz="1600" b="1" spc="-10" dirty="0">
                          <a:latin typeface="Gill Sans MT" panose="020B0502020104020203" pitchFamily="34" charset="0"/>
                        </a:rPr>
                        <a:t> </a:t>
                      </a:r>
                      <a:r>
                        <a:rPr sz="1600" b="1" dirty="0">
                          <a:latin typeface="Gill Sans MT" panose="020B0502020104020203" pitchFamily="34" charset="0"/>
                        </a:rPr>
                        <a:t>I</a:t>
                      </a:r>
                      <a:r>
                        <a:rPr sz="1600" b="1" spc="-5" dirty="0">
                          <a:latin typeface="Gill Sans MT" panose="020B0502020104020203" pitchFamily="34" charset="0"/>
                        </a:rPr>
                        <a:t> </a:t>
                      </a:r>
                      <a:r>
                        <a:rPr sz="1600" b="1" spc="-15" dirty="0">
                          <a:latin typeface="Gill Sans MT" panose="020B0502020104020203" pitchFamily="34" charset="0"/>
                        </a:rPr>
                        <a:t>have</a:t>
                      </a:r>
                      <a:r>
                        <a:rPr sz="1600" b="1" spc="-5" dirty="0">
                          <a:latin typeface="Gill Sans MT" panose="020B0502020104020203" pitchFamily="34" charset="0"/>
                        </a:rPr>
                        <a:t> read</a:t>
                      </a:r>
                      <a:endParaRPr sz="1600" b="1" dirty="0">
                        <a:latin typeface="Gill Sans MT" panose="020B0502020104020203" pitchFamily="34" charset="0"/>
                        <a:cs typeface="Calibri"/>
                      </a:endParaRPr>
                    </a:p>
                  </a:txBody>
                  <a:tcPr marL="0" marR="0" marT="34290" marB="0" anchor="ctr"/>
                </a:tc>
                <a:extLst>
                  <a:ext uri="{0D108BD9-81ED-4DB2-BD59-A6C34878D82A}">
                    <a16:rowId xmlns:a16="http://schemas.microsoft.com/office/drawing/2014/main" val="10001"/>
                  </a:ext>
                </a:extLst>
              </a:tr>
              <a:tr h="836336">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0"/>
                        </a:spcBef>
                      </a:pPr>
                      <a:r>
                        <a:rPr sz="1600" dirty="0">
                          <a:latin typeface="Gill Sans MT" panose="020B0502020104020203" pitchFamily="34" charset="0"/>
                        </a:rPr>
                        <a:t>•</a:t>
                      </a:r>
                    </a:p>
                    <a:p>
                      <a:pPr marL="92075">
                        <a:lnSpc>
                          <a:spcPct val="100000"/>
                        </a:lnSpc>
                        <a:spcBef>
                          <a:spcPts val="15"/>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0480" marB="0"/>
                </a:tc>
                <a:extLst>
                  <a:ext uri="{0D108BD9-81ED-4DB2-BD59-A6C34878D82A}">
                    <a16:rowId xmlns:a16="http://schemas.microsoft.com/office/drawing/2014/main" val="10002"/>
                  </a:ext>
                </a:extLst>
              </a:tr>
              <a:tr h="844665">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4"/>
                        </a:spcBef>
                      </a:pPr>
                      <a:r>
                        <a:rPr sz="1600" dirty="0">
                          <a:latin typeface="Gill Sans MT" panose="020B0502020104020203" pitchFamily="34" charset="0"/>
                        </a:rPr>
                        <a:t>•</a:t>
                      </a:r>
                    </a:p>
                    <a:p>
                      <a:pPr marL="92075">
                        <a:lnSpc>
                          <a:spcPct val="100000"/>
                        </a:lnSpc>
                        <a:spcBef>
                          <a:spcPts val="10"/>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1114" marB="0"/>
                </a:tc>
                <a:extLst>
                  <a:ext uri="{0D108BD9-81ED-4DB2-BD59-A6C34878D82A}">
                    <a16:rowId xmlns:a16="http://schemas.microsoft.com/office/drawing/2014/main" val="10003"/>
                  </a:ext>
                </a:extLst>
              </a:tr>
              <a:tr h="836023">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dirty="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5"/>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spcBef>
                          <a:spcPts val="15"/>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pPr>
                      <a:r>
                        <a:rPr sz="1600" dirty="0">
                          <a:latin typeface="Gill Sans MT" panose="020B0502020104020203" pitchFamily="34" charset="0"/>
                        </a:rPr>
                        <a:t>•</a:t>
                      </a:r>
                      <a:endParaRPr sz="1600">
                        <a:latin typeface="Gill Sans MT" panose="020B0502020104020203" pitchFamily="34" charset="0"/>
                        <a:cs typeface="Arial MT"/>
                      </a:endParaRPr>
                    </a:p>
                  </a:txBody>
                  <a:tcPr marL="0" marR="0" marT="31115" marB="0"/>
                </a:tc>
                <a:extLst>
                  <a:ext uri="{0D108BD9-81ED-4DB2-BD59-A6C34878D82A}">
                    <a16:rowId xmlns:a16="http://schemas.microsoft.com/office/drawing/2014/main" val="10004"/>
                  </a:ext>
                </a:extLst>
              </a:tr>
              <a:tr h="792480">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spcBef>
                          <a:spcPts val="10"/>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pPr>
                      <a:r>
                        <a:rPr sz="1600" dirty="0">
                          <a:latin typeface="Gill Sans MT" panose="020B0502020104020203" pitchFamily="34" charset="0"/>
                        </a:rPr>
                        <a:t>•</a:t>
                      </a:r>
                      <a:endParaRPr sz="160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5"/>
                  </a:ext>
                </a:extLst>
              </a:tr>
              <a:tr h="801188">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600" dirty="0">
                          <a:latin typeface="Gill Sans MT" panose="020B0502020104020203" pitchFamily="34" charset="0"/>
                        </a:rPr>
                        <a:t>•</a:t>
                      </a:r>
                    </a:p>
                    <a:p>
                      <a:pPr marL="92075">
                        <a:lnSpc>
                          <a:spcPct val="100000"/>
                        </a:lnSpc>
                        <a:spcBef>
                          <a:spcPts val="10"/>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6"/>
                  </a:ext>
                </a:extLst>
              </a:tr>
            </a:tbl>
          </a:graphicData>
        </a:graphic>
      </p:graphicFrame>
      <p:sp>
        <p:nvSpPr>
          <p:cNvPr id="5" name="object 3"/>
          <p:cNvSpPr/>
          <p:nvPr/>
        </p:nvSpPr>
        <p:spPr>
          <a:xfrm>
            <a:off x="10763796" y="5742546"/>
            <a:ext cx="984067" cy="403860"/>
          </a:xfrm>
          <a:custGeom>
            <a:avLst/>
            <a:gdLst/>
            <a:ahLst/>
            <a:cxnLst/>
            <a:rect l="l" t="t" r="r" b="b"/>
            <a:pathLst>
              <a:path w="660400" h="403859">
                <a:moveTo>
                  <a:pt x="0" y="403860"/>
                </a:moveTo>
                <a:lnTo>
                  <a:pt x="659892" y="403860"/>
                </a:lnTo>
                <a:lnTo>
                  <a:pt x="659892" y="0"/>
                </a:lnTo>
                <a:lnTo>
                  <a:pt x="0" y="0"/>
                </a:lnTo>
                <a:lnTo>
                  <a:pt x="0" y="403860"/>
                </a:lnTo>
                <a:close/>
              </a:path>
            </a:pathLst>
          </a:custGeom>
          <a:ln w="12192">
            <a:solidFill>
              <a:schemeClr val="tx1"/>
            </a:solidFill>
          </a:ln>
        </p:spPr>
        <p:txBody>
          <a:bodyPr wrap="square" lIns="0" tIns="0" rIns="0" bIns="0" rtlCol="0"/>
          <a:lstStyle/>
          <a:p>
            <a:endParaRPr/>
          </a:p>
        </p:txBody>
      </p:sp>
      <p:sp>
        <p:nvSpPr>
          <p:cNvPr id="6" name="object 4"/>
          <p:cNvSpPr txBox="1"/>
          <p:nvPr/>
        </p:nvSpPr>
        <p:spPr>
          <a:xfrm>
            <a:off x="9562013" y="5661065"/>
            <a:ext cx="1426119" cy="566822"/>
          </a:xfrm>
          <a:prstGeom prst="rect">
            <a:avLst/>
          </a:prstGeom>
        </p:spPr>
        <p:txBody>
          <a:bodyPr vert="horz" wrap="square" lIns="0" tIns="12700" rIns="0" bIns="0" rtlCol="0">
            <a:spAutoFit/>
          </a:bodyPr>
          <a:lstStyle/>
          <a:p>
            <a:pPr marL="12700" marR="5080">
              <a:lnSpc>
                <a:spcPct val="100000"/>
              </a:lnSpc>
              <a:spcBef>
                <a:spcPts val="100"/>
              </a:spcBef>
            </a:pPr>
            <a:r>
              <a:rPr sz="1800" spc="-15" dirty="0">
                <a:latin typeface="Gill Sans MT" panose="020B0502020104020203" pitchFamily="34" charset="0"/>
                <a:cs typeface="Calibri"/>
              </a:rPr>
              <a:t>Checked</a:t>
            </a:r>
            <a:r>
              <a:rPr sz="1800" spc="-55" dirty="0">
                <a:latin typeface="Gill Sans MT" panose="020B0502020104020203" pitchFamily="34" charset="0"/>
                <a:cs typeface="Calibri"/>
              </a:rPr>
              <a:t> </a:t>
            </a:r>
            <a:r>
              <a:rPr sz="1800" spc="-5" dirty="0">
                <a:latin typeface="Gill Sans MT" panose="020B0502020104020203" pitchFamily="34" charset="0"/>
                <a:cs typeface="Calibri"/>
              </a:rPr>
              <a:t>by </a:t>
            </a:r>
            <a:r>
              <a:rPr sz="1800" spc="-395" dirty="0">
                <a:latin typeface="Gill Sans MT" panose="020B0502020104020203" pitchFamily="34" charset="0"/>
                <a:cs typeface="Calibri"/>
              </a:rPr>
              <a:t> </a:t>
            </a:r>
            <a:r>
              <a:rPr sz="1800" spc="-15" dirty="0">
                <a:latin typeface="Gill Sans MT" panose="020B0502020104020203" pitchFamily="34" charset="0"/>
                <a:cs typeface="Calibri"/>
              </a:rPr>
              <a:t>form</a:t>
            </a:r>
            <a:r>
              <a:rPr sz="1800" spc="-45" dirty="0">
                <a:latin typeface="Gill Sans MT" panose="020B0502020104020203" pitchFamily="34" charset="0"/>
                <a:cs typeface="Calibri"/>
              </a:rPr>
              <a:t> </a:t>
            </a:r>
            <a:r>
              <a:rPr sz="1800" spc="-10" dirty="0">
                <a:latin typeface="Gill Sans MT" panose="020B0502020104020203" pitchFamily="34" charset="0"/>
                <a:cs typeface="Calibri"/>
              </a:rPr>
              <a:t>tutor:</a:t>
            </a:r>
            <a:endParaRPr sz="1800" dirty="0">
              <a:latin typeface="Gill Sans MT" panose="020B0502020104020203" pitchFamily="34" charset="0"/>
              <a:cs typeface="Calibri"/>
            </a:endParaRPr>
          </a:p>
        </p:txBody>
      </p:sp>
      <p:sp>
        <p:nvSpPr>
          <p:cNvPr id="7" name="TextBox 6"/>
          <p:cNvSpPr txBox="1"/>
          <p:nvPr/>
        </p:nvSpPr>
        <p:spPr>
          <a:xfrm>
            <a:off x="11755120" y="6488668"/>
            <a:ext cx="436880" cy="369332"/>
          </a:xfrm>
          <a:prstGeom prst="rect">
            <a:avLst/>
          </a:prstGeom>
          <a:solidFill>
            <a:schemeClr val="tx1"/>
          </a:solidFill>
        </p:spPr>
        <p:txBody>
          <a:bodyPr wrap="square" rtlCol="0">
            <a:spAutoFit/>
          </a:bodyPr>
          <a:lstStyle/>
          <a:p>
            <a:pPr algn="ctr"/>
            <a:r>
              <a:rPr lang="en-GB" smtClean="0">
                <a:solidFill>
                  <a:schemeClr val="bg1"/>
                </a:solidFill>
              </a:rPr>
              <a:t>31</a:t>
            </a:r>
            <a:endParaRPr lang="en-GB" dirty="0">
              <a:solidFill>
                <a:schemeClr val="bg1"/>
              </a:solidFill>
            </a:endParaRPr>
          </a:p>
        </p:txBody>
      </p:sp>
    </p:spTree>
    <p:extLst>
      <p:ext uri="{BB962C8B-B14F-4D97-AF65-F5344CB8AC3E}">
        <p14:creationId xmlns:p14="http://schemas.microsoft.com/office/powerpoint/2010/main" val="18807323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nvPr>
        </p:nvGraphicFramePr>
        <p:xfrm>
          <a:off x="307458" y="200891"/>
          <a:ext cx="11571032" cy="5198670"/>
        </p:xfrm>
        <a:graphic>
          <a:graphicData uri="http://schemas.openxmlformats.org/drawingml/2006/table">
            <a:tbl>
              <a:tblPr firstRow="1" bandRow="1">
                <a:tableStyleId>{5940675A-B579-460E-94D1-54222C63F5DA}</a:tableStyleId>
              </a:tblPr>
              <a:tblGrid>
                <a:gridCol w="1135511">
                  <a:extLst>
                    <a:ext uri="{9D8B030D-6E8A-4147-A177-3AD203B41FA5}">
                      <a16:colId xmlns:a16="http://schemas.microsoft.com/office/drawing/2014/main" val="20000"/>
                    </a:ext>
                  </a:extLst>
                </a:gridCol>
                <a:gridCol w="2220710">
                  <a:extLst>
                    <a:ext uri="{9D8B030D-6E8A-4147-A177-3AD203B41FA5}">
                      <a16:colId xmlns:a16="http://schemas.microsoft.com/office/drawing/2014/main" val="20001"/>
                    </a:ext>
                  </a:extLst>
                </a:gridCol>
                <a:gridCol w="1483087">
                  <a:extLst>
                    <a:ext uri="{9D8B030D-6E8A-4147-A177-3AD203B41FA5}">
                      <a16:colId xmlns:a16="http://schemas.microsoft.com/office/drawing/2014/main" val="20002"/>
                    </a:ext>
                  </a:extLst>
                </a:gridCol>
                <a:gridCol w="6731724">
                  <a:extLst>
                    <a:ext uri="{9D8B030D-6E8A-4147-A177-3AD203B41FA5}">
                      <a16:colId xmlns:a16="http://schemas.microsoft.com/office/drawing/2014/main" val="20003"/>
                    </a:ext>
                  </a:extLst>
                </a:gridCol>
              </a:tblGrid>
              <a:tr h="469900">
                <a:tc gridSpan="4">
                  <a:txBody>
                    <a:bodyPr/>
                    <a:lstStyle/>
                    <a:p>
                      <a:pPr marL="91440" algn="ctr">
                        <a:lnSpc>
                          <a:spcPct val="100000"/>
                        </a:lnSpc>
                        <a:spcBef>
                          <a:spcPts val="229"/>
                        </a:spcBef>
                      </a:pPr>
                      <a:r>
                        <a:rPr sz="1600" spc="-10" dirty="0">
                          <a:latin typeface="Gill Sans MT" panose="020B0502020104020203" pitchFamily="34" charset="0"/>
                        </a:rPr>
                        <a:t>Reading </a:t>
                      </a:r>
                      <a:r>
                        <a:rPr sz="1600" dirty="0">
                          <a:latin typeface="Gill Sans MT" panose="020B0502020104020203" pitchFamily="34" charset="0"/>
                        </a:rPr>
                        <a:t>Log</a:t>
                      </a:r>
                      <a:r>
                        <a:rPr sz="1600" spc="-5" dirty="0">
                          <a:latin typeface="Gill Sans MT" panose="020B0502020104020203" pitchFamily="34" charset="0"/>
                        </a:rPr>
                        <a:t> </a:t>
                      </a:r>
                      <a:r>
                        <a:rPr sz="1600" spc="-20">
                          <a:latin typeface="Gill Sans MT" panose="020B0502020104020203" pitchFamily="34" charset="0"/>
                        </a:rPr>
                        <a:t>w/c</a:t>
                      </a:r>
                      <a:r>
                        <a:rPr sz="1600">
                          <a:latin typeface="Gill Sans MT" panose="020B0502020104020203" pitchFamily="34" charset="0"/>
                        </a:rPr>
                        <a:t> </a:t>
                      </a:r>
                      <a:r>
                        <a:rPr lang="en-GB" sz="1600" spc="10" smtClean="0">
                          <a:latin typeface="Gill Sans MT" panose="020B0502020104020203" pitchFamily="34" charset="0"/>
                        </a:rPr>
                        <a:t>26</a:t>
                      </a:r>
                      <a:r>
                        <a:rPr lang="en-GB" sz="1600" spc="10" baseline="30000" smtClean="0">
                          <a:latin typeface="Gill Sans MT" panose="020B0502020104020203" pitchFamily="34" charset="0"/>
                        </a:rPr>
                        <a:t>th</a:t>
                      </a:r>
                      <a:r>
                        <a:rPr lang="en-GB" sz="1600" spc="10" smtClean="0">
                          <a:latin typeface="Gill Sans MT" panose="020B0502020104020203" pitchFamily="34" charset="0"/>
                        </a:rPr>
                        <a:t> January</a:t>
                      </a:r>
                      <a:r>
                        <a:rPr lang="en-GB" sz="1600" spc="10" baseline="0" smtClean="0">
                          <a:latin typeface="Gill Sans MT" panose="020B0502020104020203" pitchFamily="34" charset="0"/>
                        </a:rPr>
                        <a:t> </a:t>
                      </a:r>
                      <a:r>
                        <a:rPr sz="1600" smtClean="0">
                          <a:latin typeface="Gill Sans MT" panose="020B0502020104020203" pitchFamily="34" charset="0"/>
                        </a:rPr>
                        <a:t>(20</a:t>
                      </a:r>
                      <a:r>
                        <a:rPr sz="1600" spc="-10" smtClean="0">
                          <a:latin typeface="Gill Sans MT" panose="020B0502020104020203" pitchFamily="34" charset="0"/>
                        </a:rPr>
                        <a:t> </a:t>
                      </a:r>
                      <a:r>
                        <a:rPr sz="1600" spc="-5" dirty="0">
                          <a:latin typeface="Gill Sans MT" panose="020B0502020104020203" pitchFamily="34" charset="0"/>
                        </a:rPr>
                        <a:t>mins </a:t>
                      </a:r>
                      <a:r>
                        <a:rPr sz="1600" spc="-10" dirty="0">
                          <a:latin typeface="Gill Sans MT" panose="020B0502020104020203" pitchFamily="34" charset="0"/>
                        </a:rPr>
                        <a:t>reading</a:t>
                      </a:r>
                      <a:r>
                        <a:rPr sz="1600" dirty="0">
                          <a:latin typeface="Gill Sans MT" panose="020B0502020104020203" pitchFamily="34" charset="0"/>
                        </a:rPr>
                        <a:t> per</a:t>
                      </a:r>
                      <a:r>
                        <a:rPr sz="1600" spc="5" dirty="0">
                          <a:latin typeface="Gill Sans MT" panose="020B0502020104020203" pitchFamily="34" charset="0"/>
                        </a:rPr>
                        <a:t> </a:t>
                      </a:r>
                      <a:r>
                        <a:rPr sz="1600" spc="-15" dirty="0">
                          <a:latin typeface="Gill Sans MT" panose="020B0502020104020203" pitchFamily="34" charset="0"/>
                        </a:rPr>
                        <a:t>day</a:t>
                      </a:r>
                      <a:r>
                        <a:rPr sz="1600" spc="5" dirty="0">
                          <a:latin typeface="Gill Sans MT" panose="020B0502020104020203" pitchFamily="34" charset="0"/>
                        </a:rPr>
                        <a:t> </a:t>
                      </a:r>
                      <a:r>
                        <a:rPr sz="1600" dirty="0">
                          <a:latin typeface="Gill Sans MT" panose="020B0502020104020203" pitchFamily="34" charset="0"/>
                        </a:rPr>
                        <a:t>–</a:t>
                      </a:r>
                      <a:r>
                        <a:rPr sz="1600" spc="5" dirty="0">
                          <a:latin typeface="Gill Sans MT" panose="020B0502020104020203" pitchFamily="34" charset="0"/>
                        </a:rPr>
                        <a:t> </a:t>
                      </a:r>
                      <a:r>
                        <a:rPr sz="1600" spc="-5" dirty="0">
                          <a:latin typeface="Gill Sans MT" panose="020B0502020104020203" pitchFamily="34" charset="0"/>
                        </a:rPr>
                        <a:t>all </a:t>
                      </a:r>
                      <a:r>
                        <a:rPr sz="1600" spc="-10" dirty="0">
                          <a:latin typeface="Gill Sans MT" panose="020B0502020104020203" pitchFamily="34" charset="0"/>
                        </a:rPr>
                        <a:t>five</a:t>
                      </a:r>
                      <a:r>
                        <a:rPr sz="1600" dirty="0">
                          <a:latin typeface="Gill Sans MT" panose="020B0502020104020203" pitchFamily="34" charset="0"/>
                        </a:rPr>
                        <a:t> logs </a:t>
                      </a:r>
                      <a:r>
                        <a:rPr sz="1600" spc="-5" dirty="0">
                          <a:latin typeface="Gill Sans MT" panose="020B0502020104020203" pitchFamily="34" charset="0"/>
                        </a:rPr>
                        <a:t>MUST</a:t>
                      </a:r>
                      <a:r>
                        <a:rPr sz="1600" spc="-15" dirty="0">
                          <a:latin typeface="Gill Sans MT" panose="020B0502020104020203" pitchFamily="34" charset="0"/>
                        </a:rPr>
                        <a:t> </a:t>
                      </a:r>
                      <a:r>
                        <a:rPr sz="1600" dirty="0">
                          <a:latin typeface="Gill Sans MT" panose="020B0502020104020203" pitchFamily="34" charset="0"/>
                        </a:rPr>
                        <a:t>be</a:t>
                      </a:r>
                      <a:r>
                        <a:rPr sz="1600" spc="10" dirty="0">
                          <a:latin typeface="Gill Sans MT" panose="020B0502020104020203" pitchFamily="34" charset="0"/>
                        </a:rPr>
                        <a:t> </a:t>
                      </a:r>
                      <a:r>
                        <a:rPr sz="1600" spc="-5" dirty="0">
                          <a:latin typeface="Gill Sans MT" panose="020B0502020104020203" pitchFamily="34" charset="0"/>
                        </a:rPr>
                        <a:t>completed)</a:t>
                      </a:r>
                      <a:endParaRPr sz="1600" dirty="0">
                        <a:latin typeface="Gill Sans MT" panose="020B0502020104020203" pitchFamily="34" charset="0"/>
                        <a:cs typeface="Calibri"/>
                      </a:endParaRPr>
                    </a:p>
                  </a:txBody>
                  <a:tcPr marL="0" marR="0" marT="29209" marB="0" anchor="ctr">
                    <a:solidFill>
                      <a:schemeClr val="accent1">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618078">
                <a:tc>
                  <a:txBody>
                    <a:bodyPr/>
                    <a:lstStyle/>
                    <a:p>
                      <a:pPr marL="91440" algn="ctr">
                        <a:lnSpc>
                          <a:spcPct val="100000"/>
                        </a:lnSpc>
                        <a:spcBef>
                          <a:spcPts val="270"/>
                        </a:spcBef>
                      </a:pPr>
                      <a:r>
                        <a:rPr sz="1600" b="1" spc="-10" dirty="0">
                          <a:latin typeface="Gill Sans MT" panose="020B0502020104020203" pitchFamily="34" charset="0"/>
                        </a:rPr>
                        <a:t>Date</a:t>
                      </a:r>
                      <a:endParaRPr sz="1600" b="1" dirty="0">
                        <a:latin typeface="Gill Sans MT" panose="020B0502020104020203" pitchFamily="34" charset="0"/>
                        <a:cs typeface="Calibri"/>
                      </a:endParaRPr>
                    </a:p>
                  </a:txBody>
                  <a:tcPr marL="0" marR="0" marT="34290" marB="0" anchor="ctr"/>
                </a:tc>
                <a:tc>
                  <a:txBody>
                    <a:bodyPr/>
                    <a:lstStyle/>
                    <a:p>
                      <a:pPr marL="91440" algn="ctr">
                        <a:lnSpc>
                          <a:spcPct val="100000"/>
                        </a:lnSpc>
                        <a:spcBef>
                          <a:spcPts val="270"/>
                        </a:spcBef>
                      </a:pPr>
                      <a:r>
                        <a:rPr sz="1600" b="1" spc="-5" dirty="0">
                          <a:latin typeface="Gill Sans MT" panose="020B0502020104020203" pitchFamily="34" charset="0"/>
                        </a:rPr>
                        <a:t>Title</a:t>
                      </a:r>
                      <a:r>
                        <a:rPr sz="1600" b="1" spc="-30" dirty="0">
                          <a:latin typeface="Gill Sans MT" panose="020B0502020104020203" pitchFamily="34" charset="0"/>
                        </a:rPr>
                        <a:t> </a:t>
                      </a:r>
                      <a:r>
                        <a:rPr sz="1600" b="1" dirty="0">
                          <a:latin typeface="Gill Sans MT" panose="020B0502020104020203" pitchFamily="34" charset="0"/>
                        </a:rPr>
                        <a:t>of</a:t>
                      </a:r>
                      <a:r>
                        <a:rPr sz="1600" b="1" spc="-35" dirty="0">
                          <a:latin typeface="Gill Sans MT" panose="020B0502020104020203" pitchFamily="34" charset="0"/>
                        </a:rPr>
                        <a:t> </a:t>
                      </a:r>
                      <a:r>
                        <a:rPr sz="1600" b="1" spc="-5" dirty="0">
                          <a:latin typeface="Gill Sans MT" panose="020B0502020104020203" pitchFamily="34" charset="0"/>
                        </a:rPr>
                        <a:t>novel</a:t>
                      </a:r>
                      <a:endParaRPr sz="1600" b="1">
                        <a:latin typeface="Gill Sans MT" panose="020B0502020104020203" pitchFamily="34" charset="0"/>
                        <a:cs typeface="Calibri"/>
                      </a:endParaRPr>
                    </a:p>
                  </a:txBody>
                  <a:tcPr marL="0" marR="0" marT="34290" marB="0" anchor="ctr"/>
                </a:tc>
                <a:tc>
                  <a:txBody>
                    <a:bodyPr/>
                    <a:lstStyle/>
                    <a:p>
                      <a:pPr marL="92075" marR="273685" algn="ctr">
                        <a:lnSpc>
                          <a:spcPct val="100000"/>
                        </a:lnSpc>
                        <a:spcBef>
                          <a:spcPts val="270"/>
                        </a:spcBef>
                      </a:pPr>
                      <a:r>
                        <a:rPr sz="1600" b="1" spc="-5" dirty="0">
                          <a:latin typeface="Gill Sans MT" panose="020B0502020104020203" pitchFamily="34" charset="0"/>
                        </a:rPr>
                        <a:t>Number</a:t>
                      </a:r>
                      <a:r>
                        <a:rPr sz="1600" b="1" spc="-75" dirty="0">
                          <a:latin typeface="Gill Sans MT" panose="020B0502020104020203" pitchFamily="34" charset="0"/>
                        </a:rPr>
                        <a:t> </a:t>
                      </a:r>
                      <a:r>
                        <a:rPr sz="1600" b="1" spc="-5" dirty="0">
                          <a:latin typeface="Gill Sans MT" panose="020B0502020104020203" pitchFamily="34" charset="0"/>
                        </a:rPr>
                        <a:t>of </a:t>
                      </a:r>
                      <a:r>
                        <a:rPr sz="1600" b="1" spc="-300" dirty="0">
                          <a:latin typeface="Gill Sans MT" panose="020B0502020104020203" pitchFamily="34" charset="0"/>
                        </a:rPr>
                        <a:t> </a:t>
                      </a:r>
                      <a:r>
                        <a:rPr sz="1600" b="1" spc="-10" dirty="0">
                          <a:latin typeface="Gill Sans MT" panose="020B0502020104020203" pitchFamily="34" charset="0"/>
                        </a:rPr>
                        <a:t>p</a:t>
                      </a:r>
                      <a:r>
                        <a:rPr sz="1600" b="1" dirty="0">
                          <a:latin typeface="Gill Sans MT" panose="020B0502020104020203" pitchFamily="34" charset="0"/>
                        </a:rPr>
                        <a:t>a</a:t>
                      </a:r>
                      <a:r>
                        <a:rPr sz="1600" b="1" spc="-15" dirty="0">
                          <a:latin typeface="Gill Sans MT" panose="020B0502020104020203" pitchFamily="34" charset="0"/>
                        </a:rPr>
                        <a:t>g</a:t>
                      </a:r>
                      <a:r>
                        <a:rPr sz="1600" b="1" dirty="0">
                          <a:latin typeface="Gill Sans MT" panose="020B0502020104020203" pitchFamily="34" charset="0"/>
                        </a:rPr>
                        <a:t>es</a:t>
                      </a:r>
                      <a:r>
                        <a:rPr sz="1600" b="1" spc="5" dirty="0">
                          <a:latin typeface="Gill Sans MT" panose="020B0502020104020203" pitchFamily="34" charset="0"/>
                        </a:rPr>
                        <a:t> </a:t>
                      </a:r>
                      <a:r>
                        <a:rPr sz="1600" b="1" spc="-25" dirty="0">
                          <a:latin typeface="Gill Sans MT" panose="020B0502020104020203" pitchFamily="34" charset="0"/>
                        </a:rPr>
                        <a:t>r</a:t>
                      </a:r>
                      <a:r>
                        <a:rPr sz="1600" b="1" dirty="0">
                          <a:latin typeface="Gill Sans MT" panose="020B0502020104020203" pitchFamily="34" charset="0"/>
                        </a:rPr>
                        <a:t>ead</a:t>
                      </a:r>
                      <a:endParaRPr sz="1600" b="1" dirty="0">
                        <a:latin typeface="Gill Sans MT" panose="020B0502020104020203" pitchFamily="34" charset="0"/>
                        <a:cs typeface="Calibri"/>
                      </a:endParaRPr>
                    </a:p>
                  </a:txBody>
                  <a:tcPr marL="0" marR="0" marT="34290" marB="0" anchor="ctr"/>
                </a:tc>
                <a:tc>
                  <a:txBody>
                    <a:bodyPr/>
                    <a:lstStyle/>
                    <a:p>
                      <a:pPr marL="92075" algn="ctr">
                        <a:lnSpc>
                          <a:spcPct val="100000"/>
                        </a:lnSpc>
                        <a:spcBef>
                          <a:spcPts val="270"/>
                        </a:spcBef>
                      </a:pPr>
                      <a:r>
                        <a:rPr sz="1600" b="1" spc="-5" dirty="0">
                          <a:latin typeface="Gill Sans MT" panose="020B0502020104020203" pitchFamily="34" charset="0"/>
                        </a:rPr>
                        <a:t>Summary</a:t>
                      </a:r>
                      <a:r>
                        <a:rPr sz="1600" b="1" spc="-20" dirty="0">
                          <a:latin typeface="Gill Sans MT" panose="020B0502020104020203" pitchFamily="34" charset="0"/>
                        </a:rPr>
                        <a:t> </a:t>
                      </a:r>
                      <a:r>
                        <a:rPr sz="1600" b="1" spc="-5" dirty="0">
                          <a:latin typeface="Gill Sans MT" panose="020B0502020104020203" pitchFamily="34" charset="0"/>
                        </a:rPr>
                        <a:t>about</a:t>
                      </a:r>
                      <a:r>
                        <a:rPr sz="1600" b="1" spc="-10" dirty="0">
                          <a:latin typeface="Gill Sans MT" panose="020B0502020104020203" pitchFamily="34" charset="0"/>
                        </a:rPr>
                        <a:t> </a:t>
                      </a:r>
                      <a:r>
                        <a:rPr sz="1600" b="1" spc="-5" dirty="0">
                          <a:latin typeface="Gill Sans MT" panose="020B0502020104020203" pitchFamily="34" charset="0"/>
                        </a:rPr>
                        <a:t>what</a:t>
                      </a:r>
                      <a:r>
                        <a:rPr sz="1600" b="1" spc="-10" dirty="0">
                          <a:latin typeface="Gill Sans MT" panose="020B0502020104020203" pitchFamily="34" charset="0"/>
                        </a:rPr>
                        <a:t> </a:t>
                      </a:r>
                      <a:r>
                        <a:rPr sz="1600" b="1" dirty="0">
                          <a:latin typeface="Gill Sans MT" panose="020B0502020104020203" pitchFamily="34" charset="0"/>
                        </a:rPr>
                        <a:t>I</a:t>
                      </a:r>
                      <a:r>
                        <a:rPr sz="1600" b="1" spc="-5" dirty="0">
                          <a:latin typeface="Gill Sans MT" panose="020B0502020104020203" pitchFamily="34" charset="0"/>
                        </a:rPr>
                        <a:t> </a:t>
                      </a:r>
                      <a:r>
                        <a:rPr sz="1600" b="1" spc="-15" dirty="0">
                          <a:latin typeface="Gill Sans MT" panose="020B0502020104020203" pitchFamily="34" charset="0"/>
                        </a:rPr>
                        <a:t>have</a:t>
                      </a:r>
                      <a:r>
                        <a:rPr sz="1600" b="1" spc="-5" dirty="0">
                          <a:latin typeface="Gill Sans MT" panose="020B0502020104020203" pitchFamily="34" charset="0"/>
                        </a:rPr>
                        <a:t> read</a:t>
                      </a:r>
                      <a:endParaRPr sz="1600" b="1" dirty="0">
                        <a:latin typeface="Gill Sans MT" panose="020B0502020104020203" pitchFamily="34" charset="0"/>
                        <a:cs typeface="Calibri"/>
                      </a:endParaRPr>
                    </a:p>
                  </a:txBody>
                  <a:tcPr marL="0" marR="0" marT="34290" marB="0" anchor="ctr"/>
                </a:tc>
                <a:extLst>
                  <a:ext uri="{0D108BD9-81ED-4DB2-BD59-A6C34878D82A}">
                    <a16:rowId xmlns:a16="http://schemas.microsoft.com/office/drawing/2014/main" val="10001"/>
                  </a:ext>
                </a:extLst>
              </a:tr>
              <a:tr h="836336">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0"/>
                        </a:spcBef>
                      </a:pPr>
                      <a:r>
                        <a:rPr sz="1600" dirty="0">
                          <a:latin typeface="Gill Sans MT" panose="020B0502020104020203" pitchFamily="34" charset="0"/>
                        </a:rPr>
                        <a:t>•</a:t>
                      </a:r>
                    </a:p>
                    <a:p>
                      <a:pPr marL="92075">
                        <a:lnSpc>
                          <a:spcPct val="100000"/>
                        </a:lnSpc>
                        <a:spcBef>
                          <a:spcPts val="15"/>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0480" marB="0"/>
                </a:tc>
                <a:extLst>
                  <a:ext uri="{0D108BD9-81ED-4DB2-BD59-A6C34878D82A}">
                    <a16:rowId xmlns:a16="http://schemas.microsoft.com/office/drawing/2014/main" val="10002"/>
                  </a:ext>
                </a:extLst>
              </a:tr>
              <a:tr h="844665">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4"/>
                        </a:spcBef>
                      </a:pPr>
                      <a:r>
                        <a:rPr sz="1600" dirty="0">
                          <a:latin typeface="Gill Sans MT" panose="020B0502020104020203" pitchFamily="34" charset="0"/>
                        </a:rPr>
                        <a:t>•</a:t>
                      </a:r>
                    </a:p>
                    <a:p>
                      <a:pPr marL="92075">
                        <a:lnSpc>
                          <a:spcPct val="100000"/>
                        </a:lnSpc>
                        <a:spcBef>
                          <a:spcPts val="10"/>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1114" marB="0"/>
                </a:tc>
                <a:extLst>
                  <a:ext uri="{0D108BD9-81ED-4DB2-BD59-A6C34878D82A}">
                    <a16:rowId xmlns:a16="http://schemas.microsoft.com/office/drawing/2014/main" val="10003"/>
                  </a:ext>
                </a:extLst>
              </a:tr>
              <a:tr h="836023">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dirty="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5"/>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spcBef>
                          <a:spcPts val="15"/>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pPr>
                      <a:r>
                        <a:rPr sz="1600" dirty="0">
                          <a:latin typeface="Gill Sans MT" panose="020B0502020104020203" pitchFamily="34" charset="0"/>
                        </a:rPr>
                        <a:t>•</a:t>
                      </a:r>
                      <a:endParaRPr sz="1600">
                        <a:latin typeface="Gill Sans MT" panose="020B0502020104020203" pitchFamily="34" charset="0"/>
                        <a:cs typeface="Arial MT"/>
                      </a:endParaRPr>
                    </a:p>
                  </a:txBody>
                  <a:tcPr marL="0" marR="0" marT="31115" marB="0"/>
                </a:tc>
                <a:extLst>
                  <a:ext uri="{0D108BD9-81ED-4DB2-BD59-A6C34878D82A}">
                    <a16:rowId xmlns:a16="http://schemas.microsoft.com/office/drawing/2014/main" val="10004"/>
                  </a:ext>
                </a:extLst>
              </a:tr>
              <a:tr h="792480">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spcBef>
                          <a:spcPts val="10"/>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pPr>
                      <a:r>
                        <a:rPr sz="1600" dirty="0">
                          <a:latin typeface="Gill Sans MT" panose="020B0502020104020203" pitchFamily="34" charset="0"/>
                        </a:rPr>
                        <a:t>•</a:t>
                      </a:r>
                      <a:endParaRPr sz="160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5"/>
                  </a:ext>
                </a:extLst>
              </a:tr>
              <a:tr h="801188">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600" dirty="0">
                          <a:latin typeface="Gill Sans MT" panose="020B0502020104020203" pitchFamily="34" charset="0"/>
                        </a:rPr>
                        <a:t>•</a:t>
                      </a:r>
                    </a:p>
                    <a:p>
                      <a:pPr marL="92075">
                        <a:lnSpc>
                          <a:spcPct val="100000"/>
                        </a:lnSpc>
                        <a:spcBef>
                          <a:spcPts val="10"/>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6"/>
                  </a:ext>
                </a:extLst>
              </a:tr>
            </a:tbl>
          </a:graphicData>
        </a:graphic>
      </p:graphicFrame>
      <p:sp>
        <p:nvSpPr>
          <p:cNvPr id="5" name="object 3"/>
          <p:cNvSpPr/>
          <p:nvPr/>
        </p:nvSpPr>
        <p:spPr>
          <a:xfrm>
            <a:off x="10763796" y="5742546"/>
            <a:ext cx="984067" cy="403860"/>
          </a:xfrm>
          <a:custGeom>
            <a:avLst/>
            <a:gdLst/>
            <a:ahLst/>
            <a:cxnLst/>
            <a:rect l="l" t="t" r="r" b="b"/>
            <a:pathLst>
              <a:path w="660400" h="403859">
                <a:moveTo>
                  <a:pt x="0" y="403860"/>
                </a:moveTo>
                <a:lnTo>
                  <a:pt x="659892" y="403860"/>
                </a:lnTo>
                <a:lnTo>
                  <a:pt x="659892" y="0"/>
                </a:lnTo>
                <a:lnTo>
                  <a:pt x="0" y="0"/>
                </a:lnTo>
                <a:lnTo>
                  <a:pt x="0" y="403860"/>
                </a:lnTo>
                <a:close/>
              </a:path>
            </a:pathLst>
          </a:custGeom>
          <a:ln w="12192">
            <a:solidFill>
              <a:schemeClr val="tx1"/>
            </a:solidFill>
          </a:ln>
        </p:spPr>
        <p:txBody>
          <a:bodyPr wrap="square" lIns="0" tIns="0" rIns="0" bIns="0" rtlCol="0"/>
          <a:lstStyle/>
          <a:p>
            <a:endParaRPr/>
          </a:p>
        </p:txBody>
      </p:sp>
      <p:sp>
        <p:nvSpPr>
          <p:cNvPr id="6" name="object 4"/>
          <p:cNvSpPr txBox="1"/>
          <p:nvPr/>
        </p:nvSpPr>
        <p:spPr>
          <a:xfrm>
            <a:off x="9562013" y="5661065"/>
            <a:ext cx="1426119" cy="566822"/>
          </a:xfrm>
          <a:prstGeom prst="rect">
            <a:avLst/>
          </a:prstGeom>
        </p:spPr>
        <p:txBody>
          <a:bodyPr vert="horz" wrap="square" lIns="0" tIns="12700" rIns="0" bIns="0" rtlCol="0">
            <a:spAutoFit/>
          </a:bodyPr>
          <a:lstStyle/>
          <a:p>
            <a:pPr marL="12700" marR="5080">
              <a:lnSpc>
                <a:spcPct val="100000"/>
              </a:lnSpc>
              <a:spcBef>
                <a:spcPts val="100"/>
              </a:spcBef>
            </a:pPr>
            <a:r>
              <a:rPr sz="1800" spc="-15" dirty="0">
                <a:latin typeface="Gill Sans MT" panose="020B0502020104020203" pitchFamily="34" charset="0"/>
                <a:cs typeface="Calibri"/>
              </a:rPr>
              <a:t>Checked</a:t>
            </a:r>
            <a:r>
              <a:rPr sz="1800" spc="-55" dirty="0">
                <a:latin typeface="Gill Sans MT" panose="020B0502020104020203" pitchFamily="34" charset="0"/>
                <a:cs typeface="Calibri"/>
              </a:rPr>
              <a:t> </a:t>
            </a:r>
            <a:r>
              <a:rPr sz="1800" spc="-5" dirty="0">
                <a:latin typeface="Gill Sans MT" panose="020B0502020104020203" pitchFamily="34" charset="0"/>
                <a:cs typeface="Calibri"/>
              </a:rPr>
              <a:t>by </a:t>
            </a:r>
            <a:r>
              <a:rPr sz="1800" spc="-395" dirty="0">
                <a:latin typeface="Gill Sans MT" panose="020B0502020104020203" pitchFamily="34" charset="0"/>
                <a:cs typeface="Calibri"/>
              </a:rPr>
              <a:t> </a:t>
            </a:r>
            <a:r>
              <a:rPr sz="1800" spc="-15" dirty="0">
                <a:latin typeface="Gill Sans MT" panose="020B0502020104020203" pitchFamily="34" charset="0"/>
                <a:cs typeface="Calibri"/>
              </a:rPr>
              <a:t>form</a:t>
            </a:r>
            <a:r>
              <a:rPr sz="1800" spc="-45" dirty="0">
                <a:latin typeface="Gill Sans MT" panose="020B0502020104020203" pitchFamily="34" charset="0"/>
                <a:cs typeface="Calibri"/>
              </a:rPr>
              <a:t> </a:t>
            </a:r>
            <a:r>
              <a:rPr sz="1800" spc="-10" dirty="0">
                <a:latin typeface="Gill Sans MT" panose="020B0502020104020203" pitchFamily="34" charset="0"/>
                <a:cs typeface="Calibri"/>
              </a:rPr>
              <a:t>tutor:</a:t>
            </a:r>
            <a:endParaRPr sz="1800" dirty="0">
              <a:latin typeface="Gill Sans MT" panose="020B0502020104020203" pitchFamily="34" charset="0"/>
              <a:cs typeface="Calibri"/>
            </a:endParaRPr>
          </a:p>
        </p:txBody>
      </p:sp>
      <p:sp>
        <p:nvSpPr>
          <p:cNvPr id="7" name="TextBox 6"/>
          <p:cNvSpPr txBox="1"/>
          <p:nvPr/>
        </p:nvSpPr>
        <p:spPr>
          <a:xfrm>
            <a:off x="11755120" y="6488668"/>
            <a:ext cx="436880" cy="369332"/>
          </a:xfrm>
          <a:prstGeom prst="rect">
            <a:avLst/>
          </a:prstGeom>
          <a:solidFill>
            <a:schemeClr val="tx1"/>
          </a:solidFill>
        </p:spPr>
        <p:txBody>
          <a:bodyPr wrap="square" rtlCol="0">
            <a:spAutoFit/>
          </a:bodyPr>
          <a:lstStyle/>
          <a:p>
            <a:pPr algn="ctr"/>
            <a:r>
              <a:rPr lang="en-GB" smtClean="0">
                <a:solidFill>
                  <a:schemeClr val="bg1"/>
                </a:solidFill>
              </a:rPr>
              <a:t>32</a:t>
            </a:r>
            <a:endParaRPr lang="en-GB" dirty="0">
              <a:solidFill>
                <a:schemeClr val="bg1"/>
              </a:solidFill>
            </a:endParaRPr>
          </a:p>
        </p:txBody>
      </p:sp>
    </p:spTree>
    <p:extLst>
      <p:ext uri="{BB962C8B-B14F-4D97-AF65-F5344CB8AC3E}">
        <p14:creationId xmlns:p14="http://schemas.microsoft.com/office/powerpoint/2010/main" val="25739661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nvPr>
        </p:nvGraphicFramePr>
        <p:xfrm>
          <a:off x="307458" y="200891"/>
          <a:ext cx="11571032" cy="5198670"/>
        </p:xfrm>
        <a:graphic>
          <a:graphicData uri="http://schemas.openxmlformats.org/drawingml/2006/table">
            <a:tbl>
              <a:tblPr firstRow="1" bandRow="1">
                <a:tableStyleId>{5940675A-B579-460E-94D1-54222C63F5DA}</a:tableStyleId>
              </a:tblPr>
              <a:tblGrid>
                <a:gridCol w="1135511">
                  <a:extLst>
                    <a:ext uri="{9D8B030D-6E8A-4147-A177-3AD203B41FA5}">
                      <a16:colId xmlns:a16="http://schemas.microsoft.com/office/drawing/2014/main" val="20000"/>
                    </a:ext>
                  </a:extLst>
                </a:gridCol>
                <a:gridCol w="2220710">
                  <a:extLst>
                    <a:ext uri="{9D8B030D-6E8A-4147-A177-3AD203B41FA5}">
                      <a16:colId xmlns:a16="http://schemas.microsoft.com/office/drawing/2014/main" val="20001"/>
                    </a:ext>
                  </a:extLst>
                </a:gridCol>
                <a:gridCol w="1483087">
                  <a:extLst>
                    <a:ext uri="{9D8B030D-6E8A-4147-A177-3AD203B41FA5}">
                      <a16:colId xmlns:a16="http://schemas.microsoft.com/office/drawing/2014/main" val="20002"/>
                    </a:ext>
                  </a:extLst>
                </a:gridCol>
                <a:gridCol w="6731724">
                  <a:extLst>
                    <a:ext uri="{9D8B030D-6E8A-4147-A177-3AD203B41FA5}">
                      <a16:colId xmlns:a16="http://schemas.microsoft.com/office/drawing/2014/main" val="20003"/>
                    </a:ext>
                  </a:extLst>
                </a:gridCol>
              </a:tblGrid>
              <a:tr h="469900">
                <a:tc gridSpan="4">
                  <a:txBody>
                    <a:bodyPr/>
                    <a:lstStyle/>
                    <a:p>
                      <a:pPr marL="91440" algn="ctr">
                        <a:lnSpc>
                          <a:spcPct val="100000"/>
                        </a:lnSpc>
                        <a:spcBef>
                          <a:spcPts val="229"/>
                        </a:spcBef>
                      </a:pPr>
                      <a:r>
                        <a:rPr sz="1600" spc="-10" dirty="0">
                          <a:latin typeface="Gill Sans MT" panose="020B0502020104020203" pitchFamily="34" charset="0"/>
                        </a:rPr>
                        <a:t>Reading </a:t>
                      </a:r>
                      <a:r>
                        <a:rPr sz="1600" dirty="0">
                          <a:latin typeface="Gill Sans MT" panose="020B0502020104020203" pitchFamily="34" charset="0"/>
                        </a:rPr>
                        <a:t>Log</a:t>
                      </a:r>
                      <a:r>
                        <a:rPr sz="1600" spc="-5" dirty="0">
                          <a:latin typeface="Gill Sans MT" panose="020B0502020104020203" pitchFamily="34" charset="0"/>
                        </a:rPr>
                        <a:t> </a:t>
                      </a:r>
                      <a:r>
                        <a:rPr sz="1600" spc="-20" dirty="0">
                          <a:latin typeface="Gill Sans MT" panose="020B0502020104020203" pitchFamily="34" charset="0"/>
                        </a:rPr>
                        <a:t>w/c</a:t>
                      </a:r>
                      <a:r>
                        <a:rPr sz="1600" dirty="0">
                          <a:latin typeface="Gill Sans MT" panose="020B0502020104020203" pitchFamily="34" charset="0"/>
                        </a:rPr>
                        <a:t> </a:t>
                      </a:r>
                      <a:r>
                        <a:rPr lang="en-GB" sz="1600" spc="10">
                          <a:latin typeface="Gill Sans MT" panose="020B0502020104020203" pitchFamily="34" charset="0"/>
                        </a:rPr>
                        <a:t>2</a:t>
                      </a:r>
                      <a:r>
                        <a:rPr lang="en-GB" sz="1600" spc="10" baseline="30000">
                          <a:latin typeface="Gill Sans MT" panose="020B0502020104020203" pitchFamily="34" charset="0"/>
                        </a:rPr>
                        <a:t>nd</a:t>
                      </a:r>
                      <a:r>
                        <a:rPr lang="en-GB" sz="1600" spc="10">
                          <a:latin typeface="Gill Sans MT" panose="020B0502020104020203" pitchFamily="34" charset="0"/>
                        </a:rPr>
                        <a:t> </a:t>
                      </a:r>
                      <a:r>
                        <a:rPr lang="en-GB" sz="1600" spc="10" smtClean="0">
                          <a:latin typeface="Gill Sans MT" panose="020B0502020104020203" pitchFamily="34" charset="0"/>
                        </a:rPr>
                        <a:t>February</a:t>
                      </a:r>
                      <a:r>
                        <a:rPr lang="en-GB" sz="1600" spc="10" baseline="0" smtClean="0">
                          <a:latin typeface="Gill Sans MT" panose="020B0502020104020203" pitchFamily="34" charset="0"/>
                        </a:rPr>
                        <a:t> </a:t>
                      </a:r>
                      <a:r>
                        <a:rPr sz="1600" dirty="0">
                          <a:latin typeface="Gill Sans MT" panose="020B0502020104020203" pitchFamily="34" charset="0"/>
                        </a:rPr>
                        <a:t>(20</a:t>
                      </a:r>
                      <a:r>
                        <a:rPr sz="1600" spc="-10" dirty="0">
                          <a:latin typeface="Gill Sans MT" panose="020B0502020104020203" pitchFamily="34" charset="0"/>
                        </a:rPr>
                        <a:t> </a:t>
                      </a:r>
                      <a:r>
                        <a:rPr sz="1600" spc="-5" dirty="0">
                          <a:latin typeface="Gill Sans MT" panose="020B0502020104020203" pitchFamily="34" charset="0"/>
                        </a:rPr>
                        <a:t>mins </a:t>
                      </a:r>
                      <a:r>
                        <a:rPr sz="1600" spc="-10" dirty="0">
                          <a:latin typeface="Gill Sans MT" panose="020B0502020104020203" pitchFamily="34" charset="0"/>
                        </a:rPr>
                        <a:t>reading</a:t>
                      </a:r>
                      <a:r>
                        <a:rPr sz="1600" dirty="0">
                          <a:latin typeface="Gill Sans MT" panose="020B0502020104020203" pitchFamily="34" charset="0"/>
                        </a:rPr>
                        <a:t> per</a:t>
                      </a:r>
                      <a:r>
                        <a:rPr sz="1600" spc="5" dirty="0">
                          <a:latin typeface="Gill Sans MT" panose="020B0502020104020203" pitchFamily="34" charset="0"/>
                        </a:rPr>
                        <a:t> </a:t>
                      </a:r>
                      <a:r>
                        <a:rPr sz="1600" spc="-15" dirty="0">
                          <a:latin typeface="Gill Sans MT" panose="020B0502020104020203" pitchFamily="34" charset="0"/>
                        </a:rPr>
                        <a:t>day</a:t>
                      </a:r>
                      <a:r>
                        <a:rPr sz="1600" spc="5" dirty="0">
                          <a:latin typeface="Gill Sans MT" panose="020B0502020104020203" pitchFamily="34" charset="0"/>
                        </a:rPr>
                        <a:t> </a:t>
                      </a:r>
                      <a:r>
                        <a:rPr sz="1600" dirty="0">
                          <a:latin typeface="Gill Sans MT" panose="020B0502020104020203" pitchFamily="34" charset="0"/>
                        </a:rPr>
                        <a:t>–</a:t>
                      </a:r>
                      <a:r>
                        <a:rPr sz="1600" spc="5" dirty="0">
                          <a:latin typeface="Gill Sans MT" panose="020B0502020104020203" pitchFamily="34" charset="0"/>
                        </a:rPr>
                        <a:t> </a:t>
                      </a:r>
                      <a:r>
                        <a:rPr sz="1600" spc="-5" dirty="0">
                          <a:latin typeface="Gill Sans MT" panose="020B0502020104020203" pitchFamily="34" charset="0"/>
                        </a:rPr>
                        <a:t>all </a:t>
                      </a:r>
                      <a:r>
                        <a:rPr sz="1600" spc="-10" dirty="0">
                          <a:latin typeface="Gill Sans MT" panose="020B0502020104020203" pitchFamily="34" charset="0"/>
                        </a:rPr>
                        <a:t>five</a:t>
                      </a:r>
                      <a:r>
                        <a:rPr sz="1600" dirty="0">
                          <a:latin typeface="Gill Sans MT" panose="020B0502020104020203" pitchFamily="34" charset="0"/>
                        </a:rPr>
                        <a:t> logs </a:t>
                      </a:r>
                      <a:r>
                        <a:rPr sz="1600" spc="-5" dirty="0">
                          <a:latin typeface="Gill Sans MT" panose="020B0502020104020203" pitchFamily="34" charset="0"/>
                        </a:rPr>
                        <a:t>MUST</a:t>
                      </a:r>
                      <a:r>
                        <a:rPr sz="1600" spc="-15" dirty="0">
                          <a:latin typeface="Gill Sans MT" panose="020B0502020104020203" pitchFamily="34" charset="0"/>
                        </a:rPr>
                        <a:t> </a:t>
                      </a:r>
                      <a:r>
                        <a:rPr sz="1600" dirty="0">
                          <a:latin typeface="Gill Sans MT" panose="020B0502020104020203" pitchFamily="34" charset="0"/>
                        </a:rPr>
                        <a:t>be</a:t>
                      </a:r>
                      <a:r>
                        <a:rPr sz="1600" spc="10" dirty="0">
                          <a:latin typeface="Gill Sans MT" panose="020B0502020104020203" pitchFamily="34" charset="0"/>
                        </a:rPr>
                        <a:t> </a:t>
                      </a:r>
                      <a:r>
                        <a:rPr sz="1600" spc="-5" dirty="0">
                          <a:latin typeface="Gill Sans MT" panose="020B0502020104020203" pitchFamily="34" charset="0"/>
                        </a:rPr>
                        <a:t>completed)</a:t>
                      </a:r>
                      <a:endParaRPr sz="1600" dirty="0">
                        <a:latin typeface="Gill Sans MT" panose="020B0502020104020203" pitchFamily="34" charset="0"/>
                        <a:cs typeface="Calibri"/>
                      </a:endParaRPr>
                    </a:p>
                  </a:txBody>
                  <a:tcPr marL="0" marR="0" marT="29209" marB="0" anchor="ctr">
                    <a:solidFill>
                      <a:schemeClr val="accent1">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618078">
                <a:tc>
                  <a:txBody>
                    <a:bodyPr/>
                    <a:lstStyle/>
                    <a:p>
                      <a:pPr marL="91440" algn="ctr">
                        <a:lnSpc>
                          <a:spcPct val="100000"/>
                        </a:lnSpc>
                        <a:spcBef>
                          <a:spcPts val="270"/>
                        </a:spcBef>
                      </a:pPr>
                      <a:r>
                        <a:rPr sz="1600" b="1" spc="-10" dirty="0">
                          <a:latin typeface="Gill Sans MT" panose="020B0502020104020203" pitchFamily="34" charset="0"/>
                        </a:rPr>
                        <a:t>Date</a:t>
                      </a:r>
                      <a:endParaRPr sz="1600" b="1" dirty="0">
                        <a:latin typeface="Gill Sans MT" panose="020B0502020104020203" pitchFamily="34" charset="0"/>
                        <a:cs typeface="Calibri"/>
                      </a:endParaRPr>
                    </a:p>
                  </a:txBody>
                  <a:tcPr marL="0" marR="0" marT="34290" marB="0" anchor="ctr"/>
                </a:tc>
                <a:tc>
                  <a:txBody>
                    <a:bodyPr/>
                    <a:lstStyle/>
                    <a:p>
                      <a:pPr marL="91440" algn="ctr">
                        <a:lnSpc>
                          <a:spcPct val="100000"/>
                        </a:lnSpc>
                        <a:spcBef>
                          <a:spcPts val="270"/>
                        </a:spcBef>
                      </a:pPr>
                      <a:r>
                        <a:rPr sz="1600" b="1" spc="-5" dirty="0">
                          <a:latin typeface="Gill Sans MT" panose="020B0502020104020203" pitchFamily="34" charset="0"/>
                        </a:rPr>
                        <a:t>Title</a:t>
                      </a:r>
                      <a:r>
                        <a:rPr sz="1600" b="1" spc="-30" dirty="0">
                          <a:latin typeface="Gill Sans MT" panose="020B0502020104020203" pitchFamily="34" charset="0"/>
                        </a:rPr>
                        <a:t> </a:t>
                      </a:r>
                      <a:r>
                        <a:rPr sz="1600" b="1" dirty="0">
                          <a:latin typeface="Gill Sans MT" panose="020B0502020104020203" pitchFamily="34" charset="0"/>
                        </a:rPr>
                        <a:t>of</a:t>
                      </a:r>
                      <a:r>
                        <a:rPr sz="1600" b="1" spc="-35" dirty="0">
                          <a:latin typeface="Gill Sans MT" panose="020B0502020104020203" pitchFamily="34" charset="0"/>
                        </a:rPr>
                        <a:t> </a:t>
                      </a:r>
                      <a:r>
                        <a:rPr sz="1600" b="1" spc="-5" dirty="0">
                          <a:latin typeface="Gill Sans MT" panose="020B0502020104020203" pitchFamily="34" charset="0"/>
                        </a:rPr>
                        <a:t>novel</a:t>
                      </a:r>
                      <a:endParaRPr sz="1600" b="1">
                        <a:latin typeface="Gill Sans MT" panose="020B0502020104020203" pitchFamily="34" charset="0"/>
                        <a:cs typeface="Calibri"/>
                      </a:endParaRPr>
                    </a:p>
                  </a:txBody>
                  <a:tcPr marL="0" marR="0" marT="34290" marB="0" anchor="ctr"/>
                </a:tc>
                <a:tc>
                  <a:txBody>
                    <a:bodyPr/>
                    <a:lstStyle/>
                    <a:p>
                      <a:pPr marL="92075" marR="273685" algn="ctr">
                        <a:lnSpc>
                          <a:spcPct val="100000"/>
                        </a:lnSpc>
                        <a:spcBef>
                          <a:spcPts val="270"/>
                        </a:spcBef>
                      </a:pPr>
                      <a:r>
                        <a:rPr sz="1600" b="1" spc="-5" dirty="0">
                          <a:latin typeface="Gill Sans MT" panose="020B0502020104020203" pitchFamily="34" charset="0"/>
                        </a:rPr>
                        <a:t>Number</a:t>
                      </a:r>
                      <a:r>
                        <a:rPr sz="1600" b="1" spc="-75" dirty="0">
                          <a:latin typeface="Gill Sans MT" panose="020B0502020104020203" pitchFamily="34" charset="0"/>
                        </a:rPr>
                        <a:t> </a:t>
                      </a:r>
                      <a:r>
                        <a:rPr sz="1600" b="1" spc="-5" dirty="0">
                          <a:latin typeface="Gill Sans MT" panose="020B0502020104020203" pitchFamily="34" charset="0"/>
                        </a:rPr>
                        <a:t>of </a:t>
                      </a:r>
                      <a:r>
                        <a:rPr sz="1600" b="1" spc="-300" dirty="0">
                          <a:latin typeface="Gill Sans MT" panose="020B0502020104020203" pitchFamily="34" charset="0"/>
                        </a:rPr>
                        <a:t> </a:t>
                      </a:r>
                      <a:r>
                        <a:rPr sz="1600" b="1" spc="-10" dirty="0">
                          <a:latin typeface="Gill Sans MT" panose="020B0502020104020203" pitchFamily="34" charset="0"/>
                        </a:rPr>
                        <a:t>p</a:t>
                      </a:r>
                      <a:r>
                        <a:rPr sz="1600" b="1" dirty="0">
                          <a:latin typeface="Gill Sans MT" panose="020B0502020104020203" pitchFamily="34" charset="0"/>
                        </a:rPr>
                        <a:t>a</a:t>
                      </a:r>
                      <a:r>
                        <a:rPr sz="1600" b="1" spc="-15" dirty="0">
                          <a:latin typeface="Gill Sans MT" panose="020B0502020104020203" pitchFamily="34" charset="0"/>
                        </a:rPr>
                        <a:t>g</a:t>
                      </a:r>
                      <a:r>
                        <a:rPr sz="1600" b="1" dirty="0">
                          <a:latin typeface="Gill Sans MT" panose="020B0502020104020203" pitchFamily="34" charset="0"/>
                        </a:rPr>
                        <a:t>es</a:t>
                      </a:r>
                      <a:r>
                        <a:rPr sz="1600" b="1" spc="5" dirty="0">
                          <a:latin typeface="Gill Sans MT" panose="020B0502020104020203" pitchFamily="34" charset="0"/>
                        </a:rPr>
                        <a:t> </a:t>
                      </a:r>
                      <a:r>
                        <a:rPr sz="1600" b="1" spc="-25" dirty="0">
                          <a:latin typeface="Gill Sans MT" panose="020B0502020104020203" pitchFamily="34" charset="0"/>
                        </a:rPr>
                        <a:t>r</a:t>
                      </a:r>
                      <a:r>
                        <a:rPr sz="1600" b="1" dirty="0">
                          <a:latin typeface="Gill Sans MT" panose="020B0502020104020203" pitchFamily="34" charset="0"/>
                        </a:rPr>
                        <a:t>ead</a:t>
                      </a:r>
                      <a:endParaRPr sz="1600" b="1" dirty="0">
                        <a:latin typeface="Gill Sans MT" panose="020B0502020104020203" pitchFamily="34" charset="0"/>
                        <a:cs typeface="Calibri"/>
                      </a:endParaRPr>
                    </a:p>
                  </a:txBody>
                  <a:tcPr marL="0" marR="0" marT="34290" marB="0" anchor="ctr"/>
                </a:tc>
                <a:tc>
                  <a:txBody>
                    <a:bodyPr/>
                    <a:lstStyle/>
                    <a:p>
                      <a:pPr marL="92075" algn="ctr">
                        <a:lnSpc>
                          <a:spcPct val="100000"/>
                        </a:lnSpc>
                        <a:spcBef>
                          <a:spcPts val="270"/>
                        </a:spcBef>
                      </a:pPr>
                      <a:r>
                        <a:rPr sz="1600" b="1" spc="-5" dirty="0">
                          <a:latin typeface="Gill Sans MT" panose="020B0502020104020203" pitchFamily="34" charset="0"/>
                        </a:rPr>
                        <a:t>Summary</a:t>
                      </a:r>
                      <a:r>
                        <a:rPr sz="1600" b="1" spc="-20" dirty="0">
                          <a:latin typeface="Gill Sans MT" panose="020B0502020104020203" pitchFamily="34" charset="0"/>
                        </a:rPr>
                        <a:t> </a:t>
                      </a:r>
                      <a:r>
                        <a:rPr sz="1600" b="1" spc="-5" dirty="0">
                          <a:latin typeface="Gill Sans MT" panose="020B0502020104020203" pitchFamily="34" charset="0"/>
                        </a:rPr>
                        <a:t>about</a:t>
                      </a:r>
                      <a:r>
                        <a:rPr sz="1600" b="1" spc="-10" dirty="0">
                          <a:latin typeface="Gill Sans MT" panose="020B0502020104020203" pitchFamily="34" charset="0"/>
                        </a:rPr>
                        <a:t> </a:t>
                      </a:r>
                      <a:r>
                        <a:rPr sz="1600" b="1" spc="-5" dirty="0">
                          <a:latin typeface="Gill Sans MT" panose="020B0502020104020203" pitchFamily="34" charset="0"/>
                        </a:rPr>
                        <a:t>what</a:t>
                      </a:r>
                      <a:r>
                        <a:rPr sz="1600" b="1" spc="-10" dirty="0">
                          <a:latin typeface="Gill Sans MT" panose="020B0502020104020203" pitchFamily="34" charset="0"/>
                        </a:rPr>
                        <a:t> </a:t>
                      </a:r>
                      <a:r>
                        <a:rPr sz="1600" b="1" dirty="0">
                          <a:latin typeface="Gill Sans MT" panose="020B0502020104020203" pitchFamily="34" charset="0"/>
                        </a:rPr>
                        <a:t>I</a:t>
                      </a:r>
                      <a:r>
                        <a:rPr sz="1600" b="1" spc="-5" dirty="0">
                          <a:latin typeface="Gill Sans MT" panose="020B0502020104020203" pitchFamily="34" charset="0"/>
                        </a:rPr>
                        <a:t> </a:t>
                      </a:r>
                      <a:r>
                        <a:rPr sz="1600" b="1" spc="-15" dirty="0">
                          <a:latin typeface="Gill Sans MT" panose="020B0502020104020203" pitchFamily="34" charset="0"/>
                        </a:rPr>
                        <a:t>have</a:t>
                      </a:r>
                      <a:r>
                        <a:rPr sz="1600" b="1" spc="-5" dirty="0">
                          <a:latin typeface="Gill Sans MT" panose="020B0502020104020203" pitchFamily="34" charset="0"/>
                        </a:rPr>
                        <a:t> read</a:t>
                      </a:r>
                      <a:endParaRPr sz="1600" b="1" dirty="0">
                        <a:latin typeface="Gill Sans MT" panose="020B0502020104020203" pitchFamily="34" charset="0"/>
                        <a:cs typeface="Calibri"/>
                      </a:endParaRPr>
                    </a:p>
                  </a:txBody>
                  <a:tcPr marL="0" marR="0" marT="34290" marB="0" anchor="ctr"/>
                </a:tc>
                <a:extLst>
                  <a:ext uri="{0D108BD9-81ED-4DB2-BD59-A6C34878D82A}">
                    <a16:rowId xmlns:a16="http://schemas.microsoft.com/office/drawing/2014/main" val="10001"/>
                  </a:ext>
                </a:extLst>
              </a:tr>
              <a:tr h="836336">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dirty="0">
                        <a:latin typeface="Gill Sans MT" panose="020B0502020104020203" pitchFamily="34" charset="0"/>
                        <a:cs typeface="Times New Roman"/>
                      </a:endParaRPr>
                    </a:p>
                  </a:txBody>
                  <a:tcPr marL="0" marR="0" marT="0" marB="0"/>
                </a:tc>
                <a:tc>
                  <a:txBody>
                    <a:bodyPr/>
                    <a:lstStyle/>
                    <a:p>
                      <a:pPr marL="92075">
                        <a:lnSpc>
                          <a:spcPct val="100000"/>
                        </a:lnSpc>
                        <a:spcBef>
                          <a:spcPts val="240"/>
                        </a:spcBef>
                      </a:pPr>
                      <a:r>
                        <a:rPr sz="1600" dirty="0">
                          <a:latin typeface="Gill Sans MT" panose="020B0502020104020203" pitchFamily="34" charset="0"/>
                        </a:rPr>
                        <a:t>•</a:t>
                      </a:r>
                    </a:p>
                    <a:p>
                      <a:pPr marL="92075">
                        <a:lnSpc>
                          <a:spcPct val="100000"/>
                        </a:lnSpc>
                        <a:spcBef>
                          <a:spcPts val="15"/>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0480" marB="0"/>
                </a:tc>
                <a:extLst>
                  <a:ext uri="{0D108BD9-81ED-4DB2-BD59-A6C34878D82A}">
                    <a16:rowId xmlns:a16="http://schemas.microsoft.com/office/drawing/2014/main" val="10002"/>
                  </a:ext>
                </a:extLst>
              </a:tr>
              <a:tr h="844665">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4"/>
                        </a:spcBef>
                      </a:pPr>
                      <a:r>
                        <a:rPr sz="1600" dirty="0">
                          <a:latin typeface="Gill Sans MT" panose="020B0502020104020203" pitchFamily="34" charset="0"/>
                        </a:rPr>
                        <a:t>•</a:t>
                      </a:r>
                    </a:p>
                    <a:p>
                      <a:pPr marL="92075">
                        <a:lnSpc>
                          <a:spcPct val="100000"/>
                        </a:lnSpc>
                        <a:spcBef>
                          <a:spcPts val="10"/>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1114" marB="0"/>
                </a:tc>
                <a:extLst>
                  <a:ext uri="{0D108BD9-81ED-4DB2-BD59-A6C34878D82A}">
                    <a16:rowId xmlns:a16="http://schemas.microsoft.com/office/drawing/2014/main" val="10003"/>
                  </a:ext>
                </a:extLst>
              </a:tr>
              <a:tr h="836023">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dirty="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5"/>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spcBef>
                          <a:spcPts val="15"/>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pPr>
                      <a:r>
                        <a:rPr sz="1600" dirty="0">
                          <a:latin typeface="Gill Sans MT" panose="020B0502020104020203" pitchFamily="34" charset="0"/>
                        </a:rPr>
                        <a:t>•</a:t>
                      </a:r>
                      <a:endParaRPr sz="1600">
                        <a:latin typeface="Gill Sans MT" panose="020B0502020104020203" pitchFamily="34" charset="0"/>
                        <a:cs typeface="Arial MT"/>
                      </a:endParaRPr>
                    </a:p>
                  </a:txBody>
                  <a:tcPr marL="0" marR="0" marT="31115" marB="0"/>
                </a:tc>
                <a:extLst>
                  <a:ext uri="{0D108BD9-81ED-4DB2-BD59-A6C34878D82A}">
                    <a16:rowId xmlns:a16="http://schemas.microsoft.com/office/drawing/2014/main" val="10004"/>
                  </a:ext>
                </a:extLst>
              </a:tr>
              <a:tr h="792480">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spcBef>
                          <a:spcPts val="10"/>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pPr>
                      <a:r>
                        <a:rPr sz="1600" dirty="0">
                          <a:latin typeface="Gill Sans MT" panose="020B0502020104020203" pitchFamily="34" charset="0"/>
                        </a:rPr>
                        <a:t>•</a:t>
                      </a:r>
                      <a:endParaRPr sz="160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5"/>
                  </a:ext>
                </a:extLst>
              </a:tr>
              <a:tr h="801188">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600" dirty="0">
                          <a:latin typeface="Gill Sans MT" panose="020B0502020104020203" pitchFamily="34" charset="0"/>
                        </a:rPr>
                        <a:t>•</a:t>
                      </a:r>
                    </a:p>
                    <a:p>
                      <a:pPr marL="92075">
                        <a:lnSpc>
                          <a:spcPct val="100000"/>
                        </a:lnSpc>
                        <a:spcBef>
                          <a:spcPts val="10"/>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6"/>
                  </a:ext>
                </a:extLst>
              </a:tr>
            </a:tbl>
          </a:graphicData>
        </a:graphic>
      </p:graphicFrame>
      <p:sp>
        <p:nvSpPr>
          <p:cNvPr id="5" name="object 3"/>
          <p:cNvSpPr/>
          <p:nvPr/>
        </p:nvSpPr>
        <p:spPr>
          <a:xfrm>
            <a:off x="10763796" y="5742546"/>
            <a:ext cx="984067" cy="403860"/>
          </a:xfrm>
          <a:custGeom>
            <a:avLst/>
            <a:gdLst/>
            <a:ahLst/>
            <a:cxnLst/>
            <a:rect l="l" t="t" r="r" b="b"/>
            <a:pathLst>
              <a:path w="660400" h="403859">
                <a:moveTo>
                  <a:pt x="0" y="403860"/>
                </a:moveTo>
                <a:lnTo>
                  <a:pt x="659892" y="403860"/>
                </a:lnTo>
                <a:lnTo>
                  <a:pt x="659892" y="0"/>
                </a:lnTo>
                <a:lnTo>
                  <a:pt x="0" y="0"/>
                </a:lnTo>
                <a:lnTo>
                  <a:pt x="0" y="403860"/>
                </a:lnTo>
                <a:close/>
              </a:path>
            </a:pathLst>
          </a:custGeom>
          <a:ln w="12192">
            <a:solidFill>
              <a:schemeClr val="tx1"/>
            </a:solidFill>
          </a:ln>
        </p:spPr>
        <p:txBody>
          <a:bodyPr wrap="square" lIns="0" tIns="0" rIns="0" bIns="0" rtlCol="0"/>
          <a:lstStyle/>
          <a:p>
            <a:endParaRPr/>
          </a:p>
        </p:txBody>
      </p:sp>
      <p:sp>
        <p:nvSpPr>
          <p:cNvPr id="6" name="object 4"/>
          <p:cNvSpPr txBox="1"/>
          <p:nvPr/>
        </p:nvSpPr>
        <p:spPr>
          <a:xfrm>
            <a:off x="9562013" y="5661065"/>
            <a:ext cx="1426119" cy="566822"/>
          </a:xfrm>
          <a:prstGeom prst="rect">
            <a:avLst/>
          </a:prstGeom>
        </p:spPr>
        <p:txBody>
          <a:bodyPr vert="horz" wrap="square" lIns="0" tIns="12700" rIns="0" bIns="0" rtlCol="0">
            <a:spAutoFit/>
          </a:bodyPr>
          <a:lstStyle/>
          <a:p>
            <a:pPr marL="12700" marR="5080">
              <a:lnSpc>
                <a:spcPct val="100000"/>
              </a:lnSpc>
              <a:spcBef>
                <a:spcPts val="100"/>
              </a:spcBef>
            </a:pPr>
            <a:r>
              <a:rPr sz="1800" spc="-15" dirty="0">
                <a:latin typeface="Gill Sans MT" panose="020B0502020104020203" pitchFamily="34" charset="0"/>
                <a:cs typeface="Calibri"/>
              </a:rPr>
              <a:t>Checked</a:t>
            </a:r>
            <a:r>
              <a:rPr sz="1800" spc="-55" dirty="0">
                <a:latin typeface="Gill Sans MT" panose="020B0502020104020203" pitchFamily="34" charset="0"/>
                <a:cs typeface="Calibri"/>
              </a:rPr>
              <a:t> </a:t>
            </a:r>
            <a:r>
              <a:rPr sz="1800" spc="-5" dirty="0">
                <a:latin typeface="Gill Sans MT" panose="020B0502020104020203" pitchFamily="34" charset="0"/>
                <a:cs typeface="Calibri"/>
              </a:rPr>
              <a:t>by </a:t>
            </a:r>
            <a:r>
              <a:rPr sz="1800" spc="-395" dirty="0">
                <a:latin typeface="Gill Sans MT" panose="020B0502020104020203" pitchFamily="34" charset="0"/>
                <a:cs typeface="Calibri"/>
              </a:rPr>
              <a:t> </a:t>
            </a:r>
            <a:r>
              <a:rPr sz="1800" spc="-15" dirty="0">
                <a:latin typeface="Gill Sans MT" panose="020B0502020104020203" pitchFamily="34" charset="0"/>
                <a:cs typeface="Calibri"/>
              </a:rPr>
              <a:t>form</a:t>
            </a:r>
            <a:r>
              <a:rPr sz="1800" spc="-45" dirty="0">
                <a:latin typeface="Gill Sans MT" panose="020B0502020104020203" pitchFamily="34" charset="0"/>
                <a:cs typeface="Calibri"/>
              </a:rPr>
              <a:t> </a:t>
            </a:r>
            <a:r>
              <a:rPr sz="1800" spc="-10" dirty="0">
                <a:latin typeface="Gill Sans MT" panose="020B0502020104020203" pitchFamily="34" charset="0"/>
                <a:cs typeface="Calibri"/>
              </a:rPr>
              <a:t>tutor:</a:t>
            </a:r>
            <a:endParaRPr sz="1800" dirty="0">
              <a:latin typeface="Gill Sans MT" panose="020B0502020104020203" pitchFamily="34" charset="0"/>
              <a:cs typeface="Calibri"/>
            </a:endParaRPr>
          </a:p>
        </p:txBody>
      </p:sp>
      <p:sp>
        <p:nvSpPr>
          <p:cNvPr id="7" name="TextBox 6"/>
          <p:cNvSpPr txBox="1"/>
          <p:nvPr/>
        </p:nvSpPr>
        <p:spPr>
          <a:xfrm>
            <a:off x="11755120" y="6488668"/>
            <a:ext cx="436880" cy="369332"/>
          </a:xfrm>
          <a:prstGeom prst="rect">
            <a:avLst/>
          </a:prstGeom>
          <a:solidFill>
            <a:schemeClr val="tx1"/>
          </a:solidFill>
        </p:spPr>
        <p:txBody>
          <a:bodyPr wrap="square" rtlCol="0">
            <a:spAutoFit/>
          </a:bodyPr>
          <a:lstStyle/>
          <a:p>
            <a:pPr algn="ctr"/>
            <a:r>
              <a:rPr lang="en-GB" smtClean="0">
                <a:solidFill>
                  <a:schemeClr val="bg1"/>
                </a:solidFill>
              </a:rPr>
              <a:t>33</a:t>
            </a:r>
            <a:endParaRPr lang="en-GB" dirty="0">
              <a:solidFill>
                <a:schemeClr val="bg1"/>
              </a:solidFill>
            </a:endParaRPr>
          </a:p>
        </p:txBody>
      </p:sp>
    </p:spTree>
    <p:extLst>
      <p:ext uri="{BB962C8B-B14F-4D97-AF65-F5344CB8AC3E}">
        <p14:creationId xmlns:p14="http://schemas.microsoft.com/office/powerpoint/2010/main" val="26313101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nvPr>
        </p:nvGraphicFramePr>
        <p:xfrm>
          <a:off x="307458" y="200891"/>
          <a:ext cx="11571032" cy="5198670"/>
        </p:xfrm>
        <a:graphic>
          <a:graphicData uri="http://schemas.openxmlformats.org/drawingml/2006/table">
            <a:tbl>
              <a:tblPr firstRow="1" bandRow="1">
                <a:tableStyleId>{5940675A-B579-460E-94D1-54222C63F5DA}</a:tableStyleId>
              </a:tblPr>
              <a:tblGrid>
                <a:gridCol w="1135511">
                  <a:extLst>
                    <a:ext uri="{9D8B030D-6E8A-4147-A177-3AD203B41FA5}">
                      <a16:colId xmlns:a16="http://schemas.microsoft.com/office/drawing/2014/main" val="20000"/>
                    </a:ext>
                  </a:extLst>
                </a:gridCol>
                <a:gridCol w="2220710">
                  <a:extLst>
                    <a:ext uri="{9D8B030D-6E8A-4147-A177-3AD203B41FA5}">
                      <a16:colId xmlns:a16="http://schemas.microsoft.com/office/drawing/2014/main" val="20001"/>
                    </a:ext>
                  </a:extLst>
                </a:gridCol>
                <a:gridCol w="1483087">
                  <a:extLst>
                    <a:ext uri="{9D8B030D-6E8A-4147-A177-3AD203B41FA5}">
                      <a16:colId xmlns:a16="http://schemas.microsoft.com/office/drawing/2014/main" val="20002"/>
                    </a:ext>
                  </a:extLst>
                </a:gridCol>
                <a:gridCol w="6731724">
                  <a:extLst>
                    <a:ext uri="{9D8B030D-6E8A-4147-A177-3AD203B41FA5}">
                      <a16:colId xmlns:a16="http://schemas.microsoft.com/office/drawing/2014/main" val="20003"/>
                    </a:ext>
                  </a:extLst>
                </a:gridCol>
              </a:tblGrid>
              <a:tr h="469900">
                <a:tc gridSpan="4">
                  <a:txBody>
                    <a:bodyPr/>
                    <a:lstStyle/>
                    <a:p>
                      <a:pPr marL="91440" algn="ctr">
                        <a:lnSpc>
                          <a:spcPct val="100000"/>
                        </a:lnSpc>
                        <a:spcBef>
                          <a:spcPts val="229"/>
                        </a:spcBef>
                      </a:pPr>
                      <a:r>
                        <a:rPr sz="1600" spc="-10" dirty="0">
                          <a:latin typeface="Gill Sans MT" panose="020B0502020104020203" pitchFamily="34" charset="0"/>
                        </a:rPr>
                        <a:t>Reading </a:t>
                      </a:r>
                      <a:r>
                        <a:rPr sz="1600" dirty="0">
                          <a:latin typeface="Gill Sans MT" panose="020B0502020104020203" pitchFamily="34" charset="0"/>
                        </a:rPr>
                        <a:t>Log</a:t>
                      </a:r>
                      <a:r>
                        <a:rPr sz="1600" spc="-5" dirty="0">
                          <a:latin typeface="Gill Sans MT" panose="020B0502020104020203" pitchFamily="34" charset="0"/>
                        </a:rPr>
                        <a:t> </a:t>
                      </a:r>
                      <a:r>
                        <a:rPr sz="1600" spc="-20" dirty="0">
                          <a:latin typeface="Gill Sans MT" panose="020B0502020104020203" pitchFamily="34" charset="0"/>
                        </a:rPr>
                        <a:t>w/c</a:t>
                      </a:r>
                      <a:r>
                        <a:rPr sz="1600" dirty="0">
                          <a:latin typeface="Gill Sans MT" panose="020B0502020104020203" pitchFamily="34" charset="0"/>
                        </a:rPr>
                        <a:t> </a:t>
                      </a:r>
                      <a:r>
                        <a:rPr lang="en-GB" sz="1600" spc="10">
                          <a:latin typeface="Gill Sans MT" panose="020B0502020104020203" pitchFamily="34" charset="0"/>
                        </a:rPr>
                        <a:t>9</a:t>
                      </a:r>
                      <a:r>
                        <a:rPr lang="en-GB" sz="1600" spc="10" baseline="30000">
                          <a:latin typeface="Gill Sans MT" panose="020B0502020104020203" pitchFamily="34" charset="0"/>
                        </a:rPr>
                        <a:t>th</a:t>
                      </a:r>
                      <a:r>
                        <a:rPr lang="en-GB" sz="1600" spc="10">
                          <a:latin typeface="Gill Sans MT" panose="020B0502020104020203" pitchFamily="34" charset="0"/>
                        </a:rPr>
                        <a:t> </a:t>
                      </a:r>
                      <a:r>
                        <a:rPr lang="en-GB" sz="1600" spc="10" smtClean="0">
                          <a:latin typeface="Gill Sans MT" panose="020B0502020104020203" pitchFamily="34" charset="0"/>
                        </a:rPr>
                        <a:t>February</a:t>
                      </a:r>
                      <a:r>
                        <a:rPr lang="en-GB" sz="1600" spc="10" baseline="0" smtClean="0">
                          <a:latin typeface="Gill Sans MT" panose="020B0502020104020203" pitchFamily="34" charset="0"/>
                        </a:rPr>
                        <a:t> </a:t>
                      </a:r>
                      <a:r>
                        <a:rPr lang="en-GB" sz="1600" spc="10" smtClean="0">
                          <a:latin typeface="Gill Sans MT" panose="020B0502020104020203" pitchFamily="34" charset="0"/>
                        </a:rPr>
                        <a:t> </a:t>
                      </a:r>
                      <a:r>
                        <a:rPr sz="1600" dirty="0">
                          <a:latin typeface="Gill Sans MT" panose="020B0502020104020203" pitchFamily="34" charset="0"/>
                        </a:rPr>
                        <a:t>(20</a:t>
                      </a:r>
                      <a:r>
                        <a:rPr sz="1600" spc="-10" dirty="0">
                          <a:latin typeface="Gill Sans MT" panose="020B0502020104020203" pitchFamily="34" charset="0"/>
                        </a:rPr>
                        <a:t> </a:t>
                      </a:r>
                      <a:r>
                        <a:rPr sz="1600" spc="-5" dirty="0">
                          <a:latin typeface="Gill Sans MT" panose="020B0502020104020203" pitchFamily="34" charset="0"/>
                        </a:rPr>
                        <a:t>mins </a:t>
                      </a:r>
                      <a:r>
                        <a:rPr sz="1600" spc="-10" dirty="0">
                          <a:latin typeface="Gill Sans MT" panose="020B0502020104020203" pitchFamily="34" charset="0"/>
                        </a:rPr>
                        <a:t>reading</a:t>
                      </a:r>
                      <a:r>
                        <a:rPr sz="1600" dirty="0">
                          <a:latin typeface="Gill Sans MT" panose="020B0502020104020203" pitchFamily="34" charset="0"/>
                        </a:rPr>
                        <a:t> per</a:t>
                      </a:r>
                      <a:r>
                        <a:rPr sz="1600" spc="5" dirty="0">
                          <a:latin typeface="Gill Sans MT" panose="020B0502020104020203" pitchFamily="34" charset="0"/>
                        </a:rPr>
                        <a:t> </a:t>
                      </a:r>
                      <a:r>
                        <a:rPr sz="1600" spc="-15" dirty="0">
                          <a:latin typeface="Gill Sans MT" panose="020B0502020104020203" pitchFamily="34" charset="0"/>
                        </a:rPr>
                        <a:t>day</a:t>
                      </a:r>
                      <a:r>
                        <a:rPr sz="1600" spc="5" dirty="0">
                          <a:latin typeface="Gill Sans MT" panose="020B0502020104020203" pitchFamily="34" charset="0"/>
                        </a:rPr>
                        <a:t> </a:t>
                      </a:r>
                      <a:r>
                        <a:rPr sz="1600" dirty="0">
                          <a:latin typeface="Gill Sans MT" panose="020B0502020104020203" pitchFamily="34" charset="0"/>
                        </a:rPr>
                        <a:t>–</a:t>
                      </a:r>
                      <a:r>
                        <a:rPr sz="1600" spc="5" dirty="0">
                          <a:latin typeface="Gill Sans MT" panose="020B0502020104020203" pitchFamily="34" charset="0"/>
                        </a:rPr>
                        <a:t> </a:t>
                      </a:r>
                      <a:r>
                        <a:rPr sz="1600" spc="-5" dirty="0">
                          <a:latin typeface="Gill Sans MT" panose="020B0502020104020203" pitchFamily="34" charset="0"/>
                        </a:rPr>
                        <a:t>all </a:t>
                      </a:r>
                      <a:r>
                        <a:rPr sz="1600" spc="-10" dirty="0">
                          <a:latin typeface="Gill Sans MT" panose="020B0502020104020203" pitchFamily="34" charset="0"/>
                        </a:rPr>
                        <a:t>five</a:t>
                      </a:r>
                      <a:r>
                        <a:rPr sz="1600" dirty="0">
                          <a:latin typeface="Gill Sans MT" panose="020B0502020104020203" pitchFamily="34" charset="0"/>
                        </a:rPr>
                        <a:t> logs </a:t>
                      </a:r>
                      <a:r>
                        <a:rPr sz="1600" spc="-5" dirty="0">
                          <a:latin typeface="Gill Sans MT" panose="020B0502020104020203" pitchFamily="34" charset="0"/>
                        </a:rPr>
                        <a:t>MUST</a:t>
                      </a:r>
                      <a:r>
                        <a:rPr sz="1600" spc="-15" dirty="0">
                          <a:latin typeface="Gill Sans MT" panose="020B0502020104020203" pitchFamily="34" charset="0"/>
                        </a:rPr>
                        <a:t> </a:t>
                      </a:r>
                      <a:r>
                        <a:rPr sz="1600" dirty="0">
                          <a:latin typeface="Gill Sans MT" panose="020B0502020104020203" pitchFamily="34" charset="0"/>
                        </a:rPr>
                        <a:t>be</a:t>
                      </a:r>
                      <a:r>
                        <a:rPr sz="1600" spc="10" dirty="0">
                          <a:latin typeface="Gill Sans MT" panose="020B0502020104020203" pitchFamily="34" charset="0"/>
                        </a:rPr>
                        <a:t> </a:t>
                      </a:r>
                      <a:r>
                        <a:rPr sz="1600" spc="-5" dirty="0">
                          <a:latin typeface="Gill Sans MT" panose="020B0502020104020203" pitchFamily="34" charset="0"/>
                        </a:rPr>
                        <a:t>completed)</a:t>
                      </a:r>
                      <a:endParaRPr sz="1600" dirty="0">
                        <a:latin typeface="Gill Sans MT" panose="020B0502020104020203" pitchFamily="34" charset="0"/>
                        <a:cs typeface="Calibri"/>
                      </a:endParaRPr>
                    </a:p>
                  </a:txBody>
                  <a:tcPr marL="0" marR="0" marT="29209" marB="0" anchor="ctr">
                    <a:solidFill>
                      <a:schemeClr val="accent1">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618078">
                <a:tc>
                  <a:txBody>
                    <a:bodyPr/>
                    <a:lstStyle/>
                    <a:p>
                      <a:pPr marL="91440" algn="ctr">
                        <a:lnSpc>
                          <a:spcPct val="100000"/>
                        </a:lnSpc>
                        <a:spcBef>
                          <a:spcPts val="270"/>
                        </a:spcBef>
                      </a:pPr>
                      <a:r>
                        <a:rPr sz="1600" b="1" spc="-10" dirty="0">
                          <a:latin typeface="Gill Sans MT" panose="020B0502020104020203" pitchFamily="34" charset="0"/>
                        </a:rPr>
                        <a:t>Date</a:t>
                      </a:r>
                      <a:endParaRPr sz="1600" b="1" dirty="0">
                        <a:latin typeface="Gill Sans MT" panose="020B0502020104020203" pitchFamily="34" charset="0"/>
                        <a:cs typeface="Calibri"/>
                      </a:endParaRPr>
                    </a:p>
                  </a:txBody>
                  <a:tcPr marL="0" marR="0" marT="34290" marB="0" anchor="ctr"/>
                </a:tc>
                <a:tc>
                  <a:txBody>
                    <a:bodyPr/>
                    <a:lstStyle/>
                    <a:p>
                      <a:pPr marL="91440" algn="ctr">
                        <a:lnSpc>
                          <a:spcPct val="100000"/>
                        </a:lnSpc>
                        <a:spcBef>
                          <a:spcPts val="270"/>
                        </a:spcBef>
                      </a:pPr>
                      <a:r>
                        <a:rPr sz="1600" b="1" spc="-5" dirty="0">
                          <a:latin typeface="Gill Sans MT" panose="020B0502020104020203" pitchFamily="34" charset="0"/>
                        </a:rPr>
                        <a:t>Title</a:t>
                      </a:r>
                      <a:r>
                        <a:rPr sz="1600" b="1" spc="-30" dirty="0">
                          <a:latin typeface="Gill Sans MT" panose="020B0502020104020203" pitchFamily="34" charset="0"/>
                        </a:rPr>
                        <a:t> </a:t>
                      </a:r>
                      <a:r>
                        <a:rPr sz="1600" b="1" dirty="0">
                          <a:latin typeface="Gill Sans MT" panose="020B0502020104020203" pitchFamily="34" charset="0"/>
                        </a:rPr>
                        <a:t>of</a:t>
                      </a:r>
                      <a:r>
                        <a:rPr sz="1600" b="1" spc="-35" dirty="0">
                          <a:latin typeface="Gill Sans MT" panose="020B0502020104020203" pitchFamily="34" charset="0"/>
                        </a:rPr>
                        <a:t> </a:t>
                      </a:r>
                      <a:r>
                        <a:rPr sz="1600" b="1" spc="-5" dirty="0">
                          <a:latin typeface="Gill Sans MT" panose="020B0502020104020203" pitchFamily="34" charset="0"/>
                        </a:rPr>
                        <a:t>novel</a:t>
                      </a:r>
                      <a:endParaRPr sz="1600" b="1">
                        <a:latin typeface="Gill Sans MT" panose="020B0502020104020203" pitchFamily="34" charset="0"/>
                        <a:cs typeface="Calibri"/>
                      </a:endParaRPr>
                    </a:p>
                  </a:txBody>
                  <a:tcPr marL="0" marR="0" marT="34290" marB="0" anchor="ctr"/>
                </a:tc>
                <a:tc>
                  <a:txBody>
                    <a:bodyPr/>
                    <a:lstStyle/>
                    <a:p>
                      <a:pPr marL="92075" marR="273685" algn="ctr">
                        <a:lnSpc>
                          <a:spcPct val="100000"/>
                        </a:lnSpc>
                        <a:spcBef>
                          <a:spcPts val="270"/>
                        </a:spcBef>
                      </a:pPr>
                      <a:r>
                        <a:rPr sz="1600" b="1" spc="-5" dirty="0">
                          <a:latin typeface="Gill Sans MT" panose="020B0502020104020203" pitchFamily="34" charset="0"/>
                        </a:rPr>
                        <a:t>Number</a:t>
                      </a:r>
                      <a:r>
                        <a:rPr sz="1600" b="1" spc="-75" dirty="0">
                          <a:latin typeface="Gill Sans MT" panose="020B0502020104020203" pitchFamily="34" charset="0"/>
                        </a:rPr>
                        <a:t> </a:t>
                      </a:r>
                      <a:r>
                        <a:rPr sz="1600" b="1" spc="-5" dirty="0">
                          <a:latin typeface="Gill Sans MT" panose="020B0502020104020203" pitchFamily="34" charset="0"/>
                        </a:rPr>
                        <a:t>of </a:t>
                      </a:r>
                      <a:r>
                        <a:rPr sz="1600" b="1" spc="-300" dirty="0">
                          <a:latin typeface="Gill Sans MT" panose="020B0502020104020203" pitchFamily="34" charset="0"/>
                        </a:rPr>
                        <a:t> </a:t>
                      </a:r>
                      <a:r>
                        <a:rPr sz="1600" b="1" spc="-10" dirty="0">
                          <a:latin typeface="Gill Sans MT" panose="020B0502020104020203" pitchFamily="34" charset="0"/>
                        </a:rPr>
                        <a:t>p</a:t>
                      </a:r>
                      <a:r>
                        <a:rPr sz="1600" b="1" dirty="0">
                          <a:latin typeface="Gill Sans MT" panose="020B0502020104020203" pitchFamily="34" charset="0"/>
                        </a:rPr>
                        <a:t>a</a:t>
                      </a:r>
                      <a:r>
                        <a:rPr sz="1600" b="1" spc="-15" dirty="0">
                          <a:latin typeface="Gill Sans MT" panose="020B0502020104020203" pitchFamily="34" charset="0"/>
                        </a:rPr>
                        <a:t>g</a:t>
                      </a:r>
                      <a:r>
                        <a:rPr sz="1600" b="1" dirty="0">
                          <a:latin typeface="Gill Sans MT" panose="020B0502020104020203" pitchFamily="34" charset="0"/>
                        </a:rPr>
                        <a:t>es</a:t>
                      </a:r>
                      <a:r>
                        <a:rPr sz="1600" b="1" spc="5" dirty="0">
                          <a:latin typeface="Gill Sans MT" panose="020B0502020104020203" pitchFamily="34" charset="0"/>
                        </a:rPr>
                        <a:t> </a:t>
                      </a:r>
                      <a:r>
                        <a:rPr sz="1600" b="1" spc="-25" dirty="0">
                          <a:latin typeface="Gill Sans MT" panose="020B0502020104020203" pitchFamily="34" charset="0"/>
                        </a:rPr>
                        <a:t>r</a:t>
                      </a:r>
                      <a:r>
                        <a:rPr sz="1600" b="1" dirty="0">
                          <a:latin typeface="Gill Sans MT" panose="020B0502020104020203" pitchFamily="34" charset="0"/>
                        </a:rPr>
                        <a:t>ead</a:t>
                      </a:r>
                      <a:endParaRPr sz="1600" b="1" dirty="0">
                        <a:latin typeface="Gill Sans MT" panose="020B0502020104020203" pitchFamily="34" charset="0"/>
                        <a:cs typeface="Calibri"/>
                      </a:endParaRPr>
                    </a:p>
                  </a:txBody>
                  <a:tcPr marL="0" marR="0" marT="34290" marB="0" anchor="ctr"/>
                </a:tc>
                <a:tc>
                  <a:txBody>
                    <a:bodyPr/>
                    <a:lstStyle/>
                    <a:p>
                      <a:pPr marL="92075" algn="ctr">
                        <a:lnSpc>
                          <a:spcPct val="100000"/>
                        </a:lnSpc>
                        <a:spcBef>
                          <a:spcPts val="270"/>
                        </a:spcBef>
                      </a:pPr>
                      <a:r>
                        <a:rPr sz="1600" b="1" spc="-5" dirty="0">
                          <a:latin typeface="Gill Sans MT" panose="020B0502020104020203" pitchFamily="34" charset="0"/>
                        </a:rPr>
                        <a:t>Summary</a:t>
                      </a:r>
                      <a:r>
                        <a:rPr sz="1600" b="1" spc="-20" dirty="0">
                          <a:latin typeface="Gill Sans MT" panose="020B0502020104020203" pitchFamily="34" charset="0"/>
                        </a:rPr>
                        <a:t> </a:t>
                      </a:r>
                      <a:r>
                        <a:rPr sz="1600" b="1" spc="-5" dirty="0">
                          <a:latin typeface="Gill Sans MT" panose="020B0502020104020203" pitchFamily="34" charset="0"/>
                        </a:rPr>
                        <a:t>about</a:t>
                      </a:r>
                      <a:r>
                        <a:rPr sz="1600" b="1" spc="-10" dirty="0">
                          <a:latin typeface="Gill Sans MT" panose="020B0502020104020203" pitchFamily="34" charset="0"/>
                        </a:rPr>
                        <a:t> </a:t>
                      </a:r>
                      <a:r>
                        <a:rPr sz="1600" b="1" spc="-5" dirty="0">
                          <a:latin typeface="Gill Sans MT" panose="020B0502020104020203" pitchFamily="34" charset="0"/>
                        </a:rPr>
                        <a:t>what</a:t>
                      </a:r>
                      <a:r>
                        <a:rPr sz="1600" b="1" spc="-10" dirty="0">
                          <a:latin typeface="Gill Sans MT" panose="020B0502020104020203" pitchFamily="34" charset="0"/>
                        </a:rPr>
                        <a:t> </a:t>
                      </a:r>
                      <a:r>
                        <a:rPr sz="1600" b="1" dirty="0">
                          <a:latin typeface="Gill Sans MT" panose="020B0502020104020203" pitchFamily="34" charset="0"/>
                        </a:rPr>
                        <a:t>I</a:t>
                      </a:r>
                      <a:r>
                        <a:rPr sz="1600" b="1" spc="-5" dirty="0">
                          <a:latin typeface="Gill Sans MT" panose="020B0502020104020203" pitchFamily="34" charset="0"/>
                        </a:rPr>
                        <a:t> </a:t>
                      </a:r>
                      <a:r>
                        <a:rPr sz="1600" b="1" spc="-15" dirty="0">
                          <a:latin typeface="Gill Sans MT" panose="020B0502020104020203" pitchFamily="34" charset="0"/>
                        </a:rPr>
                        <a:t>have</a:t>
                      </a:r>
                      <a:r>
                        <a:rPr sz="1600" b="1" spc="-5" dirty="0">
                          <a:latin typeface="Gill Sans MT" panose="020B0502020104020203" pitchFamily="34" charset="0"/>
                        </a:rPr>
                        <a:t> read</a:t>
                      </a:r>
                      <a:endParaRPr sz="1600" b="1" dirty="0">
                        <a:latin typeface="Gill Sans MT" panose="020B0502020104020203" pitchFamily="34" charset="0"/>
                        <a:cs typeface="Calibri"/>
                      </a:endParaRPr>
                    </a:p>
                  </a:txBody>
                  <a:tcPr marL="0" marR="0" marT="34290" marB="0" anchor="ctr"/>
                </a:tc>
                <a:extLst>
                  <a:ext uri="{0D108BD9-81ED-4DB2-BD59-A6C34878D82A}">
                    <a16:rowId xmlns:a16="http://schemas.microsoft.com/office/drawing/2014/main" val="10001"/>
                  </a:ext>
                </a:extLst>
              </a:tr>
              <a:tr h="836336">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dirty="0">
                        <a:latin typeface="Gill Sans MT" panose="020B0502020104020203" pitchFamily="34" charset="0"/>
                        <a:cs typeface="Times New Roman"/>
                      </a:endParaRPr>
                    </a:p>
                  </a:txBody>
                  <a:tcPr marL="0" marR="0" marT="0" marB="0"/>
                </a:tc>
                <a:tc>
                  <a:txBody>
                    <a:bodyPr/>
                    <a:lstStyle/>
                    <a:p>
                      <a:pPr marL="92075">
                        <a:lnSpc>
                          <a:spcPct val="100000"/>
                        </a:lnSpc>
                        <a:spcBef>
                          <a:spcPts val="240"/>
                        </a:spcBef>
                      </a:pPr>
                      <a:r>
                        <a:rPr sz="1600" dirty="0">
                          <a:latin typeface="Gill Sans MT" panose="020B0502020104020203" pitchFamily="34" charset="0"/>
                        </a:rPr>
                        <a:t>•</a:t>
                      </a:r>
                    </a:p>
                    <a:p>
                      <a:pPr marL="92075">
                        <a:lnSpc>
                          <a:spcPct val="100000"/>
                        </a:lnSpc>
                        <a:spcBef>
                          <a:spcPts val="15"/>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0480" marB="0"/>
                </a:tc>
                <a:extLst>
                  <a:ext uri="{0D108BD9-81ED-4DB2-BD59-A6C34878D82A}">
                    <a16:rowId xmlns:a16="http://schemas.microsoft.com/office/drawing/2014/main" val="10002"/>
                  </a:ext>
                </a:extLst>
              </a:tr>
              <a:tr h="844665">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4"/>
                        </a:spcBef>
                      </a:pPr>
                      <a:r>
                        <a:rPr sz="1600" dirty="0">
                          <a:latin typeface="Gill Sans MT" panose="020B0502020104020203" pitchFamily="34" charset="0"/>
                        </a:rPr>
                        <a:t>•</a:t>
                      </a:r>
                    </a:p>
                    <a:p>
                      <a:pPr marL="92075">
                        <a:lnSpc>
                          <a:spcPct val="100000"/>
                        </a:lnSpc>
                        <a:spcBef>
                          <a:spcPts val="10"/>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1114" marB="0"/>
                </a:tc>
                <a:extLst>
                  <a:ext uri="{0D108BD9-81ED-4DB2-BD59-A6C34878D82A}">
                    <a16:rowId xmlns:a16="http://schemas.microsoft.com/office/drawing/2014/main" val="10003"/>
                  </a:ext>
                </a:extLst>
              </a:tr>
              <a:tr h="836023">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dirty="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5"/>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spcBef>
                          <a:spcPts val="15"/>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pPr>
                      <a:r>
                        <a:rPr sz="1600" dirty="0">
                          <a:latin typeface="Gill Sans MT" panose="020B0502020104020203" pitchFamily="34" charset="0"/>
                        </a:rPr>
                        <a:t>•</a:t>
                      </a:r>
                      <a:endParaRPr sz="1600">
                        <a:latin typeface="Gill Sans MT" panose="020B0502020104020203" pitchFamily="34" charset="0"/>
                        <a:cs typeface="Arial MT"/>
                      </a:endParaRPr>
                    </a:p>
                  </a:txBody>
                  <a:tcPr marL="0" marR="0" marT="31115" marB="0"/>
                </a:tc>
                <a:extLst>
                  <a:ext uri="{0D108BD9-81ED-4DB2-BD59-A6C34878D82A}">
                    <a16:rowId xmlns:a16="http://schemas.microsoft.com/office/drawing/2014/main" val="10004"/>
                  </a:ext>
                </a:extLst>
              </a:tr>
              <a:tr h="792480">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spcBef>
                          <a:spcPts val="10"/>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pPr>
                      <a:r>
                        <a:rPr sz="1600" dirty="0">
                          <a:latin typeface="Gill Sans MT" panose="020B0502020104020203" pitchFamily="34" charset="0"/>
                        </a:rPr>
                        <a:t>•</a:t>
                      </a:r>
                      <a:endParaRPr sz="160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5"/>
                  </a:ext>
                </a:extLst>
              </a:tr>
              <a:tr h="801188">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600" dirty="0">
                          <a:latin typeface="Gill Sans MT" panose="020B0502020104020203" pitchFamily="34" charset="0"/>
                        </a:rPr>
                        <a:t>•</a:t>
                      </a:r>
                    </a:p>
                    <a:p>
                      <a:pPr marL="92075">
                        <a:lnSpc>
                          <a:spcPct val="100000"/>
                        </a:lnSpc>
                        <a:spcBef>
                          <a:spcPts val="10"/>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6"/>
                  </a:ext>
                </a:extLst>
              </a:tr>
            </a:tbl>
          </a:graphicData>
        </a:graphic>
      </p:graphicFrame>
      <p:sp>
        <p:nvSpPr>
          <p:cNvPr id="5" name="object 3"/>
          <p:cNvSpPr/>
          <p:nvPr/>
        </p:nvSpPr>
        <p:spPr>
          <a:xfrm>
            <a:off x="10763796" y="5742546"/>
            <a:ext cx="984067" cy="403860"/>
          </a:xfrm>
          <a:custGeom>
            <a:avLst/>
            <a:gdLst/>
            <a:ahLst/>
            <a:cxnLst/>
            <a:rect l="l" t="t" r="r" b="b"/>
            <a:pathLst>
              <a:path w="660400" h="403859">
                <a:moveTo>
                  <a:pt x="0" y="403860"/>
                </a:moveTo>
                <a:lnTo>
                  <a:pt x="659892" y="403860"/>
                </a:lnTo>
                <a:lnTo>
                  <a:pt x="659892" y="0"/>
                </a:lnTo>
                <a:lnTo>
                  <a:pt x="0" y="0"/>
                </a:lnTo>
                <a:lnTo>
                  <a:pt x="0" y="403860"/>
                </a:lnTo>
                <a:close/>
              </a:path>
            </a:pathLst>
          </a:custGeom>
          <a:ln w="12192">
            <a:solidFill>
              <a:schemeClr val="tx1"/>
            </a:solidFill>
          </a:ln>
        </p:spPr>
        <p:txBody>
          <a:bodyPr wrap="square" lIns="0" tIns="0" rIns="0" bIns="0" rtlCol="0"/>
          <a:lstStyle/>
          <a:p>
            <a:endParaRPr/>
          </a:p>
        </p:txBody>
      </p:sp>
      <p:sp>
        <p:nvSpPr>
          <p:cNvPr id="6" name="object 4"/>
          <p:cNvSpPr txBox="1"/>
          <p:nvPr/>
        </p:nvSpPr>
        <p:spPr>
          <a:xfrm>
            <a:off x="9562013" y="5661065"/>
            <a:ext cx="1426119" cy="566822"/>
          </a:xfrm>
          <a:prstGeom prst="rect">
            <a:avLst/>
          </a:prstGeom>
        </p:spPr>
        <p:txBody>
          <a:bodyPr vert="horz" wrap="square" lIns="0" tIns="12700" rIns="0" bIns="0" rtlCol="0">
            <a:spAutoFit/>
          </a:bodyPr>
          <a:lstStyle/>
          <a:p>
            <a:pPr marL="12700" marR="5080">
              <a:lnSpc>
                <a:spcPct val="100000"/>
              </a:lnSpc>
              <a:spcBef>
                <a:spcPts val="100"/>
              </a:spcBef>
            </a:pPr>
            <a:r>
              <a:rPr sz="1800" spc="-15" dirty="0">
                <a:latin typeface="Gill Sans MT" panose="020B0502020104020203" pitchFamily="34" charset="0"/>
                <a:cs typeface="Calibri"/>
              </a:rPr>
              <a:t>Checked</a:t>
            </a:r>
            <a:r>
              <a:rPr sz="1800" spc="-55" dirty="0">
                <a:latin typeface="Gill Sans MT" panose="020B0502020104020203" pitchFamily="34" charset="0"/>
                <a:cs typeface="Calibri"/>
              </a:rPr>
              <a:t> </a:t>
            </a:r>
            <a:r>
              <a:rPr sz="1800" spc="-5" dirty="0">
                <a:latin typeface="Gill Sans MT" panose="020B0502020104020203" pitchFamily="34" charset="0"/>
                <a:cs typeface="Calibri"/>
              </a:rPr>
              <a:t>by </a:t>
            </a:r>
            <a:r>
              <a:rPr sz="1800" spc="-395" dirty="0">
                <a:latin typeface="Gill Sans MT" panose="020B0502020104020203" pitchFamily="34" charset="0"/>
                <a:cs typeface="Calibri"/>
              </a:rPr>
              <a:t> </a:t>
            </a:r>
            <a:r>
              <a:rPr sz="1800" spc="-15" dirty="0">
                <a:latin typeface="Gill Sans MT" panose="020B0502020104020203" pitchFamily="34" charset="0"/>
                <a:cs typeface="Calibri"/>
              </a:rPr>
              <a:t>form</a:t>
            </a:r>
            <a:r>
              <a:rPr sz="1800" spc="-45" dirty="0">
                <a:latin typeface="Gill Sans MT" panose="020B0502020104020203" pitchFamily="34" charset="0"/>
                <a:cs typeface="Calibri"/>
              </a:rPr>
              <a:t> </a:t>
            </a:r>
            <a:r>
              <a:rPr sz="1800" spc="-10" dirty="0">
                <a:latin typeface="Gill Sans MT" panose="020B0502020104020203" pitchFamily="34" charset="0"/>
                <a:cs typeface="Calibri"/>
              </a:rPr>
              <a:t>tutor:</a:t>
            </a:r>
            <a:endParaRPr sz="1800" dirty="0">
              <a:latin typeface="Gill Sans MT" panose="020B0502020104020203" pitchFamily="34" charset="0"/>
              <a:cs typeface="Calibri"/>
            </a:endParaRPr>
          </a:p>
        </p:txBody>
      </p:sp>
      <p:sp>
        <p:nvSpPr>
          <p:cNvPr id="7" name="TextBox 6"/>
          <p:cNvSpPr txBox="1"/>
          <p:nvPr/>
        </p:nvSpPr>
        <p:spPr>
          <a:xfrm>
            <a:off x="11755120" y="6488668"/>
            <a:ext cx="436880" cy="369332"/>
          </a:xfrm>
          <a:prstGeom prst="rect">
            <a:avLst/>
          </a:prstGeom>
          <a:solidFill>
            <a:schemeClr val="tx1"/>
          </a:solidFill>
        </p:spPr>
        <p:txBody>
          <a:bodyPr wrap="square" rtlCol="0">
            <a:spAutoFit/>
          </a:bodyPr>
          <a:lstStyle/>
          <a:p>
            <a:pPr algn="ctr"/>
            <a:r>
              <a:rPr lang="en-GB" smtClean="0">
                <a:solidFill>
                  <a:schemeClr val="bg1"/>
                </a:solidFill>
              </a:rPr>
              <a:t>34</a:t>
            </a:r>
            <a:endParaRPr lang="en-GB" dirty="0">
              <a:solidFill>
                <a:schemeClr val="bg1"/>
              </a:solidFill>
            </a:endParaRPr>
          </a:p>
        </p:txBody>
      </p:sp>
    </p:spTree>
    <p:extLst>
      <p:ext uri="{BB962C8B-B14F-4D97-AF65-F5344CB8AC3E}">
        <p14:creationId xmlns:p14="http://schemas.microsoft.com/office/powerpoint/2010/main" val="32327439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0833" t="12469" r="30903" b="10617"/>
          <a:stretch/>
        </p:blipFill>
        <p:spPr>
          <a:xfrm rot="5400000">
            <a:off x="2707082" y="-448714"/>
            <a:ext cx="6867821" cy="7765249"/>
          </a:xfrm>
          <a:prstGeom prst="rect">
            <a:avLst/>
          </a:prstGeom>
        </p:spPr>
      </p:pic>
      <p:sp>
        <p:nvSpPr>
          <p:cNvPr id="3" name="TextBox 2"/>
          <p:cNvSpPr txBox="1"/>
          <p:nvPr/>
        </p:nvSpPr>
        <p:spPr>
          <a:xfrm>
            <a:off x="11755120" y="6488668"/>
            <a:ext cx="436880" cy="369332"/>
          </a:xfrm>
          <a:prstGeom prst="rect">
            <a:avLst/>
          </a:prstGeom>
          <a:solidFill>
            <a:schemeClr val="tx1"/>
          </a:solidFill>
        </p:spPr>
        <p:txBody>
          <a:bodyPr wrap="square" rtlCol="0">
            <a:spAutoFit/>
          </a:bodyPr>
          <a:lstStyle/>
          <a:p>
            <a:pPr algn="ctr"/>
            <a:r>
              <a:rPr lang="en-GB" smtClean="0">
                <a:solidFill>
                  <a:schemeClr val="bg1"/>
                </a:solidFill>
              </a:rPr>
              <a:t>35</a:t>
            </a:r>
            <a:endParaRPr lang="en-GB" dirty="0">
              <a:solidFill>
                <a:schemeClr val="bg1"/>
              </a:solidFill>
            </a:endParaRPr>
          </a:p>
        </p:txBody>
      </p:sp>
    </p:spTree>
    <p:extLst>
      <p:ext uri="{BB962C8B-B14F-4D97-AF65-F5344CB8AC3E}">
        <p14:creationId xmlns:p14="http://schemas.microsoft.com/office/powerpoint/2010/main" val="28499288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33542" t="13333" r="33542" b="9629"/>
          <a:stretch/>
        </p:blipFill>
        <p:spPr>
          <a:xfrm rot="5400000">
            <a:off x="2442674" y="-1083774"/>
            <a:ext cx="6849452" cy="9017000"/>
          </a:xfrm>
          <a:prstGeom prst="rect">
            <a:avLst/>
          </a:prstGeom>
        </p:spPr>
      </p:pic>
      <p:sp>
        <p:nvSpPr>
          <p:cNvPr id="3" name="TextBox 2"/>
          <p:cNvSpPr txBox="1"/>
          <p:nvPr/>
        </p:nvSpPr>
        <p:spPr>
          <a:xfrm>
            <a:off x="11755120" y="6488668"/>
            <a:ext cx="436880" cy="369332"/>
          </a:xfrm>
          <a:prstGeom prst="rect">
            <a:avLst/>
          </a:prstGeom>
          <a:solidFill>
            <a:schemeClr val="tx1"/>
          </a:solidFill>
        </p:spPr>
        <p:txBody>
          <a:bodyPr wrap="square" rtlCol="0">
            <a:spAutoFit/>
          </a:bodyPr>
          <a:lstStyle/>
          <a:p>
            <a:pPr algn="ctr"/>
            <a:r>
              <a:rPr lang="en-GB" smtClean="0">
                <a:solidFill>
                  <a:schemeClr val="bg1"/>
                </a:solidFill>
              </a:rPr>
              <a:t>36</a:t>
            </a:r>
            <a:endParaRPr lang="en-GB" dirty="0">
              <a:solidFill>
                <a:schemeClr val="bg1"/>
              </a:solidFill>
            </a:endParaRPr>
          </a:p>
        </p:txBody>
      </p:sp>
    </p:spTree>
    <p:extLst>
      <p:ext uri="{BB962C8B-B14F-4D97-AF65-F5344CB8AC3E}">
        <p14:creationId xmlns:p14="http://schemas.microsoft.com/office/powerpoint/2010/main" val="41794272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289218" y="964959"/>
          <a:ext cx="6206833" cy="5578717"/>
        </p:xfrm>
        <a:graphic>
          <a:graphicData uri="http://schemas.openxmlformats.org/drawingml/2006/table">
            <a:tbl>
              <a:tblPr firstRow="1" bandRow="1">
                <a:tableStyleId>{5940675A-B579-460E-94D1-54222C63F5DA}</a:tableStyleId>
              </a:tblPr>
              <a:tblGrid>
                <a:gridCol w="1053807">
                  <a:extLst>
                    <a:ext uri="{9D8B030D-6E8A-4147-A177-3AD203B41FA5}">
                      <a16:colId xmlns:a16="http://schemas.microsoft.com/office/drawing/2014/main" val="1785885607"/>
                    </a:ext>
                  </a:extLst>
                </a:gridCol>
                <a:gridCol w="1237412">
                  <a:extLst>
                    <a:ext uri="{9D8B030D-6E8A-4147-A177-3AD203B41FA5}">
                      <a16:colId xmlns:a16="http://schemas.microsoft.com/office/drawing/2014/main" val="3650071341"/>
                    </a:ext>
                  </a:extLst>
                </a:gridCol>
                <a:gridCol w="3915614">
                  <a:extLst>
                    <a:ext uri="{9D8B030D-6E8A-4147-A177-3AD203B41FA5}">
                      <a16:colId xmlns:a16="http://schemas.microsoft.com/office/drawing/2014/main" val="453265973"/>
                    </a:ext>
                  </a:extLst>
                </a:gridCol>
              </a:tblGrid>
              <a:tr h="303771">
                <a:tc>
                  <a:txBody>
                    <a:bodyPr/>
                    <a:lstStyle/>
                    <a:p>
                      <a:r>
                        <a:rPr lang="en-GB" sz="1200" b="1" dirty="0">
                          <a:latin typeface="Gill Sans MT" panose="020B0502020104020203" pitchFamily="34" charset="0"/>
                        </a:rPr>
                        <a:t>Key Term</a:t>
                      </a:r>
                    </a:p>
                  </a:txBody>
                  <a:tcPr anchor="ctr">
                    <a:solidFill>
                      <a:schemeClr val="accent2">
                        <a:lumMod val="20000"/>
                        <a:lumOff val="80000"/>
                      </a:schemeClr>
                    </a:solidFill>
                  </a:tcPr>
                </a:tc>
                <a:tc>
                  <a:txBody>
                    <a:bodyPr/>
                    <a:lstStyle/>
                    <a:p>
                      <a:r>
                        <a:rPr lang="en-GB" sz="1200" b="1" dirty="0">
                          <a:latin typeface="Gill Sans MT" panose="020B0502020104020203" pitchFamily="34" charset="0"/>
                        </a:rPr>
                        <a:t>Definition</a:t>
                      </a:r>
                    </a:p>
                  </a:txBody>
                  <a:tcPr anchor="ctr">
                    <a:solidFill>
                      <a:schemeClr val="accent2">
                        <a:lumMod val="20000"/>
                        <a:lumOff val="80000"/>
                      </a:schemeClr>
                    </a:solidFill>
                  </a:tcPr>
                </a:tc>
                <a:tc>
                  <a:txBody>
                    <a:bodyPr/>
                    <a:lstStyle/>
                    <a:p>
                      <a:r>
                        <a:rPr lang="en-GB" sz="1200" b="1" dirty="0">
                          <a:latin typeface="Gill Sans MT" panose="020B0502020104020203" pitchFamily="34" charset="0"/>
                        </a:rPr>
                        <a:t>Method</a:t>
                      </a:r>
                    </a:p>
                  </a:txBody>
                  <a:tcPr anchor="ctr">
                    <a:solidFill>
                      <a:schemeClr val="accent2">
                        <a:lumMod val="20000"/>
                        <a:lumOff val="80000"/>
                      </a:schemeClr>
                    </a:solidFill>
                  </a:tcPr>
                </a:tc>
                <a:extLst>
                  <a:ext uri="{0D108BD9-81ED-4DB2-BD59-A6C34878D82A}">
                    <a16:rowId xmlns:a16="http://schemas.microsoft.com/office/drawing/2014/main" val="2208891879"/>
                  </a:ext>
                </a:extLst>
              </a:tr>
              <a:tr h="1753694">
                <a:tc>
                  <a:txBody>
                    <a:bodyPr/>
                    <a:lstStyle/>
                    <a:p>
                      <a:r>
                        <a:rPr lang="en-GB" sz="1200" dirty="0">
                          <a:latin typeface="Gill Sans MT" panose="020B0502020104020203" pitchFamily="34" charset="0"/>
                        </a:rPr>
                        <a:t>Pythagoras’ Theorem</a:t>
                      </a:r>
                    </a:p>
                  </a:txBody>
                  <a:tcPr anchor="ctr"/>
                </a:tc>
                <a:tc>
                  <a:txBody>
                    <a:bodyPr/>
                    <a:lstStyle/>
                    <a:p>
                      <a:r>
                        <a:rPr lang="en-GB" sz="1200" dirty="0">
                          <a:latin typeface="Gill Sans MT" panose="020B0502020104020203" pitchFamily="34" charset="0"/>
                        </a:rPr>
                        <a:t>A method</a:t>
                      </a:r>
                      <a:r>
                        <a:rPr lang="en-GB" sz="1200" baseline="0" dirty="0">
                          <a:latin typeface="Gill Sans MT" panose="020B0502020104020203" pitchFamily="34" charset="0"/>
                        </a:rPr>
                        <a:t> we use to find missing sides in right angled triangles.</a:t>
                      </a:r>
                      <a:endParaRPr lang="en-GB" sz="1200" dirty="0">
                        <a:latin typeface="Gill Sans MT" panose="020B0502020104020203" pitchFamily="34" charset="0"/>
                      </a:endParaRPr>
                    </a:p>
                  </a:txBody>
                  <a:tcPr anchor="ctr"/>
                </a:tc>
                <a:tc>
                  <a:txBody>
                    <a:bodyPr/>
                    <a:lstStyle/>
                    <a:p>
                      <a:endParaRPr lang="en-GB" sz="1200">
                        <a:latin typeface="Gill Sans MT" panose="020B0502020104020203" pitchFamily="34" charset="0"/>
                      </a:endParaRPr>
                    </a:p>
                  </a:txBody>
                  <a:tcPr anchor="ctr"/>
                </a:tc>
                <a:extLst>
                  <a:ext uri="{0D108BD9-81ED-4DB2-BD59-A6C34878D82A}">
                    <a16:rowId xmlns:a16="http://schemas.microsoft.com/office/drawing/2014/main" val="2454453115"/>
                  </a:ext>
                </a:extLst>
              </a:tr>
              <a:tr h="1753694">
                <a:tc>
                  <a:txBody>
                    <a:bodyPr/>
                    <a:lstStyle/>
                    <a:p>
                      <a:r>
                        <a:rPr lang="en-GB" sz="1200" dirty="0">
                          <a:latin typeface="Gill Sans MT" panose="020B0502020104020203" pitchFamily="34" charset="0"/>
                        </a:rPr>
                        <a:t>Trigonometry</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Gill Sans MT" panose="020B0502020104020203" pitchFamily="34" charset="0"/>
                        </a:rPr>
                        <a:t>A method</a:t>
                      </a:r>
                      <a:r>
                        <a:rPr lang="en-GB" sz="1200" baseline="0" dirty="0">
                          <a:latin typeface="Gill Sans MT" panose="020B0502020104020203" pitchFamily="34" charset="0"/>
                        </a:rPr>
                        <a:t> we use to find missing sides and angles in right angled triangles.</a:t>
                      </a:r>
                      <a:endParaRPr lang="en-GB" sz="1200" dirty="0">
                        <a:latin typeface="Gill Sans MT" panose="020B0502020104020203" pitchFamily="34" charset="0"/>
                      </a:endParaRPr>
                    </a:p>
                    <a:p>
                      <a:endParaRPr lang="en-GB" sz="1200" dirty="0">
                        <a:latin typeface="Gill Sans MT" panose="020B0502020104020203" pitchFamily="34" charset="0"/>
                      </a:endParaRPr>
                    </a:p>
                  </a:txBody>
                  <a:tcPr anchor="ctr"/>
                </a:tc>
                <a:tc>
                  <a:txBody>
                    <a:bodyPr/>
                    <a:lstStyle/>
                    <a:p>
                      <a:endParaRPr lang="en-GB" sz="1200" dirty="0">
                        <a:latin typeface="Gill Sans MT" panose="020B0502020104020203" pitchFamily="34" charset="0"/>
                      </a:endParaRPr>
                    </a:p>
                  </a:txBody>
                  <a:tcPr anchor="ctr"/>
                </a:tc>
                <a:extLst>
                  <a:ext uri="{0D108BD9-81ED-4DB2-BD59-A6C34878D82A}">
                    <a16:rowId xmlns:a16="http://schemas.microsoft.com/office/drawing/2014/main" val="2079335501"/>
                  </a:ext>
                </a:extLst>
              </a:tr>
              <a:tr h="1767558">
                <a:tc>
                  <a:txBody>
                    <a:bodyPr/>
                    <a:lstStyle/>
                    <a:p>
                      <a:r>
                        <a:rPr lang="en-GB" sz="1200" dirty="0">
                          <a:latin typeface="Gill Sans MT" panose="020B0502020104020203" pitchFamily="34" charset="0"/>
                        </a:rPr>
                        <a:t>Exact trigonometric values</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Gill Sans MT" panose="020B0502020104020203" pitchFamily="34" charset="0"/>
                        </a:rPr>
                        <a:t>Exact trig values are the exact trigonometric values for certain angles that you are expected to know for GCSE mathematics.</a:t>
                      </a:r>
                    </a:p>
                  </a:txBody>
                  <a:tcPr anchor="ctr"/>
                </a:tc>
                <a:tc>
                  <a:txBody>
                    <a:bodyPr/>
                    <a:lstStyle/>
                    <a:p>
                      <a:endParaRPr lang="en-GB" sz="1200" dirty="0">
                        <a:latin typeface="Gill Sans MT" panose="020B0502020104020203" pitchFamily="34" charset="0"/>
                      </a:endParaRPr>
                    </a:p>
                  </a:txBody>
                  <a:tcPr anchor="ctr"/>
                </a:tc>
                <a:extLst>
                  <a:ext uri="{0D108BD9-81ED-4DB2-BD59-A6C34878D82A}">
                    <a16:rowId xmlns:a16="http://schemas.microsoft.com/office/drawing/2014/main" val="533022528"/>
                  </a:ext>
                </a:extLst>
              </a:tr>
            </a:tbl>
          </a:graphicData>
        </a:graphic>
      </p:graphicFrame>
      <p:sp>
        <p:nvSpPr>
          <p:cNvPr id="5" name="TextBox 4"/>
          <p:cNvSpPr txBox="1"/>
          <p:nvPr/>
        </p:nvSpPr>
        <p:spPr>
          <a:xfrm>
            <a:off x="289217" y="243225"/>
            <a:ext cx="5740108"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white"/>
                </a:solidFill>
                <a:effectLst/>
                <a:uLnTx/>
                <a:uFillTx/>
                <a:latin typeface="Gill Sans MT" panose="020B0502020104020203" pitchFamily="34" charset="0"/>
                <a:ea typeface="+mn-ea"/>
                <a:cs typeface="+mn-cs"/>
              </a:rPr>
              <a:t>Maths</a:t>
            </a: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rPr>
              <a:t> –  Foundation and Higher</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endParaRPr>
          </a:p>
        </p:txBody>
      </p:sp>
      <p:pic>
        <p:nvPicPr>
          <p:cNvPr id="5122" name="Picture 2" descr="Image preview"/>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rcRect l="3988" t="26277" r="11980" b="20604"/>
          <a:stretch/>
        </p:blipFill>
        <p:spPr bwMode="auto">
          <a:xfrm>
            <a:off x="2816958" y="4846384"/>
            <a:ext cx="3499754" cy="1659192"/>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Arc SOHCAHTOA method"/>
          <p:cNvPicPr>
            <a:picLocks noChangeAspect="1" noChangeArrowheads="1"/>
          </p:cNvPicPr>
          <p:nvPr/>
        </p:nvPicPr>
        <p:blipFill rotWithShape="1">
          <a:blip r:embed="rId4">
            <a:extLst>
              <a:ext uri="{28A0092B-C50C-407E-A947-70E740481C1C}">
                <a14:useLocalDpi xmlns:a14="http://schemas.microsoft.com/office/drawing/2010/main" val="0"/>
              </a:ext>
            </a:extLst>
          </a:blip>
          <a:srcRect r="3868"/>
          <a:stretch/>
        </p:blipFill>
        <p:spPr bwMode="auto">
          <a:xfrm>
            <a:off x="2731234" y="3220532"/>
            <a:ext cx="3698142" cy="1365783"/>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Pythagorean Theorem - Definition, Formula &amp; Examples | ChiliMath"/>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018" t="23619" r="5794" b="6225"/>
          <a:stretch/>
        </p:blipFill>
        <p:spPr bwMode="auto">
          <a:xfrm>
            <a:off x="2874108" y="1410824"/>
            <a:ext cx="3320731" cy="141412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graphicFrame>
            <p:nvGraphicFramePr>
              <p:cNvPr id="19" name="Table 18"/>
              <p:cNvGraphicFramePr>
                <a:graphicFrameLocks noGrp="1"/>
              </p:cNvGraphicFramePr>
              <p:nvPr/>
            </p:nvGraphicFramePr>
            <p:xfrm>
              <a:off x="6651918" y="146738"/>
              <a:ext cx="5340057" cy="3520386"/>
            </p:xfrm>
            <a:graphic>
              <a:graphicData uri="http://schemas.openxmlformats.org/drawingml/2006/table">
                <a:tbl>
                  <a:tblPr firstRow="1" bandRow="1">
                    <a:tableStyleId>{5940675A-B579-460E-94D1-54222C63F5DA}</a:tableStyleId>
                  </a:tblPr>
                  <a:tblGrid>
                    <a:gridCol w="1101431">
                      <a:extLst>
                        <a:ext uri="{9D8B030D-6E8A-4147-A177-3AD203B41FA5}">
                          <a16:colId xmlns:a16="http://schemas.microsoft.com/office/drawing/2014/main" val="20000"/>
                        </a:ext>
                      </a:extLst>
                    </a:gridCol>
                    <a:gridCol w="4238626">
                      <a:extLst>
                        <a:ext uri="{9D8B030D-6E8A-4147-A177-3AD203B41FA5}">
                          <a16:colId xmlns:a16="http://schemas.microsoft.com/office/drawing/2014/main" val="20001"/>
                        </a:ext>
                      </a:extLst>
                    </a:gridCol>
                  </a:tblGrid>
                  <a:tr h="398507">
                    <a:tc gridSpan="2">
                      <a:txBody>
                        <a:bodyPr/>
                        <a:lstStyle/>
                        <a:p>
                          <a:pPr algn="ctr"/>
                          <a:r>
                            <a:rPr lang="en-GB" sz="1200" b="1" u="sng" dirty="0">
                              <a:latin typeface="Gill Sans MT" panose="020B0502020104020203" pitchFamily="34" charset="0"/>
                            </a:rPr>
                            <a:t>Vectors</a:t>
                          </a:r>
                        </a:p>
                      </a:txBody>
                      <a:tcPr anchor="ctr">
                        <a:solidFill>
                          <a:schemeClr val="accent1">
                            <a:lumMod val="20000"/>
                            <a:lumOff val="80000"/>
                          </a:schemeClr>
                        </a:solidFill>
                      </a:tcPr>
                    </a:tc>
                    <a:tc hMerge="1">
                      <a:txBody>
                        <a:bodyPr/>
                        <a:lstStyle/>
                        <a:p>
                          <a:pPr algn="l"/>
                          <a:endParaRPr lang="en-GB" sz="1200" b="1" dirty="0">
                            <a:latin typeface="+mn-lt"/>
                          </a:endParaRPr>
                        </a:p>
                      </a:txBody>
                      <a:tcPr anchor="ctr">
                        <a:solidFill>
                          <a:schemeClr val="accent4">
                            <a:lumMod val="20000"/>
                            <a:lumOff val="80000"/>
                          </a:schemeClr>
                        </a:solidFill>
                      </a:tcPr>
                    </a:tc>
                    <a:extLst>
                      <a:ext uri="{0D108BD9-81ED-4DB2-BD59-A6C34878D82A}">
                        <a16:rowId xmlns:a16="http://schemas.microsoft.com/office/drawing/2014/main" val="1184093998"/>
                      </a:ext>
                    </a:extLst>
                  </a:tr>
                  <a:tr h="398507">
                    <a:tc>
                      <a:txBody>
                        <a:bodyPr/>
                        <a:lstStyle/>
                        <a:p>
                          <a:pPr algn="l"/>
                          <a:r>
                            <a:rPr lang="en-GB" sz="1200" b="1" dirty="0">
                              <a:latin typeface="Gill Sans MT" panose="020B0502020104020203" pitchFamily="34" charset="0"/>
                            </a:rPr>
                            <a:t>Key Word</a:t>
                          </a:r>
                        </a:p>
                      </a:txBody>
                      <a:tcPr anchor="ctr">
                        <a:solidFill>
                          <a:schemeClr val="accent1">
                            <a:lumMod val="20000"/>
                            <a:lumOff val="80000"/>
                          </a:schemeClr>
                        </a:solidFill>
                      </a:tcPr>
                    </a:tc>
                    <a:tc>
                      <a:txBody>
                        <a:bodyPr/>
                        <a:lstStyle/>
                        <a:p>
                          <a:pPr algn="l"/>
                          <a:r>
                            <a:rPr lang="en-GB" sz="1200" b="1" dirty="0">
                              <a:latin typeface="Gill Sans MT" panose="020B0502020104020203" pitchFamily="34" charset="0"/>
                            </a:rPr>
                            <a:t>Definition</a:t>
                          </a:r>
                        </a:p>
                      </a:txBody>
                      <a:tcPr anchor="ctr">
                        <a:solidFill>
                          <a:schemeClr val="accent1">
                            <a:lumMod val="20000"/>
                            <a:lumOff val="80000"/>
                          </a:schemeClr>
                        </a:solidFill>
                      </a:tcPr>
                    </a:tc>
                    <a:extLst>
                      <a:ext uri="{0D108BD9-81ED-4DB2-BD59-A6C34878D82A}">
                        <a16:rowId xmlns:a16="http://schemas.microsoft.com/office/drawing/2014/main" val="10000"/>
                      </a:ext>
                    </a:extLst>
                  </a:tr>
                  <a:tr h="633408">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Vectors</a:t>
                          </a:r>
                        </a:p>
                      </a:txBody>
                      <a:tcPr marL="36576" marR="36576" marT="36576" marB="36576" anchor="ctr"/>
                    </a:tc>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A vector describes a movement from one point to another. A vector quantity has both direction and magnitude (size).</a:t>
                          </a:r>
                        </a:p>
                      </a:txBody>
                      <a:tcPr marL="36576" marR="36576" marT="36576" marB="36576" anchor="ctr"/>
                    </a:tc>
                    <a:extLst>
                      <a:ext uri="{0D108BD9-81ED-4DB2-BD59-A6C34878D82A}">
                        <a16:rowId xmlns:a16="http://schemas.microsoft.com/office/drawing/2014/main" val="1283080463"/>
                      </a:ext>
                    </a:extLst>
                  </a:tr>
                  <a:tr h="576067">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Vector notation</a:t>
                          </a: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1400"/>
                            </a:spcAft>
                            <a:buClrTx/>
                            <a:buSzTx/>
                            <a:buFontTx/>
                            <a:buNone/>
                            <a:tabLst/>
                            <a:defRPr/>
                          </a:pPr>
                          <a:r>
                            <a:rPr lang="en-GB" sz="1200" kern="1400" dirty="0">
                              <a:ln>
                                <a:noFill/>
                              </a:ln>
                              <a:solidFill>
                                <a:srgbClr val="000000"/>
                              </a:solidFill>
                              <a:effectLst/>
                              <a:latin typeface="Gill Sans MT" panose="020B0502020104020203" pitchFamily="34" charset="0"/>
                            </a:rPr>
                            <a:t>A vector between two points A and B is described as: </a:t>
                          </a:r>
                          <a14:m>
                            <m:oMath xmlns:m="http://schemas.openxmlformats.org/officeDocument/2006/math">
                              <m:acc>
                                <m:accPr>
                                  <m:chr m:val="⃗"/>
                                  <m:ctrlPr>
                                    <a:rPr lang="en-GB" sz="1200" i="1" kern="1400" smtClean="0">
                                      <a:ln>
                                        <a:noFill/>
                                      </a:ln>
                                      <a:solidFill>
                                        <a:srgbClr val="000000"/>
                                      </a:solidFill>
                                      <a:effectLst/>
                                      <a:latin typeface="Cambria Math" panose="02040503050406030204" pitchFamily="18" charset="0"/>
                                    </a:rPr>
                                  </m:ctrlPr>
                                </m:accPr>
                                <m:e>
                                  <m:r>
                                    <a:rPr lang="en-GB" sz="1200" b="0" i="1" kern="1400" smtClean="0">
                                      <a:ln>
                                        <a:noFill/>
                                      </a:ln>
                                      <a:solidFill>
                                        <a:srgbClr val="000000"/>
                                      </a:solidFill>
                                      <a:effectLst/>
                                      <a:latin typeface="Cambria Math" panose="02040503050406030204" pitchFamily="18" charset="0"/>
                                    </a:rPr>
                                    <m:t>𝐴𝐵</m:t>
                                  </m:r>
                                </m:e>
                              </m:acc>
                            </m:oMath>
                          </a14:m>
                          <a:endParaRPr lang="en-GB"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3489290701"/>
                      </a:ext>
                    </a:extLst>
                  </a:tr>
                  <a:tr h="1513897">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Column</a:t>
                          </a:r>
                          <a:r>
                            <a:rPr lang="en-GB" sz="1200" kern="1400" baseline="0" dirty="0">
                              <a:ln>
                                <a:noFill/>
                              </a:ln>
                              <a:solidFill>
                                <a:srgbClr val="000000"/>
                              </a:solidFill>
                              <a:effectLst/>
                              <a:latin typeface="Gill Sans MT" panose="020B0502020104020203" pitchFamily="34" charset="0"/>
                            </a:rPr>
                            <a:t> vector</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1400"/>
                            </a:spcAft>
                            <a:buClrTx/>
                            <a:buSzTx/>
                            <a:buFontTx/>
                            <a:buNone/>
                            <a:tabLst/>
                            <a:defRPr/>
                          </a:pPr>
                          <a:r>
                            <a:rPr lang="en-GB" sz="1200" kern="1400" dirty="0">
                              <a:ln>
                                <a:noFill/>
                              </a:ln>
                              <a:solidFill>
                                <a:srgbClr val="000000"/>
                              </a:solidFill>
                              <a:effectLst/>
                              <a:latin typeface="Gill Sans MT" panose="020B0502020104020203" pitchFamily="34" charset="0"/>
                            </a:rPr>
                            <a:t>A column vector is written in</a:t>
                          </a:r>
                          <a:r>
                            <a:rPr lang="en-GB" sz="1200" kern="1400" baseline="0" dirty="0">
                              <a:ln>
                                <a:noFill/>
                              </a:ln>
                              <a:solidFill>
                                <a:srgbClr val="000000"/>
                              </a:solidFill>
                              <a:effectLst/>
                              <a:latin typeface="Gill Sans MT" panose="020B0502020104020203" pitchFamily="34" charset="0"/>
                            </a:rPr>
                            <a:t> this format:</a:t>
                          </a:r>
                          <a:r>
                            <a:rPr lang="en-GB" sz="1200" i="1" kern="1400" dirty="0">
                              <a:ln>
                                <a:noFill/>
                              </a:ln>
                              <a:solidFill>
                                <a:srgbClr val="000000"/>
                              </a:solidFill>
                              <a:effectLst/>
                              <a:latin typeface="Gill Sans MT" panose="020B0502020104020203" pitchFamily="34" charset="0"/>
                            </a:rPr>
                            <a:t/>
                          </a:r>
                          <a:br>
                            <a:rPr lang="en-GB" sz="1200" i="1" kern="1400" dirty="0">
                              <a:ln>
                                <a:noFill/>
                              </a:ln>
                              <a:solidFill>
                                <a:srgbClr val="000000"/>
                              </a:solidFill>
                              <a:effectLst/>
                              <a:latin typeface="Gill Sans MT" panose="020B0502020104020203" pitchFamily="34" charset="0"/>
                            </a:rPr>
                          </a:br>
                          <a14:m>
                            <m:oMathPara xmlns:m="http://schemas.openxmlformats.org/officeDocument/2006/math">
                              <m:oMathParaPr>
                                <m:jc m:val="left"/>
                              </m:oMathParaPr>
                              <m:oMath xmlns:m="http://schemas.openxmlformats.org/officeDocument/2006/math">
                                <m:d>
                                  <m:dPr>
                                    <m:ctrlPr>
                                      <a:rPr lang="en-GB" sz="1200" i="1" kern="1400" smtClean="0">
                                        <a:ln>
                                          <a:noFill/>
                                        </a:ln>
                                        <a:solidFill>
                                          <a:srgbClr val="000000"/>
                                        </a:solidFill>
                                        <a:effectLst/>
                                        <a:latin typeface="Cambria Math" panose="02040503050406030204" pitchFamily="18" charset="0"/>
                                      </a:rPr>
                                    </m:ctrlPr>
                                  </m:dPr>
                                  <m:e>
                                    <m:f>
                                      <m:fPr>
                                        <m:type m:val="noBar"/>
                                        <m:ctrlPr>
                                          <a:rPr lang="en-GB" sz="1200" i="1" kern="1400" smtClean="0">
                                            <a:ln>
                                              <a:noFill/>
                                            </a:ln>
                                            <a:solidFill>
                                              <a:srgbClr val="000000"/>
                                            </a:solidFill>
                                            <a:effectLst/>
                                            <a:latin typeface="Cambria Math" panose="02040503050406030204" pitchFamily="18" charset="0"/>
                                          </a:rPr>
                                        </m:ctrlPr>
                                      </m:fPr>
                                      <m:num>
                                        <m:r>
                                          <a:rPr lang="en-GB" sz="1200" b="0" i="1" kern="1400" smtClean="0">
                                            <a:ln>
                                              <a:noFill/>
                                            </a:ln>
                                            <a:solidFill>
                                              <a:srgbClr val="000000"/>
                                            </a:solidFill>
                                            <a:effectLst/>
                                            <a:latin typeface="Cambria Math" panose="02040503050406030204" pitchFamily="18" charset="0"/>
                                          </a:rPr>
                                          <m:t>𝑥</m:t>
                                        </m:r>
                                      </m:num>
                                      <m:den>
                                        <m:r>
                                          <a:rPr lang="en-GB" sz="1200" b="0" i="1" kern="1400" smtClean="0">
                                            <a:ln>
                                              <a:noFill/>
                                            </a:ln>
                                            <a:solidFill>
                                              <a:srgbClr val="000000"/>
                                            </a:solidFill>
                                            <a:effectLst/>
                                            <a:latin typeface="Cambria Math" panose="02040503050406030204" pitchFamily="18" charset="0"/>
                                          </a:rPr>
                                          <m:t>𝑦</m:t>
                                        </m:r>
                                      </m:den>
                                    </m:f>
                                  </m:e>
                                </m:d>
                              </m:oMath>
                            </m:oMathPara>
                          </a14:m>
                          <a:r>
                            <a:rPr lang="en-GB" sz="1200" kern="1400" dirty="0">
                              <a:ln>
                                <a:noFill/>
                              </a:ln>
                              <a:solidFill>
                                <a:srgbClr val="000000"/>
                              </a:solidFill>
                              <a:effectLst/>
                              <a:latin typeface="Gill Sans MT" panose="020B0502020104020203" pitchFamily="34" charset="0"/>
                            </a:rPr>
                            <a:t/>
                          </a:r>
                          <a:br>
                            <a:rPr lang="en-GB" sz="1200" kern="1400" dirty="0">
                              <a:ln>
                                <a:noFill/>
                              </a:ln>
                              <a:solidFill>
                                <a:srgbClr val="000000"/>
                              </a:solidFill>
                              <a:effectLst/>
                              <a:latin typeface="Gill Sans MT" panose="020B0502020104020203" pitchFamily="34" charset="0"/>
                            </a:rPr>
                          </a:br>
                          <a14:m>
                            <m:oMath xmlns:m="http://schemas.openxmlformats.org/officeDocument/2006/math">
                              <m:r>
                                <a:rPr lang="en-GB" sz="1200" b="0" i="1" kern="1400" dirty="0" smtClean="0">
                                  <a:ln>
                                    <a:noFill/>
                                  </a:ln>
                                  <a:solidFill>
                                    <a:srgbClr val="000000"/>
                                  </a:solidFill>
                                  <a:effectLst/>
                                  <a:latin typeface="Cambria Math" panose="02040503050406030204" pitchFamily="18" charset="0"/>
                                </a:rPr>
                                <m:t>𝑥</m:t>
                              </m:r>
                            </m:oMath>
                          </a14:m>
                          <a:r>
                            <a:rPr lang="en-GB" sz="1200" kern="1400" dirty="0">
                              <a:ln>
                                <a:noFill/>
                              </a:ln>
                              <a:solidFill>
                                <a:srgbClr val="000000"/>
                              </a:solidFill>
                              <a:effectLst/>
                              <a:latin typeface="Gill Sans MT" panose="020B0502020104020203" pitchFamily="34" charset="0"/>
                            </a:rPr>
                            <a:t> = right (+) and left (-) movement</a:t>
                          </a:r>
                          <a:br>
                            <a:rPr lang="en-GB" sz="1200" kern="1400" dirty="0">
                              <a:ln>
                                <a:noFill/>
                              </a:ln>
                              <a:solidFill>
                                <a:srgbClr val="000000"/>
                              </a:solidFill>
                              <a:effectLst/>
                              <a:latin typeface="Gill Sans MT" panose="020B0502020104020203" pitchFamily="34" charset="0"/>
                            </a:rPr>
                          </a:br>
                          <a:r>
                            <a:rPr lang="en-GB" sz="1200" kern="1400" dirty="0">
                              <a:ln>
                                <a:noFill/>
                              </a:ln>
                              <a:solidFill>
                                <a:srgbClr val="000000"/>
                              </a:solidFill>
                              <a:effectLst/>
                              <a:latin typeface="Gill Sans MT" panose="020B0502020104020203" pitchFamily="34" charset="0"/>
                            </a:rPr>
                            <a:t> y = up (+) and down (-) movement</a:t>
                          </a:r>
                        </a:p>
                      </a:txBody>
                      <a:tcPr marL="36576" marR="36576" marT="36576" marB="36576" anchor="ctr"/>
                    </a:tc>
                    <a:extLst>
                      <a:ext uri="{0D108BD9-81ED-4DB2-BD59-A6C34878D82A}">
                        <a16:rowId xmlns:a16="http://schemas.microsoft.com/office/drawing/2014/main" val="591994769"/>
                      </a:ext>
                    </a:extLst>
                  </a:tr>
                </a:tbl>
              </a:graphicData>
            </a:graphic>
          </p:graphicFrame>
        </mc:Choice>
        <mc:Fallback xmlns="">
          <p:graphicFrame>
            <p:nvGraphicFramePr>
              <p:cNvPr id="19" name="Table 18"/>
              <p:cNvGraphicFramePr>
                <a:graphicFrameLocks noGrp="1"/>
              </p:cNvGraphicFramePr>
              <p:nvPr>
                <p:extLst>
                  <p:ext uri="{D42A27DB-BD31-4B8C-83A1-F6EECF244321}">
                    <p14:modId xmlns:p14="http://schemas.microsoft.com/office/powerpoint/2010/main" val="428969109"/>
                  </p:ext>
                </p:extLst>
              </p:nvPr>
            </p:nvGraphicFramePr>
            <p:xfrm>
              <a:off x="6651918" y="146738"/>
              <a:ext cx="5340057" cy="3520386"/>
            </p:xfrm>
            <a:graphic>
              <a:graphicData uri="http://schemas.openxmlformats.org/drawingml/2006/table">
                <a:tbl>
                  <a:tblPr firstRow="1" bandRow="1">
                    <a:tableStyleId>{5940675A-B579-460E-94D1-54222C63F5DA}</a:tableStyleId>
                  </a:tblPr>
                  <a:tblGrid>
                    <a:gridCol w="1101431">
                      <a:extLst>
                        <a:ext uri="{9D8B030D-6E8A-4147-A177-3AD203B41FA5}">
                          <a16:colId xmlns:a16="http://schemas.microsoft.com/office/drawing/2014/main" val="20000"/>
                        </a:ext>
                      </a:extLst>
                    </a:gridCol>
                    <a:gridCol w="4238626">
                      <a:extLst>
                        <a:ext uri="{9D8B030D-6E8A-4147-A177-3AD203B41FA5}">
                          <a16:colId xmlns:a16="http://schemas.microsoft.com/office/drawing/2014/main" val="20001"/>
                        </a:ext>
                      </a:extLst>
                    </a:gridCol>
                  </a:tblGrid>
                  <a:tr h="398507">
                    <a:tc gridSpan="2">
                      <a:txBody>
                        <a:bodyPr/>
                        <a:lstStyle/>
                        <a:p>
                          <a:pPr algn="ctr"/>
                          <a:r>
                            <a:rPr lang="en-GB" sz="1200" b="1" u="sng" dirty="0" smtClean="0">
                              <a:latin typeface="Gill Sans MT" panose="020B0502020104020203" pitchFamily="34" charset="0"/>
                            </a:rPr>
                            <a:t>Vectors</a:t>
                          </a:r>
                          <a:endParaRPr lang="en-GB" sz="1200" b="1" u="sng" dirty="0">
                            <a:latin typeface="Gill Sans MT" panose="020B0502020104020203" pitchFamily="34" charset="0"/>
                          </a:endParaRPr>
                        </a:p>
                      </a:txBody>
                      <a:tcPr anchor="ctr">
                        <a:solidFill>
                          <a:schemeClr val="accent1">
                            <a:lumMod val="20000"/>
                            <a:lumOff val="80000"/>
                          </a:schemeClr>
                        </a:solidFill>
                      </a:tcPr>
                    </a:tc>
                    <a:tc hMerge="1">
                      <a:txBody>
                        <a:bodyPr/>
                        <a:lstStyle/>
                        <a:p>
                          <a:pPr algn="l"/>
                          <a:endParaRPr lang="en-GB" sz="1200" b="1" dirty="0">
                            <a:latin typeface="+mn-lt"/>
                          </a:endParaRPr>
                        </a:p>
                      </a:txBody>
                      <a:tcPr anchor="ctr">
                        <a:solidFill>
                          <a:schemeClr val="accent4">
                            <a:lumMod val="20000"/>
                            <a:lumOff val="80000"/>
                          </a:schemeClr>
                        </a:solidFill>
                      </a:tcPr>
                    </a:tc>
                    <a:extLst>
                      <a:ext uri="{0D108BD9-81ED-4DB2-BD59-A6C34878D82A}">
                        <a16:rowId xmlns:a16="http://schemas.microsoft.com/office/drawing/2014/main" val="1184093998"/>
                      </a:ext>
                    </a:extLst>
                  </a:tr>
                  <a:tr h="398507">
                    <a:tc>
                      <a:txBody>
                        <a:bodyPr/>
                        <a:lstStyle/>
                        <a:p>
                          <a:pPr algn="l"/>
                          <a:r>
                            <a:rPr lang="en-GB" sz="1200" b="1" dirty="0" smtClean="0">
                              <a:latin typeface="Gill Sans MT" panose="020B0502020104020203" pitchFamily="34" charset="0"/>
                            </a:rPr>
                            <a:t>Key Word</a:t>
                          </a:r>
                          <a:endParaRPr lang="en-GB" sz="1200" b="1" dirty="0">
                            <a:latin typeface="Gill Sans MT" panose="020B0502020104020203" pitchFamily="34" charset="0"/>
                          </a:endParaRPr>
                        </a:p>
                      </a:txBody>
                      <a:tcPr anchor="ctr">
                        <a:solidFill>
                          <a:schemeClr val="accent1">
                            <a:lumMod val="20000"/>
                            <a:lumOff val="80000"/>
                          </a:schemeClr>
                        </a:solidFill>
                      </a:tcPr>
                    </a:tc>
                    <a:tc>
                      <a:txBody>
                        <a:bodyPr/>
                        <a:lstStyle/>
                        <a:p>
                          <a:pPr algn="l"/>
                          <a:r>
                            <a:rPr lang="en-GB" sz="1200" b="1" dirty="0" smtClean="0">
                              <a:latin typeface="Gill Sans MT" panose="020B0502020104020203" pitchFamily="34" charset="0"/>
                            </a:rPr>
                            <a:t>Definition</a:t>
                          </a:r>
                          <a:endParaRPr lang="en-GB" sz="1200" b="1" dirty="0">
                            <a:latin typeface="Gill Sans MT" panose="020B0502020104020203" pitchFamily="34" charset="0"/>
                          </a:endParaRPr>
                        </a:p>
                      </a:txBody>
                      <a:tcPr anchor="ctr">
                        <a:solidFill>
                          <a:schemeClr val="accent1">
                            <a:lumMod val="20000"/>
                            <a:lumOff val="80000"/>
                          </a:schemeClr>
                        </a:solidFill>
                      </a:tcPr>
                    </a:tc>
                    <a:extLst>
                      <a:ext uri="{0D108BD9-81ED-4DB2-BD59-A6C34878D82A}">
                        <a16:rowId xmlns:a16="http://schemas.microsoft.com/office/drawing/2014/main" val="10000"/>
                      </a:ext>
                    </a:extLst>
                  </a:tr>
                  <a:tr h="633408">
                    <a:tc>
                      <a:txBody>
                        <a:bodyPr/>
                        <a:lstStyle/>
                        <a:p>
                          <a:pPr marR="0" indent="0" algn="l" rtl="0">
                            <a:lnSpc>
                              <a:spcPct val="119000"/>
                            </a:lnSpc>
                            <a:spcBef>
                              <a:spcPts val="0"/>
                            </a:spcBef>
                            <a:spcAft>
                              <a:spcPts val="1400"/>
                            </a:spcAft>
                          </a:pPr>
                          <a:r>
                            <a:rPr lang="en-GB" sz="1200" kern="1400" dirty="0" smtClean="0">
                              <a:ln>
                                <a:noFill/>
                              </a:ln>
                              <a:solidFill>
                                <a:srgbClr val="000000"/>
                              </a:solidFill>
                              <a:effectLst/>
                              <a:latin typeface="Gill Sans MT" panose="020B0502020104020203" pitchFamily="34" charset="0"/>
                            </a:rPr>
                            <a:t>Vectors</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1400"/>
                            </a:spcAft>
                          </a:pPr>
                          <a:r>
                            <a:rPr lang="en-GB" sz="1200" kern="1400" dirty="0" smtClean="0">
                              <a:ln>
                                <a:noFill/>
                              </a:ln>
                              <a:solidFill>
                                <a:srgbClr val="000000"/>
                              </a:solidFill>
                              <a:effectLst/>
                              <a:latin typeface="Gill Sans MT" panose="020B0502020104020203" pitchFamily="34" charset="0"/>
                            </a:rPr>
                            <a:t>A vector describes a movement from one point to another. A vector quantity has both direction and magnitude (size).</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283080463"/>
                      </a:ext>
                    </a:extLst>
                  </a:tr>
                  <a:tr h="576067">
                    <a:tc>
                      <a:txBody>
                        <a:bodyPr/>
                        <a:lstStyle/>
                        <a:p>
                          <a:pPr marR="0" indent="0" algn="l" rtl="0">
                            <a:lnSpc>
                              <a:spcPct val="119000"/>
                            </a:lnSpc>
                            <a:spcBef>
                              <a:spcPts val="0"/>
                            </a:spcBef>
                            <a:spcAft>
                              <a:spcPts val="1400"/>
                            </a:spcAft>
                          </a:pPr>
                          <a:r>
                            <a:rPr lang="en-GB" sz="1200" kern="1400" dirty="0" smtClean="0">
                              <a:ln>
                                <a:noFill/>
                              </a:ln>
                              <a:solidFill>
                                <a:srgbClr val="000000"/>
                              </a:solidFill>
                              <a:effectLst/>
                              <a:latin typeface="Gill Sans MT" panose="020B0502020104020203" pitchFamily="34" charset="0"/>
                            </a:rPr>
                            <a:t>Vector notation</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endParaRPr lang="en-US"/>
                        </a:p>
                      </a:txBody>
                      <a:tcPr marL="36576" marR="36576" marT="36576" marB="36576" anchor="ctr">
                        <a:blipFill>
                          <a:blip r:embed="rId6"/>
                          <a:stretch>
                            <a:fillRect l="-26149" t="-251064" r="-287" b="-267021"/>
                          </a:stretch>
                        </a:blipFill>
                      </a:tcPr>
                    </a:tc>
                    <a:extLst>
                      <a:ext uri="{0D108BD9-81ED-4DB2-BD59-A6C34878D82A}">
                        <a16:rowId xmlns:a16="http://schemas.microsoft.com/office/drawing/2014/main" val="3489290701"/>
                      </a:ext>
                    </a:extLst>
                  </a:tr>
                  <a:tr h="1513897">
                    <a:tc>
                      <a:txBody>
                        <a:bodyPr/>
                        <a:lstStyle/>
                        <a:p>
                          <a:pPr marR="0" indent="0" algn="l" rtl="0">
                            <a:lnSpc>
                              <a:spcPct val="119000"/>
                            </a:lnSpc>
                            <a:spcBef>
                              <a:spcPts val="0"/>
                            </a:spcBef>
                            <a:spcAft>
                              <a:spcPts val="1400"/>
                            </a:spcAft>
                          </a:pPr>
                          <a:r>
                            <a:rPr lang="en-GB" sz="1200" kern="1400" dirty="0" smtClean="0">
                              <a:ln>
                                <a:noFill/>
                              </a:ln>
                              <a:solidFill>
                                <a:srgbClr val="000000"/>
                              </a:solidFill>
                              <a:effectLst/>
                              <a:latin typeface="Gill Sans MT" panose="020B0502020104020203" pitchFamily="34" charset="0"/>
                            </a:rPr>
                            <a:t>Column</a:t>
                          </a:r>
                          <a:r>
                            <a:rPr lang="en-GB" sz="1200" kern="1400" baseline="0" dirty="0" smtClean="0">
                              <a:ln>
                                <a:noFill/>
                              </a:ln>
                              <a:solidFill>
                                <a:srgbClr val="000000"/>
                              </a:solidFill>
                              <a:effectLst/>
                              <a:latin typeface="Gill Sans MT" panose="020B0502020104020203" pitchFamily="34" charset="0"/>
                            </a:rPr>
                            <a:t> vector</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endParaRPr lang="en-US"/>
                        </a:p>
                      </a:txBody>
                      <a:tcPr marL="36576" marR="36576" marT="36576" marB="36576" anchor="ctr">
                        <a:blipFill>
                          <a:blip r:embed="rId6"/>
                          <a:stretch>
                            <a:fillRect l="-26149" t="-132530" r="-287" b="-803"/>
                          </a:stretch>
                        </a:blipFill>
                      </a:tcPr>
                    </a:tc>
                    <a:extLst>
                      <a:ext uri="{0D108BD9-81ED-4DB2-BD59-A6C34878D82A}">
                        <a16:rowId xmlns:a16="http://schemas.microsoft.com/office/drawing/2014/main" val="591994769"/>
                      </a:ext>
                    </a:extLst>
                  </a:tr>
                </a:tbl>
              </a:graphicData>
            </a:graphic>
          </p:graphicFrame>
        </mc:Fallback>
      </mc:AlternateContent>
      <p:graphicFrame>
        <p:nvGraphicFramePr>
          <p:cNvPr id="20" name="Table 19"/>
          <p:cNvGraphicFramePr>
            <a:graphicFrameLocks noGrp="1"/>
          </p:cNvGraphicFramePr>
          <p:nvPr/>
        </p:nvGraphicFramePr>
        <p:xfrm>
          <a:off x="6651919" y="3753932"/>
          <a:ext cx="5340056" cy="2789743"/>
        </p:xfrm>
        <a:graphic>
          <a:graphicData uri="http://schemas.openxmlformats.org/drawingml/2006/table">
            <a:tbl>
              <a:tblPr firstRow="1" bandRow="1">
                <a:tableStyleId>{5940675A-B579-460E-94D1-54222C63F5DA}</a:tableStyleId>
              </a:tblPr>
              <a:tblGrid>
                <a:gridCol w="1101431">
                  <a:extLst>
                    <a:ext uri="{9D8B030D-6E8A-4147-A177-3AD203B41FA5}">
                      <a16:colId xmlns:a16="http://schemas.microsoft.com/office/drawing/2014/main" val="20000"/>
                    </a:ext>
                  </a:extLst>
                </a:gridCol>
                <a:gridCol w="4238625">
                  <a:extLst>
                    <a:ext uri="{9D8B030D-6E8A-4147-A177-3AD203B41FA5}">
                      <a16:colId xmlns:a16="http://schemas.microsoft.com/office/drawing/2014/main" val="20001"/>
                    </a:ext>
                  </a:extLst>
                </a:gridCol>
              </a:tblGrid>
              <a:tr h="418113">
                <a:tc gridSpan="2">
                  <a:txBody>
                    <a:bodyPr/>
                    <a:lstStyle/>
                    <a:p>
                      <a:pPr algn="ctr"/>
                      <a:r>
                        <a:rPr lang="en-GB" sz="1200" b="1" u="sng" dirty="0">
                          <a:latin typeface="Gill Sans MT" panose="020B0502020104020203" pitchFamily="34" charset="0"/>
                        </a:rPr>
                        <a:t>Transformations</a:t>
                      </a:r>
                    </a:p>
                  </a:txBody>
                  <a:tcPr anchor="ctr">
                    <a:solidFill>
                      <a:schemeClr val="accent6">
                        <a:lumMod val="20000"/>
                        <a:lumOff val="80000"/>
                      </a:schemeClr>
                    </a:solidFill>
                  </a:tcPr>
                </a:tc>
                <a:tc hMerge="1">
                  <a:txBody>
                    <a:bodyPr/>
                    <a:lstStyle/>
                    <a:p>
                      <a:pPr algn="l"/>
                      <a:endParaRPr lang="en-GB" sz="1200" b="1" dirty="0">
                        <a:latin typeface="+mn-lt"/>
                      </a:endParaRPr>
                    </a:p>
                  </a:txBody>
                  <a:tcPr anchor="ctr">
                    <a:solidFill>
                      <a:schemeClr val="accent4">
                        <a:lumMod val="20000"/>
                        <a:lumOff val="80000"/>
                      </a:schemeClr>
                    </a:solidFill>
                  </a:tcPr>
                </a:tc>
                <a:extLst>
                  <a:ext uri="{0D108BD9-81ED-4DB2-BD59-A6C34878D82A}">
                    <a16:rowId xmlns:a16="http://schemas.microsoft.com/office/drawing/2014/main" val="1184093998"/>
                  </a:ext>
                </a:extLst>
              </a:tr>
              <a:tr h="443181">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Reflection</a:t>
                      </a:r>
                    </a:p>
                  </a:txBody>
                  <a:tcPr marL="36576" marR="36576" marT="36576" marB="36576" anchor="ctr"/>
                </a:tc>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When a shape</a:t>
                      </a:r>
                      <a:r>
                        <a:rPr lang="en-GB" sz="1200" kern="1400" baseline="0" dirty="0">
                          <a:ln>
                            <a:noFill/>
                          </a:ln>
                          <a:solidFill>
                            <a:srgbClr val="000000"/>
                          </a:solidFill>
                          <a:effectLst/>
                          <a:latin typeface="Gill Sans MT" panose="020B0502020104020203" pitchFamily="34" charset="0"/>
                        </a:rPr>
                        <a:t> is flipped (reflected) in a mirror line</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283080463"/>
                  </a:ext>
                </a:extLst>
              </a:tr>
              <a:tr h="753377">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Rotation</a:t>
                      </a: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1400"/>
                        </a:spcAft>
                        <a:buClrTx/>
                        <a:buSzTx/>
                        <a:buFontTx/>
                        <a:buNone/>
                        <a:tabLst/>
                        <a:defRPr/>
                      </a:pPr>
                      <a:r>
                        <a:rPr lang="en-GB" sz="1200" kern="1400" dirty="0">
                          <a:ln>
                            <a:noFill/>
                          </a:ln>
                          <a:solidFill>
                            <a:srgbClr val="000000"/>
                          </a:solidFill>
                          <a:effectLst/>
                          <a:latin typeface="Gill Sans MT" panose="020B0502020104020203" pitchFamily="34" charset="0"/>
                        </a:rPr>
                        <a:t>When a shape is turned</a:t>
                      </a:r>
                      <a:r>
                        <a:rPr lang="en-GB" sz="1200" kern="1400" baseline="0" dirty="0">
                          <a:ln>
                            <a:noFill/>
                          </a:ln>
                          <a:solidFill>
                            <a:srgbClr val="000000"/>
                          </a:solidFill>
                          <a:effectLst/>
                          <a:latin typeface="Gill Sans MT" panose="020B0502020104020203" pitchFamily="34" charset="0"/>
                        </a:rPr>
                        <a:t> (rotated) around a centre of rotation by a given direction (clockwise/anticlockwise) and angle (90⁰ or 180⁰)</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3489290701"/>
                  </a:ext>
                </a:extLst>
              </a:tr>
              <a:tr h="421695">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Translation</a:t>
                      </a: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1400"/>
                        </a:spcAft>
                        <a:buClrTx/>
                        <a:buSzTx/>
                        <a:buFontTx/>
                        <a:buNone/>
                        <a:tabLst/>
                        <a:defRPr/>
                      </a:pPr>
                      <a:r>
                        <a:rPr lang="en-GB" sz="1200" kern="1400" dirty="0">
                          <a:ln>
                            <a:noFill/>
                          </a:ln>
                          <a:solidFill>
                            <a:srgbClr val="000000"/>
                          </a:solidFill>
                          <a:effectLst/>
                          <a:latin typeface="Gill Sans MT" panose="020B0502020104020203" pitchFamily="34" charset="0"/>
                        </a:rPr>
                        <a:t>When a shape is moved by a column vector</a:t>
                      </a:r>
                    </a:p>
                  </a:txBody>
                  <a:tcPr marL="36576" marR="36576" marT="36576" marB="36576" anchor="ctr"/>
                </a:tc>
                <a:extLst>
                  <a:ext uri="{0D108BD9-81ED-4DB2-BD59-A6C34878D82A}">
                    <a16:rowId xmlns:a16="http://schemas.microsoft.com/office/drawing/2014/main" val="591994769"/>
                  </a:ext>
                </a:extLst>
              </a:tr>
              <a:tr h="753377">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Enlargement</a:t>
                      </a: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1400"/>
                        </a:spcAft>
                        <a:buClrTx/>
                        <a:buSzTx/>
                        <a:buFontTx/>
                        <a:buNone/>
                        <a:tabLst/>
                        <a:defRPr/>
                      </a:pPr>
                      <a:r>
                        <a:rPr lang="en-GB" sz="1200" kern="1400" dirty="0">
                          <a:ln>
                            <a:noFill/>
                          </a:ln>
                          <a:solidFill>
                            <a:srgbClr val="000000"/>
                          </a:solidFill>
                          <a:effectLst/>
                          <a:latin typeface="Gill Sans MT" panose="020B0502020104020203" pitchFamily="34" charset="0"/>
                        </a:rPr>
                        <a:t>When a shape is made bigger or smaller. They must have a scale factor and they may involve a centre of enlargement. </a:t>
                      </a:r>
                    </a:p>
                  </a:txBody>
                  <a:tcPr marL="36576" marR="36576" marT="36576" marB="36576" anchor="ctr"/>
                </a:tc>
                <a:extLst>
                  <a:ext uri="{0D108BD9-81ED-4DB2-BD59-A6C34878D82A}">
                    <a16:rowId xmlns:a16="http://schemas.microsoft.com/office/drawing/2014/main" val="4161200960"/>
                  </a:ext>
                </a:extLst>
              </a:tr>
            </a:tbl>
          </a:graphicData>
        </a:graphic>
      </p:graphicFrame>
      <p:sp>
        <p:nvSpPr>
          <p:cNvPr id="9" name="TextBox 8"/>
          <p:cNvSpPr txBox="1"/>
          <p:nvPr/>
        </p:nvSpPr>
        <p:spPr>
          <a:xfrm>
            <a:off x="11755120" y="6488668"/>
            <a:ext cx="436880" cy="369332"/>
          </a:xfrm>
          <a:prstGeom prst="rect">
            <a:avLst/>
          </a:prstGeom>
          <a:solidFill>
            <a:schemeClr val="tx1"/>
          </a:solidFill>
        </p:spPr>
        <p:txBody>
          <a:bodyPr wrap="square" rtlCol="0">
            <a:spAutoFit/>
          </a:bodyPr>
          <a:lstStyle/>
          <a:p>
            <a:pPr algn="ctr"/>
            <a:r>
              <a:rPr lang="en-GB" dirty="0">
                <a:solidFill>
                  <a:schemeClr val="bg1"/>
                </a:solidFill>
              </a:rPr>
              <a:t>2</a:t>
            </a:r>
          </a:p>
        </p:txBody>
      </p:sp>
    </p:spTree>
    <p:extLst>
      <p:ext uri="{BB962C8B-B14F-4D97-AF65-F5344CB8AC3E}">
        <p14:creationId xmlns:p14="http://schemas.microsoft.com/office/powerpoint/2010/main" val="37603483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3611" t="12963" r="33472" b="9753"/>
          <a:stretch/>
        </p:blipFill>
        <p:spPr>
          <a:xfrm rot="5400000">
            <a:off x="2501332" y="-1091632"/>
            <a:ext cx="6808339" cy="8991603"/>
          </a:xfrm>
          <a:prstGeom prst="rect">
            <a:avLst/>
          </a:prstGeom>
        </p:spPr>
      </p:pic>
      <p:sp>
        <p:nvSpPr>
          <p:cNvPr id="3" name="TextBox 2"/>
          <p:cNvSpPr txBox="1"/>
          <p:nvPr/>
        </p:nvSpPr>
        <p:spPr>
          <a:xfrm>
            <a:off x="11755120" y="6488668"/>
            <a:ext cx="436880" cy="369332"/>
          </a:xfrm>
          <a:prstGeom prst="rect">
            <a:avLst/>
          </a:prstGeom>
          <a:solidFill>
            <a:schemeClr val="tx1"/>
          </a:solidFill>
        </p:spPr>
        <p:txBody>
          <a:bodyPr wrap="square" rtlCol="0">
            <a:spAutoFit/>
          </a:bodyPr>
          <a:lstStyle/>
          <a:p>
            <a:pPr algn="ctr"/>
            <a:r>
              <a:rPr lang="en-GB" smtClean="0">
                <a:solidFill>
                  <a:schemeClr val="bg1"/>
                </a:solidFill>
              </a:rPr>
              <a:t>37</a:t>
            </a:r>
            <a:endParaRPr lang="en-GB" dirty="0">
              <a:solidFill>
                <a:schemeClr val="bg1"/>
              </a:solidFill>
            </a:endParaRPr>
          </a:p>
        </p:txBody>
      </p:sp>
    </p:spTree>
    <p:extLst>
      <p:ext uri="{BB962C8B-B14F-4D97-AF65-F5344CB8AC3E}">
        <p14:creationId xmlns:p14="http://schemas.microsoft.com/office/powerpoint/2010/main" val="29991481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3403" t="11975" r="33472" b="11111"/>
          <a:stretch/>
        </p:blipFill>
        <p:spPr>
          <a:xfrm rot="5400000">
            <a:off x="2482738" y="-1035162"/>
            <a:ext cx="6845524" cy="8940800"/>
          </a:xfrm>
          <a:prstGeom prst="rect">
            <a:avLst/>
          </a:prstGeom>
        </p:spPr>
      </p:pic>
      <p:sp>
        <p:nvSpPr>
          <p:cNvPr id="3" name="TextBox 2"/>
          <p:cNvSpPr txBox="1"/>
          <p:nvPr/>
        </p:nvSpPr>
        <p:spPr>
          <a:xfrm>
            <a:off x="11755120" y="6488668"/>
            <a:ext cx="436880" cy="369332"/>
          </a:xfrm>
          <a:prstGeom prst="rect">
            <a:avLst/>
          </a:prstGeom>
          <a:solidFill>
            <a:schemeClr val="tx1"/>
          </a:solidFill>
        </p:spPr>
        <p:txBody>
          <a:bodyPr wrap="square" rtlCol="0">
            <a:spAutoFit/>
          </a:bodyPr>
          <a:lstStyle/>
          <a:p>
            <a:pPr algn="ctr"/>
            <a:r>
              <a:rPr lang="en-GB" smtClean="0">
                <a:solidFill>
                  <a:schemeClr val="bg1"/>
                </a:solidFill>
              </a:rPr>
              <a:t>38</a:t>
            </a:r>
            <a:endParaRPr lang="en-GB" dirty="0">
              <a:solidFill>
                <a:schemeClr val="bg1"/>
              </a:solidFill>
            </a:endParaRPr>
          </a:p>
        </p:txBody>
      </p:sp>
    </p:spTree>
    <p:extLst>
      <p:ext uri="{BB962C8B-B14F-4D97-AF65-F5344CB8AC3E}">
        <p14:creationId xmlns:p14="http://schemas.microsoft.com/office/powerpoint/2010/main" val="1446045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3333" t="11358" r="33541" b="9876"/>
          <a:stretch/>
        </p:blipFill>
        <p:spPr>
          <a:xfrm rot="5400000">
            <a:off x="2491195" y="-1151346"/>
            <a:ext cx="6822259" cy="9124950"/>
          </a:xfrm>
          <a:prstGeom prst="rect">
            <a:avLst/>
          </a:prstGeom>
        </p:spPr>
      </p:pic>
      <p:sp>
        <p:nvSpPr>
          <p:cNvPr id="3" name="TextBox 2"/>
          <p:cNvSpPr txBox="1"/>
          <p:nvPr/>
        </p:nvSpPr>
        <p:spPr>
          <a:xfrm>
            <a:off x="11755120" y="6488668"/>
            <a:ext cx="436880" cy="369332"/>
          </a:xfrm>
          <a:prstGeom prst="rect">
            <a:avLst/>
          </a:prstGeom>
          <a:solidFill>
            <a:schemeClr val="tx1"/>
          </a:solidFill>
        </p:spPr>
        <p:txBody>
          <a:bodyPr wrap="square" rtlCol="0">
            <a:spAutoFit/>
          </a:bodyPr>
          <a:lstStyle/>
          <a:p>
            <a:pPr algn="ctr"/>
            <a:r>
              <a:rPr lang="en-GB">
                <a:solidFill>
                  <a:schemeClr val="bg1"/>
                </a:solidFill>
              </a:rPr>
              <a:t>3</a:t>
            </a:r>
            <a:r>
              <a:rPr lang="en-GB" smtClean="0">
                <a:solidFill>
                  <a:schemeClr val="bg1"/>
                </a:solidFill>
              </a:rPr>
              <a:t>9</a:t>
            </a:r>
            <a:endParaRPr lang="en-GB" dirty="0">
              <a:solidFill>
                <a:schemeClr val="bg1"/>
              </a:solidFill>
            </a:endParaRPr>
          </a:p>
        </p:txBody>
      </p:sp>
    </p:spTree>
    <p:extLst>
      <p:ext uri="{BB962C8B-B14F-4D97-AF65-F5344CB8AC3E}">
        <p14:creationId xmlns:p14="http://schemas.microsoft.com/office/powerpoint/2010/main" val="39203183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33611" t="12098" r="33541" b="9630"/>
          <a:stretch/>
        </p:blipFill>
        <p:spPr>
          <a:xfrm rot="5400000">
            <a:off x="2507015" y="-1167165"/>
            <a:ext cx="6858000" cy="9192330"/>
          </a:xfrm>
          <a:prstGeom prst="rect">
            <a:avLst/>
          </a:prstGeom>
        </p:spPr>
      </p:pic>
      <p:sp>
        <p:nvSpPr>
          <p:cNvPr id="3" name="TextBox 2"/>
          <p:cNvSpPr txBox="1"/>
          <p:nvPr/>
        </p:nvSpPr>
        <p:spPr>
          <a:xfrm>
            <a:off x="11755120" y="6488668"/>
            <a:ext cx="436880" cy="369332"/>
          </a:xfrm>
          <a:prstGeom prst="rect">
            <a:avLst/>
          </a:prstGeom>
          <a:solidFill>
            <a:schemeClr val="tx1"/>
          </a:solidFill>
        </p:spPr>
        <p:txBody>
          <a:bodyPr wrap="square" rtlCol="0">
            <a:spAutoFit/>
          </a:bodyPr>
          <a:lstStyle/>
          <a:p>
            <a:pPr algn="ctr"/>
            <a:r>
              <a:rPr lang="en-GB" smtClean="0">
                <a:solidFill>
                  <a:schemeClr val="bg1"/>
                </a:solidFill>
              </a:rPr>
              <a:t>40</a:t>
            </a:r>
            <a:endParaRPr lang="en-GB" dirty="0">
              <a:solidFill>
                <a:schemeClr val="bg1"/>
              </a:solidFill>
            </a:endParaRPr>
          </a:p>
        </p:txBody>
      </p:sp>
    </p:spTree>
    <p:extLst>
      <p:ext uri="{BB962C8B-B14F-4D97-AF65-F5344CB8AC3E}">
        <p14:creationId xmlns:p14="http://schemas.microsoft.com/office/powerpoint/2010/main" val="10232460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1667" t="18148" r="31527" b="66297"/>
          <a:stretch/>
        </p:blipFill>
        <p:spPr>
          <a:xfrm rot="5400000">
            <a:off x="6934200" y="2628900"/>
            <a:ext cx="6731000" cy="1600200"/>
          </a:xfrm>
          <a:prstGeom prst="rect">
            <a:avLst/>
          </a:prstGeom>
        </p:spPr>
      </p:pic>
      <p:pic>
        <p:nvPicPr>
          <p:cNvPr id="3" name="Picture 2"/>
          <p:cNvPicPr>
            <a:picLocks noChangeAspect="1"/>
          </p:cNvPicPr>
          <p:nvPr/>
        </p:nvPicPr>
        <p:blipFill rotWithShape="1">
          <a:blip r:embed="rId3"/>
          <a:srcRect l="31667" t="11975" r="31806" b="10987"/>
          <a:stretch/>
        </p:blipFill>
        <p:spPr>
          <a:xfrm rot="5400000">
            <a:off x="2197100" y="-495300"/>
            <a:ext cx="6680200" cy="7924800"/>
          </a:xfrm>
          <a:prstGeom prst="rect">
            <a:avLst/>
          </a:prstGeom>
        </p:spPr>
      </p:pic>
      <p:sp>
        <p:nvSpPr>
          <p:cNvPr id="4" name="TextBox 3"/>
          <p:cNvSpPr txBox="1"/>
          <p:nvPr/>
        </p:nvSpPr>
        <p:spPr>
          <a:xfrm>
            <a:off x="11755120" y="6488668"/>
            <a:ext cx="436880" cy="369332"/>
          </a:xfrm>
          <a:prstGeom prst="rect">
            <a:avLst/>
          </a:prstGeom>
          <a:solidFill>
            <a:schemeClr val="tx1"/>
          </a:solidFill>
        </p:spPr>
        <p:txBody>
          <a:bodyPr wrap="square" rtlCol="0">
            <a:spAutoFit/>
          </a:bodyPr>
          <a:lstStyle/>
          <a:p>
            <a:pPr algn="ctr"/>
            <a:r>
              <a:rPr lang="en-GB" smtClean="0">
                <a:solidFill>
                  <a:schemeClr val="bg1"/>
                </a:solidFill>
              </a:rPr>
              <a:t>41</a:t>
            </a:r>
            <a:endParaRPr lang="en-GB" dirty="0">
              <a:solidFill>
                <a:schemeClr val="bg1"/>
              </a:solidFill>
            </a:endParaRPr>
          </a:p>
        </p:txBody>
      </p:sp>
    </p:spTree>
    <p:extLst>
      <p:ext uri="{BB962C8B-B14F-4D97-AF65-F5344CB8AC3E}">
        <p14:creationId xmlns:p14="http://schemas.microsoft.com/office/powerpoint/2010/main" val="15951558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1667" t="18148" r="31806" b="11729"/>
          <a:stretch/>
        </p:blipFill>
        <p:spPr>
          <a:xfrm rot="5400000">
            <a:off x="4470400" y="-266700"/>
            <a:ext cx="6680200" cy="7213600"/>
          </a:xfrm>
          <a:prstGeom prst="rect">
            <a:avLst/>
          </a:prstGeom>
        </p:spPr>
      </p:pic>
      <p:sp>
        <p:nvSpPr>
          <p:cNvPr id="3" name="TextBox 2"/>
          <p:cNvSpPr txBox="1"/>
          <p:nvPr/>
        </p:nvSpPr>
        <p:spPr>
          <a:xfrm>
            <a:off x="11755120" y="6488668"/>
            <a:ext cx="436880" cy="369332"/>
          </a:xfrm>
          <a:prstGeom prst="rect">
            <a:avLst/>
          </a:prstGeom>
          <a:solidFill>
            <a:schemeClr val="tx1"/>
          </a:solidFill>
        </p:spPr>
        <p:txBody>
          <a:bodyPr wrap="square" rtlCol="0">
            <a:spAutoFit/>
          </a:bodyPr>
          <a:lstStyle/>
          <a:p>
            <a:pPr algn="ctr"/>
            <a:r>
              <a:rPr lang="en-GB" smtClean="0">
                <a:solidFill>
                  <a:schemeClr val="bg1"/>
                </a:solidFill>
              </a:rPr>
              <a:t>42</a:t>
            </a:r>
            <a:endParaRPr lang="en-GB" dirty="0">
              <a:solidFill>
                <a:schemeClr val="bg1"/>
              </a:solidFill>
            </a:endParaRPr>
          </a:p>
        </p:txBody>
      </p:sp>
    </p:spTree>
    <p:extLst>
      <p:ext uri="{BB962C8B-B14F-4D97-AF65-F5344CB8AC3E}">
        <p14:creationId xmlns:p14="http://schemas.microsoft.com/office/powerpoint/2010/main" val="3111618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33194" t="11728" r="33333" b="10988"/>
          <a:stretch/>
        </p:blipFill>
        <p:spPr>
          <a:xfrm rot="5400000">
            <a:off x="3144406" y="-1010807"/>
            <a:ext cx="6766790" cy="8788403"/>
          </a:xfrm>
          <a:prstGeom prst="rect">
            <a:avLst/>
          </a:prstGeom>
        </p:spPr>
      </p:pic>
      <p:sp>
        <p:nvSpPr>
          <p:cNvPr id="3" name="TextBox 2"/>
          <p:cNvSpPr txBox="1"/>
          <p:nvPr/>
        </p:nvSpPr>
        <p:spPr>
          <a:xfrm>
            <a:off x="11755120" y="6488668"/>
            <a:ext cx="436880" cy="369332"/>
          </a:xfrm>
          <a:prstGeom prst="rect">
            <a:avLst/>
          </a:prstGeom>
          <a:solidFill>
            <a:schemeClr val="tx1"/>
          </a:solidFill>
        </p:spPr>
        <p:txBody>
          <a:bodyPr wrap="square" rtlCol="0">
            <a:spAutoFit/>
          </a:bodyPr>
          <a:lstStyle/>
          <a:p>
            <a:pPr algn="ctr"/>
            <a:r>
              <a:rPr lang="en-GB" smtClean="0">
                <a:solidFill>
                  <a:schemeClr val="bg1"/>
                </a:solidFill>
              </a:rPr>
              <a:t>43</a:t>
            </a:r>
            <a:endParaRPr lang="en-GB" dirty="0">
              <a:solidFill>
                <a:schemeClr val="bg1"/>
              </a:solidFill>
            </a:endParaRPr>
          </a:p>
        </p:txBody>
      </p:sp>
    </p:spTree>
    <p:extLst>
      <p:ext uri="{BB962C8B-B14F-4D97-AF65-F5344CB8AC3E}">
        <p14:creationId xmlns:p14="http://schemas.microsoft.com/office/powerpoint/2010/main" val="10510134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33471" t="21358" r="33334" b="21852"/>
          <a:stretch/>
        </p:blipFill>
        <p:spPr>
          <a:xfrm rot="5400000">
            <a:off x="4087936" y="128463"/>
            <a:ext cx="6822827" cy="6565900"/>
          </a:xfrm>
          <a:prstGeom prst="rect">
            <a:avLst/>
          </a:prstGeom>
        </p:spPr>
      </p:pic>
      <p:sp>
        <p:nvSpPr>
          <p:cNvPr id="3" name="TextBox 2"/>
          <p:cNvSpPr txBox="1"/>
          <p:nvPr/>
        </p:nvSpPr>
        <p:spPr>
          <a:xfrm>
            <a:off x="11755120" y="6488668"/>
            <a:ext cx="436880" cy="369332"/>
          </a:xfrm>
          <a:prstGeom prst="rect">
            <a:avLst/>
          </a:prstGeom>
          <a:solidFill>
            <a:schemeClr val="tx1"/>
          </a:solidFill>
        </p:spPr>
        <p:txBody>
          <a:bodyPr wrap="square" rtlCol="0">
            <a:spAutoFit/>
          </a:bodyPr>
          <a:lstStyle/>
          <a:p>
            <a:pPr algn="ctr"/>
            <a:r>
              <a:rPr lang="en-GB" smtClean="0">
                <a:solidFill>
                  <a:schemeClr val="bg1"/>
                </a:solidFill>
              </a:rPr>
              <a:t>44</a:t>
            </a:r>
            <a:endParaRPr lang="en-GB" dirty="0">
              <a:solidFill>
                <a:schemeClr val="bg1"/>
              </a:solidFill>
            </a:endParaRPr>
          </a:p>
        </p:txBody>
      </p:sp>
    </p:spTree>
    <p:extLst>
      <p:ext uri="{BB962C8B-B14F-4D97-AF65-F5344CB8AC3E}">
        <p14:creationId xmlns:p14="http://schemas.microsoft.com/office/powerpoint/2010/main" val="17470210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10" name="Table 9"/>
              <p:cNvGraphicFramePr>
                <a:graphicFrameLocks noGrp="1"/>
              </p:cNvGraphicFramePr>
              <p:nvPr>
                <p:extLst>
                  <p:ext uri="{D42A27DB-BD31-4B8C-83A1-F6EECF244321}">
                    <p14:modId xmlns:p14="http://schemas.microsoft.com/office/powerpoint/2010/main" val="1918820470"/>
                  </p:ext>
                </p:extLst>
              </p:nvPr>
            </p:nvGraphicFramePr>
            <p:xfrm>
              <a:off x="289217" y="843646"/>
              <a:ext cx="11674183" cy="5849253"/>
            </p:xfrm>
            <a:graphic>
              <a:graphicData uri="http://schemas.openxmlformats.org/drawingml/2006/table">
                <a:tbl>
                  <a:tblPr firstRow="1" bandRow="1">
                    <a:tableStyleId>{5940675A-B579-460E-94D1-54222C63F5DA}</a:tableStyleId>
                  </a:tblPr>
                  <a:tblGrid>
                    <a:gridCol w="1245946">
                      <a:extLst>
                        <a:ext uri="{9D8B030D-6E8A-4147-A177-3AD203B41FA5}">
                          <a16:colId xmlns:a16="http://schemas.microsoft.com/office/drawing/2014/main" val="20000"/>
                        </a:ext>
                      </a:extLst>
                    </a:gridCol>
                    <a:gridCol w="7895426">
                      <a:extLst>
                        <a:ext uri="{9D8B030D-6E8A-4147-A177-3AD203B41FA5}">
                          <a16:colId xmlns:a16="http://schemas.microsoft.com/office/drawing/2014/main" val="20001"/>
                        </a:ext>
                      </a:extLst>
                    </a:gridCol>
                    <a:gridCol w="2532811">
                      <a:extLst>
                        <a:ext uri="{9D8B030D-6E8A-4147-A177-3AD203B41FA5}">
                          <a16:colId xmlns:a16="http://schemas.microsoft.com/office/drawing/2014/main" val="661873701"/>
                        </a:ext>
                      </a:extLst>
                    </a:gridCol>
                  </a:tblGrid>
                  <a:tr h="285237">
                    <a:tc gridSpan="3">
                      <a:txBody>
                        <a:bodyPr/>
                        <a:lstStyle/>
                        <a:p>
                          <a:pPr algn="ctr"/>
                          <a:r>
                            <a:rPr lang="en-GB" sz="1200" b="1" u="sng" dirty="0">
                              <a:latin typeface="Gill Sans MT" panose="020B0502020104020203" pitchFamily="34" charset="0"/>
                            </a:rPr>
                            <a:t>Algebra</a:t>
                          </a:r>
                        </a:p>
                      </a:txBody>
                      <a:tcPr anchor="ctr">
                        <a:solidFill>
                          <a:srgbClr val="FFCCFF"/>
                        </a:solidFill>
                      </a:tcPr>
                    </a:tc>
                    <a:tc hMerge="1">
                      <a:txBody>
                        <a:bodyPr/>
                        <a:lstStyle/>
                        <a:p>
                          <a:pPr algn="l"/>
                          <a:endParaRPr lang="en-GB" sz="1200" b="1" dirty="0">
                            <a:latin typeface="+mn-lt"/>
                          </a:endParaRPr>
                        </a:p>
                      </a:txBody>
                      <a:tcPr anchor="ctr">
                        <a:solidFill>
                          <a:schemeClr val="accent4">
                            <a:lumMod val="20000"/>
                            <a:lumOff val="80000"/>
                          </a:schemeClr>
                        </a:solidFill>
                      </a:tcPr>
                    </a:tc>
                    <a:tc hMerge="1">
                      <a:txBody>
                        <a:bodyPr/>
                        <a:lstStyle/>
                        <a:p>
                          <a:pPr algn="ctr"/>
                          <a:endParaRPr lang="en-GB" sz="1200" b="1" u="sng" dirty="0">
                            <a:latin typeface="+mn-lt"/>
                          </a:endParaRPr>
                        </a:p>
                      </a:txBody>
                      <a:tcPr anchor="ctr">
                        <a:solidFill>
                          <a:schemeClr val="accent4">
                            <a:lumMod val="20000"/>
                            <a:lumOff val="80000"/>
                          </a:schemeClr>
                        </a:solidFill>
                      </a:tcPr>
                    </a:tc>
                    <a:extLst>
                      <a:ext uri="{0D108BD9-81ED-4DB2-BD59-A6C34878D82A}">
                        <a16:rowId xmlns:a16="http://schemas.microsoft.com/office/drawing/2014/main" val="1184093998"/>
                      </a:ext>
                    </a:extLst>
                  </a:tr>
                  <a:tr h="285237">
                    <a:tc>
                      <a:txBody>
                        <a:bodyPr/>
                        <a:lstStyle/>
                        <a:p>
                          <a:pPr algn="l"/>
                          <a:r>
                            <a:rPr lang="en-GB" sz="1200" b="1" dirty="0">
                              <a:latin typeface="Gill Sans MT" panose="020B0502020104020203" pitchFamily="34" charset="0"/>
                            </a:rPr>
                            <a:t>Key Word</a:t>
                          </a:r>
                        </a:p>
                      </a:txBody>
                      <a:tcPr anchor="ctr">
                        <a:solidFill>
                          <a:srgbClr val="FFCCFF"/>
                        </a:solidFill>
                      </a:tcPr>
                    </a:tc>
                    <a:tc>
                      <a:txBody>
                        <a:bodyPr/>
                        <a:lstStyle/>
                        <a:p>
                          <a:pPr algn="l"/>
                          <a:r>
                            <a:rPr lang="en-GB" sz="1200" b="1" dirty="0">
                              <a:latin typeface="Gill Sans MT" panose="020B0502020104020203" pitchFamily="34" charset="0"/>
                            </a:rPr>
                            <a:t>Definition</a:t>
                          </a:r>
                        </a:p>
                      </a:txBody>
                      <a:tcPr anchor="ctr">
                        <a:solidFill>
                          <a:srgbClr val="FFCCFF"/>
                        </a:solidFill>
                      </a:tcPr>
                    </a:tc>
                    <a:tc>
                      <a:txBody>
                        <a:bodyPr/>
                        <a:lstStyle/>
                        <a:p>
                          <a:pPr algn="l"/>
                          <a:r>
                            <a:rPr lang="en-GB" sz="1200" b="1" dirty="0">
                              <a:latin typeface="Gill Sans MT" panose="020B0502020104020203" pitchFamily="34" charset="0"/>
                            </a:rPr>
                            <a:t>Example</a:t>
                          </a:r>
                        </a:p>
                      </a:txBody>
                      <a:tcPr anchor="ctr">
                        <a:solidFill>
                          <a:srgbClr val="FFCCFF"/>
                        </a:solidFill>
                      </a:tcPr>
                    </a:tc>
                    <a:extLst>
                      <a:ext uri="{0D108BD9-81ED-4DB2-BD59-A6C34878D82A}">
                        <a16:rowId xmlns:a16="http://schemas.microsoft.com/office/drawing/2014/main" val="10000"/>
                      </a:ext>
                    </a:extLst>
                  </a:tr>
                  <a:tr h="528612">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Expression</a:t>
                          </a:r>
                        </a:p>
                      </a:txBody>
                      <a:tcPr marL="36576" marR="36576" marT="36576" marB="36576" anchor="ctr"/>
                    </a:tc>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An expression is a group of mathematical symbols representing a number or quantity. Expressions never have an equals</a:t>
                          </a:r>
                          <a:r>
                            <a:rPr lang="en-GB" sz="1200" kern="1400" baseline="0" dirty="0">
                              <a:ln>
                                <a:noFill/>
                              </a:ln>
                              <a:solidFill>
                                <a:srgbClr val="000000"/>
                              </a:solidFill>
                              <a:effectLst/>
                              <a:latin typeface="Gill Sans MT" panose="020B0502020104020203" pitchFamily="34" charset="0"/>
                            </a:rPr>
                            <a:t> sign (=)</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3xy</a:t>
                          </a:r>
                          <a:r>
                            <a:rPr lang="en-GB" sz="1200" kern="1400" baseline="0" dirty="0">
                              <a:ln>
                                <a:noFill/>
                              </a:ln>
                              <a:solidFill>
                                <a:srgbClr val="000000"/>
                              </a:solidFill>
                              <a:effectLst/>
                              <a:latin typeface="Gill Sans MT" panose="020B0502020104020203" pitchFamily="34" charset="0"/>
                            </a:rPr>
                            <a:t> + 4x</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283080463"/>
                      </a:ext>
                    </a:extLst>
                  </a:tr>
                  <a:tr h="374977">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Equation</a:t>
                          </a:r>
                        </a:p>
                      </a:txBody>
                      <a:tcPr marL="36576" marR="36576" marT="36576" marB="36576" anchor="ctr"/>
                    </a:tc>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An equation is a mathematical statement that shows that two expressions are equal. It always includes an equals sign.</a:t>
                          </a:r>
                        </a:p>
                      </a:txBody>
                      <a:tcPr marL="36576" marR="36576" marT="36576" marB="36576" anchor="ctr"/>
                    </a:tc>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3(x – 2) = 12</a:t>
                          </a:r>
                        </a:p>
                      </a:txBody>
                      <a:tcPr marL="36576" marR="36576" marT="36576" marB="36576" anchor="ctr"/>
                    </a:tc>
                    <a:extLst>
                      <a:ext uri="{0D108BD9-81ED-4DB2-BD59-A6C34878D82A}">
                        <a16:rowId xmlns:a16="http://schemas.microsoft.com/office/drawing/2014/main" val="3260151843"/>
                      </a:ext>
                    </a:extLst>
                  </a:tr>
                  <a:tr h="528612">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Formula</a:t>
                          </a: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1400"/>
                            </a:spcAft>
                            <a:buClrTx/>
                            <a:buSzTx/>
                            <a:buFontTx/>
                            <a:buNone/>
                            <a:tabLst/>
                            <a:defRPr/>
                          </a:pPr>
                          <a:r>
                            <a:rPr lang="en-GB" sz="1200" kern="1400" dirty="0">
                              <a:ln>
                                <a:noFill/>
                              </a:ln>
                              <a:solidFill>
                                <a:srgbClr val="000000"/>
                              </a:solidFill>
                              <a:effectLst/>
                              <a:latin typeface="Gill Sans MT" panose="020B0502020104020203" pitchFamily="34" charset="0"/>
                            </a:rPr>
                            <a:t>A formula is a rule written using symbols that describe a relationship between different quantities. It always includes an equals sign.</a:t>
                          </a: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1400"/>
                            </a:spcAft>
                            <a:buClrTx/>
                            <a:buSzTx/>
                            <a:buFontTx/>
                            <a:buNone/>
                            <a:tabLst/>
                            <a:defRPr/>
                          </a:pPr>
                          <a:r>
                            <a:rPr lang="en-GB" sz="1200" kern="1400" dirty="0">
                              <a:ln>
                                <a:noFill/>
                              </a:ln>
                              <a:solidFill>
                                <a:srgbClr val="000000"/>
                              </a:solidFill>
                              <a:effectLst/>
                              <a:latin typeface="Gill Sans MT" panose="020B0502020104020203" pitchFamily="34" charset="0"/>
                            </a:rPr>
                            <a:t>A = </a:t>
                          </a:r>
                          <a:r>
                            <a:rPr lang="el-GR" sz="1200" kern="1400" dirty="0">
                              <a:ln>
                                <a:noFill/>
                              </a:ln>
                              <a:solidFill>
                                <a:srgbClr val="000000"/>
                              </a:solidFill>
                              <a:effectLst/>
                              <a:latin typeface="+mn-lt"/>
                            </a:rPr>
                            <a:t>π</a:t>
                          </a:r>
                          <a:r>
                            <a:rPr lang="en-GB" sz="1200" kern="1400" dirty="0">
                              <a:ln>
                                <a:noFill/>
                              </a:ln>
                              <a:solidFill>
                                <a:srgbClr val="000000"/>
                              </a:solidFill>
                              <a:effectLst/>
                              <a:latin typeface="Gill Sans MT" panose="020B0502020104020203" pitchFamily="34" charset="0"/>
                            </a:rPr>
                            <a:t>r² (area of a circle)</a:t>
                          </a:r>
                        </a:p>
                      </a:txBody>
                      <a:tcPr marL="36576" marR="36576" marT="36576" marB="36576" anchor="ctr"/>
                    </a:tc>
                    <a:extLst>
                      <a:ext uri="{0D108BD9-81ED-4DB2-BD59-A6C34878D82A}">
                        <a16:rowId xmlns:a16="http://schemas.microsoft.com/office/drawing/2014/main" val="619667051"/>
                      </a:ext>
                    </a:extLst>
                  </a:tr>
                  <a:tr h="371261">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Identity</a:t>
                          </a: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1400"/>
                            </a:spcAft>
                            <a:buClrTx/>
                            <a:buSzTx/>
                            <a:buFontTx/>
                            <a:buNone/>
                            <a:tabLst/>
                            <a:defRPr/>
                          </a:pPr>
                          <a:r>
                            <a:rPr lang="en-GB" sz="1200" kern="1400" dirty="0">
                              <a:ln>
                                <a:noFill/>
                              </a:ln>
                              <a:solidFill>
                                <a:srgbClr val="000000"/>
                              </a:solidFill>
                              <a:effectLst/>
                              <a:latin typeface="Gill Sans MT" panose="020B0502020104020203" pitchFamily="34" charset="0"/>
                            </a:rPr>
                            <a:t>An identity is an equation that is always true, no matter what values are chosen.</a:t>
                          </a: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1400"/>
                            </a:spcAft>
                            <a:buClrTx/>
                            <a:buSzTx/>
                            <a:buFontTx/>
                            <a:buNone/>
                            <a:tabLst/>
                            <a:defRPr/>
                          </a:pPr>
                          <a:r>
                            <a:rPr lang="en-GB" sz="1200" kern="1400" dirty="0">
                              <a:ln>
                                <a:noFill/>
                              </a:ln>
                              <a:solidFill>
                                <a:srgbClr val="000000"/>
                              </a:solidFill>
                              <a:effectLst/>
                              <a:latin typeface="Gill Sans MT" panose="020B0502020104020203" pitchFamily="34" charset="0"/>
                            </a:rPr>
                            <a:t>3a + 2a = 5a</a:t>
                          </a:r>
                        </a:p>
                      </a:txBody>
                      <a:tcPr marL="36576" marR="36576" marT="36576" marB="36576" anchor="ctr"/>
                    </a:tc>
                    <a:extLst>
                      <a:ext uri="{0D108BD9-81ED-4DB2-BD59-A6C34878D82A}">
                        <a16:rowId xmlns:a16="http://schemas.microsoft.com/office/drawing/2014/main" val="591994769"/>
                      </a:ext>
                    </a:extLst>
                  </a:tr>
                  <a:tr h="389573">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Inequality</a:t>
                          </a:r>
                        </a:p>
                      </a:txBody>
                      <a:tcPr marL="36576" marR="36576" marT="36576" marB="36576" anchor="ctr"/>
                    </a:tc>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show the relationship between two expressions that are not equal to one another ( &gt; &lt; </a:t>
                          </a:r>
                          <a14:m>
                            <m:oMath xmlns:m="http://schemas.openxmlformats.org/officeDocument/2006/math">
                              <m:r>
                                <a:rPr lang="en-GB" sz="1200" i="1" kern="1400" smtClean="0">
                                  <a:ln>
                                    <a:noFill/>
                                  </a:ln>
                                  <a:solidFill>
                                    <a:srgbClr val="000000"/>
                                  </a:solidFill>
                                  <a:effectLst/>
                                  <a:latin typeface="Cambria Math" panose="02040503050406030204" pitchFamily="18" charset="0"/>
                                  <a:ea typeface="Cambria Math" panose="02040503050406030204" pitchFamily="18" charset="0"/>
                                </a:rPr>
                                <m:t>≥</m:t>
                              </m:r>
                            </m:oMath>
                          </a14:m>
                          <a:r>
                            <a:rPr lang="en-GB" sz="1200" kern="1400" dirty="0">
                              <a:ln>
                                <a:noFill/>
                              </a:ln>
                              <a:solidFill>
                                <a:srgbClr val="000000"/>
                              </a:solidFill>
                              <a:effectLst/>
                              <a:latin typeface="Gill Sans MT" panose="020B0502020104020203" pitchFamily="34" charset="0"/>
                            </a:rPr>
                            <a:t> </a:t>
                          </a:r>
                          <a14:m>
                            <m:oMath xmlns:m="http://schemas.openxmlformats.org/officeDocument/2006/math">
                              <m:r>
                                <a:rPr lang="en-GB" sz="1200" i="1" kern="1400" smtClean="0">
                                  <a:ln>
                                    <a:noFill/>
                                  </a:ln>
                                  <a:solidFill>
                                    <a:srgbClr val="000000"/>
                                  </a:solidFill>
                                  <a:effectLst/>
                                  <a:latin typeface="Cambria Math" panose="02040503050406030204" pitchFamily="18" charset="0"/>
                                  <a:ea typeface="Cambria Math" panose="02040503050406030204" pitchFamily="18" charset="0"/>
                                </a:rPr>
                                <m:t>≤</m:t>
                              </m:r>
                            </m:oMath>
                          </a14:m>
                          <a:r>
                            <a:rPr lang="en-GB" sz="1200" kern="1400" baseline="0" dirty="0">
                              <a:ln>
                                <a:noFill/>
                              </a:ln>
                              <a:solidFill>
                                <a:srgbClr val="000000"/>
                              </a:solidFill>
                              <a:effectLst/>
                              <a:latin typeface="Gill Sans MT" panose="020B0502020104020203" pitchFamily="34" charset="0"/>
                            </a:rPr>
                            <a:t> symbols)</a:t>
                          </a:r>
                        </a:p>
                      </a:txBody>
                      <a:tcPr marL="36576" marR="36576" marT="36576" marB="36576" anchor="ctr"/>
                    </a:tc>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3m + 6 &lt; 12</a:t>
                          </a:r>
                        </a:p>
                      </a:txBody>
                      <a:tcPr marL="36576" marR="36576" marT="36576" marB="36576" anchor="ctr"/>
                    </a:tc>
                    <a:extLst>
                      <a:ext uri="{0D108BD9-81ED-4DB2-BD59-A6C34878D82A}">
                        <a16:rowId xmlns:a16="http://schemas.microsoft.com/office/drawing/2014/main" val="270688304"/>
                      </a:ext>
                    </a:extLst>
                  </a:tr>
                  <a:tr h="528612">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Rearrange the</a:t>
                          </a:r>
                          <a:r>
                            <a:rPr lang="en-GB" sz="1200" kern="1400" baseline="0" dirty="0">
                              <a:ln>
                                <a:noFill/>
                              </a:ln>
                              <a:solidFill>
                                <a:srgbClr val="000000"/>
                              </a:solidFill>
                              <a:effectLst/>
                              <a:latin typeface="Gill Sans MT" panose="020B0502020104020203" pitchFamily="34" charset="0"/>
                            </a:rPr>
                            <a:t> formula</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1400"/>
                            </a:spcAft>
                          </a:pPr>
                          <a:r>
                            <a:rPr lang="en-GB" sz="1200" kern="1400" baseline="0" dirty="0">
                              <a:ln>
                                <a:noFill/>
                              </a:ln>
                              <a:solidFill>
                                <a:srgbClr val="000000"/>
                              </a:solidFill>
                              <a:effectLst/>
                              <a:latin typeface="Gill Sans MT" panose="020B0502020104020203" pitchFamily="34" charset="0"/>
                            </a:rPr>
                            <a:t>When you change the subject of the equation by using inverse operations</a:t>
                          </a:r>
                        </a:p>
                      </a:txBody>
                      <a:tcPr marL="36576" marR="36576" marT="36576" marB="36576" anchor="ctr"/>
                    </a:tc>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In the formula</a:t>
                          </a:r>
                          <a:r>
                            <a:rPr lang="en-GB" sz="1200" kern="1400" baseline="0" dirty="0">
                              <a:ln>
                                <a:noFill/>
                              </a:ln>
                              <a:solidFill>
                                <a:srgbClr val="000000"/>
                              </a:solidFill>
                              <a:effectLst/>
                              <a:latin typeface="Gill Sans MT" panose="020B0502020104020203" pitchFamily="34" charset="0"/>
                            </a:rPr>
                            <a:t> F = ma</a:t>
                          </a:r>
                          <a:br>
                            <a:rPr lang="en-GB" sz="1200" kern="1400" baseline="0" dirty="0">
                              <a:ln>
                                <a:noFill/>
                              </a:ln>
                              <a:solidFill>
                                <a:srgbClr val="000000"/>
                              </a:solidFill>
                              <a:effectLst/>
                              <a:latin typeface="Gill Sans MT" panose="020B0502020104020203" pitchFamily="34" charset="0"/>
                            </a:rPr>
                          </a:br>
                          <a:r>
                            <a:rPr lang="en-GB" sz="1200" kern="1400" baseline="0" dirty="0">
                              <a:ln>
                                <a:noFill/>
                              </a:ln>
                              <a:solidFill>
                                <a:srgbClr val="000000"/>
                              </a:solidFill>
                              <a:effectLst/>
                              <a:latin typeface="Gill Sans MT" panose="020B0502020104020203" pitchFamily="34" charset="0"/>
                            </a:rPr>
                            <a:t>F is the subject because it is on its own</a:t>
                          </a:r>
                        </a:p>
                      </a:txBody>
                      <a:tcPr marL="36576" marR="36576" marT="36576" marB="36576" anchor="ctr"/>
                    </a:tc>
                    <a:extLst>
                      <a:ext uri="{0D108BD9-81ED-4DB2-BD59-A6C34878D82A}">
                        <a16:rowId xmlns:a16="http://schemas.microsoft.com/office/drawing/2014/main" val="2063765061"/>
                      </a:ext>
                    </a:extLst>
                  </a:tr>
                  <a:tr h="528612">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y</a:t>
                          </a:r>
                          <a:r>
                            <a:rPr lang="en-GB" sz="1200" kern="1400" baseline="0" dirty="0">
                              <a:ln>
                                <a:noFill/>
                              </a:ln>
                              <a:solidFill>
                                <a:srgbClr val="000000"/>
                              </a:solidFill>
                              <a:effectLst/>
                              <a:latin typeface="Gill Sans MT" panose="020B0502020104020203" pitchFamily="34" charset="0"/>
                            </a:rPr>
                            <a:t> = mx + c</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This is the format of a linear graph (straight line). </a:t>
                          </a:r>
                          <a:br>
                            <a:rPr lang="en-GB" sz="1200" kern="1400" dirty="0">
                              <a:ln>
                                <a:noFill/>
                              </a:ln>
                              <a:solidFill>
                                <a:srgbClr val="000000"/>
                              </a:solidFill>
                              <a:effectLst/>
                              <a:latin typeface="Gill Sans MT" panose="020B0502020104020203" pitchFamily="34" charset="0"/>
                            </a:rPr>
                          </a:br>
                          <a:r>
                            <a:rPr lang="en-GB" sz="1200" kern="1400" dirty="0">
                              <a:ln>
                                <a:noFill/>
                              </a:ln>
                              <a:solidFill>
                                <a:srgbClr val="000000"/>
                              </a:solidFill>
                              <a:effectLst/>
                              <a:latin typeface="Gill Sans MT" panose="020B0502020104020203" pitchFamily="34" charset="0"/>
                            </a:rPr>
                            <a:t>m</a:t>
                          </a:r>
                          <a:r>
                            <a:rPr lang="en-GB" sz="1200" kern="1400" baseline="0" dirty="0">
                              <a:ln>
                                <a:noFill/>
                              </a:ln>
                              <a:solidFill>
                                <a:srgbClr val="000000"/>
                              </a:solidFill>
                              <a:effectLst/>
                              <a:latin typeface="Gill Sans MT" panose="020B0502020104020203" pitchFamily="34" charset="0"/>
                            </a:rPr>
                            <a:t> = gradient, y = y-intercept</a:t>
                          </a:r>
                        </a:p>
                      </a:txBody>
                      <a:tcPr marL="36576" marR="36576" marT="36576" marB="36576" anchor="ctr"/>
                    </a:tc>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y</a:t>
                          </a:r>
                          <a:r>
                            <a:rPr lang="en-GB" sz="1200" kern="1400" baseline="0" dirty="0">
                              <a:ln>
                                <a:noFill/>
                              </a:ln>
                              <a:solidFill>
                                <a:srgbClr val="000000"/>
                              </a:solidFill>
                              <a:effectLst/>
                              <a:latin typeface="Gill Sans MT" panose="020B0502020104020203" pitchFamily="34" charset="0"/>
                            </a:rPr>
                            <a:t> = 3x - 5</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3054172432"/>
                      </a:ext>
                    </a:extLst>
                  </a:tr>
                  <a:tr h="374977">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Gradient</a:t>
                          </a: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1400"/>
                            </a:spcAft>
                            <a:buClrTx/>
                            <a:buSzTx/>
                            <a:buFontTx/>
                            <a:buNone/>
                            <a:tabLst/>
                            <a:defRPr/>
                          </a:pPr>
                          <a:r>
                            <a:rPr lang="en-GB" sz="1200" kern="1400" dirty="0">
                              <a:ln>
                                <a:noFill/>
                              </a:ln>
                              <a:solidFill>
                                <a:srgbClr val="000000"/>
                              </a:solidFill>
                              <a:effectLst/>
                              <a:latin typeface="Gill Sans MT" panose="020B0502020104020203" pitchFamily="34" charset="0"/>
                            </a:rPr>
                            <a:t>The</a:t>
                          </a:r>
                          <a:r>
                            <a:rPr lang="en-GB" sz="1200" kern="1400" baseline="0" dirty="0">
                              <a:ln>
                                <a:noFill/>
                              </a:ln>
                              <a:solidFill>
                                <a:srgbClr val="000000"/>
                              </a:solidFill>
                              <a:effectLst/>
                              <a:latin typeface="Gill Sans MT" panose="020B0502020104020203" pitchFamily="34" charset="0"/>
                            </a:rPr>
                            <a:t> steepness of a line. The steeper the line, the higher the gradient</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1400"/>
                            </a:spcAft>
                            <a:buClrTx/>
                            <a:buSzTx/>
                            <a:buFontTx/>
                            <a:buNone/>
                            <a:tabLst/>
                            <a:defRPr/>
                          </a:pPr>
                          <a:endParaRPr lang="en-GB"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611494729"/>
                      </a:ext>
                    </a:extLst>
                  </a:tr>
                  <a:tr h="374977">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y</a:t>
                          </a:r>
                          <a:r>
                            <a:rPr lang="en-GB" sz="1200" kern="1400" baseline="0" dirty="0">
                              <a:ln>
                                <a:noFill/>
                              </a:ln>
                              <a:solidFill>
                                <a:srgbClr val="000000"/>
                              </a:solidFill>
                              <a:effectLst/>
                              <a:latin typeface="Gill Sans MT" panose="020B0502020104020203" pitchFamily="34" charset="0"/>
                            </a:rPr>
                            <a:t> – intercept</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1400"/>
                            </a:spcAft>
                            <a:buClrTx/>
                            <a:buSzTx/>
                            <a:buFontTx/>
                            <a:buNone/>
                            <a:tabLst/>
                            <a:defRPr/>
                          </a:pPr>
                          <a:r>
                            <a:rPr lang="en-GB" sz="1200" kern="1400" dirty="0">
                              <a:ln>
                                <a:noFill/>
                              </a:ln>
                              <a:solidFill>
                                <a:srgbClr val="000000"/>
                              </a:solidFill>
                              <a:effectLst/>
                              <a:latin typeface="Gill Sans MT" panose="020B0502020104020203" pitchFamily="34" charset="0"/>
                            </a:rPr>
                            <a:t>Where the line crosses the y-axis</a:t>
                          </a: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1400"/>
                            </a:spcAft>
                            <a:buClrTx/>
                            <a:buSzTx/>
                            <a:buFontTx/>
                            <a:buNone/>
                            <a:tabLst/>
                            <a:defRPr/>
                          </a:pPr>
                          <a:endParaRPr lang="en-GB"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0001"/>
                      </a:ext>
                    </a:extLst>
                  </a:tr>
                  <a:tr h="374977">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Quadratic</a:t>
                          </a: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1400"/>
                            </a:spcAft>
                            <a:buClrTx/>
                            <a:buSzTx/>
                            <a:buFontTx/>
                            <a:buNone/>
                            <a:tabLst/>
                            <a:defRPr/>
                          </a:pPr>
                          <a:r>
                            <a:rPr lang="en-GB" sz="1200" kern="1400" dirty="0">
                              <a:ln>
                                <a:noFill/>
                              </a:ln>
                              <a:solidFill>
                                <a:srgbClr val="000000"/>
                              </a:solidFill>
                              <a:effectLst/>
                              <a:latin typeface="Gill Sans MT" panose="020B0502020104020203" pitchFamily="34" charset="0"/>
                            </a:rPr>
                            <a:t>An expression</a:t>
                          </a:r>
                          <a:r>
                            <a:rPr lang="en-GB" sz="1200" kern="1400" baseline="0" dirty="0">
                              <a:ln>
                                <a:noFill/>
                              </a:ln>
                              <a:solidFill>
                                <a:srgbClr val="000000"/>
                              </a:solidFill>
                              <a:effectLst/>
                              <a:latin typeface="Gill Sans MT" panose="020B0502020104020203" pitchFamily="34" charset="0"/>
                            </a:rPr>
                            <a:t> or equation where the highest power is x</a:t>
                          </a:r>
                          <a:r>
                            <a:rPr lang="en-GB" sz="1200" kern="1400" baseline="30000" dirty="0">
                              <a:ln>
                                <a:noFill/>
                              </a:ln>
                              <a:solidFill>
                                <a:srgbClr val="000000"/>
                              </a:solidFill>
                              <a:effectLst/>
                              <a:latin typeface="Gill Sans MT" panose="020B0502020104020203" pitchFamily="34" charset="0"/>
                            </a:rPr>
                            <a:t>2</a:t>
                          </a: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1400"/>
                            </a:spcAft>
                            <a:buClrTx/>
                            <a:buSzTx/>
                            <a:buFontTx/>
                            <a:buNone/>
                            <a:tabLst/>
                            <a:defRPr/>
                          </a:pPr>
                          <a:r>
                            <a:rPr lang="en-GB" sz="1200" kern="1400" baseline="0" dirty="0">
                              <a:ln>
                                <a:noFill/>
                              </a:ln>
                              <a:solidFill>
                                <a:srgbClr val="000000"/>
                              </a:solidFill>
                              <a:effectLst/>
                              <a:latin typeface="Gill Sans MT" panose="020B0502020104020203" pitchFamily="34" charset="0"/>
                            </a:rPr>
                            <a:t>x</a:t>
                          </a:r>
                          <a:r>
                            <a:rPr lang="en-GB" sz="1200" kern="1400" baseline="30000" dirty="0">
                              <a:ln>
                                <a:noFill/>
                              </a:ln>
                              <a:solidFill>
                                <a:srgbClr val="000000"/>
                              </a:solidFill>
                              <a:effectLst/>
                              <a:latin typeface="Gill Sans MT" panose="020B0502020104020203" pitchFamily="34" charset="0"/>
                            </a:rPr>
                            <a:t>2 </a:t>
                          </a:r>
                          <a:r>
                            <a:rPr lang="en-GB" sz="1200" kern="1400" dirty="0">
                              <a:ln>
                                <a:noFill/>
                              </a:ln>
                              <a:solidFill>
                                <a:srgbClr val="000000"/>
                              </a:solidFill>
                              <a:effectLst/>
                              <a:latin typeface="Gill Sans MT" panose="020B0502020104020203" pitchFamily="34" charset="0"/>
                            </a:rPr>
                            <a:t>+ 10x + 24 = 0</a:t>
                          </a:r>
                        </a:p>
                      </a:txBody>
                      <a:tcPr marL="36576" marR="36576" marT="36576" marB="36576" anchor="ctr"/>
                    </a:tc>
                    <a:extLst>
                      <a:ext uri="{0D108BD9-81ED-4DB2-BD59-A6C34878D82A}">
                        <a16:rowId xmlns:a16="http://schemas.microsoft.com/office/drawing/2014/main" val="558234627"/>
                      </a:ext>
                    </a:extLst>
                  </a:tr>
                  <a:tr h="374977">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Roots/solutions</a:t>
                          </a: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1400"/>
                            </a:spcAft>
                            <a:buClrTx/>
                            <a:buSzTx/>
                            <a:buFontTx/>
                            <a:buNone/>
                            <a:tabLst/>
                            <a:defRPr/>
                          </a:pPr>
                          <a:r>
                            <a:rPr lang="en-GB" sz="1200" kern="1400" dirty="0">
                              <a:ln>
                                <a:noFill/>
                              </a:ln>
                              <a:solidFill>
                                <a:srgbClr val="000000"/>
                              </a:solidFill>
                              <a:effectLst/>
                              <a:latin typeface="Gill Sans MT" panose="020B0502020104020203" pitchFamily="34" charset="0"/>
                            </a:rPr>
                            <a:t>Where a quadratic graph</a:t>
                          </a:r>
                          <a:r>
                            <a:rPr lang="en-GB" sz="1200" kern="1400" baseline="0" dirty="0">
                              <a:ln>
                                <a:noFill/>
                              </a:ln>
                              <a:solidFill>
                                <a:srgbClr val="000000"/>
                              </a:solidFill>
                              <a:effectLst/>
                              <a:latin typeface="Gill Sans MT" panose="020B0502020104020203" pitchFamily="34" charset="0"/>
                            </a:rPr>
                            <a:t> crosses the x axis</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1400"/>
                            </a:spcAft>
                            <a:buClrTx/>
                            <a:buSzTx/>
                            <a:buFontTx/>
                            <a:buNone/>
                            <a:tabLst/>
                            <a:defRPr/>
                          </a:pPr>
                          <a:endParaRPr lang="en-GB"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3049718968"/>
                      </a:ext>
                    </a:extLst>
                  </a:tr>
                  <a:tr h="528612">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Simultaneous equations</a:t>
                          </a: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1400"/>
                            </a:spcAft>
                            <a:buClrTx/>
                            <a:buSzTx/>
                            <a:buFontTx/>
                            <a:buNone/>
                            <a:tabLst/>
                            <a:defRPr/>
                          </a:pPr>
                          <a:r>
                            <a:rPr lang="en-GB" sz="1200" kern="1400" dirty="0">
                              <a:ln>
                                <a:noFill/>
                              </a:ln>
                              <a:solidFill>
                                <a:srgbClr val="000000"/>
                              </a:solidFill>
                              <a:effectLst/>
                              <a:latin typeface="Gill Sans MT" panose="020B0502020104020203" pitchFamily="34" charset="0"/>
                            </a:rPr>
                            <a:t>two algebraic equations that share variables e.g. x and y, where the values of x and y are the</a:t>
                          </a:r>
                          <a:r>
                            <a:rPr lang="en-GB" sz="1200" kern="1400" baseline="0" dirty="0">
                              <a:ln>
                                <a:noFill/>
                              </a:ln>
                              <a:solidFill>
                                <a:srgbClr val="000000"/>
                              </a:solidFill>
                              <a:effectLst/>
                              <a:latin typeface="Gill Sans MT" panose="020B0502020104020203" pitchFamily="34" charset="0"/>
                            </a:rPr>
                            <a:t> same in both equations</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1400"/>
                            </a:spcAft>
                            <a:buClrTx/>
                            <a:buSzTx/>
                            <a:buFontTx/>
                            <a:buNone/>
                            <a:tabLst/>
                            <a:defRPr/>
                          </a:pPr>
                          <a:r>
                            <a:rPr lang="en-GB" sz="1200" kern="1400" dirty="0">
                              <a:ln>
                                <a:noFill/>
                              </a:ln>
                              <a:solidFill>
                                <a:srgbClr val="000000"/>
                              </a:solidFill>
                              <a:effectLst/>
                              <a:latin typeface="Gill Sans MT" panose="020B0502020104020203" pitchFamily="34" charset="0"/>
                            </a:rPr>
                            <a:t>2x + 3y = 17</a:t>
                          </a:r>
                          <a:br>
                            <a:rPr lang="en-GB" sz="1200" kern="1400" dirty="0">
                              <a:ln>
                                <a:noFill/>
                              </a:ln>
                              <a:solidFill>
                                <a:srgbClr val="000000"/>
                              </a:solidFill>
                              <a:effectLst/>
                              <a:latin typeface="Gill Sans MT" panose="020B0502020104020203" pitchFamily="34" charset="0"/>
                            </a:rPr>
                          </a:br>
                          <a:r>
                            <a:rPr lang="en-GB" sz="1200" kern="1400" dirty="0">
                              <a:ln>
                                <a:noFill/>
                              </a:ln>
                              <a:solidFill>
                                <a:srgbClr val="000000"/>
                              </a:solidFill>
                              <a:effectLst/>
                              <a:latin typeface="Gill Sans MT" panose="020B0502020104020203" pitchFamily="34" charset="0"/>
                            </a:rPr>
                            <a:t>5x – 3y = 11</a:t>
                          </a:r>
                        </a:p>
                      </a:txBody>
                      <a:tcPr marL="36576" marR="36576" marT="36576" marB="36576" anchor="ctr"/>
                    </a:tc>
                    <a:extLst>
                      <a:ext uri="{0D108BD9-81ED-4DB2-BD59-A6C34878D82A}">
                        <a16:rowId xmlns:a16="http://schemas.microsoft.com/office/drawing/2014/main" val="277242891"/>
                      </a:ext>
                    </a:extLst>
                  </a:tr>
                </a:tbl>
              </a:graphicData>
            </a:graphic>
          </p:graphicFrame>
        </mc:Choice>
        <mc:Fallback xmlns="">
          <p:graphicFrame>
            <p:nvGraphicFramePr>
              <p:cNvPr id="10" name="Table 9"/>
              <p:cNvGraphicFramePr>
                <a:graphicFrameLocks noGrp="1"/>
              </p:cNvGraphicFramePr>
              <p:nvPr>
                <p:extLst>
                  <p:ext uri="{D42A27DB-BD31-4B8C-83A1-F6EECF244321}">
                    <p14:modId xmlns:p14="http://schemas.microsoft.com/office/powerpoint/2010/main" val="1918820470"/>
                  </p:ext>
                </p:extLst>
              </p:nvPr>
            </p:nvGraphicFramePr>
            <p:xfrm>
              <a:off x="289217" y="843646"/>
              <a:ext cx="11674183" cy="5849253"/>
            </p:xfrm>
            <a:graphic>
              <a:graphicData uri="http://schemas.openxmlformats.org/drawingml/2006/table">
                <a:tbl>
                  <a:tblPr firstRow="1" bandRow="1">
                    <a:tableStyleId>{5940675A-B579-460E-94D1-54222C63F5DA}</a:tableStyleId>
                  </a:tblPr>
                  <a:tblGrid>
                    <a:gridCol w="1245946">
                      <a:extLst>
                        <a:ext uri="{9D8B030D-6E8A-4147-A177-3AD203B41FA5}">
                          <a16:colId xmlns:a16="http://schemas.microsoft.com/office/drawing/2014/main" val="20000"/>
                        </a:ext>
                      </a:extLst>
                    </a:gridCol>
                    <a:gridCol w="7895426">
                      <a:extLst>
                        <a:ext uri="{9D8B030D-6E8A-4147-A177-3AD203B41FA5}">
                          <a16:colId xmlns:a16="http://schemas.microsoft.com/office/drawing/2014/main" val="20001"/>
                        </a:ext>
                      </a:extLst>
                    </a:gridCol>
                    <a:gridCol w="2532811">
                      <a:extLst>
                        <a:ext uri="{9D8B030D-6E8A-4147-A177-3AD203B41FA5}">
                          <a16:colId xmlns:a16="http://schemas.microsoft.com/office/drawing/2014/main" val="661873701"/>
                        </a:ext>
                      </a:extLst>
                    </a:gridCol>
                  </a:tblGrid>
                  <a:tr h="285237">
                    <a:tc gridSpan="3">
                      <a:txBody>
                        <a:bodyPr/>
                        <a:lstStyle/>
                        <a:p>
                          <a:pPr algn="ctr"/>
                          <a:r>
                            <a:rPr lang="en-GB" sz="1200" b="1" u="sng" dirty="0" smtClean="0">
                              <a:latin typeface="Gill Sans MT" panose="020B0502020104020203" pitchFamily="34" charset="0"/>
                            </a:rPr>
                            <a:t>Algebra</a:t>
                          </a:r>
                          <a:endParaRPr lang="en-GB" sz="1200" b="1" u="sng" dirty="0">
                            <a:latin typeface="Gill Sans MT" panose="020B0502020104020203" pitchFamily="34" charset="0"/>
                          </a:endParaRPr>
                        </a:p>
                      </a:txBody>
                      <a:tcPr anchor="ctr">
                        <a:solidFill>
                          <a:srgbClr val="FFCCFF"/>
                        </a:solidFill>
                      </a:tcPr>
                    </a:tc>
                    <a:tc hMerge="1">
                      <a:txBody>
                        <a:bodyPr/>
                        <a:lstStyle/>
                        <a:p>
                          <a:pPr algn="l"/>
                          <a:endParaRPr lang="en-GB" sz="1200" b="1" dirty="0">
                            <a:latin typeface="+mn-lt"/>
                          </a:endParaRPr>
                        </a:p>
                      </a:txBody>
                      <a:tcPr anchor="ctr">
                        <a:solidFill>
                          <a:schemeClr val="accent4">
                            <a:lumMod val="20000"/>
                            <a:lumOff val="80000"/>
                          </a:schemeClr>
                        </a:solidFill>
                      </a:tcPr>
                    </a:tc>
                    <a:tc hMerge="1">
                      <a:txBody>
                        <a:bodyPr/>
                        <a:lstStyle/>
                        <a:p>
                          <a:pPr algn="ctr"/>
                          <a:endParaRPr lang="en-GB" sz="1200" b="1" u="sng" dirty="0">
                            <a:latin typeface="+mn-lt"/>
                          </a:endParaRPr>
                        </a:p>
                      </a:txBody>
                      <a:tcPr anchor="ctr">
                        <a:solidFill>
                          <a:schemeClr val="accent4">
                            <a:lumMod val="20000"/>
                            <a:lumOff val="80000"/>
                          </a:schemeClr>
                        </a:solidFill>
                      </a:tcPr>
                    </a:tc>
                    <a:extLst>
                      <a:ext uri="{0D108BD9-81ED-4DB2-BD59-A6C34878D82A}">
                        <a16:rowId xmlns:a16="http://schemas.microsoft.com/office/drawing/2014/main" val="1184093998"/>
                      </a:ext>
                    </a:extLst>
                  </a:tr>
                  <a:tr h="285237">
                    <a:tc>
                      <a:txBody>
                        <a:bodyPr/>
                        <a:lstStyle/>
                        <a:p>
                          <a:pPr algn="l"/>
                          <a:r>
                            <a:rPr lang="en-GB" sz="1200" b="1" dirty="0" smtClean="0">
                              <a:latin typeface="Gill Sans MT" panose="020B0502020104020203" pitchFamily="34" charset="0"/>
                            </a:rPr>
                            <a:t>Key Word</a:t>
                          </a:r>
                          <a:endParaRPr lang="en-GB" sz="1200" b="1" dirty="0">
                            <a:latin typeface="Gill Sans MT" panose="020B0502020104020203" pitchFamily="34" charset="0"/>
                          </a:endParaRPr>
                        </a:p>
                      </a:txBody>
                      <a:tcPr anchor="ctr">
                        <a:solidFill>
                          <a:srgbClr val="FFCCFF"/>
                        </a:solidFill>
                      </a:tcPr>
                    </a:tc>
                    <a:tc>
                      <a:txBody>
                        <a:bodyPr/>
                        <a:lstStyle/>
                        <a:p>
                          <a:pPr algn="l"/>
                          <a:r>
                            <a:rPr lang="en-GB" sz="1200" b="1" dirty="0" smtClean="0">
                              <a:latin typeface="Gill Sans MT" panose="020B0502020104020203" pitchFamily="34" charset="0"/>
                            </a:rPr>
                            <a:t>Definition</a:t>
                          </a:r>
                          <a:endParaRPr lang="en-GB" sz="1200" b="1" dirty="0">
                            <a:latin typeface="Gill Sans MT" panose="020B0502020104020203" pitchFamily="34" charset="0"/>
                          </a:endParaRPr>
                        </a:p>
                      </a:txBody>
                      <a:tcPr anchor="ctr">
                        <a:solidFill>
                          <a:srgbClr val="FFCCFF"/>
                        </a:solidFill>
                      </a:tcPr>
                    </a:tc>
                    <a:tc>
                      <a:txBody>
                        <a:bodyPr/>
                        <a:lstStyle/>
                        <a:p>
                          <a:pPr algn="l"/>
                          <a:r>
                            <a:rPr lang="en-GB" sz="1200" b="1" dirty="0" smtClean="0">
                              <a:latin typeface="Gill Sans MT" panose="020B0502020104020203" pitchFamily="34" charset="0"/>
                            </a:rPr>
                            <a:t>Example</a:t>
                          </a:r>
                          <a:endParaRPr lang="en-GB" sz="1200" b="1" dirty="0">
                            <a:latin typeface="Gill Sans MT" panose="020B0502020104020203" pitchFamily="34" charset="0"/>
                          </a:endParaRPr>
                        </a:p>
                      </a:txBody>
                      <a:tcPr anchor="ctr">
                        <a:solidFill>
                          <a:srgbClr val="FFCCFF"/>
                        </a:solidFill>
                      </a:tcPr>
                    </a:tc>
                    <a:extLst>
                      <a:ext uri="{0D108BD9-81ED-4DB2-BD59-A6C34878D82A}">
                        <a16:rowId xmlns:a16="http://schemas.microsoft.com/office/drawing/2014/main" val="10000"/>
                      </a:ext>
                    </a:extLst>
                  </a:tr>
                  <a:tr h="528612">
                    <a:tc>
                      <a:txBody>
                        <a:bodyPr/>
                        <a:lstStyle/>
                        <a:p>
                          <a:pPr marR="0" indent="0" algn="l" rtl="0">
                            <a:lnSpc>
                              <a:spcPct val="119000"/>
                            </a:lnSpc>
                            <a:spcBef>
                              <a:spcPts val="0"/>
                            </a:spcBef>
                            <a:spcAft>
                              <a:spcPts val="1400"/>
                            </a:spcAft>
                          </a:pPr>
                          <a:r>
                            <a:rPr lang="en-GB" sz="1200" kern="1400" dirty="0" smtClean="0">
                              <a:ln>
                                <a:noFill/>
                              </a:ln>
                              <a:solidFill>
                                <a:srgbClr val="000000"/>
                              </a:solidFill>
                              <a:effectLst/>
                              <a:latin typeface="Gill Sans MT" panose="020B0502020104020203" pitchFamily="34" charset="0"/>
                            </a:rPr>
                            <a:t>Expression</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1400"/>
                            </a:spcAft>
                          </a:pPr>
                          <a:r>
                            <a:rPr lang="en-GB" sz="1200" kern="1400" dirty="0" smtClean="0">
                              <a:ln>
                                <a:noFill/>
                              </a:ln>
                              <a:solidFill>
                                <a:srgbClr val="000000"/>
                              </a:solidFill>
                              <a:effectLst/>
                              <a:latin typeface="Gill Sans MT" panose="020B0502020104020203" pitchFamily="34" charset="0"/>
                            </a:rPr>
                            <a:t>An expression is a group of mathematical symbols representing a number or quantity. Expressions never have an equals</a:t>
                          </a:r>
                          <a:r>
                            <a:rPr lang="en-GB" sz="1200" kern="1400" baseline="0" dirty="0" smtClean="0">
                              <a:ln>
                                <a:noFill/>
                              </a:ln>
                              <a:solidFill>
                                <a:srgbClr val="000000"/>
                              </a:solidFill>
                              <a:effectLst/>
                              <a:latin typeface="Gill Sans MT" panose="020B0502020104020203" pitchFamily="34" charset="0"/>
                            </a:rPr>
                            <a:t> sign (=)</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1400"/>
                            </a:spcAft>
                          </a:pPr>
                          <a:r>
                            <a:rPr lang="en-GB" sz="1200" kern="1400" dirty="0" smtClean="0">
                              <a:ln>
                                <a:noFill/>
                              </a:ln>
                              <a:solidFill>
                                <a:srgbClr val="000000"/>
                              </a:solidFill>
                              <a:effectLst/>
                              <a:latin typeface="Gill Sans MT" panose="020B0502020104020203" pitchFamily="34" charset="0"/>
                            </a:rPr>
                            <a:t>3xy</a:t>
                          </a:r>
                          <a:r>
                            <a:rPr lang="en-GB" sz="1200" kern="1400" baseline="0" dirty="0" smtClean="0">
                              <a:ln>
                                <a:noFill/>
                              </a:ln>
                              <a:solidFill>
                                <a:srgbClr val="000000"/>
                              </a:solidFill>
                              <a:effectLst/>
                              <a:latin typeface="Gill Sans MT" panose="020B0502020104020203" pitchFamily="34" charset="0"/>
                            </a:rPr>
                            <a:t> + 4x</a:t>
                          </a:r>
                          <a:endParaRPr lang="en-GB" sz="1200" kern="1400" dirty="0" smtClean="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283080463"/>
                      </a:ext>
                    </a:extLst>
                  </a:tr>
                  <a:tr h="374977">
                    <a:tc>
                      <a:txBody>
                        <a:bodyPr/>
                        <a:lstStyle/>
                        <a:p>
                          <a:pPr marR="0" indent="0" algn="l" rtl="0">
                            <a:lnSpc>
                              <a:spcPct val="119000"/>
                            </a:lnSpc>
                            <a:spcBef>
                              <a:spcPts val="0"/>
                            </a:spcBef>
                            <a:spcAft>
                              <a:spcPts val="1400"/>
                            </a:spcAft>
                          </a:pPr>
                          <a:r>
                            <a:rPr lang="en-GB" sz="1200" kern="1400" dirty="0" smtClean="0">
                              <a:ln>
                                <a:noFill/>
                              </a:ln>
                              <a:solidFill>
                                <a:srgbClr val="000000"/>
                              </a:solidFill>
                              <a:effectLst/>
                              <a:latin typeface="Gill Sans MT" panose="020B0502020104020203" pitchFamily="34" charset="0"/>
                            </a:rPr>
                            <a:t>Equation</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1400"/>
                            </a:spcAft>
                          </a:pPr>
                          <a:r>
                            <a:rPr lang="en-GB" sz="1200" kern="1400" dirty="0" smtClean="0">
                              <a:ln>
                                <a:noFill/>
                              </a:ln>
                              <a:solidFill>
                                <a:srgbClr val="000000"/>
                              </a:solidFill>
                              <a:effectLst/>
                              <a:latin typeface="Gill Sans MT" panose="020B0502020104020203" pitchFamily="34" charset="0"/>
                            </a:rPr>
                            <a:t>An equation is a mathematical statement that shows that two expressions are equal. It always includes an equals sign.</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1400"/>
                            </a:spcAft>
                          </a:pPr>
                          <a:r>
                            <a:rPr lang="en-GB" sz="1200" kern="1400" dirty="0" smtClean="0">
                              <a:ln>
                                <a:noFill/>
                              </a:ln>
                              <a:solidFill>
                                <a:srgbClr val="000000"/>
                              </a:solidFill>
                              <a:effectLst/>
                              <a:latin typeface="Gill Sans MT" panose="020B0502020104020203" pitchFamily="34" charset="0"/>
                            </a:rPr>
                            <a:t>3(x – 2) = 12</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3260151843"/>
                      </a:ext>
                    </a:extLst>
                  </a:tr>
                  <a:tr h="528612">
                    <a:tc>
                      <a:txBody>
                        <a:bodyPr/>
                        <a:lstStyle/>
                        <a:p>
                          <a:pPr marR="0" indent="0" algn="l" rtl="0">
                            <a:lnSpc>
                              <a:spcPct val="119000"/>
                            </a:lnSpc>
                            <a:spcBef>
                              <a:spcPts val="0"/>
                            </a:spcBef>
                            <a:spcAft>
                              <a:spcPts val="1400"/>
                            </a:spcAft>
                          </a:pPr>
                          <a:r>
                            <a:rPr lang="en-GB" sz="1200" kern="1400" dirty="0" smtClean="0">
                              <a:ln>
                                <a:noFill/>
                              </a:ln>
                              <a:solidFill>
                                <a:srgbClr val="000000"/>
                              </a:solidFill>
                              <a:effectLst/>
                              <a:latin typeface="Gill Sans MT" panose="020B0502020104020203" pitchFamily="34" charset="0"/>
                            </a:rPr>
                            <a:t>Formula</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1400"/>
                            </a:spcAft>
                            <a:buClrTx/>
                            <a:buSzTx/>
                            <a:buFontTx/>
                            <a:buNone/>
                            <a:tabLst/>
                            <a:defRPr/>
                          </a:pPr>
                          <a:r>
                            <a:rPr lang="en-GB" sz="1200" kern="1400" dirty="0" smtClean="0">
                              <a:ln>
                                <a:noFill/>
                              </a:ln>
                              <a:solidFill>
                                <a:srgbClr val="000000"/>
                              </a:solidFill>
                              <a:effectLst/>
                              <a:latin typeface="Gill Sans MT" panose="020B0502020104020203" pitchFamily="34" charset="0"/>
                            </a:rPr>
                            <a:t>A formula is a rule written using symbols that describe a relationship between different quantities. It always includes an equals sign.</a:t>
                          </a: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1400"/>
                            </a:spcAft>
                            <a:buClrTx/>
                            <a:buSzTx/>
                            <a:buFontTx/>
                            <a:buNone/>
                            <a:tabLst/>
                            <a:defRPr/>
                          </a:pPr>
                          <a:r>
                            <a:rPr lang="en-GB" sz="1200" kern="1400" dirty="0" smtClean="0">
                              <a:ln>
                                <a:noFill/>
                              </a:ln>
                              <a:solidFill>
                                <a:srgbClr val="000000"/>
                              </a:solidFill>
                              <a:effectLst/>
                              <a:latin typeface="Gill Sans MT" panose="020B0502020104020203" pitchFamily="34" charset="0"/>
                            </a:rPr>
                            <a:t>A = </a:t>
                          </a:r>
                          <a:r>
                            <a:rPr lang="el-GR" sz="1200" kern="1400" dirty="0" smtClean="0">
                              <a:ln>
                                <a:noFill/>
                              </a:ln>
                              <a:solidFill>
                                <a:srgbClr val="000000"/>
                              </a:solidFill>
                              <a:effectLst/>
                              <a:latin typeface="+mn-lt"/>
                            </a:rPr>
                            <a:t>π</a:t>
                          </a:r>
                          <a:r>
                            <a:rPr lang="en-GB" sz="1200" kern="1400" dirty="0" smtClean="0">
                              <a:ln>
                                <a:noFill/>
                              </a:ln>
                              <a:solidFill>
                                <a:srgbClr val="000000"/>
                              </a:solidFill>
                              <a:effectLst/>
                              <a:latin typeface="Gill Sans MT" panose="020B0502020104020203" pitchFamily="34" charset="0"/>
                            </a:rPr>
                            <a:t>r² (area of a circle)</a:t>
                          </a:r>
                        </a:p>
                      </a:txBody>
                      <a:tcPr marL="36576" marR="36576" marT="36576" marB="36576" anchor="ctr"/>
                    </a:tc>
                    <a:extLst>
                      <a:ext uri="{0D108BD9-81ED-4DB2-BD59-A6C34878D82A}">
                        <a16:rowId xmlns:a16="http://schemas.microsoft.com/office/drawing/2014/main" val="619667051"/>
                      </a:ext>
                    </a:extLst>
                  </a:tr>
                  <a:tr h="371261">
                    <a:tc>
                      <a:txBody>
                        <a:bodyPr/>
                        <a:lstStyle/>
                        <a:p>
                          <a:pPr marR="0" indent="0" algn="l" rtl="0">
                            <a:lnSpc>
                              <a:spcPct val="119000"/>
                            </a:lnSpc>
                            <a:spcBef>
                              <a:spcPts val="0"/>
                            </a:spcBef>
                            <a:spcAft>
                              <a:spcPts val="1400"/>
                            </a:spcAft>
                          </a:pPr>
                          <a:r>
                            <a:rPr lang="en-GB" sz="1200" kern="1400" dirty="0" smtClean="0">
                              <a:ln>
                                <a:noFill/>
                              </a:ln>
                              <a:solidFill>
                                <a:srgbClr val="000000"/>
                              </a:solidFill>
                              <a:effectLst/>
                              <a:latin typeface="Gill Sans MT" panose="020B0502020104020203" pitchFamily="34" charset="0"/>
                            </a:rPr>
                            <a:t>Identity</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1400"/>
                            </a:spcAft>
                            <a:buClrTx/>
                            <a:buSzTx/>
                            <a:buFontTx/>
                            <a:buNone/>
                            <a:tabLst/>
                            <a:defRPr/>
                          </a:pPr>
                          <a:r>
                            <a:rPr lang="en-GB" sz="1200" kern="1400" dirty="0" smtClean="0">
                              <a:ln>
                                <a:noFill/>
                              </a:ln>
                              <a:solidFill>
                                <a:srgbClr val="000000"/>
                              </a:solidFill>
                              <a:effectLst/>
                              <a:latin typeface="Gill Sans MT" panose="020B0502020104020203" pitchFamily="34" charset="0"/>
                            </a:rPr>
                            <a:t>An identity is an equation that is always true, no matter what values are chosen.</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1400"/>
                            </a:spcAft>
                            <a:buClrTx/>
                            <a:buSzTx/>
                            <a:buFontTx/>
                            <a:buNone/>
                            <a:tabLst/>
                            <a:defRPr/>
                          </a:pPr>
                          <a:r>
                            <a:rPr lang="en-GB" sz="1200" kern="1400" dirty="0" smtClean="0">
                              <a:ln>
                                <a:noFill/>
                              </a:ln>
                              <a:solidFill>
                                <a:srgbClr val="000000"/>
                              </a:solidFill>
                              <a:effectLst/>
                              <a:latin typeface="Gill Sans MT" panose="020B0502020104020203" pitchFamily="34" charset="0"/>
                            </a:rPr>
                            <a:t>3a + 2a = 5a</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591994769"/>
                      </a:ext>
                    </a:extLst>
                  </a:tr>
                  <a:tr h="389573">
                    <a:tc>
                      <a:txBody>
                        <a:bodyPr/>
                        <a:lstStyle/>
                        <a:p>
                          <a:pPr marR="0" indent="0" algn="l" rtl="0">
                            <a:lnSpc>
                              <a:spcPct val="119000"/>
                            </a:lnSpc>
                            <a:spcBef>
                              <a:spcPts val="0"/>
                            </a:spcBef>
                            <a:spcAft>
                              <a:spcPts val="1400"/>
                            </a:spcAft>
                          </a:pPr>
                          <a:r>
                            <a:rPr lang="en-GB" sz="1200" kern="1400" dirty="0" smtClean="0">
                              <a:ln>
                                <a:noFill/>
                              </a:ln>
                              <a:solidFill>
                                <a:srgbClr val="000000"/>
                              </a:solidFill>
                              <a:effectLst/>
                              <a:latin typeface="Gill Sans MT" panose="020B0502020104020203" pitchFamily="34" charset="0"/>
                            </a:rPr>
                            <a:t>Inequality</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endParaRPr lang="en-US"/>
                        </a:p>
                      </a:txBody>
                      <a:tcPr marL="36576" marR="36576" marT="36576" marB="36576" anchor="ctr">
                        <a:blipFill>
                          <a:blip r:embed="rId2"/>
                          <a:stretch>
                            <a:fillRect l="-15818" t="-610938" r="-32253" b="-800000"/>
                          </a:stretch>
                        </a:blipFill>
                      </a:tcPr>
                    </a:tc>
                    <a:tc>
                      <a:txBody>
                        <a:bodyPr/>
                        <a:lstStyle/>
                        <a:p>
                          <a:pPr marR="0" indent="0" algn="l" rtl="0">
                            <a:lnSpc>
                              <a:spcPct val="119000"/>
                            </a:lnSpc>
                            <a:spcBef>
                              <a:spcPts val="0"/>
                            </a:spcBef>
                            <a:spcAft>
                              <a:spcPts val="1400"/>
                            </a:spcAft>
                          </a:pPr>
                          <a:r>
                            <a:rPr lang="en-GB" sz="1200" kern="1400" dirty="0" smtClean="0">
                              <a:ln>
                                <a:noFill/>
                              </a:ln>
                              <a:solidFill>
                                <a:srgbClr val="000000"/>
                              </a:solidFill>
                              <a:effectLst/>
                              <a:latin typeface="Gill Sans MT" panose="020B0502020104020203" pitchFamily="34" charset="0"/>
                            </a:rPr>
                            <a:t>3m + 6 &lt; 12</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270688304"/>
                      </a:ext>
                    </a:extLst>
                  </a:tr>
                  <a:tr h="528612">
                    <a:tc>
                      <a:txBody>
                        <a:bodyPr/>
                        <a:lstStyle/>
                        <a:p>
                          <a:pPr marR="0" indent="0" algn="l" rtl="0">
                            <a:lnSpc>
                              <a:spcPct val="119000"/>
                            </a:lnSpc>
                            <a:spcBef>
                              <a:spcPts val="0"/>
                            </a:spcBef>
                            <a:spcAft>
                              <a:spcPts val="1400"/>
                            </a:spcAft>
                          </a:pPr>
                          <a:r>
                            <a:rPr lang="en-GB" sz="1200" kern="1400" dirty="0" smtClean="0">
                              <a:ln>
                                <a:noFill/>
                              </a:ln>
                              <a:solidFill>
                                <a:srgbClr val="000000"/>
                              </a:solidFill>
                              <a:effectLst/>
                              <a:latin typeface="Gill Sans MT" panose="020B0502020104020203" pitchFamily="34" charset="0"/>
                            </a:rPr>
                            <a:t>Rearrange the</a:t>
                          </a:r>
                          <a:r>
                            <a:rPr lang="en-GB" sz="1200" kern="1400" baseline="0" dirty="0" smtClean="0">
                              <a:ln>
                                <a:noFill/>
                              </a:ln>
                              <a:solidFill>
                                <a:srgbClr val="000000"/>
                              </a:solidFill>
                              <a:effectLst/>
                              <a:latin typeface="Gill Sans MT" panose="020B0502020104020203" pitchFamily="34" charset="0"/>
                            </a:rPr>
                            <a:t> formula</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1400"/>
                            </a:spcAft>
                          </a:pPr>
                          <a:r>
                            <a:rPr lang="en-GB" sz="1200" kern="1400" baseline="0" dirty="0" smtClean="0">
                              <a:ln>
                                <a:noFill/>
                              </a:ln>
                              <a:solidFill>
                                <a:srgbClr val="000000"/>
                              </a:solidFill>
                              <a:effectLst/>
                              <a:latin typeface="Gill Sans MT" panose="020B0502020104020203" pitchFamily="34" charset="0"/>
                            </a:rPr>
                            <a:t>When you change the subject of the equation by using inverse operations</a:t>
                          </a:r>
                        </a:p>
                      </a:txBody>
                      <a:tcPr marL="36576" marR="36576" marT="36576" marB="36576" anchor="ctr"/>
                    </a:tc>
                    <a:tc>
                      <a:txBody>
                        <a:bodyPr/>
                        <a:lstStyle/>
                        <a:p>
                          <a:pPr marR="0" indent="0" algn="l" rtl="0">
                            <a:lnSpc>
                              <a:spcPct val="119000"/>
                            </a:lnSpc>
                            <a:spcBef>
                              <a:spcPts val="0"/>
                            </a:spcBef>
                            <a:spcAft>
                              <a:spcPts val="1400"/>
                            </a:spcAft>
                          </a:pPr>
                          <a:r>
                            <a:rPr lang="en-GB" sz="1200" kern="1400" dirty="0" smtClean="0">
                              <a:ln>
                                <a:noFill/>
                              </a:ln>
                              <a:solidFill>
                                <a:srgbClr val="000000"/>
                              </a:solidFill>
                              <a:effectLst/>
                              <a:latin typeface="Gill Sans MT" panose="020B0502020104020203" pitchFamily="34" charset="0"/>
                            </a:rPr>
                            <a:t>In the formula</a:t>
                          </a:r>
                          <a:r>
                            <a:rPr lang="en-GB" sz="1200" kern="1400" baseline="0" dirty="0" smtClean="0">
                              <a:ln>
                                <a:noFill/>
                              </a:ln>
                              <a:solidFill>
                                <a:srgbClr val="000000"/>
                              </a:solidFill>
                              <a:effectLst/>
                              <a:latin typeface="Gill Sans MT" panose="020B0502020104020203" pitchFamily="34" charset="0"/>
                            </a:rPr>
                            <a:t> F = ma</a:t>
                          </a:r>
                          <a:r>
                            <a:rPr lang="en-GB" sz="1200" kern="1400" baseline="0" dirty="0">
                              <a:ln>
                                <a:noFill/>
                              </a:ln>
                              <a:solidFill>
                                <a:srgbClr val="000000"/>
                              </a:solidFill>
                              <a:effectLst/>
                              <a:latin typeface="Gill Sans MT" panose="020B0502020104020203" pitchFamily="34" charset="0"/>
                            </a:rPr>
                            <a:t/>
                          </a:r>
                          <a:br>
                            <a:rPr lang="en-GB" sz="1200" kern="1400" baseline="0" dirty="0">
                              <a:ln>
                                <a:noFill/>
                              </a:ln>
                              <a:solidFill>
                                <a:srgbClr val="000000"/>
                              </a:solidFill>
                              <a:effectLst/>
                              <a:latin typeface="Gill Sans MT" panose="020B0502020104020203" pitchFamily="34" charset="0"/>
                            </a:rPr>
                          </a:br>
                          <a:r>
                            <a:rPr lang="en-GB" sz="1200" kern="1400" baseline="0" dirty="0" smtClean="0">
                              <a:ln>
                                <a:noFill/>
                              </a:ln>
                              <a:solidFill>
                                <a:srgbClr val="000000"/>
                              </a:solidFill>
                              <a:effectLst/>
                              <a:latin typeface="Gill Sans MT" panose="020B0502020104020203" pitchFamily="34" charset="0"/>
                            </a:rPr>
                            <a:t>F is the subject because it is on its own</a:t>
                          </a:r>
                        </a:p>
                      </a:txBody>
                      <a:tcPr marL="36576" marR="36576" marT="36576" marB="36576" anchor="ctr"/>
                    </a:tc>
                    <a:extLst>
                      <a:ext uri="{0D108BD9-81ED-4DB2-BD59-A6C34878D82A}">
                        <a16:rowId xmlns:a16="http://schemas.microsoft.com/office/drawing/2014/main" val="2063765061"/>
                      </a:ext>
                    </a:extLst>
                  </a:tr>
                  <a:tr h="528612">
                    <a:tc>
                      <a:txBody>
                        <a:bodyPr/>
                        <a:lstStyle/>
                        <a:p>
                          <a:pPr marR="0" indent="0" algn="l" rtl="0">
                            <a:lnSpc>
                              <a:spcPct val="119000"/>
                            </a:lnSpc>
                            <a:spcBef>
                              <a:spcPts val="0"/>
                            </a:spcBef>
                            <a:spcAft>
                              <a:spcPts val="1400"/>
                            </a:spcAft>
                          </a:pPr>
                          <a:r>
                            <a:rPr lang="en-GB" sz="1200" kern="1400" dirty="0" smtClean="0">
                              <a:ln>
                                <a:noFill/>
                              </a:ln>
                              <a:solidFill>
                                <a:srgbClr val="000000"/>
                              </a:solidFill>
                              <a:effectLst/>
                              <a:latin typeface="Gill Sans MT" panose="020B0502020104020203" pitchFamily="34" charset="0"/>
                            </a:rPr>
                            <a:t>y</a:t>
                          </a:r>
                          <a:r>
                            <a:rPr lang="en-GB" sz="1200" kern="1400" baseline="0" dirty="0" smtClean="0">
                              <a:ln>
                                <a:noFill/>
                              </a:ln>
                              <a:solidFill>
                                <a:srgbClr val="000000"/>
                              </a:solidFill>
                              <a:effectLst/>
                              <a:latin typeface="Gill Sans MT" panose="020B0502020104020203" pitchFamily="34" charset="0"/>
                            </a:rPr>
                            <a:t> = mx + c</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1400"/>
                            </a:spcAft>
                          </a:pPr>
                          <a:r>
                            <a:rPr lang="en-GB" sz="1200" kern="1400" dirty="0" smtClean="0">
                              <a:ln>
                                <a:noFill/>
                              </a:ln>
                              <a:solidFill>
                                <a:srgbClr val="000000"/>
                              </a:solidFill>
                              <a:effectLst/>
                              <a:latin typeface="Gill Sans MT" panose="020B0502020104020203" pitchFamily="34" charset="0"/>
                            </a:rPr>
                            <a:t>This is the format of a linear graph (straight line). </a:t>
                          </a:r>
                          <a:r>
                            <a:rPr lang="en-GB" sz="1200" kern="1400" dirty="0">
                              <a:ln>
                                <a:noFill/>
                              </a:ln>
                              <a:solidFill>
                                <a:srgbClr val="000000"/>
                              </a:solidFill>
                              <a:effectLst/>
                              <a:latin typeface="Gill Sans MT" panose="020B0502020104020203" pitchFamily="34" charset="0"/>
                            </a:rPr>
                            <a:t/>
                          </a:r>
                          <a:br>
                            <a:rPr lang="en-GB" sz="1200" kern="1400" dirty="0">
                              <a:ln>
                                <a:noFill/>
                              </a:ln>
                              <a:solidFill>
                                <a:srgbClr val="000000"/>
                              </a:solidFill>
                              <a:effectLst/>
                              <a:latin typeface="Gill Sans MT" panose="020B0502020104020203" pitchFamily="34" charset="0"/>
                            </a:rPr>
                          </a:br>
                          <a:r>
                            <a:rPr lang="en-GB" sz="1200" kern="1400" dirty="0" smtClean="0">
                              <a:ln>
                                <a:noFill/>
                              </a:ln>
                              <a:solidFill>
                                <a:srgbClr val="000000"/>
                              </a:solidFill>
                              <a:effectLst/>
                              <a:latin typeface="Gill Sans MT" panose="020B0502020104020203" pitchFamily="34" charset="0"/>
                            </a:rPr>
                            <a:t>m</a:t>
                          </a:r>
                          <a:r>
                            <a:rPr lang="en-GB" sz="1200" kern="1400" baseline="0" dirty="0" smtClean="0">
                              <a:ln>
                                <a:noFill/>
                              </a:ln>
                              <a:solidFill>
                                <a:srgbClr val="000000"/>
                              </a:solidFill>
                              <a:effectLst/>
                              <a:latin typeface="Gill Sans MT" panose="020B0502020104020203" pitchFamily="34" charset="0"/>
                            </a:rPr>
                            <a:t> = gradient, y = y-intercept</a:t>
                          </a:r>
                        </a:p>
                      </a:txBody>
                      <a:tcPr marL="36576" marR="36576" marT="36576" marB="36576" anchor="ctr"/>
                    </a:tc>
                    <a:tc>
                      <a:txBody>
                        <a:bodyPr/>
                        <a:lstStyle/>
                        <a:p>
                          <a:pPr marR="0" indent="0" algn="l" rtl="0">
                            <a:lnSpc>
                              <a:spcPct val="119000"/>
                            </a:lnSpc>
                            <a:spcBef>
                              <a:spcPts val="0"/>
                            </a:spcBef>
                            <a:spcAft>
                              <a:spcPts val="1400"/>
                            </a:spcAft>
                          </a:pPr>
                          <a:r>
                            <a:rPr lang="en-GB" sz="1200" kern="1400" dirty="0" smtClean="0">
                              <a:ln>
                                <a:noFill/>
                              </a:ln>
                              <a:solidFill>
                                <a:srgbClr val="000000"/>
                              </a:solidFill>
                              <a:effectLst/>
                              <a:latin typeface="Gill Sans MT" panose="020B0502020104020203" pitchFamily="34" charset="0"/>
                            </a:rPr>
                            <a:t>y</a:t>
                          </a:r>
                          <a:r>
                            <a:rPr lang="en-GB" sz="1200" kern="1400" baseline="0" dirty="0" smtClean="0">
                              <a:ln>
                                <a:noFill/>
                              </a:ln>
                              <a:solidFill>
                                <a:srgbClr val="000000"/>
                              </a:solidFill>
                              <a:effectLst/>
                              <a:latin typeface="Gill Sans MT" panose="020B0502020104020203" pitchFamily="34" charset="0"/>
                            </a:rPr>
                            <a:t> = 3x - 5</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3054172432"/>
                      </a:ext>
                    </a:extLst>
                  </a:tr>
                  <a:tr h="374977">
                    <a:tc>
                      <a:txBody>
                        <a:bodyPr/>
                        <a:lstStyle/>
                        <a:p>
                          <a:pPr marR="0" indent="0" algn="l" rtl="0">
                            <a:lnSpc>
                              <a:spcPct val="119000"/>
                            </a:lnSpc>
                            <a:spcBef>
                              <a:spcPts val="0"/>
                            </a:spcBef>
                            <a:spcAft>
                              <a:spcPts val="1400"/>
                            </a:spcAft>
                          </a:pPr>
                          <a:r>
                            <a:rPr lang="en-GB" sz="1200" kern="1400" dirty="0" smtClean="0">
                              <a:ln>
                                <a:noFill/>
                              </a:ln>
                              <a:solidFill>
                                <a:srgbClr val="000000"/>
                              </a:solidFill>
                              <a:effectLst/>
                              <a:latin typeface="Gill Sans MT" panose="020B0502020104020203" pitchFamily="34" charset="0"/>
                            </a:rPr>
                            <a:t>Gradient</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1400"/>
                            </a:spcAft>
                            <a:buClrTx/>
                            <a:buSzTx/>
                            <a:buFontTx/>
                            <a:buNone/>
                            <a:tabLst/>
                            <a:defRPr/>
                          </a:pPr>
                          <a:r>
                            <a:rPr lang="en-GB" sz="1200" kern="1400" dirty="0" smtClean="0">
                              <a:ln>
                                <a:noFill/>
                              </a:ln>
                              <a:solidFill>
                                <a:srgbClr val="000000"/>
                              </a:solidFill>
                              <a:effectLst/>
                              <a:latin typeface="Gill Sans MT" panose="020B0502020104020203" pitchFamily="34" charset="0"/>
                            </a:rPr>
                            <a:t>The</a:t>
                          </a:r>
                          <a:r>
                            <a:rPr lang="en-GB" sz="1200" kern="1400" baseline="0" dirty="0" smtClean="0">
                              <a:ln>
                                <a:noFill/>
                              </a:ln>
                              <a:solidFill>
                                <a:srgbClr val="000000"/>
                              </a:solidFill>
                              <a:effectLst/>
                              <a:latin typeface="Gill Sans MT" panose="020B0502020104020203" pitchFamily="34" charset="0"/>
                            </a:rPr>
                            <a:t> steepness of a line. The steeper the line, the higher the gradient</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1400"/>
                            </a:spcAft>
                            <a:buClrTx/>
                            <a:buSzTx/>
                            <a:buFontTx/>
                            <a:buNone/>
                            <a:tabLst/>
                            <a:defRPr/>
                          </a:pPr>
                          <a:endParaRPr lang="en-GB"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611494729"/>
                      </a:ext>
                    </a:extLst>
                  </a:tr>
                  <a:tr h="374977">
                    <a:tc>
                      <a:txBody>
                        <a:bodyPr/>
                        <a:lstStyle/>
                        <a:p>
                          <a:pPr marR="0" indent="0" algn="l" rtl="0">
                            <a:lnSpc>
                              <a:spcPct val="119000"/>
                            </a:lnSpc>
                            <a:spcBef>
                              <a:spcPts val="0"/>
                            </a:spcBef>
                            <a:spcAft>
                              <a:spcPts val="1400"/>
                            </a:spcAft>
                          </a:pPr>
                          <a:r>
                            <a:rPr lang="en-GB" sz="1200" kern="1400" dirty="0" smtClean="0">
                              <a:ln>
                                <a:noFill/>
                              </a:ln>
                              <a:solidFill>
                                <a:srgbClr val="000000"/>
                              </a:solidFill>
                              <a:effectLst/>
                              <a:latin typeface="Gill Sans MT" panose="020B0502020104020203" pitchFamily="34" charset="0"/>
                            </a:rPr>
                            <a:t>y</a:t>
                          </a:r>
                          <a:r>
                            <a:rPr lang="en-GB" sz="1200" kern="1400" baseline="0" dirty="0" smtClean="0">
                              <a:ln>
                                <a:noFill/>
                              </a:ln>
                              <a:solidFill>
                                <a:srgbClr val="000000"/>
                              </a:solidFill>
                              <a:effectLst/>
                              <a:latin typeface="Gill Sans MT" panose="020B0502020104020203" pitchFamily="34" charset="0"/>
                            </a:rPr>
                            <a:t> – intercept</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1400"/>
                            </a:spcAft>
                            <a:buClrTx/>
                            <a:buSzTx/>
                            <a:buFontTx/>
                            <a:buNone/>
                            <a:tabLst/>
                            <a:defRPr/>
                          </a:pPr>
                          <a:r>
                            <a:rPr lang="en-GB" sz="1200" kern="1400" dirty="0" smtClean="0">
                              <a:ln>
                                <a:noFill/>
                              </a:ln>
                              <a:solidFill>
                                <a:srgbClr val="000000"/>
                              </a:solidFill>
                              <a:effectLst/>
                              <a:latin typeface="Gill Sans MT" panose="020B0502020104020203" pitchFamily="34" charset="0"/>
                            </a:rPr>
                            <a:t>Where the line crosses the y-axis</a:t>
                          </a: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1400"/>
                            </a:spcAft>
                            <a:buClrTx/>
                            <a:buSzTx/>
                            <a:buFontTx/>
                            <a:buNone/>
                            <a:tabLst/>
                            <a:defRPr/>
                          </a:pPr>
                          <a:endParaRPr lang="en-GB" sz="1200" kern="1400" dirty="0" smtClean="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0001"/>
                      </a:ext>
                    </a:extLst>
                  </a:tr>
                  <a:tr h="374977">
                    <a:tc>
                      <a:txBody>
                        <a:bodyPr/>
                        <a:lstStyle/>
                        <a:p>
                          <a:pPr marR="0" indent="0" algn="l" rtl="0">
                            <a:lnSpc>
                              <a:spcPct val="119000"/>
                            </a:lnSpc>
                            <a:spcBef>
                              <a:spcPts val="0"/>
                            </a:spcBef>
                            <a:spcAft>
                              <a:spcPts val="1400"/>
                            </a:spcAft>
                          </a:pPr>
                          <a:r>
                            <a:rPr lang="en-GB" sz="1200" kern="1400" dirty="0" smtClean="0">
                              <a:ln>
                                <a:noFill/>
                              </a:ln>
                              <a:solidFill>
                                <a:srgbClr val="000000"/>
                              </a:solidFill>
                              <a:effectLst/>
                              <a:latin typeface="Gill Sans MT" panose="020B0502020104020203" pitchFamily="34" charset="0"/>
                            </a:rPr>
                            <a:t>Quadratic</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1400"/>
                            </a:spcAft>
                            <a:buClrTx/>
                            <a:buSzTx/>
                            <a:buFontTx/>
                            <a:buNone/>
                            <a:tabLst/>
                            <a:defRPr/>
                          </a:pPr>
                          <a:r>
                            <a:rPr lang="en-GB" sz="1200" kern="1400" dirty="0" smtClean="0">
                              <a:ln>
                                <a:noFill/>
                              </a:ln>
                              <a:solidFill>
                                <a:srgbClr val="000000"/>
                              </a:solidFill>
                              <a:effectLst/>
                              <a:latin typeface="Gill Sans MT" panose="020B0502020104020203" pitchFamily="34" charset="0"/>
                            </a:rPr>
                            <a:t>An expression</a:t>
                          </a:r>
                          <a:r>
                            <a:rPr lang="en-GB" sz="1200" kern="1400" baseline="0" dirty="0" smtClean="0">
                              <a:ln>
                                <a:noFill/>
                              </a:ln>
                              <a:solidFill>
                                <a:srgbClr val="000000"/>
                              </a:solidFill>
                              <a:effectLst/>
                              <a:latin typeface="Gill Sans MT" panose="020B0502020104020203" pitchFamily="34" charset="0"/>
                            </a:rPr>
                            <a:t> or equation where the highest power is x</a:t>
                          </a:r>
                          <a:r>
                            <a:rPr lang="en-GB" sz="1200" kern="1400" baseline="30000" dirty="0" smtClean="0">
                              <a:ln>
                                <a:noFill/>
                              </a:ln>
                              <a:solidFill>
                                <a:srgbClr val="000000"/>
                              </a:solidFill>
                              <a:effectLst/>
                              <a:latin typeface="Gill Sans MT" panose="020B0502020104020203" pitchFamily="34" charset="0"/>
                            </a:rPr>
                            <a:t>2</a:t>
                          </a: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1400"/>
                            </a:spcAft>
                            <a:buClrTx/>
                            <a:buSzTx/>
                            <a:buFontTx/>
                            <a:buNone/>
                            <a:tabLst/>
                            <a:defRPr/>
                          </a:pPr>
                          <a:r>
                            <a:rPr lang="en-GB" sz="1200" kern="1400" baseline="0" dirty="0" smtClean="0">
                              <a:ln>
                                <a:noFill/>
                              </a:ln>
                              <a:solidFill>
                                <a:srgbClr val="000000"/>
                              </a:solidFill>
                              <a:effectLst/>
                              <a:latin typeface="Gill Sans MT" panose="020B0502020104020203" pitchFamily="34" charset="0"/>
                            </a:rPr>
                            <a:t>x</a:t>
                          </a:r>
                          <a:r>
                            <a:rPr lang="en-GB" sz="1200" kern="1400" baseline="30000" dirty="0" smtClean="0">
                              <a:ln>
                                <a:noFill/>
                              </a:ln>
                              <a:solidFill>
                                <a:srgbClr val="000000"/>
                              </a:solidFill>
                              <a:effectLst/>
                              <a:latin typeface="Gill Sans MT" panose="020B0502020104020203" pitchFamily="34" charset="0"/>
                            </a:rPr>
                            <a:t>2 </a:t>
                          </a:r>
                          <a:r>
                            <a:rPr lang="en-GB" sz="1200" kern="1400" dirty="0" smtClean="0">
                              <a:ln>
                                <a:noFill/>
                              </a:ln>
                              <a:solidFill>
                                <a:srgbClr val="000000"/>
                              </a:solidFill>
                              <a:effectLst/>
                              <a:latin typeface="Gill Sans MT" panose="020B0502020104020203" pitchFamily="34" charset="0"/>
                            </a:rPr>
                            <a:t>+ 10x + 24 = 0</a:t>
                          </a:r>
                        </a:p>
                      </a:txBody>
                      <a:tcPr marL="36576" marR="36576" marT="36576" marB="36576" anchor="ctr"/>
                    </a:tc>
                    <a:extLst>
                      <a:ext uri="{0D108BD9-81ED-4DB2-BD59-A6C34878D82A}">
                        <a16:rowId xmlns:a16="http://schemas.microsoft.com/office/drawing/2014/main" val="558234627"/>
                      </a:ext>
                    </a:extLst>
                  </a:tr>
                  <a:tr h="374977">
                    <a:tc>
                      <a:txBody>
                        <a:bodyPr/>
                        <a:lstStyle/>
                        <a:p>
                          <a:pPr marR="0" indent="0" algn="l" rtl="0">
                            <a:lnSpc>
                              <a:spcPct val="119000"/>
                            </a:lnSpc>
                            <a:spcBef>
                              <a:spcPts val="0"/>
                            </a:spcBef>
                            <a:spcAft>
                              <a:spcPts val="1400"/>
                            </a:spcAft>
                          </a:pPr>
                          <a:r>
                            <a:rPr lang="en-GB" sz="1200" kern="1400" dirty="0" smtClean="0">
                              <a:ln>
                                <a:noFill/>
                              </a:ln>
                              <a:solidFill>
                                <a:srgbClr val="000000"/>
                              </a:solidFill>
                              <a:effectLst/>
                              <a:latin typeface="Gill Sans MT" panose="020B0502020104020203" pitchFamily="34" charset="0"/>
                            </a:rPr>
                            <a:t>Roots/solutions</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1400"/>
                            </a:spcAft>
                            <a:buClrTx/>
                            <a:buSzTx/>
                            <a:buFontTx/>
                            <a:buNone/>
                            <a:tabLst/>
                            <a:defRPr/>
                          </a:pPr>
                          <a:r>
                            <a:rPr lang="en-GB" sz="1200" kern="1400" dirty="0" smtClean="0">
                              <a:ln>
                                <a:noFill/>
                              </a:ln>
                              <a:solidFill>
                                <a:srgbClr val="000000"/>
                              </a:solidFill>
                              <a:effectLst/>
                              <a:latin typeface="Gill Sans MT" panose="020B0502020104020203" pitchFamily="34" charset="0"/>
                            </a:rPr>
                            <a:t>Where a quadratic graph</a:t>
                          </a:r>
                          <a:r>
                            <a:rPr lang="en-GB" sz="1200" kern="1400" baseline="0" dirty="0" smtClean="0">
                              <a:ln>
                                <a:noFill/>
                              </a:ln>
                              <a:solidFill>
                                <a:srgbClr val="000000"/>
                              </a:solidFill>
                              <a:effectLst/>
                              <a:latin typeface="Gill Sans MT" panose="020B0502020104020203" pitchFamily="34" charset="0"/>
                            </a:rPr>
                            <a:t> crosses the x axis</a:t>
                          </a:r>
                          <a:endParaRPr lang="en-GB" sz="1200" kern="1400" dirty="0" smtClean="0">
                            <a:ln>
                              <a:noFill/>
                            </a:ln>
                            <a:solidFill>
                              <a:srgbClr val="000000"/>
                            </a:solidFill>
                            <a:effectLst/>
                            <a:latin typeface="Gill Sans MT" panose="020B0502020104020203" pitchFamily="34" charset="0"/>
                          </a:endParaRP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1400"/>
                            </a:spcAft>
                            <a:buClrTx/>
                            <a:buSzTx/>
                            <a:buFontTx/>
                            <a:buNone/>
                            <a:tabLst/>
                            <a:defRPr/>
                          </a:pPr>
                          <a:endParaRPr lang="en-GB" sz="1200" kern="1400" dirty="0" smtClean="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3049718968"/>
                      </a:ext>
                    </a:extLst>
                  </a:tr>
                  <a:tr h="528612">
                    <a:tc>
                      <a:txBody>
                        <a:bodyPr/>
                        <a:lstStyle/>
                        <a:p>
                          <a:pPr marR="0" indent="0" algn="l" rtl="0">
                            <a:lnSpc>
                              <a:spcPct val="119000"/>
                            </a:lnSpc>
                            <a:spcBef>
                              <a:spcPts val="0"/>
                            </a:spcBef>
                            <a:spcAft>
                              <a:spcPts val="1400"/>
                            </a:spcAft>
                          </a:pPr>
                          <a:r>
                            <a:rPr lang="en-GB" sz="1200" kern="1400" dirty="0" smtClean="0">
                              <a:ln>
                                <a:noFill/>
                              </a:ln>
                              <a:solidFill>
                                <a:srgbClr val="000000"/>
                              </a:solidFill>
                              <a:effectLst/>
                              <a:latin typeface="Gill Sans MT" panose="020B0502020104020203" pitchFamily="34" charset="0"/>
                            </a:rPr>
                            <a:t>Simultaneous equations</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1400"/>
                            </a:spcAft>
                            <a:buClrTx/>
                            <a:buSzTx/>
                            <a:buFontTx/>
                            <a:buNone/>
                            <a:tabLst/>
                            <a:defRPr/>
                          </a:pPr>
                          <a:r>
                            <a:rPr lang="en-GB" sz="1200" kern="1400" dirty="0" smtClean="0">
                              <a:ln>
                                <a:noFill/>
                              </a:ln>
                              <a:solidFill>
                                <a:srgbClr val="000000"/>
                              </a:solidFill>
                              <a:effectLst/>
                              <a:latin typeface="Gill Sans MT" panose="020B0502020104020203" pitchFamily="34" charset="0"/>
                            </a:rPr>
                            <a:t>two algebraic equations that share variables e.g. x and y, where the values of x and y are the</a:t>
                          </a:r>
                          <a:r>
                            <a:rPr lang="en-GB" sz="1200" kern="1400" baseline="0" dirty="0" smtClean="0">
                              <a:ln>
                                <a:noFill/>
                              </a:ln>
                              <a:solidFill>
                                <a:srgbClr val="000000"/>
                              </a:solidFill>
                              <a:effectLst/>
                              <a:latin typeface="Gill Sans MT" panose="020B0502020104020203" pitchFamily="34" charset="0"/>
                            </a:rPr>
                            <a:t> same in both equations</a:t>
                          </a:r>
                          <a:endParaRPr lang="en-GB" sz="1200" kern="1400" dirty="0" smtClean="0">
                            <a:ln>
                              <a:noFill/>
                            </a:ln>
                            <a:solidFill>
                              <a:srgbClr val="000000"/>
                            </a:solidFill>
                            <a:effectLst/>
                            <a:latin typeface="Gill Sans MT" panose="020B0502020104020203" pitchFamily="34" charset="0"/>
                          </a:endParaRP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1400"/>
                            </a:spcAft>
                            <a:buClrTx/>
                            <a:buSzTx/>
                            <a:buFontTx/>
                            <a:buNone/>
                            <a:tabLst/>
                            <a:defRPr/>
                          </a:pPr>
                          <a:r>
                            <a:rPr lang="en-GB" sz="1200" kern="1400" dirty="0" smtClean="0">
                              <a:ln>
                                <a:noFill/>
                              </a:ln>
                              <a:solidFill>
                                <a:srgbClr val="000000"/>
                              </a:solidFill>
                              <a:effectLst/>
                              <a:latin typeface="Gill Sans MT" panose="020B0502020104020203" pitchFamily="34" charset="0"/>
                            </a:rPr>
                            <a:t>2x + 3y = 17</a:t>
                          </a:r>
                          <a:br>
                            <a:rPr lang="en-GB" sz="1200" kern="1400" dirty="0" smtClean="0">
                              <a:ln>
                                <a:noFill/>
                              </a:ln>
                              <a:solidFill>
                                <a:srgbClr val="000000"/>
                              </a:solidFill>
                              <a:effectLst/>
                              <a:latin typeface="Gill Sans MT" panose="020B0502020104020203" pitchFamily="34" charset="0"/>
                            </a:rPr>
                          </a:br>
                          <a:r>
                            <a:rPr lang="en-GB" sz="1200" kern="1400" dirty="0" smtClean="0">
                              <a:ln>
                                <a:noFill/>
                              </a:ln>
                              <a:solidFill>
                                <a:srgbClr val="000000"/>
                              </a:solidFill>
                              <a:effectLst/>
                              <a:latin typeface="Gill Sans MT" panose="020B0502020104020203" pitchFamily="34" charset="0"/>
                            </a:rPr>
                            <a:t>5x – 3y = 11</a:t>
                          </a:r>
                        </a:p>
                      </a:txBody>
                      <a:tcPr marL="36576" marR="36576" marT="36576" marB="36576" anchor="ctr"/>
                    </a:tc>
                    <a:extLst>
                      <a:ext uri="{0D108BD9-81ED-4DB2-BD59-A6C34878D82A}">
                        <a16:rowId xmlns:a16="http://schemas.microsoft.com/office/drawing/2014/main" val="277242891"/>
                      </a:ext>
                    </a:extLst>
                  </a:tr>
                </a:tbl>
              </a:graphicData>
            </a:graphic>
          </p:graphicFrame>
        </mc:Fallback>
      </mc:AlternateContent>
      <p:sp>
        <p:nvSpPr>
          <p:cNvPr id="4" name="TextBox 3"/>
          <p:cNvSpPr txBox="1"/>
          <p:nvPr/>
        </p:nvSpPr>
        <p:spPr>
          <a:xfrm>
            <a:off x="11755120" y="6488668"/>
            <a:ext cx="436880" cy="369332"/>
          </a:xfrm>
          <a:prstGeom prst="rect">
            <a:avLst/>
          </a:prstGeom>
          <a:solidFill>
            <a:schemeClr val="tx1"/>
          </a:solidFill>
        </p:spPr>
        <p:txBody>
          <a:bodyPr wrap="square" rtlCol="0">
            <a:spAutoFit/>
          </a:bodyPr>
          <a:lstStyle/>
          <a:p>
            <a:pPr algn="ctr"/>
            <a:r>
              <a:rPr lang="en-GB" dirty="0">
                <a:solidFill>
                  <a:schemeClr val="bg1"/>
                </a:solidFill>
              </a:rPr>
              <a:t>3</a:t>
            </a:r>
          </a:p>
        </p:txBody>
      </p:sp>
      <p:sp>
        <p:nvSpPr>
          <p:cNvPr id="6" name="TextBox 5"/>
          <p:cNvSpPr txBox="1"/>
          <p:nvPr/>
        </p:nvSpPr>
        <p:spPr>
          <a:xfrm>
            <a:off x="289217" y="243225"/>
            <a:ext cx="5740108"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white"/>
                </a:solidFill>
                <a:effectLst/>
                <a:uLnTx/>
                <a:uFillTx/>
                <a:latin typeface="Gill Sans MT" panose="020B0502020104020203" pitchFamily="34" charset="0"/>
                <a:ea typeface="+mn-ea"/>
                <a:cs typeface="+mn-cs"/>
              </a:rPr>
              <a:t>Maths</a:t>
            </a: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rPr>
              <a:t> –  Foundation and Higher</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endParaRPr>
          </a:p>
        </p:txBody>
      </p:sp>
    </p:spTree>
    <p:extLst>
      <p:ext uri="{BB962C8B-B14F-4D97-AF65-F5344CB8AC3E}">
        <p14:creationId xmlns:p14="http://schemas.microsoft.com/office/powerpoint/2010/main" val="20751264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9" name="Table 8"/>
              <p:cNvGraphicFramePr>
                <a:graphicFrameLocks noGrp="1"/>
              </p:cNvGraphicFramePr>
              <p:nvPr/>
            </p:nvGraphicFramePr>
            <p:xfrm>
              <a:off x="7181850" y="136228"/>
              <a:ext cx="4838700" cy="6612253"/>
            </p:xfrm>
            <a:graphic>
              <a:graphicData uri="http://schemas.openxmlformats.org/drawingml/2006/table">
                <a:tbl>
                  <a:tblPr firstRow="1" bandRow="1">
                    <a:tableStyleId>{5940675A-B579-460E-94D1-54222C63F5DA}</a:tableStyleId>
                  </a:tblPr>
                  <a:tblGrid>
                    <a:gridCol w="832616">
                      <a:extLst>
                        <a:ext uri="{9D8B030D-6E8A-4147-A177-3AD203B41FA5}">
                          <a16:colId xmlns:a16="http://schemas.microsoft.com/office/drawing/2014/main" val="1515979263"/>
                        </a:ext>
                      </a:extLst>
                    </a:gridCol>
                    <a:gridCol w="1776550">
                      <a:extLst>
                        <a:ext uri="{9D8B030D-6E8A-4147-A177-3AD203B41FA5}">
                          <a16:colId xmlns:a16="http://schemas.microsoft.com/office/drawing/2014/main" val="4136566853"/>
                        </a:ext>
                      </a:extLst>
                    </a:gridCol>
                    <a:gridCol w="2229534">
                      <a:extLst>
                        <a:ext uri="{9D8B030D-6E8A-4147-A177-3AD203B41FA5}">
                          <a16:colId xmlns:a16="http://schemas.microsoft.com/office/drawing/2014/main" val="3578644902"/>
                        </a:ext>
                      </a:extLst>
                    </a:gridCol>
                  </a:tblGrid>
                  <a:tr h="280556">
                    <a:tc gridSpan="3">
                      <a:txBody>
                        <a:bodyPr/>
                        <a:lstStyle/>
                        <a:p>
                          <a:pPr algn="ctr"/>
                          <a:r>
                            <a:rPr lang="en-GB" sz="1200" b="1" u="sng" dirty="0">
                              <a:latin typeface="Gill Sans MT" panose="020B0502020104020203" pitchFamily="34" charset="0"/>
                            </a:rPr>
                            <a:t>Venn Diagrams – Set Notation</a:t>
                          </a:r>
                        </a:p>
                      </a:txBody>
                      <a:tcPr anchor="ctr">
                        <a:solidFill>
                          <a:schemeClr val="accent1">
                            <a:lumMod val="20000"/>
                            <a:lumOff val="80000"/>
                          </a:schemeClr>
                        </a:solidFill>
                      </a:tcPr>
                    </a:tc>
                    <a:tc hMerge="1">
                      <a:txBody>
                        <a:bodyPr/>
                        <a:lstStyle/>
                        <a:p>
                          <a:pPr algn="l"/>
                          <a:endParaRPr lang="en-GB" sz="1200" b="1" dirty="0">
                            <a:latin typeface="Gill Sans"/>
                          </a:endParaRPr>
                        </a:p>
                      </a:txBody>
                      <a:tcPr anchor="ctr">
                        <a:solidFill>
                          <a:schemeClr val="accent1">
                            <a:lumMod val="20000"/>
                            <a:lumOff val="80000"/>
                          </a:schemeClr>
                        </a:solidFill>
                      </a:tcPr>
                    </a:tc>
                    <a:tc hMerge="1">
                      <a:txBody>
                        <a:bodyPr/>
                        <a:lstStyle/>
                        <a:p>
                          <a:pPr algn="l"/>
                          <a:endParaRPr lang="en-GB" sz="1200" b="1" dirty="0">
                            <a:latin typeface="Gill Sans"/>
                          </a:endParaRPr>
                        </a:p>
                      </a:txBody>
                      <a:tcPr anchor="ctr">
                        <a:solidFill>
                          <a:schemeClr val="accent1">
                            <a:lumMod val="20000"/>
                            <a:lumOff val="80000"/>
                          </a:schemeClr>
                        </a:solidFill>
                      </a:tcPr>
                    </a:tc>
                    <a:extLst>
                      <a:ext uri="{0D108BD9-81ED-4DB2-BD59-A6C34878D82A}">
                        <a16:rowId xmlns:a16="http://schemas.microsoft.com/office/drawing/2014/main" val="3195193162"/>
                      </a:ext>
                    </a:extLst>
                  </a:tr>
                  <a:tr h="282960">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Set</a:t>
                          </a:r>
                        </a:p>
                      </a:txBody>
                      <a:tcPr marL="36576" marR="36576" marT="36576" marB="36576" anchor="ctr"/>
                    </a:tc>
                    <a:tc gridSpan="2">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kern="1400" dirty="0">
                              <a:ln>
                                <a:noFill/>
                              </a:ln>
                              <a:solidFill>
                                <a:srgbClr val="000000"/>
                              </a:solidFill>
                              <a:effectLst/>
                              <a:latin typeface="Gill Sans MT" panose="020B0502020104020203" pitchFamily="34" charset="0"/>
                            </a:rPr>
                            <a:t>Numbers that feature</a:t>
                          </a:r>
                          <a:r>
                            <a:rPr lang="en-GB" sz="1200" kern="1400" baseline="0" dirty="0">
                              <a:ln>
                                <a:noFill/>
                              </a:ln>
                              <a:solidFill>
                                <a:srgbClr val="000000"/>
                              </a:solidFill>
                              <a:effectLst/>
                              <a:latin typeface="Gill Sans MT" panose="020B0502020104020203" pitchFamily="34" charset="0"/>
                            </a:rPr>
                            <a:t> in a certain list/part of Venn diagram</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tc hMerge="1">
                      <a:txBody>
                        <a:bodyPr/>
                        <a:lstStyle/>
                        <a:p>
                          <a:pPr marL="0" marR="0" indent="0" algn="l" defTabSz="914400" rtl="0" eaLnBrk="1" fontAlgn="auto" latinLnBrk="0" hangingPunct="1">
                            <a:lnSpc>
                              <a:spcPct val="119000"/>
                            </a:lnSpc>
                            <a:spcBef>
                              <a:spcPts val="0"/>
                            </a:spcBef>
                            <a:spcAft>
                              <a:spcPts val="600"/>
                            </a:spcAft>
                            <a:buClrTx/>
                            <a:buSzTx/>
                            <a:buFontTx/>
                            <a:buNone/>
                            <a:tabLst/>
                            <a:defRPr/>
                          </a:pPr>
                          <a:endParaRPr lang="en-GB" sz="1200" kern="1400" dirty="0">
                            <a:ln>
                              <a:noFill/>
                            </a:ln>
                            <a:solidFill>
                              <a:srgbClr val="000000"/>
                            </a:solidFill>
                            <a:effectLst/>
                            <a:latin typeface="Gill Sans"/>
                          </a:endParaRPr>
                        </a:p>
                      </a:txBody>
                      <a:tcPr marL="36576" marR="36576" marT="36576" marB="36576" anchor="ctr"/>
                    </a:tc>
                    <a:extLst>
                      <a:ext uri="{0D108BD9-81ED-4DB2-BD59-A6C34878D82A}">
                        <a16:rowId xmlns:a16="http://schemas.microsoft.com/office/drawing/2014/main" val="2891457505"/>
                      </a:ext>
                    </a:extLst>
                  </a:tr>
                  <a:tr h="282960">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Element</a:t>
                          </a:r>
                        </a:p>
                      </a:txBody>
                      <a:tcPr marL="36576" marR="36576" marT="36576" marB="36576" anchor="ctr"/>
                    </a:tc>
                    <a:tc gridSpan="2">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kern="1400" dirty="0">
                              <a:ln>
                                <a:noFill/>
                              </a:ln>
                              <a:solidFill>
                                <a:srgbClr val="000000"/>
                              </a:solidFill>
                              <a:effectLst/>
                              <a:latin typeface="Gill Sans MT" panose="020B0502020104020203" pitchFamily="34" charset="0"/>
                            </a:rPr>
                            <a:t>An</a:t>
                          </a:r>
                          <a:r>
                            <a:rPr lang="en-GB" sz="1200" kern="1400" baseline="0" dirty="0">
                              <a:ln>
                                <a:noFill/>
                              </a:ln>
                              <a:solidFill>
                                <a:srgbClr val="000000"/>
                              </a:solidFill>
                              <a:effectLst/>
                              <a:latin typeface="Gill Sans MT" panose="020B0502020104020203" pitchFamily="34" charset="0"/>
                            </a:rPr>
                            <a:t> individual number within a set</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tc hMerge="1">
                      <a:txBody>
                        <a:bodyPr/>
                        <a:lstStyle/>
                        <a:p>
                          <a:pPr marL="0" marR="0" indent="0" algn="l" defTabSz="914400" rtl="0" eaLnBrk="1" fontAlgn="auto" latinLnBrk="0" hangingPunct="1">
                            <a:lnSpc>
                              <a:spcPct val="119000"/>
                            </a:lnSpc>
                            <a:spcBef>
                              <a:spcPts val="0"/>
                            </a:spcBef>
                            <a:spcAft>
                              <a:spcPts val="600"/>
                            </a:spcAft>
                            <a:buClrTx/>
                            <a:buSzTx/>
                            <a:buFontTx/>
                            <a:buNone/>
                            <a:tabLst/>
                            <a:defRPr/>
                          </a:pPr>
                          <a:endParaRPr lang="en-GB" sz="1200" kern="1400" dirty="0">
                            <a:ln>
                              <a:noFill/>
                            </a:ln>
                            <a:solidFill>
                              <a:srgbClr val="000000"/>
                            </a:solidFill>
                            <a:effectLst/>
                            <a:latin typeface="Gill Sans"/>
                          </a:endParaRPr>
                        </a:p>
                      </a:txBody>
                      <a:tcPr marL="36576" marR="36576" marT="36576" marB="36576" anchor="ctr"/>
                    </a:tc>
                    <a:extLst>
                      <a:ext uri="{0D108BD9-81ED-4DB2-BD59-A6C34878D82A}">
                        <a16:rowId xmlns:a16="http://schemas.microsoft.com/office/drawing/2014/main" val="1993253239"/>
                      </a:ext>
                    </a:extLst>
                  </a:tr>
                  <a:tr h="849886">
                    <a:tc>
                      <a:txBody>
                        <a:bodyPr/>
                        <a:lstStyle/>
                        <a:p>
                          <a:pPr marR="0" indent="0" algn="l" rtl="0">
                            <a:lnSpc>
                              <a:spcPct val="119000"/>
                            </a:lnSpc>
                            <a:spcBef>
                              <a:spcPts val="0"/>
                            </a:spcBef>
                            <a:spcAft>
                              <a:spcPts val="600"/>
                            </a:spcAft>
                          </a:pPr>
                          <a14:m>
                            <m:oMathPara xmlns:m="http://schemas.openxmlformats.org/officeDocument/2006/math">
                              <m:oMathParaPr>
                                <m:jc m:val="centerGroup"/>
                              </m:oMathParaPr>
                              <m:oMath xmlns:m="http://schemas.openxmlformats.org/officeDocument/2006/math">
                                <m:r>
                                  <a:rPr lang="en-GB" sz="1200" b="0" i="1" kern="1400" smtClean="0">
                                    <a:ln>
                                      <a:noFill/>
                                    </a:ln>
                                    <a:solidFill>
                                      <a:srgbClr val="000000"/>
                                    </a:solidFill>
                                    <a:effectLst/>
                                    <a:latin typeface="Cambria Math" panose="02040503050406030204" pitchFamily="18" charset="0"/>
                                  </a:rPr>
                                  <m:t>𝑆𝑒𝑡</m:t>
                                </m:r>
                                <m:r>
                                  <a:rPr lang="en-GB" sz="1200" b="0" i="1" kern="1400" smtClean="0">
                                    <a:ln>
                                      <a:noFill/>
                                    </a:ln>
                                    <a:solidFill>
                                      <a:srgbClr val="000000"/>
                                    </a:solidFill>
                                    <a:effectLst/>
                                    <a:latin typeface="Cambria Math" panose="02040503050406030204" pitchFamily="18" charset="0"/>
                                  </a:rPr>
                                  <m:t> </m:t>
                                </m:r>
                                <m:r>
                                  <a:rPr lang="en-GB" sz="1200" b="0" i="1" kern="1400" smtClean="0">
                                    <a:ln>
                                      <a:noFill/>
                                    </a:ln>
                                    <a:solidFill>
                                      <a:srgbClr val="000000"/>
                                    </a:solidFill>
                                    <a:effectLst/>
                                    <a:latin typeface="Cambria Math" panose="02040503050406030204" pitchFamily="18" charset="0"/>
                                  </a:rPr>
                                  <m:t>𝐴</m:t>
                                </m:r>
                              </m:oMath>
                            </m:oMathPara>
                          </a14:m>
                          <a:endParaRPr lang="en-GB"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L="0" marR="0" indent="0" algn="ctr" defTabSz="914400" rtl="0" eaLnBrk="1" fontAlgn="auto" latinLnBrk="0" hangingPunct="1">
                            <a:lnSpc>
                              <a:spcPct val="119000"/>
                            </a:lnSpc>
                            <a:spcBef>
                              <a:spcPts val="0"/>
                            </a:spcBef>
                            <a:spcAft>
                              <a:spcPts val="600"/>
                            </a:spcAft>
                            <a:buClrTx/>
                            <a:buSzTx/>
                            <a:buFontTx/>
                            <a:buNone/>
                            <a:tabLst/>
                            <a:defRPr/>
                          </a:pPr>
                          <a:r>
                            <a:rPr lang="en-GB" sz="1200" kern="1400" dirty="0">
                              <a:ln>
                                <a:noFill/>
                              </a:ln>
                              <a:solidFill>
                                <a:srgbClr val="000000"/>
                              </a:solidFill>
                              <a:effectLst/>
                              <a:latin typeface="Gill Sans MT" panose="020B0502020104020203" pitchFamily="34" charset="0"/>
                            </a:rPr>
                            <a:t>Everything inside the circle of A</a:t>
                          </a: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endParaRPr lang="en-GB"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2844313563"/>
                      </a:ext>
                    </a:extLst>
                  </a:tr>
                  <a:tr h="988011">
                    <a:tc>
                      <a:txBody>
                        <a:bodyPr/>
                        <a:lstStyle/>
                        <a:p>
                          <a:pPr marR="0" indent="0" algn="l" rtl="0">
                            <a:lnSpc>
                              <a:spcPct val="119000"/>
                            </a:lnSpc>
                            <a:spcBef>
                              <a:spcPts val="0"/>
                            </a:spcBef>
                            <a:spcAft>
                              <a:spcPts val="600"/>
                            </a:spcAft>
                          </a:pPr>
                          <a14:m>
                            <m:oMathPara xmlns:m="http://schemas.openxmlformats.org/officeDocument/2006/math">
                              <m:oMathParaPr>
                                <m:jc m:val="centerGroup"/>
                              </m:oMathParaPr>
                              <m:oMath xmlns:m="http://schemas.openxmlformats.org/officeDocument/2006/math">
                                <m:r>
                                  <a:rPr lang="en-GB" sz="1200" b="0" i="1" kern="1400" smtClean="0">
                                    <a:ln>
                                      <a:noFill/>
                                    </a:ln>
                                    <a:solidFill>
                                      <a:srgbClr val="000000"/>
                                    </a:solidFill>
                                    <a:effectLst/>
                                    <a:latin typeface="Cambria Math" panose="02040503050406030204" pitchFamily="18" charset="0"/>
                                  </a:rPr>
                                  <m:t>𝑆𝑒𝑡</m:t>
                                </m:r>
                                <m:r>
                                  <a:rPr lang="en-GB" sz="1200" b="0" i="1" kern="1400" smtClean="0">
                                    <a:ln>
                                      <a:noFill/>
                                    </a:ln>
                                    <a:solidFill>
                                      <a:srgbClr val="000000"/>
                                    </a:solidFill>
                                    <a:effectLst/>
                                    <a:latin typeface="Cambria Math" panose="02040503050406030204" pitchFamily="18" charset="0"/>
                                  </a:rPr>
                                  <m:t> </m:t>
                                </m:r>
                                <m:r>
                                  <a:rPr lang="en-GB" sz="1200" b="0" i="1" kern="1400" smtClean="0">
                                    <a:ln>
                                      <a:noFill/>
                                    </a:ln>
                                    <a:solidFill>
                                      <a:srgbClr val="000000"/>
                                    </a:solidFill>
                                    <a:effectLst/>
                                    <a:latin typeface="Cambria Math" panose="02040503050406030204" pitchFamily="18" charset="0"/>
                                  </a:rPr>
                                  <m:t>𝐵</m:t>
                                </m:r>
                              </m:oMath>
                            </m:oMathPara>
                          </a14:m>
                          <a:endParaRPr lang="en-GB"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L="0" marR="0" indent="0" algn="ctr" defTabSz="914400" rtl="0" eaLnBrk="1" fontAlgn="auto" latinLnBrk="0" hangingPunct="1">
                            <a:lnSpc>
                              <a:spcPct val="119000"/>
                            </a:lnSpc>
                            <a:spcBef>
                              <a:spcPts val="0"/>
                            </a:spcBef>
                            <a:spcAft>
                              <a:spcPts val="600"/>
                            </a:spcAft>
                            <a:buClrTx/>
                            <a:buSzTx/>
                            <a:buFontTx/>
                            <a:buNone/>
                            <a:tabLst/>
                            <a:defRPr/>
                          </a:pPr>
                          <a:r>
                            <a:rPr lang="en-GB" sz="1200" kern="1400" dirty="0">
                              <a:ln>
                                <a:noFill/>
                              </a:ln>
                              <a:solidFill>
                                <a:srgbClr val="000000"/>
                              </a:solidFill>
                              <a:effectLst/>
                              <a:latin typeface="Gill Sans MT" panose="020B0502020104020203" pitchFamily="34" charset="0"/>
                            </a:rPr>
                            <a:t>Everything inside the circle of B</a:t>
                          </a: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endParaRPr lang="en-GB"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3927613646"/>
                      </a:ext>
                    </a:extLst>
                  </a:tr>
                  <a:tr h="1046996">
                    <a:tc>
                      <a:txBody>
                        <a:bodyPr/>
                        <a:lstStyle/>
                        <a:p>
                          <a:pPr marR="0" indent="0" algn="l" rtl="0">
                            <a:lnSpc>
                              <a:spcPct val="119000"/>
                            </a:lnSpc>
                            <a:spcBef>
                              <a:spcPts val="0"/>
                            </a:spcBef>
                            <a:spcAft>
                              <a:spcPts val="600"/>
                            </a:spcAft>
                          </a:pPr>
                          <a14:m>
                            <m:oMathPara xmlns:m="http://schemas.openxmlformats.org/officeDocument/2006/math">
                              <m:oMathParaPr>
                                <m:jc m:val="centerGroup"/>
                              </m:oMathParaPr>
                              <m:oMath xmlns:m="http://schemas.openxmlformats.org/officeDocument/2006/math">
                                <m:r>
                                  <a:rPr lang="en-GB" sz="1200" b="0" i="1" kern="1400" smtClean="0">
                                    <a:ln>
                                      <a:noFill/>
                                    </a:ln>
                                    <a:solidFill>
                                      <a:srgbClr val="000000"/>
                                    </a:solidFill>
                                    <a:effectLst/>
                                    <a:latin typeface="Cambria Math" panose="02040503050406030204" pitchFamily="18" charset="0"/>
                                  </a:rPr>
                                  <m:t>𝐴</m:t>
                                </m:r>
                                <m:r>
                                  <a:rPr lang="en-GB" sz="1200" b="0" i="1" kern="1400" smtClean="0">
                                    <a:ln>
                                      <a:noFill/>
                                    </a:ln>
                                    <a:solidFill>
                                      <a:srgbClr val="000000"/>
                                    </a:solidFill>
                                    <a:effectLst/>
                                    <a:latin typeface="Cambria Math" panose="02040503050406030204" pitchFamily="18" charset="0"/>
                                    <a:ea typeface="Cambria Math" panose="02040503050406030204" pitchFamily="18" charset="0"/>
                                  </a:rPr>
                                  <m:t>∪</m:t>
                                </m:r>
                                <m:r>
                                  <a:rPr lang="en-GB" sz="1200" b="0" i="1" kern="1400" smtClean="0">
                                    <a:ln>
                                      <a:noFill/>
                                    </a:ln>
                                    <a:solidFill>
                                      <a:srgbClr val="000000"/>
                                    </a:solidFill>
                                    <a:effectLst/>
                                    <a:latin typeface="Cambria Math" panose="02040503050406030204" pitchFamily="18" charset="0"/>
                                    <a:ea typeface="Cambria Math" panose="02040503050406030204" pitchFamily="18" charset="0"/>
                                  </a:rPr>
                                  <m:t>𝐵</m:t>
                                </m:r>
                              </m:oMath>
                            </m:oMathPara>
                          </a14:m>
                          <a:endParaRPr lang="en-GB"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L="0" marR="0" indent="0" algn="ctr" defTabSz="914400" rtl="0" eaLnBrk="1" fontAlgn="auto" latinLnBrk="0" hangingPunct="1">
                            <a:lnSpc>
                              <a:spcPct val="119000"/>
                            </a:lnSpc>
                            <a:spcBef>
                              <a:spcPts val="0"/>
                            </a:spcBef>
                            <a:spcAft>
                              <a:spcPts val="600"/>
                            </a:spcAft>
                            <a:buClrTx/>
                            <a:buSzTx/>
                            <a:buFontTx/>
                            <a:buNone/>
                            <a:tabLst/>
                            <a:defRPr/>
                          </a:pPr>
                          <a:r>
                            <a:rPr lang="en-GB" sz="1200" kern="1400" dirty="0">
                              <a:ln>
                                <a:noFill/>
                              </a:ln>
                              <a:solidFill>
                                <a:srgbClr val="000000"/>
                              </a:solidFill>
                              <a:effectLst/>
                              <a:latin typeface="Gill Sans MT" panose="020B0502020104020203" pitchFamily="34" charset="0"/>
                            </a:rPr>
                            <a:t>The</a:t>
                          </a:r>
                          <a:r>
                            <a:rPr lang="en-GB" sz="1200" kern="1400" baseline="0" dirty="0">
                              <a:ln>
                                <a:noFill/>
                              </a:ln>
                              <a:solidFill>
                                <a:srgbClr val="000000"/>
                              </a:solidFill>
                              <a:effectLst/>
                              <a:latin typeface="Gill Sans MT" panose="020B0502020104020203" pitchFamily="34" charset="0"/>
                            </a:rPr>
                            <a:t> ‘union’ of A and B – all the elements in both circles</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endParaRPr lang="en-GB"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151602063"/>
                      </a:ext>
                    </a:extLst>
                  </a:tr>
                  <a:tr h="1061743">
                    <a:tc>
                      <a:txBody>
                        <a:bodyPr/>
                        <a:lstStyle/>
                        <a:p>
                          <a:pPr marR="0" indent="0" algn="l" rtl="0">
                            <a:lnSpc>
                              <a:spcPct val="119000"/>
                            </a:lnSpc>
                            <a:spcBef>
                              <a:spcPts val="0"/>
                            </a:spcBef>
                            <a:spcAft>
                              <a:spcPts val="600"/>
                            </a:spcAft>
                          </a:pPr>
                          <a14:m>
                            <m:oMathPara xmlns:m="http://schemas.openxmlformats.org/officeDocument/2006/math">
                              <m:oMathParaPr>
                                <m:jc m:val="centerGroup"/>
                              </m:oMathParaPr>
                              <m:oMath xmlns:m="http://schemas.openxmlformats.org/officeDocument/2006/math">
                                <m:r>
                                  <a:rPr lang="en-GB" sz="1200" b="0" i="1" kern="1400" smtClean="0">
                                    <a:ln>
                                      <a:noFill/>
                                    </a:ln>
                                    <a:solidFill>
                                      <a:srgbClr val="000000"/>
                                    </a:solidFill>
                                    <a:effectLst/>
                                    <a:latin typeface="Cambria Math" panose="02040503050406030204" pitchFamily="18" charset="0"/>
                                  </a:rPr>
                                  <m:t>𝐴</m:t>
                                </m:r>
                                <m:r>
                                  <a:rPr lang="en-GB" sz="1200" b="0" i="1" kern="1400" smtClean="0">
                                    <a:ln>
                                      <a:noFill/>
                                    </a:ln>
                                    <a:solidFill>
                                      <a:srgbClr val="000000"/>
                                    </a:solidFill>
                                    <a:effectLst/>
                                    <a:latin typeface="Cambria Math" panose="02040503050406030204" pitchFamily="18" charset="0"/>
                                    <a:ea typeface="Cambria Math" panose="02040503050406030204" pitchFamily="18" charset="0"/>
                                  </a:rPr>
                                  <m:t>∩</m:t>
                                </m:r>
                                <m:r>
                                  <a:rPr lang="en-GB" sz="1200" b="0" i="1" kern="1400" smtClean="0">
                                    <a:ln>
                                      <a:noFill/>
                                    </a:ln>
                                    <a:solidFill>
                                      <a:srgbClr val="000000"/>
                                    </a:solidFill>
                                    <a:effectLst/>
                                    <a:latin typeface="Cambria Math" panose="02040503050406030204" pitchFamily="18" charset="0"/>
                                    <a:ea typeface="Cambria Math" panose="02040503050406030204" pitchFamily="18" charset="0"/>
                                  </a:rPr>
                                  <m:t>𝐵</m:t>
                                </m:r>
                              </m:oMath>
                            </m:oMathPara>
                          </a14:m>
                          <a:endParaRPr lang="en-GB"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ctr"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The ‘intersection’ of A and B – the elements</a:t>
                          </a:r>
                          <a:r>
                            <a:rPr lang="en-GB" sz="1200" kern="1400" baseline="0" dirty="0">
                              <a:ln>
                                <a:noFill/>
                              </a:ln>
                              <a:solidFill>
                                <a:srgbClr val="000000"/>
                              </a:solidFill>
                              <a:effectLst/>
                              <a:latin typeface="Gill Sans MT" panose="020B0502020104020203" pitchFamily="34" charset="0"/>
                            </a:rPr>
                            <a:t> in the cross over</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endParaRPr lang="en-GB"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74340841"/>
                      </a:ext>
                    </a:extLst>
                  </a:tr>
                  <a:tr h="960546">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14:m>
                            <m:oMathPara xmlns:m="http://schemas.openxmlformats.org/officeDocument/2006/math">
                              <m:oMathParaPr>
                                <m:jc m:val="centerGroup"/>
                              </m:oMathParaPr>
                              <m:oMath xmlns:m="http://schemas.openxmlformats.org/officeDocument/2006/math">
                                <m:r>
                                  <a:rPr lang="en-GB" sz="1200" b="0" i="1" kern="1400" smtClean="0">
                                    <a:ln>
                                      <a:noFill/>
                                    </a:ln>
                                    <a:solidFill>
                                      <a:srgbClr val="000000"/>
                                    </a:solidFill>
                                    <a:effectLst/>
                                    <a:latin typeface="Cambria Math" panose="02040503050406030204" pitchFamily="18" charset="0"/>
                                  </a:rPr>
                                  <m:t>𝐴</m:t>
                                </m:r>
                                <m:r>
                                  <a:rPr lang="en-GB" sz="1200" b="0" i="1" kern="1400" smtClean="0">
                                    <a:ln>
                                      <a:noFill/>
                                    </a:ln>
                                    <a:solidFill>
                                      <a:srgbClr val="000000"/>
                                    </a:solidFill>
                                    <a:effectLst/>
                                    <a:latin typeface="Cambria Math" panose="02040503050406030204" pitchFamily="18" charset="0"/>
                                  </a:rPr>
                                  <m:t>′</m:t>
                                </m:r>
                              </m:oMath>
                            </m:oMathPara>
                          </a14:m>
                          <a:endParaRPr lang="en-GB"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ctr"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The</a:t>
                          </a:r>
                          <a:r>
                            <a:rPr lang="en-GB" sz="1200" kern="1400" baseline="0" dirty="0">
                              <a:ln>
                                <a:noFill/>
                              </a:ln>
                              <a:solidFill>
                                <a:srgbClr val="000000"/>
                              </a:solidFill>
                              <a:effectLst/>
                              <a:latin typeface="Gill Sans MT" panose="020B0502020104020203" pitchFamily="34" charset="0"/>
                            </a:rPr>
                            <a:t> ‘complement’ of A – everything apart from elements in A</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endParaRPr lang="en-GB"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511288339"/>
                      </a:ext>
                    </a:extLst>
                  </a:tr>
                  <a:tr h="842981">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14:m>
                            <m:oMathPara xmlns:m="http://schemas.openxmlformats.org/officeDocument/2006/math">
                              <m:oMathParaPr>
                                <m:jc m:val="centerGroup"/>
                              </m:oMathParaPr>
                              <m:oMath xmlns:m="http://schemas.openxmlformats.org/officeDocument/2006/math">
                                <m:r>
                                  <a:rPr lang="en-GB" sz="1200" b="0" i="1" kern="1400" smtClean="0">
                                    <a:ln>
                                      <a:noFill/>
                                    </a:ln>
                                    <a:solidFill>
                                      <a:srgbClr val="000000"/>
                                    </a:solidFill>
                                    <a:effectLst/>
                                    <a:latin typeface="Cambria Math" panose="02040503050406030204" pitchFamily="18" charset="0"/>
                                  </a:rPr>
                                  <m:t>𝐵</m:t>
                                </m:r>
                                <m:r>
                                  <a:rPr lang="en-GB" sz="1200" b="0" i="1" kern="1400" smtClean="0">
                                    <a:ln>
                                      <a:noFill/>
                                    </a:ln>
                                    <a:solidFill>
                                      <a:srgbClr val="000000"/>
                                    </a:solidFill>
                                    <a:effectLst/>
                                    <a:latin typeface="Cambria Math" panose="02040503050406030204" pitchFamily="18" charset="0"/>
                                  </a:rPr>
                                  <m:t>′</m:t>
                                </m:r>
                              </m:oMath>
                            </m:oMathPara>
                          </a14:m>
                          <a:endParaRPr lang="en-GB"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L="0" marR="0" indent="0" algn="ctr" defTabSz="914400" rtl="0" eaLnBrk="1" fontAlgn="auto" latinLnBrk="0" hangingPunct="1">
                            <a:lnSpc>
                              <a:spcPct val="119000"/>
                            </a:lnSpc>
                            <a:spcBef>
                              <a:spcPts val="0"/>
                            </a:spcBef>
                            <a:spcAft>
                              <a:spcPts val="600"/>
                            </a:spcAft>
                            <a:buClrTx/>
                            <a:buSzTx/>
                            <a:buFontTx/>
                            <a:buNone/>
                            <a:tabLst/>
                            <a:defRPr/>
                          </a:pPr>
                          <a:r>
                            <a:rPr lang="en-GB" sz="1200" kern="1400" dirty="0">
                              <a:ln>
                                <a:noFill/>
                              </a:ln>
                              <a:solidFill>
                                <a:srgbClr val="000000"/>
                              </a:solidFill>
                              <a:effectLst/>
                              <a:latin typeface="Gill Sans MT" panose="020B0502020104020203" pitchFamily="34" charset="0"/>
                            </a:rPr>
                            <a:t>The</a:t>
                          </a:r>
                          <a:r>
                            <a:rPr lang="en-GB" sz="1200" kern="1400" baseline="0" dirty="0">
                              <a:ln>
                                <a:noFill/>
                              </a:ln>
                              <a:solidFill>
                                <a:srgbClr val="000000"/>
                              </a:solidFill>
                              <a:effectLst/>
                              <a:latin typeface="Gill Sans MT" panose="020B0502020104020203" pitchFamily="34" charset="0"/>
                            </a:rPr>
                            <a:t> ‘complement’ of A – everything apart from elements in B</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endParaRPr lang="en-GB"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3852518326"/>
                      </a:ext>
                    </a:extLst>
                  </a:tr>
                </a:tbl>
              </a:graphicData>
            </a:graphic>
          </p:graphicFrame>
        </mc:Choice>
        <mc:Fallback xmlns="">
          <p:graphicFrame>
            <p:nvGraphicFramePr>
              <p:cNvPr id="9" name="Table 8"/>
              <p:cNvGraphicFramePr>
                <a:graphicFrameLocks noGrp="1"/>
              </p:cNvGraphicFramePr>
              <p:nvPr>
                <p:extLst>
                  <p:ext uri="{D42A27DB-BD31-4B8C-83A1-F6EECF244321}">
                    <p14:modId xmlns:p14="http://schemas.microsoft.com/office/powerpoint/2010/main" val="637897167"/>
                  </p:ext>
                </p:extLst>
              </p:nvPr>
            </p:nvGraphicFramePr>
            <p:xfrm>
              <a:off x="7181850" y="136228"/>
              <a:ext cx="4838700" cy="6596639"/>
            </p:xfrm>
            <a:graphic>
              <a:graphicData uri="http://schemas.openxmlformats.org/drawingml/2006/table">
                <a:tbl>
                  <a:tblPr firstRow="1" bandRow="1">
                    <a:tableStyleId>{5940675A-B579-460E-94D1-54222C63F5DA}</a:tableStyleId>
                  </a:tblPr>
                  <a:tblGrid>
                    <a:gridCol w="832616">
                      <a:extLst>
                        <a:ext uri="{9D8B030D-6E8A-4147-A177-3AD203B41FA5}">
                          <a16:colId xmlns:a16="http://schemas.microsoft.com/office/drawing/2014/main" val="1515979263"/>
                        </a:ext>
                      </a:extLst>
                    </a:gridCol>
                    <a:gridCol w="1776550">
                      <a:extLst>
                        <a:ext uri="{9D8B030D-6E8A-4147-A177-3AD203B41FA5}">
                          <a16:colId xmlns:a16="http://schemas.microsoft.com/office/drawing/2014/main" val="4136566853"/>
                        </a:ext>
                      </a:extLst>
                    </a:gridCol>
                    <a:gridCol w="2229534">
                      <a:extLst>
                        <a:ext uri="{9D8B030D-6E8A-4147-A177-3AD203B41FA5}">
                          <a16:colId xmlns:a16="http://schemas.microsoft.com/office/drawing/2014/main" val="3578644902"/>
                        </a:ext>
                      </a:extLst>
                    </a:gridCol>
                  </a:tblGrid>
                  <a:tr h="280556">
                    <a:tc gridSpan="3">
                      <a:txBody>
                        <a:bodyPr/>
                        <a:lstStyle/>
                        <a:p>
                          <a:pPr algn="ctr"/>
                          <a:r>
                            <a:rPr lang="en-GB" sz="1200" b="1" u="sng" dirty="0" smtClean="0">
                              <a:latin typeface="Gill Sans MT" panose="020B0502020104020203" pitchFamily="34" charset="0"/>
                            </a:rPr>
                            <a:t>Venn Diagrams – Set Notation</a:t>
                          </a:r>
                          <a:endParaRPr lang="en-GB" sz="1200" b="1" u="sng" dirty="0">
                            <a:latin typeface="Gill Sans MT" panose="020B0502020104020203" pitchFamily="34" charset="0"/>
                          </a:endParaRPr>
                        </a:p>
                      </a:txBody>
                      <a:tcPr anchor="ctr">
                        <a:solidFill>
                          <a:schemeClr val="accent1">
                            <a:lumMod val="20000"/>
                            <a:lumOff val="80000"/>
                          </a:schemeClr>
                        </a:solidFill>
                      </a:tcPr>
                    </a:tc>
                    <a:tc hMerge="1">
                      <a:txBody>
                        <a:bodyPr/>
                        <a:lstStyle/>
                        <a:p>
                          <a:pPr algn="l"/>
                          <a:endParaRPr lang="en-GB" sz="1200" b="1" dirty="0">
                            <a:latin typeface="Gill Sans"/>
                          </a:endParaRPr>
                        </a:p>
                      </a:txBody>
                      <a:tcPr anchor="ctr">
                        <a:solidFill>
                          <a:schemeClr val="accent1">
                            <a:lumMod val="20000"/>
                            <a:lumOff val="80000"/>
                          </a:schemeClr>
                        </a:solidFill>
                      </a:tcPr>
                    </a:tc>
                    <a:tc hMerge="1">
                      <a:txBody>
                        <a:bodyPr/>
                        <a:lstStyle/>
                        <a:p>
                          <a:pPr algn="l"/>
                          <a:endParaRPr lang="en-GB" sz="1200" b="1" dirty="0">
                            <a:latin typeface="Gill Sans"/>
                          </a:endParaRPr>
                        </a:p>
                      </a:txBody>
                      <a:tcPr anchor="ctr">
                        <a:solidFill>
                          <a:schemeClr val="accent1">
                            <a:lumMod val="20000"/>
                            <a:lumOff val="80000"/>
                          </a:schemeClr>
                        </a:solidFill>
                      </a:tcPr>
                    </a:tc>
                    <a:extLst>
                      <a:ext uri="{0D108BD9-81ED-4DB2-BD59-A6C34878D82A}">
                        <a16:rowId xmlns:a16="http://schemas.microsoft.com/office/drawing/2014/main" val="3195193162"/>
                      </a:ext>
                    </a:extLst>
                  </a:tr>
                  <a:tr h="282960">
                    <a:tc>
                      <a:txBody>
                        <a:bodyPr/>
                        <a:lstStyle/>
                        <a:p>
                          <a:pPr marR="0" indent="0" algn="l" rtl="0">
                            <a:lnSpc>
                              <a:spcPct val="119000"/>
                            </a:lnSpc>
                            <a:spcBef>
                              <a:spcPts val="0"/>
                            </a:spcBef>
                            <a:spcAft>
                              <a:spcPts val="600"/>
                            </a:spcAft>
                          </a:pPr>
                          <a:r>
                            <a:rPr lang="en-GB" sz="1200" kern="1400" dirty="0" smtClean="0">
                              <a:ln>
                                <a:noFill/>
                              </a:ln>
                              <a:solidFill>
                                <a:srgbClr val="000000"/>
                              </a:solidFill>
                              <a:effectLst/>
                              <a:latin typeface="Gill Sans MT" panose="020B0502020104020203" pitchFamily="34" charset="0"/>
                            </a:rPr>
                            <a:t>Set</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tc gridSpan="2">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kern="1400" dirty="0" smtClean="0">
                              <a:ln>
                                <a:noFill/>
                              </a:ln>
                              <a:solidFill>
                                <a:srgbClr val="000000"/>
                              </a:solidFill>
                              <a:effectLst/>
                              <a:latin typeface="Gill Sans MT" panose="020B0502020104020203" pitchFamily="34" charset="0"/>
                            </a:rPr>
                            <a:t>Numbers that feature</a:t>
                          </a:r>
                          <a:r>
                            <a:rPr lang="en-GB" sz="1200" kern="1400" baseline="0" dirty="0" smtClean="0">
                              <a:ln>
                                <a:noFill/>
                              </a:ln>
                              <a:solidFill>
                                <a:srgbClr val="000000"/>
                              </a:solidFill>
                              <a:effectLst/>
                              <a:latin typeface="Gill Sans MT" panose="020B0502020104020203" pitchFamily="34" charset="0"/>
                            </a:rPr>
                            <a:t> in a certain list/part of Venn diagram</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tc hMerge="1">
                      <a:txBody>
                        <a:bodyPr/>
                        <a:lstStyle/>
                        <a:p>
                          <a:pPr marL="0" marR="0" indent="0" algn="l" defTabSz="914400" rtl="0" eaLnBrk="1" fontAlgn="auto" latinLnBrk="0" hangingPunct="1">
                            <a:lnSpc>
                              <a:spcPct val="119000"/>
                            </a:lnSpc>
                            <a:spcBef>
                              <a:spcPts val="0"/>
                            </a:spcBef>
                            <a:spcAft>
                              <a:spcPts val="600"/>
                            </a:spcAft>
                            <a:buClrTx/>
                            <a:buSzTx/>
                            <a:buFontTx/>
                            <a:buNone/>
                            <a:tabLst/>
                            <a:defRPr/>
                          </a:pPr>
                          <a:endParaRPr lang="en-GB" sz="1200" kern="1400" dirty="0">
                            <a:ln>
                              <a:noFill/>
                            </a:ln>
                            <a:solidFill>
                              <a:srgbClr val="000000"/>
                            </a:solidFill>
                            <a:effectLst/>
                            <a:latin typeface="Gill Sans"/>
                          </a:endParaRPr>
                        </a:p>
                      </a:txBody>
                      <a:tcPr marL="36576" marR="36576" marT="36576" marB="36576" anchor="ctr"/>
                    </a:tc>
                    <a:extLst>
                      <a:ext uri="{0D108BD9-81ED-4DB2-BD59-A6C34878D82A}">
                        <a16:rowId xmlns:a16="http://schemas.microsoft.com/office/drawing/2014/main" val="2891457505"/>
                      </a:ext>
                    </a:extLst>
                  </a:tr>
                  <a:tr h="282960">
                    <a:tc>
                      <a:txBody>
                        <a:bodyPr/>
                        <a:lstStyle/>
                        <a:p>
                          <a:pPr marR="0" indent="0" algn="l" rtl="0">
                            <a:lnSpc>
                              <a:spcPct val="119000"/>
                            </a:lnSpc>
                            <a:spcBef>
                              <a:spcPts val="0"/>
                            </a:spcBef>
                            <a:spcAft>
                              <a:spcPts val="600"/>
                            </a:spcAft>
                          </a:pPr>
                          <a:r>
                            <a:rPr lang="en-GB" sz="1200" kern="1400" dirty="0" smtClean="0">
                              <a:ln>
                                <a:noFill/>
                              </a:ln>
                              <a:solidFill>
                                <a:srgbClr val="000000"/>
                              </a:solidFill>
                              <a:effectLst/>
                              <a:latin typeface="Gill Sans MT" panose="020B0502020104020203" pitchFamily="34" charset="0"/>
                            </a:rPr>
                            <a:t>Element</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tc gridSpan="2">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kern="1400" dirty="0" smtClean="0">
                              <a:ln>
                                <a:noFill/>
                              </a:ln>
                              <a:solidFill>
                                <a:srgbClr val="000000"/>
                              </a:solidFill>
                              <a:effectLst/>
                              <a:latin typeface="Gill Sans MT" panose="020B0502020104020203" pitchFamily="34" charset="0"/>
                            </a:rPr>
                            <a:t>An</a:t>
                          </a:r>
                          <a:r>
                            <a:rPr lang="en-GB" sz="1200" kern="1400" baseline="0" dirty="0" smtClean="0">
                              <a:ln>
                                <a:noFill/>
                              </a:ln>
                              <a:solidFill>
                                <a:srgbClr val="000000"/>
                              </a:solidFill>
                              <a:effectLst/>
                              <a:latin typeface="Gill Sans MT" panose="020B0502020104020203" pitchFamily="34" charset="0"/>
                            </a:rPr>
                            <a:t> individual number within a set</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tc hMerge="1">
                      <a:txBody>
                        <a:bodyPr/>
                        <a:lstStyle/>
                        <a:p>
                          <a:pPr marL="0" marR="0" indent="0" algn="l" defTabSz="914400" rtl="0" eaLnBrk="1" fontAlgn="auto" latinLnBrk="0" hangingPunct="1">
                            <a:lnSpc>
                              <a:spcPct val="119000"/>
                            </a:lnSpc>
                            <a:spcBef>
                              <a:spcPts val="0"/>
                            </a:spcBef>
                            <a:spcAft>
                              <a:spcPts val="600"/>
                            </a:spcAft>
                            <a:buClrTx/>
                            <a:buSzTx/>
                            <a:buFontTx/>
                            <a:buNone/>
                            <a:tabLst/>
                            <a:defRPr/>
                          </a:pPr>
                          <a:endParaRPr lang="en-GB" sz="1200" kern="1400" dirty="0">
                            <a:ln>
                              <a:noFill/>
                            </a:ln>
                            <a:solidFill>
                              <a:srgbClr val="000000"/>
                            </a:solidFill>
                            <a:effectLst/>
                            <a:latin typeface="Gill Sans"/>
                          </a:endParaRPr>
                        </a:p>
                      </a:txBody>
                      <a:tcPr marL="36576" marR="36576" marT="36576" marB="36576" anchor="ctr"/>
                    </a:tc>
                    <a:extLst>
                      <a:ext uri="{0D108BD9-81ED-4DB2-BD59-A6C34878D82A}">
                        <a16:rowId xmlns:a16="http://schemas.microsoft.com/office/drawing/2014/main" val="1993253239"/>
                      </a:ext>
                    </a:extLst>
                  </a:tr>
                  <a:tr h="849886">
                    <a:tc>
                      <a:txBody>
                        <a:bodyPr/>
                        <a:lstStyle/>
                        <a:p>
                          <a:endParaRPr lang="en-US"/>
                        </a:p>
                      </a:txBody>
                      <a:tcPr marL="36576" marR="36576" marT="36576" marB="36576" anchor="ctr">
                        <a:blipFill>
                          <a:blip r:embed="rId2"/>
                          <a:stretch>
                            <a:fillRect l="-730" t="-100719" r="-481022" b="-580576"/>
                          </a:stretch>
                        </a:blipFill>
                      </a:tcPr>
                    </a:tc>
                    <a:tc>
                      <a:txBody>
                        <a:bodyPr/>
                        <a:lstStyle/>
                        <a:p>
                          <a:pPr marL="0" marR="0" indent="0" algn="ctr" defTabSz="914400" rtl="0" eaLnBrk="1" fontAlgn="auto" latinLnBrk="0" hangingPunct="1">
                            <a:lnSpc>
                              <a:spcPct val="119000"/>
                            </a:lnSpc>
                            <a:spcBef>
                              <a:spcPts val="0"/>
                            </a:spcBef>
                            <a:spcAft>
                              <a:spcPts val="600"/>
                            </a:spcAft>
                            <a:buClrTx/>
                            <a:buSzTx/>
                            <a:buFontTx/>
                            <a:buNone/>
                            <a:tabLst/>
                            <a:defRPr/>
                          </a:pPr>
                          <a:r>
                            <a:rPr lang="en-GB" sz="1200" kern="1400" dirty="0" smtClean="0">
                              <a:ln>
                                <a:noFill/>
                              </a:ln>
                              <a:solidFill>
                                <a:srgbClr val="000000"/>
                              </a:solidFill>
                              <a:effectLst/>
                              <a:latin typeface="Gill Sans MT" panose="020B0502020104020203" pitchFamily="34" charset="0"/>
                            </a:rPr>
                            <a:t>Everything inside the circle of A</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endParaRPr lang="en-GB"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2844313563"/>
                      </a:ext>
                    </a:extLst>
                  </a:tr>
                  <a:tr h="988011">
                    <a:tc>
                      <a:txBody>
                        <a:bodyPr/>
                        <a:lstStyle/>
                        <a:p>
                          <a:endParaRPr lang="en-US"/>
                        </a:p>
                      </a:txBody>
                      <a:tcPr marL="36576" marR="36576" marT="36576" marB="36576" anchor="ctr">
                        <a:blipFill>
                          <a:blip r:embed="rId2"/>
                          <a:stretch>
                            <a:fillRect l="-730" t="-171166" r="-481022" b="-395092"/>
                          </a:stretch>
                        </a:blipFill>
                      </a:tcPr>
                    </a:tc>
                    <a:tc>
                      <a:txBody>
                        <a:bodyPr/>
                        <a:lstStyle/>
                        <a:p>
                          <a:pPr marL="0" marR="0" indent="0" algn="ctr" defTabSz="914400" rtl="0" eaLnBrk="1" fontAlgn="auto" latinLnBrk="0" hangingPunct="1">
                            <a:lnSpc>
                              <a:spcPct val="119000"/>
                            </a:lnSpc>
                            <a:spcBef>
                              <a:spcPts val="0"/>
                            </a:spcBef>
                            <a:spcAft>
                              <a:spcPts val="600"/>
                            </a:spcAft>
                            <a:buClrTx/>
                            <a:buSzTx/>
                            <a:buFontTx/>
                            <a:buNone/>
                            <a:tabLst/>
                            <a:defRPr/>
                          </a:pPr>
                          <a:r>
                            <a:rPr lang="en-GB" sz="1200" kern="1400" dirty="0" smtClean="0">
                              <a:ln>
                                <a:noFill/>
                              </a:ln>
                              <a:solidFill>
                                <a:srgbClr val="000000"/>
                              </a:solidFill>
                              <a:effectLst/>
                              <a:latin typeface="Gill Sans MT" panose="020B0502020104020203" pitchFamily="34" charset="0"/>
                            </a:rPr>
                            <a:t>Everything inside the circle of B</a:t>
                          </a: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endParaRPr lang="en-GB"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3927613646"/>
                      </a:ext>
                    </a:extLst>
                  </a:tr>
                  <a:tr h="1046996">
                    <a:tc>
                      <a:txBody>
                        <a:bodyPr/>
                        <a:lstStyle/>
                        <a:p>
                          <a:endParaRPr lang="en-US"/>
                        </a:p>
                      </a:txBody>
                      <a:tcPr marL="36576" marR="36576" marT="36576" marB="36576" anchor="ctr">
                        <a:blipFill>
                          <a:blip r:embed="rId2"/>
                          <a:stretch>
                            <a:fillRect l="-730" t="-256977" r="-481022" b="-274419"/>
                          </a:stretch>
                        </a:blipFill>
                      </a:tcPr>
                    </a:tc>
                    <a:tc>
                      <a:txBody>
                        <a:bodyPr/>
                        <a:lstStyle/>
                        <a:p>
                          <a:pPr marL="0" marR="0" indent="0" algn="ctr" defTabSz="914400" rtl="0" eaLnBrk="1" fontAlgn="auto" latinLnBrk="0" hangingPunct="1">
                            <a:lnSpc>
                              <a:spcPct val="119000"/>
                            </a:lnSpc>
                            <a:spcBef>
                              <a:spcPts val="0"/>
                            </a:spcBef>
                            <a:spcAft>
                              <a:spcPts val="600"/>
                            </a:spcAft>
                            <a:buClrTx/>
                            <a:buSzTx/>
                            <a:buFontTx/>
                            <a:buNone/>
                            <a:tabLst/>
                            <a:defRPr/>
                          </a:pPr>
                          <a:r>
                            <a:rPr lang="en-GB" sz="1200" kern="1400" dirty="0" smtClean="0">
                              <a:ln>
                                <a:noFill/>
                              </a:ln>
                              <a:solidFill>
                                <a:srgbClr val="000000"/>
                              </a:solidFill>
                              <a:effectLst/>
                              <a:latin typeface="Gill Sans MT" panose="020B0502020104020203" pitchFamily="34" charset="0"/>
                            </a:rPr>
                            <a:t>The</a:t>
                          </a:r>
                          <a:r>
                            <a:rPr lang="en-GB" sz="1200" kern="1400" baseline="0" dirty="0" smtClean="0">
                              <a:ln>
                                <a:noFill/>
                              </a:ln>
                              <a:solidFill>
                                <a:srgbClr val="000000"/>
                              </a:solidFill>
                              <a:effectLst/>
                              <a:latin typeface="Gill Sans MT" panose="020B0502020104020203" pitchFamily="34" charset="0"/>
                            </a:rPr>
                            <a:t> ‘union’ of A and B – all the elements in both circles</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endParaRPr lang="en-GB"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151602063"/>
                      </a:ext>
                    </a:extLst>
                  </a:tr>
                  <a:tr h="1061743">
                    <a:tc>
                      <a:txBody>
                        <a:bodyPr/>
                        <a:lstStyle/>
                        <a:p>
                          <a:endParaRPr lang="en-US"/>
                        </a:p>
                      </a:txBody>
                      <a:tcPr marL="36576" marR="36576" marT="36576" marB="36576" anchor="ctr">
                        <a:blipFill>
                          <a:blip r:embed="rId2"/>
                          <a:stretch>
                            <a:fillRect l="-730" t="-352874" r="-481022" b="-171264"/>
                          </a:stretch>
                        </a:blipFill>
                      </a:tcPr>
                    </a:tc>
                    <a:tc>
                      <a:txBody>
                        <a:bodyPr/>
                        <a:lstStyle/>
                        <a:p>
                          <a:pPr marR="0" indent="0" algn="ctr" rtl="0">
                            <a:lnSpc>
                              <a:spcPct val="119000"/>
                            </a:lnSpc>
                            <a:spcBef>
                              <a:spcPts val="0"/>
                            </a:spcBef>
                            <a:spcAft>
                              <a:spcPts val="600"/>
                            </a:spcAft>
                          </a:pPr>
                          <a:r>
                            <a:rPr lang="en-GB" sz="1200" kern="1400" dirty="0" smtClean="0">
                              <a:ln>
                                <a:noFill/>
                              </a:ln>
                              <a:solidFill>
                                <a:srgbClr val="000000"/>
                              </a:solidFill>
                              <a:effectLst/>
                              <a:latin typeface="Gill Sans MT" panose="020B0502020104020203" pitchFamily="34" charset="0"/>
                            </a:rPr>
                            <a:t>The ‘intersection’ of A and B – the elements</a:t>
                          </a:r>
                          <a:r>
                            <a:rPr lang="en-GB" sz="1200" kern="1400" baseline="0" dirty="0" smtClean="0">
                              <a:ln>
                                <a:noFill/>
                              </a:ln>
                              <a:solidFill>
                                <a:srgbClr val="000000"/>
                              </a:solidFill>
                              <a:effectLst/>
                              <a:latin typeface="Gill Sans MT" panose="020B0502020104020203" pitchFamily="34" charset="0"/>
                            </a:rPr>
                            <a:t> in the cross over</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endParaRPr lang="en-GB"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74340841"/>
                      </a:ext>
                    </a:extLst>
                  </a:tr>
                  <a:tr h="960546">
                    <a:tc>
                      <a:txBody>
                        <a:bodyPr/>
                        <a:lstStyle/>
                        <a:p>
                          <a:endParaRPr lang="en-US"/>
                        </a:p>
                      </a:txBody>
                      <a:tcPr marL="36576" marR="36576" marT="36576" marB="36576" anchor="ctr">
                        <a:blipFill>
                          <a:blip r:embed="rId2"/>
                          <a:stretch>
                            <a:fillRect l="-730" t="-498734" r="-481022" b="-88608"/>
                          </a:stretch>
                        </a:blipFill>
                      </a:tcPr>
                    </a:tc>
                    <a:tc>
                      <a:txBody>
                        <a:bodyPr/>
                        <a:lstStyle/>
                        <a:p>
                          <a:pPr marR="0" indent="0" algn="ctr" rtl="0">
                            <a:lnSpc>
                              <a:spcPct val="119000"/>
                            </a:lnSpc>
                            <a:spcBef>
                              <a:spcPts val="0"/>
                            </a:spcBef>
                            <a:spcAft>
                              <a:spcPts val="600"/>
                            </a:spcAft>
                          </a:pPr>
                          <a:r>
                            <a:rPr lang="en-GB" sz="1200" kern="1400" dirty="0" smtClean="0">
                              <a:ln>
                                <a:noFill/>
                              </a:ln>
                              <a:solidFill>
                                <a:srgbClr val="000000"/>
                              </a:solidFill>
                              <a:effectLst/>
                              <a:latin typeface="Gill Sans MT" panose="020B0502020104020203" pitchFamily="34" charset="0"/>
                            </a:rPr>
                            <a:t>The</a:t>
                          </a:r>
                          <a:r>
                            <a:rPr lang="en-GB" sz="1200" kern="1400" baseline="0" dirty="0" smtClean="0">
                              <a:ln>
                                <a:noFill/>
                              </a:ln>
                              <a:solidFill>
                                <a:srgbClr val="000000"/>
                              </a:solidFill>
                              <a:effectLst/>
                              <a:latin typeface="Gill Sans MT" panose="020B0502020104020203" pitchFamily="34" charset="0"/>
                            </a:rPr>
                            <a:t> ‘complement’ of A – everything apart from elements in A</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endParaRPr lang="en-GB"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511288339"/>
                      </a:ext>
                    </a:extLst>
                  </a:tr>
                  <a:tr h="842981">
                    <a:tc>
                      <a:txBody>
                        <a:bodyPr/>
                        <a:lstStyle/>
                        <a:p>
                          <a:endParaRPr lang="en-US"/>
                        </a:p>
                      </a:txBody>
                      <a:tcPr marL="36576" marR="36576" marT="36576" marB="36576" anchor="ctr">
                        <a:blipFill>
                          <a:blip r:embed="rId2"/>
                          <a:stretch>
                            <a:fillRect l="-730" t="-685507" r="-481022" b="-1449"/>
                          </a:stretch>
                        </a:blipFill>
                      </a:tcPr>
                    </a:tc>
                    <a:tc>
                      <a:txBody>
                        <a:bodyPr/>
                        <a:lstStyle/>
                        <a:p>
                          <a:pPr marL="0" marR="0" indent="0" algn="ctr" defTabSz="914400" rtl="0" eaLnBrk="1" fontAlgn="auto" latinLnBrk="0" hangingPunct="1">
                            <a:lnSpc>
                              <a:spcPct val="119000"/>
                            </a:lnSpc>
                            <a:spcBef>
                              <a:spcPts val="0"/>
                            </a:spcBef>
                            <a:spcAft>
                              <a:spcPts val="600"/>
                            </a:spcAft>
                            <a:buClrTx/>
                            <a:buSzTx/>
                            <a:buFontTx/>
                            <a:buNone/>
                            <a:tabLst/>
                            <a:defRPr/>
                          </a:pPr>
                          <a:r>
                            <a:rPr lang="en-GB" sz="1200" kern="1400" dirty="0" smtClean="0">
                              <a:ln>
                                <a:noFill/>
                              </a:ln>
                              <a:solidFill>
                                <a:srgbClr val="000000"/>
                              </a:solidFill>
                              <a:effectLst/>
                              <a:latin typeface="Gill Sans MT" panose="020B0502020104020203" pitchFamily="34" charset="0"/>
                            </a:rPr>
                            <a:t>The</a:t>
                          </a:r>
                          <a:r>
                            <a:rPr lang="en-GB" sz="1200" kern="1400" baseline="0" dirty="0" smtClean="0">
                              <a:ln>
                                <a:noFill/>
                              </a:ln>
                              <a:solidFill>
                                <a:srgbClr val="000000"/>
                              </a:solidFill>
                              <a:effectLst/>
                              <a:latin typeface="Gill Sans MT" panose="020B0502020104020203" pitchFamily="34" charset="0"/>
                            </a:rPr>
                            <a:t> ‘complement’ of A – everything apart from elements in B</a:t>
                          </a:r>
                          <a:endParaRPr lang="en-GB" sz="1200" kern="1400" dirty="0" smtClean="0">
                            <a:ln>
                              <a:noFill/>
                            </a:ln>
                            <a:solidFill>
                              <a:srgbClr val="000000"/>
                            </a:solidFill>
                            <a:effectLst/>
                            <a:latin typeface="Gill Sans MT" panose="020B0502020104020203" pitchFamily="34" charset="0"/>
                          </a:endParaRP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endParaRPr lang="en-GB"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3852518326"/>
                      </a:ext>
                    </a:extLst>
                  </a:tr>
                </a:tbl>
              </a:graphicData>
            </a:graphic>
          </p:graphicFrame>
        </mc:Fallback>
      </mc:AlternateContent>
      <p:grpSp>
        <p:nvGrpSpPr>
          <p:cNvPr id="2" name="Group 1"/>
          <p:cNvGrpSpPr/>
          <p:nvPr/>
        </p:nvGrpSpPr>
        <p:grpSpPr>
          <a:xfrm>
            <a:off x="10436222" y="1016001"/>
            <a:ext cx="1104900" cy="5732480"/>
            <a:chOff x="10026647" y="1016001"/>
            <a:chExt cx="1104900" cy="5732480"/>
          </a:xfrm>
        </p:grpSpPr>
        <p:pic>
          <p:nvPicPr>
            <p:cNvPr id="10" name="Picture 4" descr="pdf, 757.45 KB"/>
            <p:cNvPicPr>
              <a:picLocks noChangeAspect="1" noChangeArrowheads="1"/>
            </p:cNvPicPr>
            <p:nvPr/>
          </p:nvPicPr>
          <p:blipFill rotWithShape="1">
            <a:blip r:embed="rId3">
              <a:extLst>
                <a:ext uri="{28A0092B-C50C-407E-A947-70E740481C1C}">
                  <a14:useLocalDpi xmlns:a14="http://schemas.microsoft.com/office/drawing/2010/main" val="0"/>
                </a:ext>
              </a:extLst>
            </a:blip>
            <a:srcRect l="50333" t="56921" r="26733" b="18973"/>
            <a:stretch/>
          </p:blipFill>
          <p:spPr bwMode="auto">
            <a:xfrm>
              <a:off x="10026649" y="1016001"/>
              <a:ext cx="1092201" cy="8128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pdf, 757.45 KB"/>
            <p:cNvPicPr>
              <a:picLocks noChangeAspect="1" noChangeArrowheads="1"/>
            </p:cNvPicPr>
            <p:nvPr/>
          </p:nvPicPr>
          <p:blipFill rotWithShape="1">
            <a:blip r:embed="rId3">
              <a:extLst>
                <a:ext uri="{28A0092B-C50C-407E-A947-70E740481C1C}">
                  <a14:useLocalDpi xmlns:a14="http://schemas.microsoft.com/office/drawing/2010/main" val="0"/>
                </a:ext>
              </a:extLst>
            </a:blip>
            <a:srcRect l="3732" t="32344" r="74601" b="43550"/>
            <a:stretch/>
          </p:blipFill>
          <p:spPr bwMode="auto">
            <a:xfrm>
              <a:off x="10026648" y="1895774"/>
              <a:ext cx="1031877" cy="8128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pdf, 757.45 KB"/>
            <p:cNvPicPr>
              <a:picLocks noChangeAspect="1" noChangeArrowheads="1"/>
            </p:cNvPicPr>
            <p:nvPr/>
          </p:nvPicPr>
          <p:blipFill rotWithShape="1">
            <a:blip r:embed="rId3">
              <a:extLst>
                <a:ext uri="{28A0092B-C50C-407E-A947-70E740481C1C}">
                  <a14:useLocalDpi xmlns:a14="http://schemas.microsoft.com/office/drawing/2010/main" val="0"/>
                </a:ext>
              </a:extLst>
            </a:blip>
            <a:srcRect l="50533" t="30932" r="26533" b="44962"/>
            <a:stretch/>
          </p:blipFill>
          <p:spPr bwMode="auto">
            <a:xfrm>
              <a:off x="10026648" y="2961123"/>
              <a:ext cx="1092201" cy="8128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pdf, 757.45 KB"/>
            <p:cNvPicPr>
              <a:picLocks noChangeAspect="1" noChangeArrowheads="1"/>
            </p:cNvPicPr>
            <p:nvPr/>
          </p:nvPicPr>
          <p:blipFill rotWithShape="1">
            <a:blip r:embed="rId3">
              <a:extLst>
                <a:ext uri="{28A0092B-C50C-407E-A947-70E740481C1C}">
                  <a14:useLocalDpi xmlns:a14="http://schemas.microsoft.com/office/drawing/2010/main" val="0"/>
                </a:ext>
              </a:extLst>
            </a:blip>
            <a:srcRect l="3532" t="4660" r="74200" b="71234"/>
            <a:stretch/>
          </p:blipFill>
          <p:spPr bwMode="auto">
            <a:xfrm>
              <a:off x="10026647" y="4026472"/>
              <a:ext cx="1060453" cy="8128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pdf, 757.45 KB"/>
            <p:cNvPicPr>
              <a:picLocks noChangeAspect="1" noChangeArrowheads="1"/>
            </p:cNvPicPr>
            <p:nvPr/>
          </p:nvPicPr>
          <p:blipFill rotWithShape="1">
            <a:blip r:embed="rId3">
              <a:extLst>
                <a:ext uri="{28A0092B-C50C-407E-A947-70E740481C1C}">
                  <a14:useLocalDpi xmlns:a14="http://schemas.microsoft.com/office/drawing/2010/main" val="0"/>
                </a:ext>
              </a:extLst>
            </a:blip>
            <a:srcRect l="74334" t="31779" r="2732" b="44115"/>
            <a:stretch/>
          </p:blipFill>
          <p:spPr bwMode="auto">
            <a:xfrm>
              <a:off x="10026648" y="4998022"/>
              <a:ext cx="1092201" cy="8128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pdf, 757.45 KB"/>
            <p:cNvPicPr>
              <a:picLocks noChangeAspect="1" noChangeArrowheads="1"/>
            </p:cNvPicPr>
            <p:nvPr/>
          </p:nvPicPr>
          <p:blipFill rotWithShape="1">
            <a:blip r:embed="rId3">
              <a:extLst>
                <a:ext uri="{28A0092B-C50C-407E-A947-70E740481C1C}">
                  <a14:useLocalDpi xmlns:a14="http://schemas.microsoft.com/office/drawing/2010/main" val="0"/>
                </a:ext>
              </a:extLst>
            </a:blip>
            <a:srcRect l="74334" t="56638" r="2732" b="19256"/>
            <a:stretch/>
          </p:blipFill>
          <p:spPr bwMode="auto">
            <a:xfrm>
              <a:off x="10039346" y="5935681"/>
              <a:ext cx="1092201" cy="812800"/>
            </a:xfrm>
            <a:prstGeom prst="rect">
              <a:avLst/>
            </a:prstGeom>
            <a:noFill/>
            <a:extLst>
              <a:ext uri="{909E8E84-426E-40DD-AFC4-6F175D3DCCD1}">
                <a14:hiddenFill xmlns:a14="http://schemas.microsoft.com/office/drawing/2010/main">
                  <a:solidFill>
                    <a:srgbClr val="FFFFFF"/>
                  </a:solidFill>
                </a14:hiddenFill>
              </a:ext>
            </a:extLst>
          </p:spPr>
        </p:pic>
      </p:grpSp>
      <mc:AlternateContent xmlns:mc="http://schemas.openxmlformats.org/markup-compatibility/2006" xmlns:a14="http://schemas.microsoft.com/office/drawing/2010/main">
        <mc:Choice Requires="a14">
          <p:graphicFrame>
            <p:nvGraphicFramePr>
              <p:cNvPr id="17" name="Table 16"/>
              <p:cNvGraphicFramePr>
                <a:graphicFrameLocks noGrp="1"/>
              </p:cNvGraphicFramePr>
              <p:nvPr/>
            </p:nvGraphicFramePr>
            <p:xfrm>
              <a:off x="289216" y="805201"/>
              <a:ext cx="6721183" cy="5943285"/>
            </p:xfrm>
            <a:graphic>
              <a:graphicData uri="http://schemas.openxmlformats.org/drawingml/2006/table">
                <a:tbl>
                  <a:tblPr firstRow="1" bandRow="1">
                    <a:tableStyleId>{5940675A-B579-460E-94D1-54222C63F5DA}</a:tableStyleId>
                  </a:tblPr>
                  <a:tblGrid>
                    <a:gridCol w="1137464">
                      <a:extLst>
                        <a:ext uri="{9D8B030D-6E8A-4147-A177-3AD203B41FA5}">
                          <a16:colId xmlns:a16="http://schemas.microsoft.com/office/drawing/2014/main" val="1819338561"/>
                        </a:ext>
                      </a:extLst>
                    </a:gridCol>
                    <a:gridCol w="2864608">
                      <a:extLst>
                        <a:ext uri="{9D8B030D-6E8A-4147-A177-3AD203B41FA5}">
                          <a16:colId xmlns:a16="http://schemas.microsoft.com/office/drawing/2014/main" val="426144753"/>
                        </a:ext>
                      </a:extLst>
                    </a:gridCol>
                    <a:gridCol w="2719111">
                      <a:extLst>
                        <a:ext uri="{9D8B030D-6E8A-4147-A177-3AD203B41FA5}">
                          <a16:colId xmlns:a16="http://schemas.microsoft.com/office/drawing/2014/main" val="487962439"/>
                        </a:ext>
                      </a:extLst>
                    </a:gridCol>
                  </a:tblGrid>
                  <a:tr h="315294">
                    <a:tc gridSpan="2">
                      <a:txBody>
                        <a:bodyPr/>
                        <a:lstStyle/>
                        <a:p>
                          <a:pPr algn="ctr"/>
                          <a:r>
                            <a:rPr lang="en-GB" sz="1200" b="1" dirty="0">
                              <a:latin typeface="Gill Sans MT" panose="020B0502020104020203" pitchFamily="34" charset="0"/>
                            </a:rPr>
                            <a:t>Angles in other Polygons</a:t>
                          </a:r>
                        </a:p>
                      </a:txBody>
                      <a:tcPr>
                        <a:solidFill>
                          <a:schemeClr val="accent4">
                            <a:lumMod val="20000"/>
                            <a:lumOff val="80000"/>
                          </a:schemeClr>
                        </a:solidFill>
                      </a:tcPr>
                    </a:tc>
                    <a:tc hMerge="1">
                      <a:txBody>
                        <a:bodyPr/>
                        <a:lstStyle/>
                        <a:p>
                          <a:endParaRPr lang="en-GB"/>
                        </a:p>
                      </a:txBody>
                      <a:tcPr/>
                    </a:tc>
                    <a:tc>
                      <a:txBody>
                        <a:bodyPr/>
                        <a:lstStyle/>
                        <a:p>
                          <a:pPr algn="ctr"/>
                          <a:endParaRPr lang="en-GB" sz="1200" b="1" dirty="0">
                            <a:latin typeface="Gill Sans MT" panose="020B0502020104020203" pitchFamily="34" charset="0"/>
                          </a:endParaRPr>
                        </a:p>
                      </a:txBody>
                      <a:tcPr>
                        <a:solidFill>
                          <a:schemeClr val="accent4">
                            <a:lumMod val="20000"/>
                            <a:lumOff val="80000"/>
                          </a:schemeClr>
                        </a:solidFill>
                      </a:tcPr>
                    </a:tc>
                    <a:extLst>
                      <a:ext uri="{0D108BD9-81ED-4DB2-BD59-A6C34878D82A}">
                        <a16:rowId xmlns:a16="http://schemas.microsoft.com/office/drawing/2014/main" val="561179372"/>
                      </a:ext>
                    </a:extLst>
                  </a:tr>
                  <a:tr h="31529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a:latin typeface="Gill Sans MT" panose="020B0502020104020203" pitchFamily="34" charset="0"/>
                            </a:rPr>
                            <a:t>Polygon</a:t>
                          </a:r>
                        </a:p>
                      </a:txBody>
                      <a:tcPr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Gill Sans MT" panose="020B0502020104020203" pitchFamily="34" charset="0"/>
                            </a:rPr>
                            <a:t>a</a:t>
                          </a:r>
                          <a:r>
                            <a:rPr lang="en-GB" sz="1200" baseline="0" dirty="0">
                              <a:latin typeface="Gill Sans MT" panose="020B0502020104020203" pitchFamily="34" charset="0"/>
                            </a:rPr>
                            <a:t> closed 2D shape with 3 or more sides</a:t>
                          </a:r>
                          <a:endParaRPr lang="en-GB" sz="1200" dirty="0">
                            <a:latin typeface="Gill Sans MT" panose="020B0502020104020203" pitchFamily="34" charset="0"/>
                          </a:endParaRPr>
                        </a:p>
                      </a:txBody>
                      <a:tcPr anchor="ctr"/>
                    </a:tc>
                    <a:tc rowSpan="5">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a:latin typeface="Gill Sans MT" panose="020B0502020104020203" pitchFamily="34" charset="0"/>
                          </a:endParaRPr>
                        </a:p>
                      </a:txBody>
                      <a:tcPr anchor="ctr"/>
                    </a:tc>
                    <a:extLst>
                      <a:ext uri="{0D108BD9-81ED-4DB2-BD59-A6C34878D82A}">
                        <a16:rowId xmlns:a16="http://schemas.microsoft.com/office/drawing/2014/main" val="1446380316"/>
                      </a:ext>
                    </a:extLst>
                  </a:tr>
                  <a:tr h="31529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a:latin typeface="Gill Sans MT" panose="020B0502020104020203" pitchFamily="34" charset="0"/>
                            </a:rPr>
                            <a:t>Regular</a:t>
                          </a:r>
                        </a:p>
                      </a:txBody>
                      <a:tcPr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Gill Sans MT" panose="020B0502020104020203" pitchFamily="34" charset="0"/>
                            </a:rPr>
                            <a:t>Equal sides</a:t>
                          </a:r>
                          <a:r>
                            <a:rPr lang="en-GB" sz="1200" baseline="0" dirty="0">
                              <a:latin typeface="Gill Sans MT" panose="020B0502020104020203" pitchFamily="34" charset="0"/>
                            </a:rPr>
                            <a:t> and angles</a:t>
                          </a:r>
                          <a:endParaRPr lang="en-GB" sz="1200" dirty="0">
                            <a:latin typeface="Gill Sans MT" panose="020B0502020104020203" pitchFamily="34" charset="0"/>
                          </a:endParaRPr>
                        </a:p>
                      </a:txBody>
                      <a:tcPr anchor="ctr"/>
                    </a:tc>
                    <a:tc vMerge="1">
                      <a:txBody>
                        <a:bodyPr/>
                        <a:lstStyle/>
                        <a:p>
                          <a:endParaRPr lang="en-GB"/>
                        </a:p>
                      </a:txBody>
                      <a:tcPr/>
                    </a:tc>
                    <a:extLst>
                      <a:ext uri="{0D108BD9-81ED-4DB2-BD59-A6C34878D82A}">
                        <a16:rowId xmlns:a16="http://schemas.microsoft.com/office/drawing/2014/main" val="2844404802"/>
                      </a:ext>
                    </a:extLst>
                  </a:tr>
                  <a:tr h="31529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a:latin typeface="Gill Sans MT" panose="020B0502020104020203" pitchFamily="34" charset="0"/>
                            </a:rPr>
                            <a:t>Irregular</a:t>
                          </a:r>
                        </a:p>
                      </a:txBody>
                      <a:tcPr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Gill Sans MT" panose="020B0502020104020203" pitchFamily="34" charset="0"/>
                            </a:rPr>
                            <a:t>Unequal sides and angles</a:t>
                          </a:r>
                        </a:p>
                      </a:txBody>
                      <a:tcPr anchor="ctr"/>
                    </a:tc>
                    <a:tc vMerge="1">
                      <a:txBody>
                        <a:bodyPr/>
                        <a:lstStyle/>
                        <a:p>
                          <a:endParaRPr lang="en-GB"/>
                        </a:p>
                      </a:txBody>
                      <a:tcPr/>
                    </a:tc>
                    <a:extLst>
                      <a:ext uri="{0D108BD9-81ED-4DB2-BD59-A6C34878D82A}">
                        <a16:rowId xmlns:a16="http://schemas.microsoft.com/office/drawing/2014/main" val="3328047941"/>
                      </a:ext>
                    </a:extLst>
                  </a:tr>
                  <a:tr h="37309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a:latin typeface="Gill Sans MT" panose="020B0502020104020203" pitchFamily="34" charset="0"/>
                            </a:rPr>
                            <a:t>Interior angle</a:t>
                          </a:r>
                        </a:p>
                      </a:txBody>
                      <a:tcPr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Gill Sans MT" panose="020B0502020104020203" pitchFamily="34" charset="0"/>
                            </a:rPr>
                            <a:t>angle</a:t>
                          </a:r>
                          <a:r>
                            <a:rPr lang="en-GB" sz="1200" baseline="0" dirty="0">
                              <a:latin typeface="Gill Sans MT" panose="020B0502020104020203" pitchFamily="34" charset="0"/>
                            </a:rPr>
                            <a:t> inside a shape</a:t>
                          </a:r>
                          <a:endParaRPr lang="en-GB" sz="1200" dirty="0">
                            <a:latin typeface="Gill Sans MT" panose="020B0502020104020203" pitchFamily="34" charset="0"/>
                          </a:endParaRPr>
                        </a:p>
                      </a:txBody>
                      <a:tcPr anchor="ct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a:p>
                      </a:txBody>
                      <a:tcPr anchor="ctr"/>
                    </a:tc>
                    <a:extLst>
                      <a:ext uri="{0D108BD9-81ED-4DB2-BD59-A6C34878D82A}">
                        <a16:rowId xmlns:a16="http://schemas.microsoft.com/office/drawing/2014/main" val="2117508892"/>
                      </a:ext>
                    </a:extLst>
                  </a:tr>
                  <a:tr h="525489">
                    <a:tc>
                      <a:txBody>
                        <a:bodyPr/>
                        <a:lstStyle/>
                        <a:p>
                          <a:r>
                            <a:rPr lang="en-GB" sz="1200" b="0" dirty="0">
                              <a:latin typeface="Gill Sans MT" panose="020B0502020104020203" pitchFamily="34" charset="0"/>
                            </a:rPr>
                            <a:t>Exterior angle</a:t>
                          </a:r>
                        </a:p>
                      </a:txBody>
                      <a:tcPr anchor="ctr">
                        <a:solidFill>
                          <a:schemeClr val="bg1"/>
                        </a:solidFill>
                      </a:tcPr>
                    </a:tc>
                    <a:tc>
                      <a:txBody>
                        <a:bodyPr/>
                        <a:lstStyle/>
                        <a:p>
                          <a:r>
                            <a:rPr lang="en-GB" sz="1200" dirty="0">
                              <a:latin typeface="Gill Sans MT" panose="020B0502020104020203" pitchFamily="34" charset="0"/>
                            </a:rPr>
                            <a:t>angle between any side of a shape, and a line extended from the next side.</a:t>
                          </a:r>
                        </a:p>
                      </a:txBody>
                      <a:tcPr anchor="ctr"/>
                    </a:tc>
                    <a:tc vMerge="1">
                      <a:txBody>
                        <a:bodyPr/>
                        <a:lstStyle/>
                        <a:p>
                          <a:endParaRPr lang="en-GB" sz="1200" dirty="0"/>
                        </a:p>
                      </a:txBody>
                      <a:tcPr anchor="ctr"/>
                    </a:tc>
                    <a:extLst>
                      <a:ext uri="{0D108BD9-81ED-4DB2-BD59-A6C34878D82A}">
                        <a16:rowId xmlns:a16="http://schemas.microsoft.com/office/drawing/2014/main" val="302127737"/>
                      </a:ext>
                    </a:extLst>
                  </a:tr>
                  <a:tr h="315294">
                    <a:tc gridSpan="3">
                      <a:txBody>
                        <a:bodyPr/>
                        <a:lstStyle/>
                        <a:p>
                          <a:r>
                            <a:rPr lang="en-GB" sz="1200" b="1" dirty="0">
                              <a:latin typeface="Gill Sans MT" panose="020B0502020104020203" pitchFamily="34" charset="0"/>
                            </a:rPr>
                            <a:t>Formulae you need to memorise:</a:t>
                          </a:r>
                        </a:p>
                      </a:txBody>
                      <a:tcPr anchor="ctr">
                        <a:solidFill>
                          <a:schemeClr val="accent4">
                            <a:lumMod val="20000"/>
                            <a:lumOff val="80000"/>
                          </a:schemeClr>
                        </a:solidFill>
                      </a:tcPr>
                    </a:tc>
                    <a:tc hMerge="1">
                      <a:txBody>
                        <a:bodyPr/>
                        <a:lstStyle/>
                        <a:p>
                          <a:endParaRPr lang="en-GB"/>
                        </a:p>
                      </a:txBody>
                      <a:tcPr/>
                    </a:tc>
                    <a:tc hMerge="1">
                      <a:txBody>
                        <a:bodyPr/>
                        <a:lstStyle/>
                        <a:p>
                          <a:endParaRPr lang="en-GB" sz="1200" b="1" dirty="0"/>
                        </a:p>
                      </a:txBody>
                      <a:tcPr anchor="ctr">
                        <a:solidFill>
                          <a:schemeClr val="accent4">
                            <a:lumMod val="20000"/>
                            <a:lumOff val="80000"/>
                          </a:schemeClr>
                        </a:solidFill>
                      </a:tcPr>
                    </a:tc>
                    <a:extLst>
                      <a:ext uri="{0D108BD9-81ED-4DB2-BD59-A6C34878D82A}">
                        <a16:rowId xmlns:a16="http://schemas.microsoft.com/office/drawing/2014/main" val="3581722548"/>
                      </a:ext>
                    </a:extLst>
                  </a:tr>
                  <a:tr h="315294">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FF0000"/>
                              </a:solidFill>
                              <a:latin typeface="Gill Sans MT" panose="020B0502020104020203" pitchFamily="34" charset="0"/>
                            </a:rPr>
                            <a:t>n</a:t>
                          </a:r>
                          <a:r>
                            <a:rPr lang="en-GB" sz="1200" b="1" baseline="0" dirty="0">
                              <a:solidFill>
                                <a:srgbClr val="FF0000"/>
                              </a:solidFill>
                              <a:latin typeface="Gill Sans MT" panose="020B0502020104020203" pitchFamily="34" charset="0"/>
                            </a:rPr>
                            <a:t> = number of sides in the shape</a:t>
                          </a:r>
                          <a:endParaRPr lang="en-GB" sz="1200" b="1" dirty="0">
                            <a:solidFill>
                              <a:srgbClr val="FF0000"/>
                            </a:solidFill>
                            <a:latin typeface="Gill Sans MT" panose="020B0502020104020203" pitchFamily="34" charset="0"/>
                          </a:endParaRPr>
                        </a:p>
                      </a:txBody>
                      <a:tcPr anchor="ctr"/>
                    </a:tc>
                    <a:tc hMerge="1">
                      <a:txBody>
                        <a:bodyPr/>
                        <a:lstStyle/>
                        <a:p>
                          <a:endParaRPr lang="en-GB"/>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b="1" dirty="0"/>
                        </a:p>
                      </a:txBody>
                      <a:tcPr anchor="ctr"/>
                    </a:tc>
                    <a:extLst>
                      <a:ext uri="{0D108BD9-81ED-4DB2-BD59-A6C34878D82A}">
                        <a16:rowId xmlns:a16="http://schemas.microsoft.com/office/drawing/2014/main" val="3786472971"/>
                      </a:ext>
                    </a:extLst>
                  </a:tr>
                  <a:tr h="31529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a:latin typeface="Gill Sans MT" panose="020B0502020104020203" pitchFamily="34" charset="0"/>
                            </a:rPr>
                            <a:t>Formula 1</a:t>
                          </a:r>
                        </a:p>
                      </a:txBody>
                      <a:tcPr anchor="ct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Gill Sans MT" panose="020B0502020104020203" pitchFamily="34" charset="0"/>
                            </a:rPr>
                            <a:t>exterior</a:t>
                          </a:r>
                          <a:r>
                            <a:rPr lang="en-GB" sz="1200" baseline="0" dirty="0">
                              <a:latin typeface="Gill Sans MT" panose="020B0502020104020203" pitchFamily="34" charset="0"/>
                            </a:rPr>
                            <a:t> + interior = 180⁰</a:t>
                          </a:r>
                          <a:endParaRPr lang="en-GB" sz="1200" dirty="0">
                            <a:latin typeface="Gill Sans MT" panose="020B0502020104020203" pitchFamily="34" charset="0"/>
                          </a:endParaRPr>
                        </a:p>
                      </a:txBody>
                      <a:tcPr anchor="ct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a:p>
                      </a:txBody>
                      <a:tcPr anchor="ctr"/>
                    </a:tc>
                    <a:extLst>
                      <a:ext uri="{0D108BD9-81ED-4DB2-BD59-A6C34878D82A}">
                        <a16:rowId xmlns:a16="http://schemas.microsoft.com/office/drawing/2014/main" val="3355832081"/>
                      </a:ext>
                    </a:extLst>
                  </a:tr>
                  <a:tr h="31529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a:latin typeface="Gill Sans MT" panose="020B0502020104020203" pitchFamily="34" charset="0"/>
                            </a:rPr>
                            <a:t>Formula 2</a:t>
                          </a:r>
                        </a:p>
                      </a:txBody>
                      <a:tcPr anchor="ct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Gill Sans MT" panose="020B0502020104020203" pitchFamily="34" charset="0"/>
                            </a:rPr>
                            <a:t>n</a:t>
                          </a:r>
                          <a:r>
                            <a:rPr lang="en-GB" sz="1200" baseline="0" dirty="0">
                              <a:latin typeface="Gill Sans MT" panose="020B0502020104020203" pitchFamily="34" charset="0"/>
                            </a:rPr>
                            <a:t> </a:t>
                          </a:r>
                          <a14:m>
                            <m:oMath xmlns:m="http://schemas.openxmlformats.org/officeDocument/2006/math">
                              <m:r>
                                <a:rPr lang="en-GB" sz="1200" i="1" baseline="0" smtClean="0">
                                  <a:latin typeface="Cambria Math" panose="02040503050406030204" pitchFamily="18" charset="0"/>
                                  <a:ea typeface="Cambria Math" panose="02040503050406030204" pitchFamily="18" charset="0"/>
                                </a:rPr>
                                <m:t>×</m:t>
                              </m:r>
                            </m:oMath>
                          </a14:m>
                          <a:r>
                            <a:rPr lang="en-GB" sz="1200" dirty="0">
                              <a:latin typeface="Gill Sans MT" panose="020B0502020104020203" pitchFamily="34" charset="0"/>
                            </a:rPr>
                            <a:t> exterior = 360</a:t>
                          </a:r>
                          <a:r>
                            <a:rPr lang="en-GB" sz="1200" baseline="0" dirty="0">
                              <a:latin typeface="Gill Sans MT" panose="020B0502020104020203" pitchFamily="34" charset="0"/>
                            </a:rPr>
                            <a:t>⁰</a:t>
                          </a:r>
                          <a:endParaRPr lang="en-GB" sz="1200" dirty="0">
                            <a:latin typeface="Gill Sans MT" panose="020B0502020104020203" pitchFamily="34" charset="0"/>
                          </a:endParaRPr>
                        </a:p>
                      </a:txBody>
                      <a:tcPr anchor="ct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a:p>
                      </a:txBody>
                      <a:tcPr anchor="ctr"/>
                    </a:tc>
                    <a:extLst>
                      <a:ext uri="{0D108BD9-81ED-4DB2-BD59-A6C34878D82A}">
                        <a16:rowId xmlns:a16="http://schemas.microsoft.com/office/drawing/2014/main" val="1290006752"/>
                      </a:ext>
                    </a:extLst>
                  </a:tr>
                  <a:tr h="315294">
                    <a:tc>
                      <a:txBody>
                        <a:bodyPr/>
                        <a:lstStyle/>
                        <a:p>
                          <a:pPr algn="l"/>
                          <a:r>
                            <a:rPr lang="en-GB" sz="1200" b="0" dirty="0">
                              <a:latin typeface="Gill Sans MT" panose="020B0502020104020203" pitchFamily="34" charset="0"/>
                            </a:rPr>
                            <a:t>Formula 3</a:t>
                          </a:r>
                        </a:p>
                      </a:txBody>
                      <a:tcPr anchor="ctr"/>
                    </a:tc>
                    <a:tc gridSpan="2">
                      <a:txBody>
                        <a:bodyPr/>
                        <a:lstStyle/>
                        <a:p>
                          <a:r>
                            <a:rPr lang="en-GB" sz="1200" dirty="0">
                              <a:latin typeface="Gill Sans MT" panose="020B0502020104020203" pitchFamily="34" charset="0"/>
                            </a:rPr>
                            <a:t>(n</a:t>
                          </a:r>
                          <a:r>
                            <a:rPr lang="en-GB" sz="1200" baseline="0" dirty="0">
                              <a:latin typeface="Gill Sans MT" panose="020B0502020104020203" pitchFamily="34" charset="0"/>
                            </a:rPr>
                            <a:t> – 2) </a:t>
                          </a:r>
                          <a14:m>
                            <m:oMath xmlns:m="http://schemas.openxmlformats.org/officeDocument/2006/math">
                              <m:r>
                                <a:rPr lang="en-GB" sz="1200" i="1" baseline="0" smtClean="0">
                                  <a:latin typeface="Cambria Math" panose="02040503050406030204" pitchFamily="18" charset="0"/>
                                  <a:ea typeface="Cambria Math" panose="02040503050406030204" pitchFamily="18" charset="0"/>
                                </a:rPr>
                                <m:t>×</m:t>
                              </m:r>
                            </m:oMath>
                          </a14:m>
                          <a:r>
                            <a:rPr lang="en-GB" sz="1200" dirty="0">
                              <a:latin typeface="Gill Sans MT" panose="020B0502020104020203" pitchFamily="34" charset="0"/>
                            </a:rPr>
                            <a:t> 180 = sum of interior angles</a:t>
                          </a:r>
                        </a:p>
                      </a:txBody>
                      <a:tcPr anchor="ctr"/>
                    </a:tc>
                    <a:tc hMerge="1">
                      <a:txBody>
                        <a:bodyPr/>
                        <a:lstStyle/>
                        <a:p>
                          <a:endParaRPr lang="en-GB" sz="1200" dirty="0"/>
                        </a:p>
                      </a:txBody>
                      <a:tcPr anchor="ctr"/>
                    </a:tc>
                    <a:extLst>
                      <a:ext uri="{0D108BD9-81ED-4DB2-BD59-A6C34878D82A}">
                        <a16:rowId xmlns:a16="http://schemas.microsoft.com/office/drawing/2014/main" val="2032655376"/>
                      </a:ext>
                    </a:extLst>
                  </a:tr>
                  <a:tr h="315294">
                    <a:tc gridSpan="3">
                      <a:txBody>
                        <a:bodyPr/>
                        <a:lstStyle/>
                        <a:p>
                          <a:r>
                            <a:rPr lang="en-GB" sz="1200" dirty="0">
                              <a:latin typeface="Gill Sans MT" panose="020B0502020104020203" pitchFamily="34" charset="0"/>
                            </a:rPr>
                            <a:t>Names and properties of polygons</a:t>
                          </a:r>
                        </a:p>
                      </a:txBody>
                      <a:tcPr anchor="ctr">
                        <a:solidFill>
                          <a:schemeClr val="accent4">
                            <a:lumMod val="20000"/>
                            <a:lumOff val="80000"/>
                          </a:schemeClr>
                        </a:solidFill>
                      </a:tcPr>
                    </a:tc>
                    <a:tc hMerge="1">
                      <a:txBody>
                        <a:bodyPr/>
                        <a:lstStyle/>
                        <a:p>
                          <a:endParaRPr lang="en-GB"/>
                        </a:p>
                      </a:txBody>
                      <a:tcPr/>
                    </a:tc>
                    <a:tc hMerge="1">
                      <a:txBody>
                        <a:bodyPr/>
                        <a:lstStyle/>
                        <a:p>
                          <a:endParaRPr lang="en-GB" sz="1400" dirty="0"/>
                        </a:p>
                      </a:txBody>
                      <a:tcPr anchor="ctr"/>
                    </a:tc>
                    <a:extLst>
                      <a:ext uri="{0D108BD9-81ED-4DB2-BD59-A6C34878D82A}">
                        <a16:rowId xmlns:a16="http://schemas.microsoft.com/office/drawing/2014/main" val="2441380695"/>
                      </a:ext>
                    </a:extLst>
                  </a:tr>
                  <a:tr h="31529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a:latin typeface="Gill Sans MT" panose="020B0502020104020203" pitchFamily="34" charset="0"/>
                            </a:rPr>
                            <a:t>Pentagon</a:t>
                          </a:r>
                        </a:p>
                      </a:txBody>
                      <a:tcPr anchor="ctr">
                        <a:solidFill>
                          <a:schemeClr val="bg1"/>
                        </a:solidFill>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Gill Sans MT" panose="020B0502020104020203" pitchFamily="34" charset="0"/>
                            </a:rPr>
                            <a:t>5 sides and</a:t>
                          </a:r>
                          <a:r>
                            <a:rPr lang="en-GB" sz="1200" baseline="0" dirty="0">
                              <a:latin typeface="Gill Sans MT" panose="020B0502020104020203" pitchFamily="34" charset="0"/>
                            </a:rPr>
                            <a:t> angles</a:t>
                          </a:r>
                          <a:endParaRPr lang="en-GB" sz="1200" dirty="0">
                            <a:latin typeface="Gill Sans MT" panose="020B0502020104020203" pitchFamily="34" charset="0"/>
                          </a:endParaRPr>
                        </a:p>
                      </a:txBody>
                      <a:tcPr anchor="ct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a:p>
                      </a:txBody>
                      <a:tcPr anchor="ctr"/>
                    </a:tc>
                    <a:extLst>
                      <a:ext uri="{0D108BD9-81ED-4DB2-BD59-A6C34878D82A}">
                        <a16:rowId xmlns:a16="http://schemas.microsoft.com/office/drawing/2014/main" val="3927990553"/>
                      </a:ext>
                    </a:extLst>
                  </a:tr>
                  <a:tr h="31529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a:latin typeface="Gill Sans MT" panose="020B0502020104020203" pitchFamily="34" charset="0"/>
                            </a:rPr>
                            <a:t>Hexagon</a:t>
                          </a:r>
                        </a:p>
                      </a:txBody>
                      <a:tcPr anchor="ctr">
                        <a:solidFill>
                          <a:schemeClr val="bg1"/>
                        </a:solidFill>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Gill Sans MT" panose="020B0502020104020203" pitchFamily="34" charset="0"/>
                            </a:rPr>
                            <a:t>6 sides and</a:t>
                          </a:r>
                          <a:r>
                            <a:rPr lang="en-GB" sz="1200" baseline="0" dirty="0">
                              <a:latin typeface="Gill Sans MT" panose="020B0502020104020203" pitchFamily="34" charset="0"/>
                            </a:rPr>
                            <a:t> angles</a:t>
                          </a:r>
                          <a:endParaRPr lang="en-GB" sz="1200" dirty="0">
                            <a:latin typeface="Gill Sans MT" panose="020B0502020104020203" pitchFamily="34" charset="0"/>
                          </a:endParaRPr>
                        </a:p>
                      </a:txBody>
                      <a:tcPr anchor="ctr"/>
                    </a:tc>
                    <a:tc hMerge="1">
                      <a:txBody>
                        <a:bodyPr/>
                        <a:lstStyle/>
                        <a:p>
                          <a:endParaRPr lang="en-GB"/>
                        </a:p>
                      </a:txBody>
                      <a:tcPr/>
                    </a:tc>
                    <a:extLst>
                      <a:ext uri="{0D108BD9-81ED-4DB2-BD59-A6C34878D82A}">
                        <a16:rowId xmlns:a16="http://schemas.microsoft.com/office/drawing/2014/main" val="2505913498"/>
                      </a:ext>
                    </a:extLst>
                  </a:tr>
                  <a:tr h="31529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a:latin typeface="Gill Sans MT" panose="020B0502020104020203" pitchFamily="34" charset="0"/>
                            </a:rPr>
                            <a:t>Heptagon</a:t>
                          </a:r>
                        </a:p>
                      </a:txBody>
                      <a:tcPr anchor="ctr">
                        <a:solidFill>
                          <a:schemeClr val="bg1"/>
                        </a:solidFill>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Gill Sans MT" panose="020B0502020104020203" pitchFamily="34" charset="0"/>
                            </a:rPr>
                            <a:t>7 sides and</a:t>
                          </a:r>
                          <a:r>
                            <a:rPr lang="en-GB" sz="1200" baseline="0" dirty="0">
                              <a:latin typeface="Gill Sans MT" panose="020B0502020104020203" pitchFamily="34" charset="0"/>
                            </a:rPr>
                            <a:t> angles</a:t>
                          </a:r>
                          <a:endParaRPr lang="en-GB" sz="1200" dirty="0">
                            <a:latin typeface="Gill Sans MT" panose="020B0502020104020203" pitchFamily="34" charset="0"/>
                          </a:endParaRPr>
                        </a:p>
                      </a:txBody>
                      <a:tcPr anchor="ctr"/>
                    </a:tc>
                    <a:tc hMerge="1">
                      <a:txBody>
                        <a:bodyPr/>
                        <a:lstStyle/>
                        <a:p>
                          <a:endParaRPr lang="en-GB"/>
                        </a:p>
                      </a:txBody>
                      <a:tcPr/>
                    </a:tc>
                    <a:extLst>
                      <a:ext uri="{0D108BD9-81ED-4DB2-BD59-A6C34878D82A}">
                        <a16:rowId xmlns:a16="http://schemas.microsoft.com/office/drawing/2014/main" val="1168571877"/>
                      </a:ext>
                    </a:extLst>
                  </a:tr>
                  <a:tr h="31529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a:latin typeface="Gill Sans MT" panose="020B0502020104020203" pitchFamily="34" charset="0"/>
                            </a:rPr>
                            <a:t>Octagon</a:t>
                          </a:r>
                        </a:p>
                      </a:txBody>
                      <a:tcPr anchor="ctr">
                        <a:solidFill>
                          <a:schemeClr val="bg1"/>
                        </a:solidFill>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Gill Sans MT" panose="020B0502020104020203" pitchFamily="34" charset="0"/>
                            </a:rPr>
                            <a:t>8 sides and</a:t>
                          </a:r>
                          <a:r>
                            <a:rPr lang="en-GB" sz="1200" baseline="0" dirty="0">
                              <a:latin typeface="Gill Sans MT" panose="020B0502020104020203" pitchFamily="34" charset="0"/>
                            </a:rPr>
                            <a:t> angles</a:t>
                          </a:r>
                          <a:endParaRPr lang="en-GB" sz="1200" dirty="0">
                            <a:latin typeface="Gill Sans MT" panose="020B0502020104020203" pitchFamily="34" charset="0"/>
                          </a:endParaRPr>
                        </a:p>
                      </a:txBody>
                      <a:tcPr anchor="ctr"/>
                    </a:tc>
                    <a:tc hMerge="1">
                      <a:txBody>
                        <a:bodyPr/>
                        <a:lstStyle/>
                        <a:p>
                          <a:endParaRPr lang="en-GB"/>
                        </a:p>
                      </a:txBody>
                      <a:tcPr/>
                    </a:tc>
                    <a:extLst>
                      <a:ext uri="{0D108BD9-81ED-4DB2-BD59-A6C34878D82A}">
                        <a16:rowId xmlns:a16="http://schemas.microsoft.com/office/drawing/2014/main" val="171625655"/>
                      </a:ext>
                    </a:extLst>
                  </a:tr>
                  <a:tr h="31529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a:latin typeface="Gill Sans MT" panose="020B0502020104020203" pitchFamily="34" charset="0"/>
                            </a:rPr>
                            <a:t>Nonagon</a:t>
                          </a:r>
                        </a:p>
                      </a:txBody>
                      <a:tcPr anchor="ctr">
                        <a:solidFill>
                          <a:schemeClr val="bg1"/>
                        </a:solidFill>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Gill Sans MT" panose="020B0502020104020203" pitchFamily="34" charset="0"/>
                            </a:rPr>
                            <a:t>9 sides and</a:t>
                          </a:r>
                          <a:r>
                            <a:rPr lang="en-GB" sz="1200" baseline="0" dirty="0">
                              <a:latin typeface="Gill Sans MT" panose="020B0502020104020203" pitchFamily="34" charset="0"/>
                            </a:rPr>
                            <a:t> angles</a:t>
                          </a:r>
                          <a:endParaRPr lang="en-GB" sz="1200" dirty="0">
                            <a:latin typeface="Gill Sans MT" panose="020B0502020104020203" pitchFamily="34" charset="0"/>
                          </a:endParaRPr>
                        </a:p>
                      </a:txBody>
                      <a:tcPr anchor="ctr"/>
                    </a:tc>
                    <a:tc hMerge="1">
                      <a:txBody>
                        <a:bodyPr/>
                        <a:lstStyle/>
                        <a:p>
                          <a:endParaRPr lang="en-GB"/>
                        </a:p>
                      </a:txBody>
                      <a:tcPr/>
                    </a:tc>
                    <a:extLst>
                      <a:ext uri="{0D108BD9-81ED-4DB2-BD59-A6C34878D82A}">
                        <a16:rowId xmlns:a16="http://schemas.microsoft.com/office/drawing/2014/main" val="539766719"/>
                      </a:ext>
                    </a:extLst>
                  </a:tr>
                  <a:tr h="31529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a:latin typeface="Gill Sans MT" panose="020B0502020104020203" pitchFamily="34" charset="0"/>
                            </a:rPr>
                            <a:t>Decagon</a:t>
                          </a:r>
                        </a:p>
                      </a:txBody>
                      <a:tcPr anchor="ctr">
                        <a:solidFill>
                          <a:schemeClr val="bg1"/>
                        </a:solidFill>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Gill Sans MT" panose="020B0502020104020203" pitchFamily="34" charset="0"/>
                            </a:rPr>
                            <a:t>10 sides and</a:t>
                          </a:r>
                          <a:r>
                            <a:rPr lang="en-GB" sz="1200" baseline="0" dirty="0">
                              <a:latin typeface="Gill Sans MT" panose="020B0502020104020203" pitchFamily="34" charset="0"/>
                            </a:rPr>
                            <a:t> angles</a:t>
                          </a:r>
                          <a:endParaRPr lang="en-GB" sz="1200" dirty="0">
                            <a:latin typeface="Gill Sans MT" panose="020B0502020104020203" pitchFamily="34" charset="0"/>
                          </a:endParaRPr>
                        </a:p>
                      </a:txBody>
                      <a:tcPr anchor="ctr"/>
                    </a:tc>
                    <a:tc hMerge="1">
                      <a:txBody>
                        <a:bodyPr/>
                        <a:lstStyle/>
                        <a:p>
                          <a:endParaRPr lang="en-GB"/>
                        </a:p>
                      </a:txBody>
                      <a:tcPr/>
                    </a:tc>
                    <a:extLst>
                      <a:ext uri="{0D108BD9-81ED-4DB2-BD59-A6C34878D82A}">
                        <a16:rowId xmlns:a16="http://schemas.microsoft.com/office/drawing/2014/main" val="3798719247"/>
                      </a:ext>
                    </a:extLst>
                  </a:tr>
                </a:tbl>
              </a:graphicData>
            </a:graphic>
          </p:graphicFrame>
        </mc:Choice>
        <mc:Fallback xmlns="">
          <p:graphicFrame>
            <p:nvGraphicFramePr>
              <p:cNvPr id="17" name="Table 16"/>
              <p:cNvGraphicFramePr>
                <a:graphicFrameLocks noGrp="1"/>
              </p:cNvGraphicFramePr>
              <p:nvPr>
                <p:extLst>
                  <p:ext uri="{D42A27DB-BD31-4B8C-83A1-F6EECF244321}">
                    <p14:modId xmlns:p14="http://schemas.microsoft.com/office/powerpoint/2010/main" val="571711548"/>
                  </p:ext>
                </p:extLst>
              </p:nvPr>
            </p:nvGraphicFramePr>
            <p:xfrm>
              <a:off x="289216" y="805201"/>
              <a:ext cx="6721183" cy="5943285"/>
            </p:xfrm>
            <a:graphic>
              <a:graphicData uri="http://schemas.openxmlformats.org/drawingml/2006/table">
                <a:tbl>
                  <a:tblPr firstRow="1" bandRow="1">
                    <a:tableStyleId>{5940675A-B579-460E-94D1-54222C63F5DA}</a:tableStyleId>
                  </a:tblPr>
                  <a:tblGrid>
                    <a:gridCol w="1137464">
                      <a:extLst>
                        <a:ext uri="{9D8B030D-6E8A-4147-A177-3AD203B41FA5}">
                          <a16:colId xmlns:a16="http://schemas.microsoft.com/office/drawing/2014/main" val="1819338561"/>
                        </a:ext>
                      </a:extLst>
                    </a:gridCol>
                    <a:gridCol w="2864608">
                      <a:extLst>
                        <a:ext uri="{9D8B030D-6E8A-4147-A177-3AD203B41FA5}">
                          <a16:colId xmlns:a16="http://schemas.microsoft.com/office/drawing/2014/main" val="426144753"/>
                        </a:ext>
                      </a:extLst>
                    </a:gridCol>
                    <a:gridCol w="2719111">
                      <a:extLst>
                        <a:ext uri="{9D8B030D-6E8A-4147-A177-3AD203B41FA5}">
                          <a16:colId xmlns:a16="http://schemas.microsoft.com/office/drawing/2014/main" val="487962439"/>
                        </a:ext>
                      </a:extLst>
                    </a:gridCol>
                  </a:tblGrid>
                  <a:tr h="315294">
                    <a:tc gridSpan="2">
                      <a:txBody>
                        <a:bodyPr/>
                        <a:lstStyle/>
                        <a:p>
                          <a:pPr algn="ctr"/>
                          <a:r>
                            <a:rPr lang="en-GB" sz="1200" b="1" dirty="0" smtClean="0">
                              <a:latin typeface="Gill Sans MT" panose="020B0502020104020203" pitchFamily="34" charset="0"/>
                            </a:rPr>
                            <a:t>Angles in other Polygons</a:t>
                          </a:r>
                          <a:endParaRPr lang="en-GB" sz="1200" b="1" dirty="0">
                            <a:latin typeface="Gill Sans MT" panose="020B0502020104020203" pitchFamily="34" charset="0"/>
                          </a:endParaRPr>
                        </a:p>
                      </a:txBody>
                      <a:tcPr>
                        <a:solidFill>
                          <a:schemeClr val="accent4">
                            <a:lumMod val="20000"/>
                            <a:lumOff val="80000"/>
                          </a:schemeClr>
                        </a:solidFill>
                      </a:tcPr>
                    </a:tc>
                    <a:tc hMerge="1">
                      <a:txBody>
                        <a:bodyPr/>
                        <a:lstStyle/>
                        <a:p>
                          <a:endParaRPr lang="en-GB"/>
                        </a:p>
                      </a:txBody>
                      <a:tcPr/>
                    </a:tc>
                    <a:tc>
                      <a:txBody>
                        <a:bodyPr/>
                        <a:lstStyle/>
                        <a:p>
                          <a:pPr algn="ctr"/>
                          <a:endParaRPr lang="en-GB" sz="1200" b="1" dirty="0">
                            <a:latin typeface="Gill Sans MT" panose="020B0502020104020203" pitchFamily="34" charset="0"/>
                          </a:endParaRPr>
                        </a:p>
                      </a:txBody>
                      <a:tcPr>
                        <a:solidFill>
                          <a:schemeClr val="accent4">
                            <a:lumMod val="20000"/>
                            <a:lumOff val="80000"/>
                          </a:schemeClr>
                        </a:solidFill>
                      </a:tcPr>
                    </a:tc>
                    <a:extLst>
                      <a:ext uri="{0D108BD9-81ED-4DB2-BD59-A6C34878D82A}">
                        <a16:rowId xmlns:a16="http://schemas.microsoft.com/office/drawing/2014/main" val="561179372"/>
                      </a:ext>
                    </a:extLst>
                  </a:tr>
                  <a:tr h="31529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smtClean="0">
                              <a:latin typeface="Gill Sans MT" panose="020B0502020104020203" pitchFamily="34" charset="0"/>
                            </a:rPr>
                            <a:t>Polygon</a:t>
                          </a:r>
                          <a:endParaRPr lang="en-GB" sz="1200" b="0" dirty="0">
                            <a:latin typeface="Gill Sans MT" panose="020B0502020104020203" pitchFamily="34" charset="0"/>
                          </a:endParaRPr>
                        </a:p>
                      </a:txBody>
                      <a:tcPr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latin typeface="Gill Sans MT" panose="020B0502020104020203" pitchFamily="34" charset="0"/>
                            </a:rPr>
                            <a:t>a</a:t>
                          </a:r>
                          <a:r>
                            <a:rPr lang="en-GB" sz="1200" baseline="0" dirty="0" smtClean="0">
                              <a:latin typeface="Gill Sans MT" panose="020B0502020104020203" pitchFamily="34" charset="0"/>
                            </a:rPr>
                            <a:t> closed 2D shape with 3 or more sides</a:t>
                          </a:r>
                          <a:endParaRPr lang="en-GB" sz="1200" dirty="0" smtClean="0">
                            <a:latin typeface="Gill Sans MT" panose="020B0502020104020203" pitchFamily="34" charset="0"/>
                          </a:endParaRPr>
                        </a:p>
                      </a:txBody>
                      <a:tcPr anchor="ctr"/>
                    </a:tc>
                    <a:tc rowSpan="5">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smtClean="0">
                            <a:latin typeface="Gill Sans MT" panose="020B0502020104020203" pitchFamily="34" charset="0"/>
                          </a:endParaRPr>
                        </a:p>
                      </a:txBody>
                      <a:tcPr anchor="ctr"/>
                    </a:tc>
                    <a:extLst>
                      <a:ext uri="{0D108BD9-81ED-4DB2-BD59-A6C34878D82A}">
                        <a16:rowId xmlns:a16="http://schemas.microsoft.com/office/drawing/2014/main" val="1446380316"/>
                      </a:ext>
                    </a:extLst>
                  </a:tr>
                  <a:tr h="31529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smtClean="0">
                              <a:latin typeface="Gill Sans MT" panose="020B0502020104020203" pitchFamily="34" charset="0"/>
                            </a:rPr>
                            <a:t>Regular</a:t>
                          </a:r>
                          <a:endParaRPr lang="en-GB" sz="1200" b="0" dirty="0">
                            <a:latin typeface="Gill Sans MT" panose="020B0502020104020203" pitchFamily="34" charset="0"/>
                          </a:endParaRPr>
                        </a:p>
                      </a:txBody>
                      <a:tcPr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latin typeface="Gill Sans MT" panose="020B0502020104020203" pitchFamily="34" charset="0"/>
                            </a:rPr>
                            <a:t>Equal sides</a:t>
                          </a:r>
                          <a:r>
                            <a:rPr lang="en-GB" sz="1200" baseline="0" dirty="0" smtClean="0">
                              <a:latin typeface="Gill Sans MT" panose="020B0502020104020203" pitchFamily="34" charset="0"/>
                            </a:rPr>
                            <a:t> and angles</a:t>
                          </a:r>
                          <a:endParaRPr lang="en-GB" sz="1200" dirty="0" smtClean="0">
                            <a:latin typeface="Gill Sans MT" panose="020B0502020104020203" pitchFamily="34" charset="0"/>
                          </a:endParaRPr>
                        </a:p>
                      </a:txBody>
                      <a:tcPr anchor="ctr"/>
                    </a:tc>
                    <a:tc vMerge="1">
                      <a:txBody>
                        <a:bodyPr/>
                        <a:lstStyle/>
                        <a:p>
                          <a:endParaRPr lang="en-GB"/>
                        </a:p>
                      </a:txBody>
                      <a:tcPr/>
                    </a:tc>
                    <a:extLst>
                      <a:ext uri="{0D108BD9-81ED-4DB2-BD59-A6C34878D82A}">
                        <a16:rowId xmlns:a16="http://schemas.microsoft.com/office/drawing/2014/main" val="2844404802"/>
                      </a:ext>
                    </a:extLst>
                  </a:tr>
                  <a:tr h="31529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smtClean="0">
                              <a:latin typeface="Gill Sans MT" panose="020B0502020104020203" pitchFamily="34" charset="0"/>
                            </a:rPr>
                            <a:t>Irregular</a:t>
                          </a:r>
                          <a:endParaRPr lang="en-GB" sz="1200" b="0" dirty="0">
                            <a:latin typeface="Gill Sans MT" panose="020B0502020104020203" pitchFamily="34" charset="0"/>
                          </a:endParaRPr>
                        </a:p>
                      </a:txBody>
                      <a:tcPr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latin typeface="Gill Sans MT" panose="020B0502020104020203" pitchFamily="34" charset="0"/>
                            </a:rPr>
                            <a:t>Unequal sides and angles</a:t>
                          </a:r>
                        </a:p>
                      </a:txBody>
                      <a:tcPr anchor="ctr"/>
                    </a:tc>
                    <a:tc vMerge="1">
                      <a:txBody>
                        <a:bodyPr/>
                        <a:lstStyle/>
                        <a:p>
                          <a:endParaRPr lang="en-GB"/>
                        </a:p>
                      </a:txBody>
                      <a:tcPr/>
                    </a:tc>
                    <a:extLst>
                      <a:ext uri="{0D108BD9-81ED-4DB2-BD59-A6C34878D82A}">
                        <a16:rowId xmlns:a16="http://schemas.microsoft.com/office/drawing/2014/main" val="3328047941"/>
                      </a:ext>
                    </a:extLst>
                  </a:tr>
                  <a:tr h="37309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smtClean="0">
                              <a:latin typeface="Gill Sans MT" panose="020B0502020104020203" pitchFamily="34" charset="0"/>
                            </a:rPr>
                            <a:t>Interior angle</a:t>
                          </a:r>
                          <a:endParaRPr lang="en-GB" sz="1200" b="0" dirty="0">
                            <a:latin typeface="Gill Sans MT" panose="020B0502020104020203" pitchFamily="34" charset="0"/>
                          </a:endParaRPr>
                        </a:p>
                      </a:txBody>
                      <a:tcPr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latin typeface="Gill Sans MT" panose="020B0502020104020203" pitchFamily="34" charset="0"/>
                            </a:rPr>
                            <a:t>angle</a:t>
                          </a:r>
                          <a:r>
                            <a:rPr lang="en-GB" sz="1200" baseline="0" dirty="0" smtClean="0">
                              <a:latin typeface="Gill Sans MT" panose="020B0502020104020203" pitchFamily="34" charset="0"/>
                            </a:rPr>
                            <a:t> inside a shape</a:t>
                          </a:r>
                          <a:endParaRPr lang="en-GB" sz="1200" dirty="0" smtClean="0">
                            <a:latin typeface="Gill Sans MT" panose="020B0502020104020203" pitchFamily="34" charset="0"/>
                          </a:endParaRPr>
                        </a:p>
                      </a:txBody>
                      <a:tcPr anchor="ct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smtClean="0"/>
                        </a:p>
                      </a:txBody>
                      <a:tcPr anchor="ctr"/>
                    </a:tc>
                    <a:extLst>
                      <a:ext uri="{0D108BD9-81ED-4DB2-BD59-A6C34878D82A}">
                        <a16:rowId xmlns:a16="http://schemas.microsoft.com/office/drawing/2014/main" val="2117508892"/>
                      </a:ext>
                    </a:extLst>
                  </a:tr>
                  <a:tr h="525489">
                    <a:tc>
                      <a:txBody>
                        <a:bodyPr/>
                        <a:lstStyle/>
                        <a:p>
                          <a:r>
                            <a:rPr lang="en-GB" sz="1200" b="0" dirty="0" smtClean="0">
                              <a:latin typeface="Gill Sans MT" panose="020B0502020104020203" pitchFamily="34" charset="0"/>
                            </a:rPr>
                            <a:t>Exterior angle</a:t>
                          </a:r>
                          <a:endParaRPr lang="en-GB" sz="1200" b="0" dirty="0">
                            <a:latin typeface="Gill Sans MT" panose="020B0502020104020203" pitchFamily="34" charset="0"/>
                          </a:endParaRPr>
                        </a:p>
                      </a:txBody>
                      <a:tcPr anchor="ctr">
                        <a:solidFill>
                          <a:schemeClr val="bg1"/>
                        </a:solidFill>
                      </a:tcPr>
                    </a:tc>
                    <a:tc>
                      <a:txBody>
                        <a:bodyPr/>
                        <a:lstStyle/>
                        <a:p>
                          <a:r>
                            <a:rPr lang="en-GB" sz="1200" dirty="0" smtClean="0">
                              <a:latin typeface="Gill Sans MT" panose="020B0502020104020203" pitchFamily="34" charset="0"/>
                            </a:rPr>
                            <a:t>angle between any side of a shape, and a line extended from the next side.</a:t>
                          </a:r>
                          <a:endParaRPr lang="en-GB" sz="1200" dirty="0">
                            <a:latin typeface="Gill Sans MT" panose="020B0502020104020203" pitchFamily="34" charset="0"/>
                          </a:endParaRPr>
                        </a:p>
                      </a:txBody>
                      <a:tcPr anchor="ctr"/>
                    </a:tc>
                    <a:tc vMerge="1">
                      <a:txBody>
                        <a:bodyPr/>
                        <a:lstStyle/>
                        <a:p>
                          <a:endParaRPr lang="en-GB" sz="1200" dirty="0"/>
                        </a:p>
                      </a:txBody>
                      <a:tcPr anchor="ctr"/>
                    </a:tc>
                    <a:extLst>
                      <a:ext uri="{0D108BD9-81ED-4DB2-BD59-A6C34878D82A}">
                        <a16:rowId xmlns:a16="http://schemas.microsoft.com/office/drawing/2014/main" val="302127737"/>
                      </a:ext>
                    </a:extLst>
                  </a:tr>
                  <a:tr h="315294">
                    <a:tc gridSpan="3">
                      <a:txBody>
                        <a:bodyPr/>
                        <a:lstStyle/>
                        <a:p>
                          <a:r>
                            <a:rPr lang="en-GB" sz="1200" b="1" dirty="0" smtClean="0">
                              <a:latin typeface="Gill Sans MT" panose="020B0502020104020203" pitchFamily="34" charset="0"/>
                            </a:rPr>
                            <a:t>Formulae you need to memorise:</a:t>
                          </a:r>
                          <a:endParaRPr lang="en-GB" sz="1200" b="1" dirty="0">
                            <a:latin typeface="Gill Sans MT" panose="020B0502020104020203" pitchFamily="34" charset="0"/>
                          </a:endParaRPr>
                        </a:p>
                      </a:txBody>
                      <a:tcPr anchor="ctr">
                        <a:solidFill>
                          <a:schemeClr val="accent4">
                            <a:lumMod val="20000"/>
                            <a:lumOff val="80000"/>
                          </a:schemeClr>
                        </a:solidFill>
                      </a:tcPr>
                    </a:tc>
                    <a:tc hMerge="1">
                      <a:txBody>
                        <a:bodyPr/>
                        <a:lstStyle/>
                        <a:p>
                          <a:endParaRPr lang="en-GB"/>
                        </a:p>
                      </a:txBody>
                      <a:tcPr/>
                    </a:tc>
                    <a:tc hMerge="1">
                      <a:txBody>
                        <a:bodyPr/>
                        <a:lstStyle/>
                        <a:p>
                          <a:endParaRPr lang="en-GB" sz="1200" b="1" dirty="0"/>
                        </a:p>
                      </a:txBody>
                      <a:tcPr anchor="ctr">
                        <a:solidFill>
                          <a:schemeClr val="accent4">
                            <a:lumMod val="20000"/>
                            <a:lumOff val="80000"/>
                          </a:schemeClr>
                        </a:solidFill>
                      </a:tcPr>
                    </a:tc>
                    <a:extLst>
                      <a:ext uri="{0D108BD9-81ED-4DB2-BD59-A6C34878D82A}">
                        <a16:rowId xmlns:a16="http://schemas.microsoft.com/office/drawing/2014/main" val="3581722548"/>
                      </a:ext>
                    </a:extLst>
                  </a:tr>
                  <a:tr h="315294">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smtClean="0">
                              <a:solidFill>
                                <a:srgbClr val="FF0000"/>
                              </a:solidFill>
                              <a:latin typeface="Gill Sans MT" panose="020B0502020104020203" pitchFamily="34" charset="0"/>
                            </a:rPr>
                            <a:t>n</a:t>
                          </a:r>
                          <a:r>
                            <a:rPr lang="en-GB" sz="1200" b="1" baseline="0" dirty="0" smtClean="0">
                              <a:solidFill>
                                <a:srgbClr val="FF0000"/>
                              </a:solidFill>
                              <a:latin typeface="Gill Sans MT" panose="020B0502020104020203" pitchFamily="34" charset="0"/>
                            </a:rPr>
                            <a:t> = number of sides in the shape</a:t>
                          </a:r>
                          <a:endParaRPr lang="en-GB" sz="1200" b="1" dirty="0">
                            <a:solidFill>
                              <a:srgbClr val="FF0000"/>
                            </a:solidFill>
                            <a:latin typeface="Gill Sans MT" panose="020B0502020104020203" pitchFamily="34" charset="0"/>
                          </a:endParaRPr>
                        </a:p>
                      </a:txBody>
                      <a:tcPr anchor="ctr"/>
                    </a:tc>
                    <a:tc hMerge="1">
                      <a:txBody>
                        <a:bodyPr/>
                        <a:lstStyle/>
                        <a:p>
                          <a:endParaRPr lang="en-GB"/>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b="1" dirty="0"/>
                        </a:p>
                      </a:txBody>
                      <a:tcPr anchor="ctr"/>
                    </a:tc>
                    <a:extLst>
                      <a:ext uri="{0D108BD9-81ED-4DB2-BD59-A6C34878D82A}">
                        <a16:rowId xmlns:a16="http://schemas.microsoft.com/office/drawing/2014/main" val="3786472971"/>
                      </a:ext>
                    </a:extLst>
                  </a:tr>
                  <a:tr h="31529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smtClean="0">
                              <a:latin typeface="Gill Sans MT" panose="020B0502020104020203" pitchFamily="34" charset="0"/>
                            </a:rPr>
                            <a:t>Formula 1</a:t>
                          </a:r>
                          <a:endParaRPr lang="en-GB" sz="1200" b="0" dirty="0">
                            <a:latin typeface="Gill Sans MT" panose="020B0502020104020203" pitchFamily="34" charset="0"/>
                          </a:endParaRPr>
                        </a:p>
                      </a:txBody>
                      <a:tcPr anchor="ct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latin typeface="Gill Sans MT" panose="020B0502020104020203" pitchFamily="34" charset="0"/>
                            </a:rPr>
                            <a:t>exterior</a:t>
                          </a:r>
                          <a:r>
                            <a:rPr lang="en-GB" sz="1200" baseline="0" dirty="0" smtClean="0">
                              <a:latin typeface="Gill Sans MT" panose="020B0502020104020203" pitchFamily="34" charset="0"/>
                            </a:rPr>
                            <a:t> + interior = 180⁰</a:t>
                          </a:r>
                          <a:endParaRPr lang="en-GB" sz="1200" dirty="0" smtClean="0">
                            <a:latin typeface="Gill Sans MT" panose="020B0502020104020203" pitchFamily="34" charset="0"/>
                          </a:endParaRPr>
                        </a:p>
                      </a:txBody>
                      <a:tcPr anchor="ct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smtClean="0"/>
                        </a:p>
                      </a:txBody>
                      <a:tcPr anchor="ctr"/>
                    </a:tc>
                    <a:extLst>
                      <a:ext uri="{0D108BD9-81ED-4DB2-BD59-A6C34878D82A}">
                        <a16:rowId xmlns:a16="http://schemas.microsoft.com/office/drawing/2014/main" val="3355832081"/>
                      </a:ext>
                    </a:extLst>
                  </a:tr>
                  <a:tr h="31529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smtClean="0">
                              <a:latin typeface="Gill Sans MT" panose="020B0502020104020203" pitchFamily="34" charset="0"/>
                            </a:rPr>
                            <a:t>Formula 2</a:t>
                          </a:r>
                          <a:endParaRPr lang="en-GB" sz="1200" b="0" dirty="0">
                            <a:latin typeface="Gill Sans MT" panose="020B0502020104020203" pitchFamily="34" charset="0"/>
                          </a:endParaRPr>
                        </a:p>
                      </a:txBody>
                      <a:tcPr anchor="ctr"/>
                    </a:tc>
                    <a:tc gridSpan="2">
                      <a:txBody>
                        <a:bodyPr/>
                        <a:lstStyle/>
                        <a:p>
                          <a:endParaRPr lang="en-US"/>
                        </a:p>
                      </a:txBody>
                      <a:tcPr anchor="ctr">
                        <a:blipFill>
                          <a:blip r:embed="rId4"/>
                          <a:stretch>
                            <a:fillRect l="-20524" t="-982692" r="-328" b="-803846"/>
                          </a:stretch>
                        </a:blip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smtClean="0"/>
                        </a:p>
                      </a:txBody>
                      <a:tcPr anchor="ctr"/>
                    </a:tc>
                    <a:extLst>
                      <a:ext uri="{0D108BD9-81ED-4DB2-BD59-A6C34878D82A}">
                        <a16:rowId xmlns:a16="http://schemas.microsoft.com/office/drawing/2014/main" val="1290006752"/>
                      </a:ext>
                    </a:extLst>
                  </a:tr>
                  <a:tr h="315294">
                    <a:tc>
                      <a:txBody>
                        <a:bodyPr/>
                        <a:lstStyle/>
                        <a:p>
                          <a:pPr algn="l"/>
                          <a:r>
                            <a:rPr lang="en-GB" sz="1200" b="0" dirty="0" smtClean="0">
                              <a:latin typeface="Gill Sans MT" panose="020B0502020104020203" pitchFamily="34" charset="0"/>
                            </a:rPr>
                            <a:t>Formula 3</a:t>
                          </a:r>
                          <a:endParaRPr lang="en-GB" sz="1200" b="0" dirty="0">
                            <a:latin typeface="Gill Sans MT" panose="020B0502020104020203" pitchFamily="34" charset="0"/>
                          </a:endParaRPr>
                        </a:p>
                      </a:txBody>
                      <a:tcPr anchor="ctr"/>
                    </a:tc>
                    <a:tc gridSpan="2">
                      <a:txBody>
                        <a:bodyPr/>
                        <a:lstStyle/>
                        <a:p>
                          <a:endParaRPr lang="en-US"/>
                        </a:p>
                      </a:txBody>
                      <a:tcPr anchor="ctr">
                        <a:blipFill>
                          <a:blip r:embed="rId4"/>
                          <a:stretch>
                            <a:fillRect l="-20524" t="-1082692" r="-328" b="-703846"/>
                          </a:stretch>
                        </a:blipFill>
                      </a:tcPr>
                    </a:tc>
                    <a:tc hMerge="1">
                      <a:txBody>
                        <a:bodyPr/>
                        <a:lstStyle/>
                        <a:p>
                          <a:endParaRPr lang="en-GB" sz="1200" dirty="0"/>
                        </a:p>
                      </a:txBody>
                      <a:tcPr anchor="ctr"/>
                    </a:tc>
                    <a:extLst>
                      <a:ext uri="{0D108BD9-81ED-4DB2-BD59-A6C34878D82A}">
                        <a16:rowId xmlns:a16="http://schemas.microsoft.com/office/drawing/2014/main" val="2032655376"/>
                      </a:ext>
                    </a:extLst>
                  </a:tr>
                  <a:tr h="315294">
                    <a:tc gridSpan="3">
                      <a:txBody>
                        <a:bodyPr/>
                        <a:lstStyle/>
                        <a:p>
                          <a:r>
                            <a:rPr lang="en-GB" sz="1200" dirty="0" smtClean="0">
                              <a:latin typeface="Gill Sans MT" panose="020B0502020104020203" pitchFamily="34" charset="0"/>
                            </a:rPr>
                            <a:t>Names and properties of polygons</a:t>
                          </a:r>
                          <a:endParaRPr lang="en-GB" sz="1200" dirty="0">
                            <a:latin typeface="Gill Sans MT" panose="020B0502020104020203" pitchFamily="34" charset="0"/>
                          </a:endParaRPr>
                        </a:p>
                      </a:txBody>
                      <a:tcPr anchor="ctr">
                        <a:solidFill>
                          <a:schemeClr val="accent4">
                            <a:lumMod val="20000"/>
                            <a:lumOff val="80000"/>
                          </a:schemeClr>
                        </a:solidFill>
                      </a:tcPr>
                    </a:tc>
                    <a:tc hMerge="1">
                      <a:txBody>
                        <a:bodyPr/>
                        <a:lstStyle/>
                        <a:p>
                          <a:endParaRPr lang="en-GB"/>
                        </a:p>
                      </a:txBody>
                      <a:tcPr/>
                    </a:tc>
                    <a:tc hMerge="1">
                      <a:txBody>
                        <a:bodyPr/>
                        <a:lstStyle/>
                        <a:p>
                          <a:endParaRPr lang="en-GB" sz="1400" dirty="0"/>
                        </a:p>
                      </a:txBody>
                      <a:tcPr anchor="ctr"/>
                    </a:tc>
                    <a:extLst>
                      <a:ext uri="{0D108BD9-81ED-4DB2-BD59-A6C34878D82A}">
                        <a16:rowId xmlns:a16="http://schemas.microsoft.com/office/drawing/2014/main" val="2441380695"/>
                      </a:ext>
                    </a:extLst>
                  </a:tr>
                  <a:tr h="31529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smtClean="0">
                              <a:latin typeface="Gill Sans MT" panose="020B0502020104020203" pitchFamily="34" charset="0"/>
                            </a:rPr>
                            <a:t>Pentagon</a:t>
                          </a:r>
                          <a:endParaRPr lang="en-GB" sz="1200" b="0" dirty="0">
                            <a:latin typeface="Gill Sans MT" panose="020B0502020104020203" pitchFamily="34" charset="0"/>
                          </a:endParaRPr>
                        </a:p>
                      </a:txBody>
                      <a:tcPr anchor="ctr">
                        <a:solidFill>
                          <a:schemeClr val="bg1"/>
                        </a:solidFill>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latin typeface="Gill Sans MT" panose="020B0502020104020203" pitchFamily="34" charset="0"/>
                            </a:rPr>
                            <a:t>5 sides and</a:t>
                          </a:r>
                          <a:r>
                            <a:rPr lang="en-GB" sz="1200" baseline="0" dirty="0" smtClean="0">
                              <a:latin typeface="Gill Sans MT" panose="020B0502020104020203" pitchFamily="34" charset="0"/>
                            </a:rPr>
                            <a:t> angles</a:t>
                          </a:r>
                          <a:endParaRPr lang="en-GB" sz="1200" dirty="0" smtClean="0">
                            <a:latin typeface="Gill Sans MT" panose="020B0502020104020203" pitchFamily="34" charset="0"/>
                          </a:endParaRPr>
                        </a:p>
                      </a:txBody>
                      <a:tcPr anchor="ct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smtClean="0"/>
                        </a:p>
                      </a:txBody>
                      <a:tcPr anchor="ctr"/>
                    </a:tc>
                    <a:extLst>
                      <a:ext uri="{0D108BD9-81ED-4DB2-BD59-A6C34878D82A}">
                        <a16:rowId xmlns:a16="http://schemas.microsoft.com/office/drawing/2014/main" val="3927990553"/>
                      </a:ext>
                    </a:extLst>
                  </a:tr>
                  <a:tr h="31529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smtClean="0">
                              <a:latin typeface="Gill Sans MT" panose="020B0502020104020203" pitchFamily="34" charset="0"/>
                            </a:rPr>
                            <a:t>Hexagon</a:t>
                          </a:r>
                          <a:endParaRPr lang="en-GB" sz="1200" b="0" dirty="0">
                            <a:latin typeface="Gill Sans MT" panose="020B0502020104020203" pitchFamily="34" charset="0"/>
                          </a:endParaRPr>
                        </a:p>
                      </a:txBody>
                      <a:tcPr anchor="ctr">
                        <a:solidFill>
                          <a:schemeClr val="bg1"/>
                        </a:solidFill>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latin typeface="Gill Sans MT" panose="020B0502020104020203" pitchFamily="34" charset="0"/>
                            </a:rPr>
                            <a:t>6 sides and</a:t>
                          </a:r>
                          <a:r>
                            <a:rPr lang="en-GB" sz="1200" baseline="0" dirty="0" smtClean="0">
                              <a:latin typeface="Gill Sans MT" panose="020B0502020104020203" pitchFamily="34" charset="0"/>
                            </a:rPr>
                            <a:t> angles</a:t>
                          </a:r>
                          <a:endParaRPr lang="en-GB" sz="1200" dirty="0" smtClean="0">
                            <a:latin typeface="Gill Sans MT" panose="020B0502020104020203" pitchFamily="34" charset="0"/>
                          </a:endParaRPr>
                        </a:p>
                      </a:txBody>
                      <a:tcPr anchor="ctr"/>
                    </a:tc>
                    <a:tc hMerge="1">
                      <a:txBody>
                        <a:bodyPr/>
                        <a:lstStyle/>
                        <a:p>
                          <a:endParaRPr lang="en-GB"/>
                        </a:p>
                      </a:txBody>
                      <a:tcPr/>
                    </a:tc>
                    <a:extLst>
                      <a:ext uri="{0D108BD9-81ED-4DB2-BD59-A6C34878D82A}">
                        <a16:rowId xmlns:a16="http://schemas.microsoft.com/office/drawing/2014/main" val="2505913498"/>
                      </a:ext>
                    </a:extLst>
                  </a:tr>
                  <a:tr h="31529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smtClean="0">
                              <a:latin typeface="Gill Sans MT" panose="020B0502020104020203" pitchFamily="34" charset="0"/>
                            </a:rPr>
                            <a:t>Heptagon</a:t>
                          </a:r>
                          <a:endParaRPr lang="en-GB" sz="1200" b="0" dirty="0">
                            <a:latin typeface="Gill Sans MT" panose="020B0502020104020203" pitchFamily="34" charset="0"/>
                          </a:endParaRPr>
                        </a:p>
                      </a:txBody>
                      <a:tcPr anchor="ctr">
                        <a:solidFill>
                          <a:schemeClr val="bg1"/>
                        </a:solidFill>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latin typeface="Gill Sans MT" panose="020B0502020104020203" pitchFamily="34" charset="0"/>
                            </a:rPr>
                            <a:t>7 sides and</a:t>
                          </a:r>
                          <a:r>
                            <a:rPr lang="en-GB" sz="1200" baseline="0" dirty="0" smtClean="0">
                              <a:latin typeface="Gill Sans MT" panose="020B0502020104020203" pitchFamily="34" charset="0"/>
                            </a:rPr>
                            <a:t> angles</a:t>
                          </a:r>
                          <a:endParaRPr lang="en-GB" sz="1200" dirty="0" smtClean="0">
                            <a:latin typeface="Gill Sans MT" panose="020B0502020104020203" pitchFamily="34" charset="0"/>
                          </a:endParaRPr>
                        </a:p>
                      </a:txBody>
                      <a:tcPr anchor="ctr"/>
                    </a:tc>
                    <a:tc hMerge="1">
                      <a:txBody>
                        <a:bodyPr/>
                        <a:lstStyle/>
                        <a:p>
                          <a:endParaRPr lang="en-GB"/>
                        </a:p>
                      </a:txBody>
                      <a:tcPr/>
                    </a:tc>
                    <a:extLst>
                      <a:ext uri="{0D108BD9-81ED-4DB2-BD59-A6C34878D82A}">
                        <a16:rowId xmlns:a16="http://schemas.microsoft.com/office/drawing/2014/main" val="1168571877"/>
                      </a:ext>
                    </a:extLst>
                  </a:tr>
                  <a:tr h="31529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smtClean="0">
                              <a:latin typeface="Gill Sans MT" panose="020B0502020104020203" pitchFamily="34" charset="0"/>
                            </a:rPr>
                            <a:t>Octagon</a:t>
                          </a:r>
                          <a:endParaRPr lang="en-GB" sz="1200" b="0" dirty="0">
                            <a:latin typeface="Gill Sans MT" panose="020B0502020104020203" pitchFamily="34" charset="0"/>
                          </a:endParaRPr>
                        </a:p>
                      </a:txBody>
                      <a:tcPr anchor="ctr">
                        <a:solidFill>
                          <a:schemeClr val="bg1"/>
                        </a:solidFill>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latin typeface="Gill Sans MT" panose="020B0502020104020203" pitchFamily="34" charset="0"/>
                            </a:rPr>
                            <a:t>8 sides and</a:t>
                          </a:r>
                          <a:r>
                            <a:rPr lang="en-GB" sz="1200" baseline="0" dirty="0" smtClean="0">
                              <a:latin typeface="Gill Sans MT" panose="020B0502020104020203" pitchFamily="34" charset="0"/>
                            </a:rPr>
                            <a:t> angles</a:t>
                          </a:r>
                          <a:endParaRPr lang="en-GB" sz="1200" dirty="0" smtClean="0">
                            <a:latin typeface="Gill Sans MT" panose="020B0502020104020203" pitchFamily="34" charset="0"/>
                          </a:endParaRPr>
                        </a:p>
                      </a:txBody>
                      <a:tcPr anchor="ctr"/>
                    </a:tc>
                    <a:tc hMerge="1">
                      <a:txBody>
                        <a:bodyPr/>
                        <a:lstStyle/>
                        <a:p>
                          <a:endParaRPr lang="en-GB"/>
                        </a:p>
                      </a:txBody>
                      <a:tcPr/>
                    </a:tc>
                    <a:extLst>
                      <a:ext uri="{0D108BD9-81ED-4DB2-BD59-A6C34878D82A}">
                        <a16:rowId xmlns:a16="http://schemas.microsoft.com/office/drawing/2014/main" val="171625655"/>
                      </a:ext>
                    </a:extLst>
                  </a:tr>
                  <a:tr h="31529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smtClean="0">
                              <a:latin typeface="Gill Sans MT" panose="020B0502020104020203" pitchFamily="34" charset="0"/>
                            </a:rPr>
                            <a:t>Nonagon</a:t>
                          </a:r>
                          <a:endParaRPr lang="en-GB" sz="1200" b="0" dirty="0">
                            <a:latin typeface="Gill Sans MT" panose="020B0502020104020203" pitchFamily="34" charset="0"/>
                          </a:endParaRPr>
                        </a:p>
                      </a:txBody>
                      <a:tcPr anchor="ctr">
                        <a:solidFill>
                          <a:schemeClr val="bg1"/>
                        </a:solidFill>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latin typeface="Gill Sans MT" panose="020B0502020104020203" pitchFamily="34" charset="0"/>
                            </a:rPr>
                            <a:t>9 sides and</a:t>
                          </a:r>
                          <a:r>
                            <a:rPr lang="en-GB" sz="1200" baseline="0" dirty="0" smtClean="0">
                              <a:latin typeface="Gill Sans MT" panose="020B0502020104020203" pitchFamily="34" charset="0"/>
                            </a:rPr>
                            <a:t> angles</a:t>
                          </a:r>
                          <a:endParaRPr lang="en-GB" sz="1200" dirty="0" smtClean="0">
                            <a:latin typeface="Gill Sans MT" panose="020B0502020104020203" pitchFamily="34" charset="0"/>
                          </a:endParaRPr>
                        </a:p>
                      </a:txBody>
                      <a:tcPr anchor="ctr"/>
                    </a:tc>
                    <a:tc hMerge="1">
                      <a:txBody>
                        <a:bodyPr/>
                        <a:lstStyle/>
                        <a:p>
                          <a:endParaRPr lang="en-GB"/>
                        </a:p>
                      </a:txBody>
                      <a:tcPr/>
                    </a:tc>
                    <a:extLst>
                      <a:ext uri="{0D108BD9-81ED-4DB2-BD59-A6C34878D82A}">
                        <a16:rowId xmlns:a16="http://schemas.microsoft.com/office/drawing/2014/main" val="539766719"/>
                      </a:ext>
                    </a:extLst>
                  </a:tr>
                  <a:tr h="31529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smtClean="0">
                              <a:latin typeface="Gill Sans MT" panose="020B0502020104020203" pitchFamily="34" charset="0"/>
                            </a:rPr>
                            <a:t>Decagon</a:t>
                          </a:r>
                          <a:endParaRPr lang="en-GB" sz="1200" b="0" dirty="0">
                            <a:latin typeface="Gill Sans MT" panose="020B0502020104020203" pitchFamily="34" charset="0"/>
                          </a:endParaRPr>
                        </a:p>
                      </a:txBody>
                      <a:tcPr anchor="ctr">
                        <a:solidFill>
                          <a:schemeClr val="bg1"/>
                        </a:solidFill>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latin typeface="Gill Sans MT" panose="020B0502020104020203" pitchFamily="34" charset="0"/>
                            </a:rPr>
                            <a:t>10 sides and</a:t>
                          </a:r>
                          <a:r>
                            <a:rPr lang="en-GB" sz="1200" baseline="0" dirty="0" smtClean="0">
                              <a:latin typeface="Gill Sans MT" panose="020B0502020104020203" pitchFamily="34" charset="0"/>
                            </a:rPr>
                            <a:t> angles</a:t>
                          </a:r>
                          <a:endParaRPr lang="en-GB" sz="1200" dirty="0" smtClean="0">
                            <a:latin typeface="Gill Sans MT" panose="020B0502020104020203" pitchFamily="34" charset="0"/>
                          </a:endParaRPr>
                        </a:p>
                      </a:txBody>
                      <a:tcPr anchor="ctr"/>
                    </a:tc>
                    <a:tc hMerge="1">
                      <a:txBody>
                        <a:bodyPr/>
                        <a:lstStyle/>
                        <a:p>
                          <a:endParaRPr lang="en-GB"/>
                        </a:p>
                      </a:txBody>
                      <a:tcPr/>
                    </a:tc>
                    <a:extLst>
                      <a:ext uri="{0D108BD9-81ED-4DB2-BD59-A6C34878D82A}">
                        <a16:rowId xmlns:a16="http://schemas.microsoft.com/office/drawing/2014/main" val="3798719247"/>
                      </a:ext>
                    </a:extLst>
                  </a:tr>
                </a:tbl>
              </a:graphicData>
            </a:graphic>
          </p:graphicFrame>
        </mc:Fallback>
      </mc:AlternateContent>
      <p:pic>
        <p:nvPicPr>
          <p:cNvPr id="18" name="Picture 17"/>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Lst>
          </a:blip>
          <a:stretch>
            <a:fillRect/>
          </a:stretch>
        </p:blipFill>
        <p:spPr>
          <a:xfrm>
            <a:off x="4432592" y="1200189"/>
            <a:ext cx="2421532" cy="1754141"/>
          </a:xfrm>
          <a:prstGeom prst="rect">
            <a:avLst/>
          </a:prstGeom>
        </p:spPr>
      </p:pic>
      <p:sp>
        <p:nvSpPr>
          <p:cNvPr id="21" name="TextBox 20"/>
          <p:cNvSpPr txBox="1"/>
          <p:nvPr/>
        </p:nvSpPr>
        <p:spPr>
          <a:xfrm>
            <a:off x="289217" y="243225"/>
            <a:ext cx="5740108"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white"/>
                </a:solidFill>
                <a:effectLst/>
                <a:uLnTx/>
                <a:uFillTx/>
                <a:latin typeface="Gill Sans MT" panose="020B0502020104020203" pitchFamily="34" charset="0"/>
                <a:ea typeface="+mn-ea"/>
                <a:cs typeface="+mn-cs"/>
              </a:rPr>
              <a:t>Maths</a:t>
            </a: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rPr>
              <a:t> – Foundation and Higher</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endParaRPr>
          </a:p>
        </p:txBody>
      </p:sp>
      <p:sp>
        <p:nvSpPr>
          <p:cNvPr id="16" name="TextBox 15"/>
          <p:cNvSpPr txBox="1"/>
          <p:nvPr/>
        </p:nvSpPr>
        <p:spPr>
          <a:xfrm>
            <a:off x="11755120" y="6488668"/>
            <a:ext cx="436880" cy="369332"/>
          </a:xfrm>
          <a:prstGeom prst="rect">
            <a:avLst/>
          </a:prstGeom>
          <a:solidFill>
            <a:schemeClr val="tx1"/>
          </a:solidFill>
        </p:spPr>
        <p:txBody>
          <a:bodyPr wrap="square" rtlCol="0">
            <a:spAutoFit/>
          </a:bodyPr>
          <a:lstStyle/>
          <a:p>
            <a:pPr algn="ctr"/>
            <a:r>
              <a:rPr lang="en-GB" dirty="0">
                <a:solidFill>
                  <a:schemeClr val="bg1"/>
                </a:solidFill>
              </a:rPr>
              <a:t>4</a:t>
            </a:r>
          </a:p>
        </p:txBody>
      </p:sp>
    </p:spTree>
    <p:extLst>
      <p:ext uri="{BB962C8B-B14F-4D97-AF65-F5344CB8AC3E}">
        <p14:creationId xmlns:p14="http://schemas.microsoft.com/office/powerpoint/2010/main" val="15145212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289217" y="243225"/>
            <a:ext cx="4282783"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white"/>
                </a:solidFill>
                <a:effectLst/>
                <a:uLnTx/>
                <a:uFillTx/>
                <a:latin typeface="Gill Sans MT" panose="020B0502020104020203" pitchFamily="34" charset="0"/>
                <a:ea typeface="+mn-ea"/>
                <a:cs typeface="+mn-cs"/>
              </a:rPr>
              <a:t>Maths</a:t>
            </a: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rPr>
              <a:t> – Higher only</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endParaRPr>
          </a:p>
        </p:txBody>
      </p:sp>
      <mc:AlternateContent xmlns:mc="http://schemas.openxmlformats.org/markup-compatibility/2006" xmlns:a14="http://schemas.microsoft.com/office/drawing/2010/main">
        <mc:Choice Requires="a14">
          <p:graphicFrame>
            <p:nvGraphicFramePr>
              <p:cNvPr id="16" name="Table 15"/>
              <p:cNvGraphicFramePr>
                <a:graphicFrameLocks noGrp="1"/>
              </p:cNvGraphicFramePr>
              <p:nvPr/>
            </p:nvGraphicFramePr>
            <p:xfrm>
              <a:off x="289216" y="957605"/>
              <a:ext cx="4282783" cy="3592992"/>
            </p:xfrm>
            <a:graphic>
              <a:graphicData uri="http://schemas.openxmlformats.org/drawingml/2006/table">
                <a:tbl>
                  <a:tblPr firstRow="1" bandRow="1">
                    <a:tableStyleId>{5940675A-B579-460E-94D1-54222C63F5DA}</a:tableStyleId>
                  </a:tblPr>
                  <a:tblGrid>
                    <a:gridCol w="1552313">
                      <a:extLst>
                        <a:ext uri="{9D8B030D-6E8A-4147-A177-3AD203B41FA5}">
                          <a16:colId xmlns:a16="http://schemas.microsoft.com/office/drawing/2014/main" val="20000"/>
                        </a:ext>
                      </a:extLst>
                    </a:gridCol>
                    <a:gridCol w="2730470">
                      <a:extLst>
                        <a:ext uri="{9D8B030D-6E8A-4147-A177-3AD203B41FA5}">
                          <a16:colId xmlns:a16="http://schemas.microsoft.com/office/drawing/2014/main" val="20001"/>
                        </a:ext>
                      </a:extLst>
                    </a:gridCol>
                  </a:tblGrid>
                  <a:tr h="454376">
                    <a:tc gridSpan="2">
                      <a:txBody>
                        <a:bodyPr/>
                        <a:lstStyle/>
                        <a:p>
                          <a:pPr algn="ctr"/>
                          <a:r>
                            <a:rPr lang="en-GB" sz="1200" b="1" u="sng" dirty="0">
                              <a:latin typeface="Gill Sans MT" panose="020B0502020104020203" pitchFamily="34" charset="0"/>
                            </a:rPr>
                            <a:t>Advance</a:t>
                          </a:r>
                          <a:r>
                            <a:rPr lang="en-GB" sz="1200" b="1" u="sng" baseline="0" dirty="0">
                              <a:latin typeface="Gill Sans MT" panose="020B0502020104020203" pitchFamily="34" charset="0"/>
                            </a:rPr>
                            <a:t>d Trigonometry</a:t>
                          </a:r>
                          <a:endParaRPr lang="en-GB" sz="1200" b="1" u="sng" dirty="0">
                            <a:latin typeface="Gill Sans MT" panose="020B0502020104020203" pitchFamily="34" charset="0"/>
                          </a:endParaRPr>
                        </a:p>
                      </a:txBody>
                      <a:tcPr anchor="ctr">
                        <a:solidFill>
                          <a:schemeClr val="accent2">
                            <a:lumMod val="20000"/>
                            <a:lumOff val="80000"/>
                          </a:schemeClr>
                        </a:solidFill>
                      </a:tcPr>
                    </a:tc>
                    <a:tc hMerge="1">
                      <a:txBody>
                        <a:bodyPr/>
                        <a:lstStyle/>
                        <a:p>
                          <a:pPr algn="l"/>
                          <a:endParaRPr lang="en-GB" sz="1200" b="1" dirty="0">
                            <a:latin typeface="+mn-lt"/>
                          </a:endParaRPr>
                        </a:p>
                      </a:txBody>
                      <a:tcPr anchor="ctr">
                        <a:solidFill>
                          <a:schemeClr val="accent4">
                            <a:lumMod val="20000"/>
                            <a:lumOff val="80000"/>
                          </a:schemeClr>
                        </a:solidFill>
                      </a:tcPr>
                    </a:tc>
                    <a:extLst>
                      <a:ext uri="{0D108BD9-81ED-4DB2-BD59-A6C34878D82A}">
                        <a16:rowId xmlns:a16="http://schemas.microsoft.com/office/drawing/2014/main" val="1184093998"/>
                      </a:ext>
                    </a:extLst>
                  </a:tr>
                  <a:tr h="481618">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Sine</a:t>
                          </a:r>
                          <a:r>
                            <a:rPr lang="en-GB" sz="1200" kern="1400" baseline="0" dirty="0">
                              <a:ln>
                                <a:noFill/>
                              </a:ln>
                              <a:solidFill>
                                <a:srgbClr val="000000"/>
                              </a:solidFill>
                              <a:effectLst/>
                              <a:latin typeface="Gill Sans MT" panose="020B0502020104020203" pitchFamily="34" charset="0"/>
                            </a:rPr>
                            <a:t> rule (sides)</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1400"/>
                            </a:spcAft>
                          </a:pPr>
                          <a14:m>
                            <m:oMathPara xmlns:m="http://schemas.openxmlformats.org/officeDocument/2006/math">
                              <m:oMathParaPr>
                                <m:jc m:val="centerGroup"/>
                              </m:oMathParaPr>
                              <m:oMath xmlns:m="http://schemas.openxmlformats.org/officeDocument/2006/math">
                                <m:f>
                                  <m:fPr>
                                    <m:ctrlPr>
                                      <a:rPr lang="en-GB" sz="1200" i="1" kern="1400" smtClean="0">
                                        <a:ln>
                                          <a:noFill/>
                                        </a:ln>
                                        <a:solidFill>
                                          <a:srgbClr val="000000"/>
                                        </a:solidFill>
                                        <a:effectLst/>
                                        <a:latin typeface="Cambria Math" panose="02040503050406030204" pitchFamily="18" charset="0"/>
                                      </a:rPr>
                                    </m:ctrlPr>
                                  </m:fPr>
                                  <m:num>
                                    <m:r>
                                      <a:rPr lang="en-GB" sz="1200" b="0" i="1" kern="1400" smtClean="0">
                                        <a:ln>
                                          <a:noFill/>
                                        </a:ln>
                                        <a:solidFill>
                                          <a:srgbClr val="000000"/>
                                        </a:solidFill>
                                        <a:effectLst/>
                                        <a:latin typeface="Cambria Math" panose="02040503050406030204" pitchFamily="18" charset="0"/>
                                      </a:rPr>
                                      <m:t>𝑎</m:t>
                                    </m:r>
                                  </m:num>
                                  <m:den>
                                    <m:r>
                                      <a:rPr lang="en-GB" sz="1200" b="0" i="1" kern="1400" smtClean="0">
                                        <a:ln>
                                          <a:noFill/>
                                        </a:ln>
                                        <a:solidFill>
                                          <a:srgbClr val="000000"/>
                                        </a:solidFill>
                                        <a:effectLst/>
                                        <a:latin typeface="Cambria Math" panose="02040503050406030204" pitchFamily="18" charset="0"/>
                                      </a:rPr>
                                      <m:t>𝑆𝑖𝑛𝐴</m:t>
                                    </m:r>
                                  </m:den>
                                </m:f>
                                <m:r>
                                  <a:rPr lang="en-GB" sz="1200" b="0" i="1" kern="1400" smtClean="0">
                                    <a:ln>
                                      <a:noFill/>
                                    </a:ln>
                                    <a:solidFill>
                                      <a:srgbClr val="000000"/>
                                    </a:solidFill>
                                    <a:effectLst/>
                                    <a:latin typeface="Cambria Math" panose="02040503050406030204" pitchFamily="18" charset="0"/>
                                  </a:rPr>
                                  <m:t>=</m:t>
                                </m:r>
                                <m:f>
                                  <m:fPr>
                                    <m:ctrlPr>
                                      <a:rPr lang="en-GB" sz="1200" b="0" i="1" kern="1400" smtClean="0">
                                        <a:ln>
                                          <a:noFill/>
                                        </a:ln>
                                        <a:solidFill>
                                          <a:srgbClr val="000000"/>
                                        </a:solidFill>
                                        <a:effectLst/>
                                        <a:latin typeface="Cambria Math" panose="02040503050406030204" pitchFamily="18" charset="0"/>
                                      </a:rPr>
                                    </m:ctrlPr>
                                  </m:fPr>
                                  <m:num>
                                    <m:r>
                                      <a:rPr lang="en-GB" sz="1200" b="0" i="1" kern="1400" smtClean="0">
                                        <a:ln>
                                          <a:noFill/>
                                        </a:ln>
                                        <a:solidFill>
                                          <a:srgbClr val="000000"/>
                                        </a:solidFill>
                                        <a:effectLst/>
                                        <a:latin typeface="Cambria Math" panose="02040503050406030204" pitchFamily="18" charset="0"/>
                                      </a:rPr>
                                      <m:t>𝑏</m:t>
                                    </m:r>
                                  </m:num>
                                  <m:den>
                                    <m:r>
                                      <a:rPr lang="en-GB" sz="1200" b="0" i="1" kern="1400" smtClean="0">
                                        <a:ln>
                                          <a:noFill/>
                                        </a:ln>
                                        <a:solidFill>
                                          <a:srgbClr val="000000"/>
                                        </a:solidFill>
                                        <a:effectLst/>
                                        <a:latin typeface="Cambria Math" panose="02040503050406030204" pitchFamily="18" charset="0"/>
                                      </a:rPr>
                                      <m:t>𝑆𝑖𝑛𝐵</m:t>
                                    </m:r>
                                  </m:den>
                                </m:f>
                                <m:r>
                                  <a:rPr lang="en-GB" sz="1200" b="0" i="1" kern="1400" smtClean="0">
                                    <a:ln>
                                      <a:noFill/>
                                    </a:ln>
                                    <a:solidFill>
                                      <a:srgbClr val="000000"/>
                                    </a:solidFill>
                                    <a:effectLst/>
                                    <a:latin typeface="Cambria Math" panose="02040503050406030204" pitchFamily="18" charset="0"/>
                                  </a:rPr>
                                  <m:t>=</m:t>
                                </m:r>
                                <m:f>
                                  <m:fPr>
                                    <m:ctrlPr>
                                      <a:rPr lang="en-GB" sz="1200" b="0" i="1" kern="1400" smtClean="0">
                                        <a:ln>
                                          <a:noFill/>
                                        </a:ln>
                                        <a:solidFill>
                                          <a:srgbClr val="000000"/>
                                        </a:solidFill>
                                        <a:effectLst/>
                                        <a:latin typeface="Cambria Math" panose="02040503050406030204" pitchFamily="18" charset="0"/>
                                      </a:rPr>
                                    </m:ctrlPr>
                                  </m:fPr>
                                  <m:num>
                                    <m:r>
                                      <a:rPr lang="en-GB" sz="1200" b="0" i="1" kern="1400" smtClean="0">
                                        <a:ln>
                                          <a:noFill/>
                                        </a:ln>
                                        <a:solidFill>
                                          <a:srgbClr val="000000"/>
                                        </a:solidFill>
                                        <a:effectLst/>
                                        <a:latin typeface="Cambria Math" panose="02040503050406030204" pitchFamily="18" charset="0"/>
                                      </a:rPr>
                                      <m:t>𝑐</m:t>
                                    </m:r>
                                  </m:num>
                                  <m:den>
                                    <m:r>
                                      <a:rPr lang="en-GB" sz="1200" b="0" i="1" kern="1400" smtClean="0">
                                        <a:ln>
                                          <a:noFill/>
                                        </a:ln>
                                        <a:solidFill>
                                          <a:srgbClr val="000000"/>
                                        </a:solidFill>
                                        <a:effectLst/>
                                        <a:latin typeface="Cambria Math" panose="02040503050406030204" pitchFamily="18" charset="0"/>
                                      </a:rPr>
                                      <m:t>𝑆𝑖𝑛𝐶</m:t>
                                    </m:r>
                                  </m:den>
                                </m:f>
                              </m:oMath>
                            </m:oMathPara>
                          </a14:m>
                          <a:endParaRPr lang="en-GB"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283080463"/>
                      </a:ext>
                    </a:extLst>
                  </a:tr>
                  <a:tr h="481618">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Sine rule (angles)</a:t>
                          </a: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1400"/>
                            </a:spcAft>
                            <a:buClrTx/>
                            <a:buSzTx/>
                            <a:buFontTx/>
                            <a:buNone/>
                            <a:tabLst/>
                            <a:defRPr/>
                          </a:pPr>
                          <a14:m>
                            <m:oMathPara xmlns:m="http://schemas.openxmlformats.org/officeDocument/2006/math">
                              <m:oMathParaPr>
                                <m:jc m:val="centerGroup"/>
                              </m:oMathParaPr>
                              <m:oMath xmlns:m="http://schemas.openxmlformats.org/officeDocument/2006/math">
                                <m:f>
                                  <m:fPr>
                                    <m:ctrlPr>
                                      <a:rPr lang="en-GB" sz="1200" i="1" kern="1400" smtClean="0">
                                        <a:ln>
                                          <a:noFill/>
                                        </a:ln>
                                        <a:solidFill>
                                          <a:srgbClr val="000000"/>
                                        </a:solidFill>
                                        <a:effectLst/>
                                        <a:latin typeface="Cambria Math" panose="02040503050406030204" pitchFamily="18" charset="0"/>
                                      </a:rPr>
                                    </m:ctrlPr>
                                  </m:fPr>
                                  <m:num>
                                    <m:r>
                                      <a:rPr lang="en-GB" sz="1200" b="0" i="1" kern="1400" smtClean="0">
                                        <a:ln>
                                          <a:noFill/>
                                        </a:ln>
                                        <a:solidFill>
                                          <a:srgbClr val="000000"/>
                                        </a:solidFill>
                                        <a:effectLst/>
                                        <a:latin typeface="Cambria Math" panose="02040503050406030204" pitchFamily="18" charset="0"/>
                                      </a:rPr>
                                      <m:t>𝑆𝑖𝑛𝐴</m:t>
                                    </m:r>
                                  </m:num>
                                  <m:den>
                                    <m:r>
                                      <a:rPr lang="en-GB" sz="1200" b="0" i="1" kern="1400" smtClean="0">
                                        <a:ln>
                                          <a:noFill/>
                                        </a:ln>
                                        <a:solidFill>
                                          <a:srgbClr val="000000"/>
                                        </a:solidFill>
                                        <a:effectLst/>
                                        <a:latin typeface="Cambria Math" panose="02040503050406030204" pitchFamily="18" charset="0"/>
                                      </a:rPr>
                                      <m:t>𝑎</m:t>
                                    </m:r>
                                  </m:den>
                                </m:f>
                                <m:r>
                                  <a:rPr lang="en-GB" sz="1200" b="0" i="1" kern="1400" smtClean="0">
                                    <a:ln>
                                      <a:noFill/>
                                    </a:ln>
                                    <a:solidFill>
                                      <a:srgbClr val="000000"/>
                                    </a:solidFill>
                                    <a:effectLst/>
                                    <a:latin typeface="Cambria Math" panose="02040503050406030204" pitchFamily="18" charset="0"/>
                                  </a:rPr>
                                  <m:t>=</m:t>
                                </m:r>
                                <m:f>
                                  <m:fPr>
                                    <m:ctrlPr>
                                      <a:rPr lang="en-GB" sz="1200" b="0" i="1" kern="1400" smtClean="0">
                                        <a:ln>
                                          <a:noFill/>
                                        </a:ln>
                                        <a:solidFill>
                                          <a:srgbClr val="000000"/>
                                        </a:solidFill>
                                        <a:effectLst/>
                                        <a:latin typeface="Cambria Math" panose="02040503050406030204" pitchFamily="18" charset="0"/>
                                      </a:rPr>
                                    </m:ctrlPr>
                                  </m:fPr>
                                  <m:num>
                                    <m:r>
                                      <a:rPr lang="en-GB" sz="1200" b="0" i="1" kern="1400" smtClean="0">
                                        <a:ln>
                                          <a:noFill/>
                                        </a:ln>
                                        <a:solidFill>
                                          <a:srgbClr val="000000"/>
                                        </a:solidFill>
                                        <a:effectLst/>
                                        <a:latin typeface="Cambria Math" panose="02040503050406030204" pitchFamily="18" charset="0"/>
                                      </a:rPr>
                                      <m:t>𝑆𝑖𝑛𝐵</m:t>
                                    </m:r>
                                  </m:num>
                                  <m:den>
                                    <m:r>
                                      <a:rPr lang="en-GB" sz="1200" b="0" i="1" kern="1400" smtClean="0">
                                        <a:ln>
                                          <a:noFill/>
                                        </a:ln>
                                        <a:solidFill>
                                          <a:srgbClr val="000000"/>
                                        </a:solidFill>
                                        <a:effectLst/>
                                        <a:latin typeface="Cambria Math" panose="02040503050406030204" pitchFamily="18" charset="0"/>
                                      </a:rPr>
                                      <m:t>𝑏</m:t>
                                    </m:r>
                                  </m:den>
                                </m:f>
                                <m:r>
                                  <a:rPr lang="en-GB" sz="1200" b="0" i="1" kern="1400" smtClean="0">
                                    <a:ln>
                                      <a:noFill/>
                                    </a:ln>
                                    <a:solidFill>
                                      <a:srgbClr val="000000"/>
                                    </a:solidFill>
                                    <a:effectLst/>
                                    <a:latin typeface="Cambria Math" panose="02040503050406030204" pitchFamily="18" charset="0"/>
                                  </a:rPr>
                                  <m:t>=</m:t>
                                </m:r>
                                <m:f>
                                  <m:fPr>
                                    <m:ctrlPr>
                                      <a:rPr lang="en-GB" sz="1200" b="0" i="1" kern="1400" smtClean="0">
                                        <a:ln>
                                          <a:noFill/>
                                        </a:ln>
                                        <a:solidFill>
                                          <a:srgbClr val="000000"/>
                                        </a:solidFill>
                                        <a:effectLst/>
                                        <a:latin typeface="Cambria Math" panose="02040503050406030204" pitchFamily="18" charset="0"/>
                                      </a:rPr>
                                    </m:ctrlPr>
                                  </m:fPr>
                                  <m:num>
                                    <m:r>
                                      <a:rPr lang="en-GB" sz="1200" b="0" i="1" kern="1400" smtClean="0">
                                        <a:ln>
                                          <a:noFill/>
                                        </a:ln>
                                        <a:solidFill>
                                          <a:srgbClr val="000000"/>
                                        </a:solidFill>
                                        <a:effectLst/>
                                        <a:latin typeface="Cambria Math" panose="02040503050406030204" pitchFamily="18" charset="0"/>
                                      </a:rPr>
                                      <m:t>𝑆𝑖𝑛𝐶</m:t>
                                    </m:r>
                                  </m:num>
                                  <m:den>
                                    <m:r>
                                      <a:rPr lang="en-GB" sz="1200" b="0" i="1" kern="1400" smtClean="0">
                                        <a:ln>
                                          <a:noFill/>
                                        </a:ln>
                                        <a:solidFill>
                                          <a:srgbClr val="000000"/>
                                        </a:solidFill>
                                        <a:effectLst/>
                                        <a:latin typeface="Cambria Math" panose="02040503050406030204" pitchFamily="18" charset="0"/>
                                      </a:rPr>
                                      <m:t>𝑐</m:t>
                                    </m:r>
                                  </m:den>
                                </m:f>
                              </m:oMath>
                            </m:oMathPara>
                          </a14:m>
                          <a:endParaRPr lang="en-GB"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3489290701"/>
                      </a:ext>
                    </a:extLst>
                  </a:tr>
                  <a:tr h="197680">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Cosine rule (sides)</a:t>
                          </a: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1400"/>
                            </a:spcAft>
                            <a:buClrTx/>
                            <a:buSzTx/>
                            <a:buFontTx/>
                            <a:buNone/>
                            <a:tabLst/>
                            <a:defRPr/>
                          </a:pPr>
                          <a14:m>
                            <m:oMathPara xmlns:m="http://schemas.openxmlformats.org/officeDocument/2006/math">
                              <m:oMathParaPr>
                                <m:jc m:val="centerGroup"/>
                              </m:oMathParaPr>
                              <m:oMath xmlns:m="http://schemas.openxmlformats.org/officeDocument/2006/math">
                                <m:sSup>
                                  <m:sSupPr>
                                    <m:ctrlPr>
                                      <a:rPr lang="en-GB" sz="1200" i="1" kern="1400" smtClean="0">
                                        <a:ln>
                                          <a:noFill/>
                                        </a:ln>
                                        <a:solidFill>
                                          <a:srgbClr val="000000"/>
                                        </a:solidFill>
                                        <a:effectLst/>
                                        <a:latin typeface="Cambria Math" panose="02040503050406030204" pitchFamily="18" charset="0"/>
                                      </a:rPr>
                                    </m:ctrlPr>
                                  </m:sSupPr>
                                  <m:e>
                                    <m:r>
                                      <a:rPr lang="en-GB" sz="1200" b="0" i="1" kern="1400" smtClean="0">
                                        <a:ln>
                                          <a:noFill/>
                                        </a:ln>
                                        <a:solidFill>
                                          <a:srgbClr val="000000"/>
                                        </a:solidFill>
                                        <a:effectLst/>
                                        <a:latin typeface="Cambria Math" panose="02040503050406030204" pitchFamily="18" charset="0"/>
                                      </a:rPr>
                                      <m:t>𝑎</m:t>
                                    </m:r>
                                  </m:e>
                                  <m:sup>
                                    <m:r>
                                      <a:rPr lang="en-GB" sz="1200" b="0" i="1" kern="1400" smtClean="0">
                                        <a:ln>
                                          <a:noFill/>
                                        </a:ln>
                                        <a:solidFill>
                                          <a:srgbClr val="000000"/>
                                        </a:solidFill>
                                        <a:effectLst/>
                                        <a:latin typeface="Cambria Math" panose="02040503050406030204" pitchFamily="18" charset="0"/>
                                      </a:rPr>
                                      <m:t>2</m:t>
                                    </m:r>
                                  </m:sup>
                                </m:sSup>
                                <m:r>
                                  <a:rPr lang="en-GB" sz="1200" b="0" i="1" kern="1400" smtClean="0">
                                    <a:ln>
                                      <a:noFill/>
                                    </a:ln>
                                    <a:solidFill>
                                      <a:srgbClr val="000000"/>
                                    </a:solidFill>
                                    <a:effectLst/>
                                    <a:latin typeface="Cambria Math" panose="02040503050406030204" pitchFamily="18" charset="0"/>
                                  </a:rPr>
                                  <m:t>=</m:t>
                                </m:r>
                                <m:sSup>
                                  <m:sSupPr>
                                    <m:ctrlPr>
                                      <a:rPr lang="en-GB" sz="1200" b="0" i="1" kern="1400" smtClean="0">
                                        <a:ln>
                                          <a:noFill/>
                                        </a:ln>
                                        <a:solidFill>
                                          <a:srgbClr val="000000"/>
                                        </a:solidFill>
                                        <a:effectLst/>
                                        <a:latin typeface="Cambria Math" panose="02040503050406030204" pitchFamily="18" charset="0"/>
                                      </a:rPr>
                                    </m:ctrlPr>
                                  </m:sSupPr>
                                  <m:e>
                                    <m:r>
                                      <a:rPr lang="en-GB" sz="1200" b="0" i="1" kern="1400" smtClean="0">
                                        <a:ln>
                                          <a:noFill/>
                                        </a:ln>
                                        <a:solidFill>
                                          <a:srgbClr val="000000"/>
                                        </a:solidFill>
                                        <a:effectLst/>
                                        <a:latin typeface="Cambria Math" panose="02040503050406030204" pitchFamily="18" charset="0"/>
                                      </a:rPr>
                                      <m:t>𝑏</m:t>
                                    </m:r>
                                  </m:e>
                                  <m:sup>
                                    <m:r>
                                      <a:rPr lang="en-GB" sz="1200" b="0" i="1" kern="1400" smtClean="0">
                                        <a:ln>
                                          <a:noFill/>
                                        </a:ln>
                                        <a:solidFill>
                                          <a:srgbClr val="000000"/>
                                        </a:solidFill>
                                        <a:effectLst/>
                                        <a:latin typeface="Cambria Math" panose="02040503050406030204" pitchFamily="18" charset="0"/>
                                      </a:rPr>
                                      <m:t>2</m:t>
                                    </m:r>
                                  </m:sup>
                                </m:sSup>
                                <m:r>
                                  <a:rPr lang="en-GB" sz="1200" b="0" i="1" kern="1400" smtClean="0">
                                    <a:ln>
                                      <a:noFill/>
                                    </a:ln>
                                    <a:solidFill>
                                      <a:srgbClr val="000000"/>
                                    </a:solidFill>
                                    <a:effectLst/>
                                    <a:latin typeface="Cambria Math" panose="02040503050406030204" pitchFamily="18" charset="0"/>
                                  </a:rPr>
                                  <m:t>+</m:t>
                                </m:r>
                                <m:sSup>
                                  <m:sSupPr>
                                    <m:ctrlPr>
                                      <a:rPr lang="en-GB" sz="1200" b="0" i="1" kern="1400" smtClean="0">
                                        <a:ln>
                                          <a:noFill/>
                                        </a:ln>
                                        <a:solidFill>
                                          <a:srgbClr val="000000"/>
                                        </a:solidFill>
                                        <a:effectLst/>
                                        <a:latin typeface="Cambria Math" panose="02040503050406030204" pitchFamily="18" charset="0"/>
                                      </a:rPr>
                                    </m:ctrlPr>
                                  </m:sSupPr>
                                  <m:e>
                                    <m:r>
                                      <a:rPr lang="en-GB" sz="1200" b="0" i="1" kern="1400" smtClean="0">
                                        <a:ln>
                                          <a:noFill/>
                                        </a:ln>
                                        <a:solidFill>
                                          <a:srgbClr val="000000"/>
                                        </a:solidFill>
                                        <a:effectLst/>
                                        <a:latin typeface="Cambria Math" panose="02040503050406030204" pitchFamily="18" charset="0"/>
                                      </a:rPr>
                                      <m:t>𝑐</m:t>
                                    </m:r>
                                  </m:e>
                                  <m:sup>
                                    <m:r>
                                      <a:rPr lang="en-GB" sz="1200" b="0" i="1" kern="1400" smtClean="0">
                                        <a:ln>
                                          <a:noFill/>
                                        </a:ln>
                                        <a:solidFill>
                                          <a:srgbClr val="000000"/>
                                        </a:solidFill>
                                        <a:effectLst/>
                                        <a:latin typeface="Cambria Math" panose="02040503050406030204" pitchFamily="18" charset="0"/>
                                      </a:rPr>
                                      <m:t>2</m:t>
                                    </m:r>
                                  </m:sup>
                                </m:sSup>
                                <m:r>
                                  <a:rPr lang="en-GB" sz="1200" b="0" i="1" kern="1400" smtClean="0">
                                    <a:ln>
                                      <a:noFill/>
                                    </a:ln>
                                    <a:solidFill>
                                      <a:srgbClr val="000000"/>
                                    </a:solidFill>
                                    <a:effectLst/>
                                    <a:latin typeface="Cambria Math" panose="02040503050406030204" pitchFamily="18" charset="0"/>
                                  </a:rPr>
                                  <m:t>−2</m:t>
                                </m:r>
                                <m:r>
                                  <a:rPr lang="en-GB" sz="1200" b="0" i="1" kern="1400" smtClean="0">
                                    <a:ln>
                                      <a:noFill/>
                                    </a:ln>
                                    <a:solidFill>
                                      <a:srgbClr val="000000"/>
                                    </a:solidFill>
                                    <a:effectLst/>
                                    <a:latin typeface="Cambria Math" panose="02040503050406030204" pitchFamily="18" charset="0"/>
                                  </a:rPr>
                                  <m:t>𝑏𝑐𝐶𝑜𝑠</m:t>
                                </m:r>
                                <m:r>
                                  <a:rPr lang="en-GB" sz="1200" b="0" i="1" kern="1400" smtClean="0">
                                    <a:ln>
                                      <a:noFill/>
                                    </a:ln>
                                    <a:solidFill>
                                      <a:srgbClr val="000000"/>
                                    </a:solidFill>
                                    <a:effectLst/>
                                    <a:latin typeface="Cambria Math" panose="02040503050406030204" pitchFamily="18" charset="0"/>
                                  </a:rPr>
                                  <m:t>(</m:t>
                                </m:r>
                                <m:r>
                                  <a:rPr lang="en-GB" sz="1200" b="0" i="1" kern="1400" smtClean="0">
                                    <a:ln>
                                      <a:noFill/>
                                    </a:ln>
                                    <a:solidFill>
                                      <a:srgbClr val="000000"/>
                                    </a:solidFill>
                                    <a:effectLst/>
                                    <a:latin typeface="Cambria Math" panose="02040503050406030204" pitchFamily="18" charset="0"/>
                                  </a:rPr>
                                  <m:t>𝐴</m:t>
                                </m:r>
                                <m:r>
                                  <a:rPr lang="en-GB" sz="1200" b="0" i="1" kern="1400" smtClean="0">
                                    <a:ln>
                                      <a:noFill/>
                                    </a:ln>
                                    <a:solidFill>
                                      <a:srgbClr val="000000"/>
                                    </a:solidFill>
                                    <a:effectLst/>
                                    <a:latin typeface="Cambria Math" panose="02040503050406030204" pitchFamily="18" charset="0"/>
                                  </a:rPr>
                                  <m:t>)</m:t>
                                </m:r>
                              </m:oMath>
                            </m:oMathPara>
                          </a14:m>
                          <a:endParaRPr lang="en-GB"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591994769"/>
                      </a:ext>
                    </a:extLst>
                  </a:tr>
                  <a:tr h="481618">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Cosine rule (angles)</a:t>
                          </a:r>
                        </a:p>
                      </a:txBody>
                      <a:tcPr marL="36576" marR="36576" marT="36576" marB="36576" anchor="ctr"/>
                    </a:tc>
                    <a:tc>
                      <a:txBody>
                        <a:bodyPr/>
                        <a:lstStyle/>
                        <a:p>
                          <a:pPr marR="0" indent="0" algn="l" rtl="0">
                            <a:lnSpc>
                              <a:spcPct val="119000"/>
                            </a:lnSpc>
                            <a:spcBef>
                              <a:spcPts val="0"/>
                            </a:spcBef>
                            <a:spcAft>
                              <a:spcPts val="1400"/>
                            </a:spcAft>
                          </a:pPr>
                          <a14:m>
                            <m:oMathPara xmlns:m="http://schemas.openxmlformats.org/officeDocument/2006/math">
                              <m:oMathParaPr>
                                <m:jc m:val="centerGroup"/>
                              </m:oMathParaPr>
                              <m:oMath xmlns:m="http://schemas.openxmlformats.org/officeDocument/2006/math">
                                <m:r>
                                  <a:rPr lang="en-GB" sz="1200" b="0" i="1" kern="1400" smtClean="0">
                                    <a:ln>
                                      <a:noFill/>
                                    </a:ln>
                                    <a:solidFill>
                                      <a:srgbClr val="000000"/>
                                    </a:solidFill>
                                    <a:effectLst/>
                                    <a:latin typeface="Cambria Math" panose="02040503050406030204" pitchFamily="18" charset="0"/>
                                  </a:rPr>
                                  <m:t>𝐶𝑜𝑠</m:t>
                                </m:r>
                                <m:d>
                                  <m:dPr>
                                    <m:ctrlPr>
                                      <a:rPr lang="en-GB" sz="1200" b="0" i="1" kern="1400" smtClean="0">
                                        <a:ln>
                                          <a:noFill/>
                                        </a:ln>
                                        <a:solidFill>
                                          <a:srgbClr val="000000"/>
                                        </a:solidFill>
                                        <a:effectLst/>
                                        <a:latin typeface="Cambria Math" panose="02040503050406030204" pitchFamily="18" charset="0"/>
                                      </a:rPr>
                                    </m:ctrlPr>
                                  </m:dPr>
                                  <m:e>
                                    <m:r>
                                      <a:rPr lang="en-GB" sz="1200" b="0" i="1" kern="1400" smtClean="0">
                                        <a:ln>
                                          <a:noFill/>
                                        </a:ln>
                                        <a:solidFill>
                                          <a:srgbClr val="000000"/>
                                        </a:solidFill>
                                        <a:effectLst/>
                                        <a:latin typeface="Cambria Math" panose="02040503050406030204" pitchFamily="18" charset="0"/>
                                      </a:rPr>
                                      <m:t>𝐴</m:t>
                                    </m:r>
                                  </m:e>
                                </m:d>
                                <m:r>
                                  <a:rPr lang="en-GB" sz="1200" b="0" i="1" kern="1400" smtClean="0">
                                    <a:ln>
                                      <a:noFill/>
                                    </a:ln>
                                    <a:solidFill>
                                      <a:srgbClr val="000000"/>
                                    </a:solidFill>
                                    <a:effectLst/>
                                    <a:latin typeface="Cambria Math" panose="02040503050406030204" pitchFamily="18" charset="0"/>
                                  </a:rPr>
                                  <m:t>=</m:t>
                                </m:r>
                                <m:f>
                                  <m:fPr>
                                    <m:ctrlPr>
                                      <a:rPr lang="en-GB" sz="1200" b="0" i="1" kern="1400" smtClean="0">
                                        <a:ln>
                                          <a:noFill/>
                                        </a:ln>
                                        <a:solidFill>
                                          <a:srgbClr val="000000"/>
                                        </a:solidFill>
                                        <a:effectLst/>
                                        <a:latin typeface="Cambria Math" panose="02040503050406030204" pitchFamily="18" charset="0"/>
                                      </a:rPr>
                                    </m:ctrlPr>
                                  </m:fPr>
                                  <m:num>
                                    <m:sSup>
                                      <m:sSupPr>
                                        <m:ctrlPr>
                                          <a:rPr lang="en-GB" sz="1200" b="0" i="1" kern="1400" smtClean="0">
                                            <a:ln>
                                              <a:noFill/>
                                            </a:ln>
                                            <a:solidFill>
                                              <a:srgbClr val="000000"/>
                                            </a:solidFill>
                                            <a:effectLst/>
                                            <a:latin typeface="Cambria Math" panose="02040503050406030204" pitchFamily="18" charset="0"/>
                                          </a:rPr>
                                        </m:ctrlPr>
                                      </m:sSupPr>
                                      <m:e>
                                        <m:r>
                                          <a:rPr lang="en-GB" sz="1200" b="0" i="1" kern="1400" smtClean="0">
                                            <a:ln>
                                              <a:noFill/>
                                            </a:ln>
                                            <a:solidFill>
                                              <a:srgbClr val="000000"/>
                                            </a:solidFill>
                                            <a:effectLst/>
                                            <a:latin typeface="Cambria Math" panose="02040503050406030204" pitchFamily="18" charset="0"/>
                                          </a:rPr>
                                          <m:t>𝑏</m:t>
                                        </m:r>
                                      </m:e>
                                      <m:sup>
                                        <m:r>
                                          <a:rPr lang="en-GB" sz="1200" b="0" i="1" kern="1400" smtClean="0">
                                            <a:ln>
                                              <a:noFill/>
                                            </a:ln>
                                            <a:solidFill>
                                              <a:srgbClr val="000000"/>
                                            </a:solidFill>
                                            <a:effectLst/>
                                            <a:latin typeface="Cambria Math" panose="02040503050406030204" pitchFamily="18" charset="0"/>
                                          </a:rPr>
                                          <m:t>2</m:t>
                                        </m:r>
                                      </m:sup>
                                    </m:sSup>
                                    <m:r>
                                      <a:rPr lang="en-GB" sz="1200" b="0" i="1" kern="1400" smtClean="0">
                                        <a:ln>
                                          <a:noFill/>
                                        </a:ln>
                                        <a:solidFill>
                                          <a:srgbClr val="000000"/>
                                        </a:solidFill>
                                        <a:effectLst/>
                                        <a:latin typeface="Cambria Math" panose="02040503050406030204" pitchFamily="18" charset="0"/>
                                      </a:rPr>
                                      <m:t>+</m:t>
                                    </m:r>
                                    <m:sSup>
                                      <m:sSupPr>
                                        <m:ctrlPr>
                                          <a:rPr lang="en-GB" sz="1200" b="0" i="1" kern="1400" smtClean="0">
                                            <a:ln>
                                              <a:noFill/>
                                            </a:ln>
                                            <a:solidFill>
                                              <a:srgbClr val="000000"/>
                                            </a:solidFill>
                                            <a:effectLst/>
                                            <a:latin typeface="Cambria Math" panose="02040503050406030204" pitchFamily="18" charset="0"/>
                                          </a:rPr>
                                        </m:ctrlPr>
                                      </m:sSupPr>
                                      <m:e>
                                        <m:r>
                                          <a:rPr lang="en-GB" sz="1200" b="0" i="1" kern="1400" smtClean="0">
                                            <a:ln>
                                              <a:noFill/>
                                            </a:ln>
                                            <a:solidFill>
                                              <a:srgbClr val="000000"/>
                                            </a:solidFill>
                                            <a:effectLst/>
                                            <a:latin typeface="Cambria Math" panose="02040503050406030204" pitchFamily="18" charset="0"/>
                                          </a:rPr>
                                          <m:t>𝑐</m:t>
                                        </m:r>
                                      </m:e>
                                      <m:sup>
                                        <m:r>
                                          <a:rPr lang="en-GB" sz="1200" b="0" i="1" kern="1400" smtClean="0">
                                            <a:ln>
                                              <a:noFill/>
                                            </a:ln>
                                            <a:solidFill>
                                              <a:srgbClr val="000000"/>
                                            </a:solidFill>
                                            <a:effectLst/>
                                            <a:latin typeface="Cambria Math" panose="02040503050406030204" pitchFamily="18" charset="0"/>
                                          </a:rPr>
                                          <m:t>2</m:t>
                                        </m:r>
                                      </m:sup>
                                    </m:sSup>
                                    <m:r>
                                      <a:rPr lang="en-GB" sz="1200" b="0" i="1" kern="1400" smtClean="0">
                                        <a:ln>
                                          <a:noFill/>
                                        </a:ln>
                                        <a:solidFill>
                                          <a:srgbClr val="000000"/>
                                        </a:solidFill>
                                        <a:effectLst/>
                                        <a:latin typeface="Cambria Math" panose="02040503050406030204" pitchFamily="18" charset="0"/>
                                      </a:rPr>
                                      <m:t>−</m:t>
                                    </m:r>
                                    <m:sSup>
                                      <m:sSupPr>
                                        <m:ctrlPr>
                                          <a:rPr lang="en-GB" sz="1200" b="0" i="1" kern="1400" smtClean="0">
                                            <a:ln>
                                              <a:noFill/>
                                            </a:ln>
                                            <a:solidFill>
                                              <a:srgbClr val="000000"/>
                                            </a:solidFill>
                                            <a:effectLst/>
                                            <a:latin typeface="Cambria Math" panose="02040503050406030204" pitchFamily="18" charset="0"/>
                                          </a:rPr>
                                        </m:ctrlPr>
                                      </m:sSupPr>
                                      <m:e>
                                        <m:r>
                                          <a:rPr lang="en-GB" sz="1200" b="0" i="1" kern="1400" smtClean="0">
                                            <a:ln>
                                              <a:noFill/>
                                            </a:ln>
                                            <a:solidFill>
                                              <a:srgbClr val="000000"/>
                                            </a:solidFill>
                                            <a:effectLst/>
                                            <a:latin typeface="Cambria Math" panose="02040503050406030204" pitchFamily="18" charset="0"/>
                                          </a:rPr>
                                          <m:t>𝑎</m:t>
                                        </m:r>
                                      </m:e>
                                      <m:sup>
                                        <m:r>
                                          <a:rPr lang="en-GB" sz="1200" b="0" i="1" kern="1400" smtClean="0">
                                            <a:ln>
                                              <a:noFill/>
                                            </a:ln>
                                            <a:solidFill>
                                              <a:srgbClr val="000000"/>
                                            </a:solidFill>
                                            <a:effectLst/>
                                            <a:latin typeface="Cambria Math" panose="02040503050406030204" pitchFamily="18" charset="0"/>
                                          </a:rPr>
                                          <m:t>2</m:t>
                                        </m:r>
                                      </m:sup>
                                    </m:sSup>
                                  </m:num>
                                  <m:den>
                                    <m:r>
                                      <a:rPr lang="en-GB" sz="1200" b="0" i="1" kern="1400" smtClean="0">
                                        <a:ln>
                                          <a:noFill/>
                                        </a:ln>
                                        <a:solidFill>
                                          <a:srgbClr val="000000"/>
                                        </a:solidFill>
                                        <a:effectLst/>
                                        <a:latin typeface="Cambria Math" panose="02040503050406030204" pitchFamily="18" charset="0"/>
                                      </a:rPr>
                                      <m:t>2</m:t>
                                    </m:r>
                                    <m:r>
                                      <a:rPr lang="en-GB" sz="1200" b="0" i="1" kern="1400" smtClean="0">
                                        <a:ln>
                                          <a:noFill/>
                                        </a:ln>
                                        <a:solidFill>
                                          <a:srgbClr val="000000"/>
                                        </a:solidFill>
                                        <a:effectLst/>
                                        <a:latin typeface="Cambria Math" panose="02040503050406030204" pitchFamily="18" charset="0"/>
                                      </a:rPr>
                                      <m:t>𝑏𝑐</m:t>
                                    </m:r>
                                  </m:den>
                                </m:f>
                              </m:oMath>
                            </m:oMathPara>
                          </a14:m>
                          <a:endParaRPr lang="en-GB"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808088893"/>
                      </a:ext>
                    </a:extLst>
                  </a:tr>
                  <a:tr h="481618">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Area</a:t>
                          </a:r>
                          <a:r>
                            <a:rPr lang="en-GB" sz="1200" kern="1400" baseline="0" dirty="0">
                              <a:ln>
                                <a:noFill/>
                              </a:ln>
                              <a:solidFill>
                                <a:srgbClr val="000000"/>
                              </a:solidFill>
                              <a:effectLst/>
                              <a:latin typeface="Gill Sans MT" panose="020B0502020104020203" pitchFamily="34" charset="0"/>
                            </a:rPr>
                            <a:t> of any triangle</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1400"/>
                            </a:spcAft>
                          </a:pPr>
                          <a14:m>
                            <m:oMathPara xmlns:m="http://schemas.openxmlformats.org/officeDocument/2006/math">
                              <m:oMathParaPr>
                                <m:jc m:val="centerGroup"/>
                              </m:oMathParaPr>
                              <m:oMath xmlns:m="http://schemas.openxmlformats.org/officeDocument/2006/math">
                                <m:f>
                                  <m:fPr>
                                    <m:ctrlPr>
                                      <a:rPr lang="en-GB" sz="1200" i="1" kern="1400" smtClean="0">
                                        <a:ln>
                                          <a:noFill/>
                                        </a:ln>
                                        <a:solidFill>
                                          <a:srgbClr val="000000"/>
                                        </a:solidFill>
                                        <a:effectLst/>
                                        <a:latin typeface="Cambria Math" panose="02040503050406030204" pitchFamily="18" charset="0"/>
                                      </a:rPr>
                                    </m:ctrlPr>
                                  </m:fPr>
                                  <m:num>
                                    <m:r>
                                      <a:rPr lang="en-GB" sz="1200" b="0" i="1" kern="1400" smtClean="0">
                                        <a:ln>
                                          <a:noFill/>
                                        </a:ln>
                                        <a:solidFill>
                                          <a:srgbClr val="000000"/>
                                        </a:solidFill>
                                        <a:effectLst/>
                                        <a:latin typeface="Cambria Math" panose="02040503050406030204" pitchFamily="18" charset="0"/>
                                      </a:rPr>
                                      <m:t>1</m:t>
                                    </m:r>
                                  </m:num>
                                  <m:den>
                                    <m:r>
                                      <a:rPr lang="en-GB" sz="1200" b="0" i="1" kern="1400" smtClean="0">
                                        <a:ln>
                                          <a:noFill/>
                                        </a:ln>
                                        <a:solidFill>
                                          <a:srgbClr val="000000"/>
                                        </a:solidFill>
                                        <a:effectLst/>
                                        <a:latin typeface="Cambria Math" panose="02040503050406030204" pitchFamily="18" charset="0"/>
                                      </a:rPr>
                                      <m:t>2</m:t>
                                    </m:r>
                                  </m:den>
                                </m:f>
                                <m:r>
                                  <a:rPr lang="en-GB" sz="1200" b="0" i="1" kern="1400" smtClean="0">
                                    <a:ln>
                                      <a:noFill/>
                                    </a:ln>
                                    <a:solidFill>
                                      <a:srgbClr val="000000"/>
                                    </a:solidFill>
                                    <a:effectLst/>
                                    <a:latin typeface="Cambria Math" panose="02040503050406030204" pitchFamily="18" charset="0"/>
                                  </a:rPr>
                                  <m:t>𝑎𝑏𝑆𝑖𝑛</m:t>
                                </m:r>
                                <m:r>
                                  <a:rPr lang="en-GB" sz="1200" b="0" i="1" kern="1400" smtClean="0">
                                    <a:ln>
                                      <a:noFill/>
                                    </a:ln>
                                    <a:solidFill>
                                      <a:srgbClr val="000000"/>
                                    </a:solidFill>
                                    <a:effectLst/>
                                    <a:latin typeface="Cambria Math" panose="02040503050406030204" pitchFamily="18" charset="0"/>
                                  </a:rPr>
                                  <m:t>(</m:t>
                                </m:r>
                                <m:r>
                                  <a:rPr lang="en-GB" sz="1200" b="0" i="1" kern="1400" smtClean="0">
                                    <a:ln>
                                      <a:noFill/>
                                    </a:ln>
                                    <a:solidFill>
                                      <a:srgbClr val="000000"/>
                                    </a:solidFill>
                                    <a:effectLst/>
                                    <a:latin typeface="Cambria Math" panose="02040503050406030204" pitchFamily="18" charset="0"/>
                                  </a:rPr>
                                  <m:t>𝐶</m:t>
                                </m:r>
                                <m:r>
                                  <a:rPr lang="en-GB" sz="1200" b="0" i="1" kern="1400" smtClean="0">
                                    <a:ln>
                                      <a:noFill/>
                                    </a:ln>
                                    <a:solidFill>
                                      <a:srgbClr val="000000"/>
                                    </a:solidFill>
                                    <a:effectLst/>
                                    <a:latin typeface="Cambria Math" panose="02040503050406030204" pitchFamily="18" charset="0"/>
                                  </a:rPr>
                                  <m:t>)</m:t>
                                </m:r>
                              </m:oMath>
                            </m:oMathPara>
                          </a14:m>
                          <a:endParaRPr lang="en-GB"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270688304"/>
                      </a:ext>
                    </a:extLst>
                  </a:tr>
                </a:tbl>
              </a:graphicData>
            </a:graphic>
          </p:graphicFrame>
        </mc:Choice>
        <mc:Fallback xmlns="">
          <p:graphicFrame>
            <p:nvGraphicFramePr>
              <p:cNvPr id="16" name="Table 15"/>
              <p:cNvGraphicFramePr>
                <a:graphicFrameLocks noGrp="1"/>
              </p:cNvGraphicFramePr>
              <p:nvPr>
                <p:extLst>
                  <p:ext uri="{D42A27DB-BD31-4B8C-83A1-F6EECF244321}">
                    <p14:modId xmlns:p14="http://schemas.microsoft.com/office/powerpoint/2010/main" val="3452883351"/>
                  </p:ext>
                </p:extLst>
              </p:nvPr>
            </p:nvGraphicFramePr>
            <p:xfrm>
              <a:off x="289216" y="957605"/>
              <a:ext cx="4282783" cy="3592992"/>
            </p:xfrm>
            <a:graphic>
              <a:graphicData uri="http://schemas.openxmlformats.org/drawingml/2006/table">
                <a:tbl>
                  <a:tblPr firstRow="1" bandRow="1">
                    <a:tableStyleId>{5940675A-B579-460E-94D1-54222C63F5DA}</a:tableStyleId>
                  </a:tblPr>
                  <a:tblGrid>
                    <a:gridCol w="1552313">
                      <a:extLst>
                        <a:ext uri="{9D8B030D-6E8A-4147-A177-3AD203B41FA5}">
                          <a16:colId xmlns:a16="http://schemas.microsoft.com/office/drawing/2014/main" val="20000"/>
                        </a:ext>
                      </a:extLst>
                    </a:gridCol>
                    <a:gridCol w="2730470">
                      <a:extLst>
                        <a:ext uri="{9D8B030D-6E8A-4147-A177-3AD203B41FA5}">
                          <a16:colId xmlns:a16="http://schemas.microsoft.com/office/drawing/2014/main" val="20001"/>
                        </a:ext>
                      </a:extLst>
                    </a:gridCol>
                  </a:tblGrid>
                  <a:tr h="454376">
                    <a:tc gridSpan="2">
                      <a:txBody>
                        <a:bodyPr/>
                        <a:lstStyle/>
                        <a:p>
                          <a:pPr algn="ctr"/>
                          <a:r>
                            <a:rPr lang="en-GB" sz="1200" b="1" u="sng" dirty="0" smtClean="0">
                              <a:latin typeface="Gill Sans MT" panose="020B0502020104020203" pitchFamily="34" charset="0"/>
                            </a:rPr>
                            <a:t>Advance</a:t>
                          </a:r>
                          <a:r>
                            <a:rPr lang="en-GB" sz="1200" b="1" u="sng" baseline="0" dirty="0" smtClean="0">
                              <a:latin typeface="Gill Sans MT" panose="020B0502020104020203" pitchFamily="34" charset="0"/>
                            </a:rPr>
                            <a:t>d Trigonometry</a:t>
                          </a:r>
                          <a:endParaRPr lang="en-GB" sz="1200" b="1" u="sng" dirty="0">
                            <a:latin typeface="Gill Sans MT" panose="020B0502020104020203" pitchFamily="34" charset="0"/>
                          </a:endParaRPr>
                        </a:p>
                      </a:txBody>
                      <a:tcPr anchor="ctr">
                        <a:solidFill>
                          <a:schemeClr val="accent2">
                            <a:lumMod val="20000"/>
                            <a:lumOff val="80000"/>
                          </a:schemeClr>
                        </a:solidFill>
                      </a:tcPr>
                    </a:tc>
                    <a:tc hMerge="1">
                      <a:txBody>
                        <a:bodyPr/>
                        <a:lstStyle/>
                        <a:p>
                          <a:pPr algn="l"/>
                          <a:endParaRPr lang="en-GB" sz="1200" b="1" dirty="0">
                            <a:latin typeface="+mn-lt"/>
                          </a:endParaRPr>
                        </a:p>
                      </a:txBody>
                      <a:tcPr anchor="ctr">
                        <a:solidFill>
                          <a:schemeClr val="accent4">
                            <a:lumMod val="20000"/>
                            <a:lumOff val="80000"/>
                          </a:schemeClr>
                        </a:solidFill>
                      </a:tcPr>
                    </a:tc>
                    <a:extLst>
                      <a:ext uri="{0D108BD9-81ED-4DB2-BD59-A6C34878D82A}">
                        <a16:rowId xmlns:a16="http://schemas.microsoft.com/office/drawing/2014/main" val="1184093998"/>
                      </a:ext>
                    </a:extLst>
                  </a:tr>
                  <a:tr h="664210">
                    <a:tc>
                      <a:txBody>
                        <a:bodyPr/>
                        <a:lstStyle/>
                        <a:p>
                          <a:pPr marR="0" indent="0" algn="l" rtl="0">
                            <a:lnSpc>
                              <a:spcPct val="119000"/>
                            </a:lnSpc>
                            <a:spcBef>
                              <a:spcPts val="0"/>
                            </a:spcBef>
                            <a:spcAft>
                              <a:spcPts val="1400"/>
                            </a:spcAft>
                          </a:pPr>
                          <a:r>
                            <a:rPr lang="en-GB" sz="1200" kern="1400" dirty="0" smtClean="0">
                              <a:ln>
                                <a:noFill/>
                              </a:ln>
                              <a:solidFill>
                                <a:srgbClr val="000000"/>
                              </a:solidFill>
                              <a:effectLst/>
                              <a:latin typeface="Gill Sans MT" panose="020B0502020104020203" pitchFamily="34" charset="0"/>
                            </a:rPr>
                            <a:t>Sine</a:t>
                          </a:r>
                          <a:r>
                            <a:rPr lang="en-GB" sz="1200" kern="1400" baseline="0" dirty="0" smtClean="0">
                              <a:ln>
                                <a:noFill/>
                              </a:ln>
                              <a:solidFill>
                                <a:srgbClr val="000000"/>
                              </a:solidFill>
                              <a:effectLst/>
                              <a:latin typeface="Gill Sans MT" panose="020B0502020104020203" pitchFamily="34" charset="0"/>
                            </a:rPr>
                            <a:t> rule (sides)</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endParaRPr lang="en-US"/>
                        </a:p>
                      </a:txBody>
                      <a:tcPr marL="36576" marR="36576" marT="36576" marB="36576" anchor="ctr">
                        <a:blipFill>
                          <a:blip r:embed="rId2"/>
                          <a:stretch>
                            <a:fillRect l="-57143" t="-69725" r="-670" b="-374312"/>
                          </a:stretch>
                        </a:blipFill>
                      </a:tcPr>
                    </a:tc>
                    <a:extLst>
                      <a:ext uri="{0D108BD9-81ED-4DB2-BD59-A6C34878D82A}">
                        <a16:rowId xmlns:a16="http://schemas.microsoft.com/office/drawing/2014/main" val="1283080463"/>
                      </a:ext>
                    </a:extLst>
                  </a:tr>
                  <a:tr h="659829">
                    <a:tc>
                      <a:txBody>
                        <a:bodyPr/>
                        <a:lstStyle/>
                        <a:p>
                          <a:pPr marR="0" indent="0" algn="l" rtl="0">
                            <a:lnSpc>
                              <a:spcPct val="119000"/>
                            </a:lnSpc>
                            <a:spcBef>
                              <a:spcPts val="0"/>
                            </a:spcBef>
                            <a:spcAft>
                              <a:spcPts val="1400"/>
                            </a:spcAft>
                          </a:pPr>
                          <a:r>
                            <a:rPr lang="en-GB" sz="1200" kern="1400" dirty="0" smtClean="0">
                              <a:ln>
                                <a:noFill/>
                              </a:ln>
                              <a:solidFill>
                                <a:srgbClr val="000000"/>
                              </a:solidFill>
                              <a:effectLst/>
                              <a:latin typeface="Gill Sans MT" panose="020B0502020104020203" pitchFamily="34" charset="0"/>
                            </a:rPr>
                            <a:t>Sine rule (angles)</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endParaRPr lang="en-US"/>
                        </a:p>
                      </a:txBody>
                      <a:tcPr marL="36576" marR="36576" marT="36576" marB="36576" anchor="ctr">
                        <a:blipFill>
                          <a:blip r:embed="rId2"/>
                          <a:stretch>
                            <a:fillRect l="-57143" t="-171296" r="-670" b="-277778"/>
                          </a:stretch>
                        </a:blipFill>
                      </a:tcPr>
                    </a:tc>
                    <a:extLst>
                      <a:ext uri="{0D108BD9-81ED-4DB2-BD59-A6C34878D82A}">
                        <a16:rowId xmlns:a16="http://schemas.microsoft.com/office/drawing/2014/main" val="3489290701"/>
                      </a:ext>
                    </a:extLst>
                  </a:tr>
                  <a:tr h="468567">
                    <a:tc>
                      <a:txBody>
                        <a:bodyPr/>
                        <a:lstStyle/>
                        <a:p>
                          <a:pPr marR="0" indent="0" algn="l" rtl="0">
                            <a:lnSpc>
                              <a:spcPct val="119000"/>
                            </a:lnSpc>
                            <a:spcBef>
                              <a:spcPts val="0"/>
                            </a:spcBef>
                            <a:spcAft>
                              <a:spcPts val="1400"/>
                            </a:spcAft>
                          </a:pPr>
                          <a:r>
                            <a:rPr lang="en-GB" sz="1200" kern="1400" dirty="0" smtClean="0">
                              <a:ln>
                                <a:noFill/>
                              </a:ln>
                              <a:solidFill>
                                <a:srgbClr val="000000"/>
                              </a:solidFill>
                              <a:effectLst/>
                              <a:latin typeface="Gill Sans MT" panose="020B0502020104020203" pitchFamily="34" charset="0"/>
                            </a:rPr>
                            <a:t>Cosine rule (sides)</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endParaRPr lang="en-US"/>
                        </a:p>
                      </a:txBody>
                      <a:tcPr marL="36576" marR="36576" marT="36576" marB="36576" anchor="ctr">
                        <a:blipFill>
                          <a:blip r:embed="rId2"/>
                          <a:stretch>
                            <a:fillRect l="-57143" t="-380519" r="-670" b="-289610"/>
                          </a:stretch>
                        </a:blipFill>
                      </a:tcPr>
                    </a:tc>
                    <a:extLst>
                      <a:ext uri="{0D108BD9-81ED-4DB2-BD59-A6C34878D82A}">
                        <a16:rowId xmlns:a16="http://schemas.microsoft.com/office/drawing/2014/main" val="591994769"/>
                      </a:ext>
                    </a:extLst>
                  </a:tr>
                  <a:tr h="687705">
                    <a:tc>
                      <a:txBody>
                        <a:bodyPr/>
                        <a:lstStyle/>
                        <a:p>
                          <a:pPr marR="0" indent="0" algn="l" rtl="0">
                            <a:lnSpc>
                              <a:spcPct val="119000"/>
                            </a:lnSpc>
                            <a:spcBef>
                              <a:spcPts val="0"/>
                            </a:spcBef>
                            <a:spcAft>
                              <a:spcPts val="1400"/>
                            </a:spcAft>
                          </a:pPr>
                          <a:r>
                            <a:rPr lang="en-GB" sz="1200" kern="1400" dirty="0" smtClean="0">
                              <a:ln>
                                <a:noFill/>
                              </a:ln>
                              <a:solidFill>
                                <a:srgbClr val="000000"/>
                              </a:solidFill>
                              <a:effectLst/>
                              <a:latin typeface="Gill Sans MT" panose="020B0502020104020203" pitchFamily="34" charset="0"/>
                            </a:rPr>
                            <a:t>Cosine rule (angles)</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endParaRPr lang="en-US"/>
                        </a:p>
                      </a:txBody>
                      <a:tcPr marL="36576" marR="36576" marT="36576" marB="36576" anchor="ctr">
                        <a:blipFill>
                          <a:blip r:embed="rId2"/>
                          <a:stretch>
                            <a:fillRect l="-57143" t="-327434" r="-670" b="-97345"/>
                          </a:stretch>
                        </a:blipFill>
                      </a:tcPr>
                    </a:tc>
                    <a:extLst>
                      <a:ext uri="{0D108BD9-81ED-4DB2-BD59-A6C34878D82A}">
                        <a16:rowId xmlns:a16="http://schemas.microsoft.com/office/drawing/2014/main" val="808088893"/>
                      </a:ext>
                    </a:extLst>
                  </a:tr>
                  <a:tr h="658305">
                    <a:tc>
                      <a:txBody>
                        <a:bodyPr/>
                        <a:lstStyle/>
                        <a:p>
                          <a:pPr marR="0" indent="0" algn="l" rtl="0">
                            <a:lnSpc>
                              <a:spcPct val="119000"/>
                            </a:lnSpc>
                            <a:spcBef>
                              <a:spcPts val="0"/>
                            </a:spcBef>
                            <a:spcAft>
                              <a:spcPts val="1400"/>
                            </a:spcAft>
                          </a:pPr>
                          <a:r>
                            <a:rPr lang="en-GB" sz="1200" kern="1400" dirty="0" smtClean="0">
                              <a:ln>
                                <a:noFill/>
                              </a:ln>
                              <a:solidFill>
                                <a:srgbClr val="000000"/>
                              </a:solidFill>
                              <a:effectLst/>
                              <a:latin typeface="Gill Sans MT" panose="020B0502020104020203" pitchFamily="34" charset="0"/>
                            </a:rPr>
                            <a:t>Area</a:t>
                          </a:r>
                          <a:r>
                            <a:rPr lang="en-GB" sz="1200" kern="1400" baseline="0" dirty="0" smtClean="0">
                              <a:ln>
                                <a:noFill/>
                              </a:ln>
                              <a:solidFill>
                                <a:srgbClr val="000000"/>
                              </a:solidFill>
                              <a:effectLst/>
                              <a:latin typeface="Gill Sans MT" panose="020B0502020104020203" pitchFamily="34" charset="0"/>
                            </a:rPr>
                            <a:t> of any triangle</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endParaRPr lang="en-US"/>
                        </a:p>
                      </a:txBody>
                      <a:tcPr marL="36576" marR="36576" marT="36576" marB="36576" anchor="ctr">
                        <a:blipFill>
                          <a:blip r:embed="rId2"/>
                          <a:stretch>
                            <a:fillRect l="-57143" t="-447222" r="-670" b="-1852"/>
                          </a:stretch>
                        </a:blipFill>
                      </a:tcPr>
                    </a:tc>
                    <a:extLst>
                      <a:ext uri="{0D108BD9-81ED-4DB2-BD59-A6C34878D82A}">
                        <a16:rowId xmlns:a16="http://schemas.microsoft.com/office/drawing/2014/main" val="270688304"/>
                      </a:ext>
                    </a:extLst>
                  </a:tr>
                </a:tbl>
              </a:graphicData>
            </a:graphic>
          </p:graphicFrame>
        </mc:Fallback>
      </mc:AlternateContent>
      <p:graphicFrame>
        <p:nvGraphicFramePr>
          <p:cNvPr id="19" name="Table 18"/>
          <p:cNvGraphicFramePr>
            <a:graphicFrameLocks noGrp="1"/>
          </p:cNvGraphicFramePr>
          <p:nvPr/>
        </p:nvGraphicFramePr>
        <p:xfrm>
          <a:off x="4848225" y="243225"/>
          <a:ext cx="7077075" cy="6326598"/>
        </p:xfrm>
        <a:graphic>
          <a:graphicData uri="http://schemas.openxmlformats.org/drawingml/2006/table">
            <a:tbl>
              <a:tblPr firstRow="1" bandRow="1">
                <a:tableStyleId>{5940675A-B579-460E-94D1-54222C63F5DA}</a:tableStyleId>
              </a:tblPr>
              <a:tblGrid>
                <a:gridCol w="1161731">
                  <a:extLst>
                    <a:ext uri="{9D8B030D-6E8A-4147-A177-3AD203B41FA5}">
                      <a16:colId xmlns:a16="http://schemas.microsoft.com/office/drawing/2014/main" val="20000"/>
                    </a:ext>
                  </a:extLst>
                </a:gridCol>
                <a:gridCol w="5915344">
                  <a:extLst>
                    <a:ext uri="{9D8B030D-6E8A-4147-A177-3AD203B41FA5}">
                      <a16:colId xmlns:a16="http://schemas.microsoft.com/office/drawing/2014/main" val="20001"/>
                    </a:ext>
                  </a:extLst>
                </a:gridCol>
              </a:tblGrid>
              <a:tr h="422398">
                <a:tc gridSpan="2">
                  <a:txBody>
                    <a:bodyPr/>
                    <a:lstStyle/>
                    <a:p>
                      <a:pPr algn="ctr"/>
                      <a:r>
                        <a:rPr lang="en-GB" sz="1200" b="1" u="sng" dirty="0">
                          <a:latin typeface="Gill Sans MT" panose="020B0502020104020203" pitchFamily="34" charset="0"/>
                        </a:rPr>
                        <a:t>Trigonometric Graphs</a:t>
                      </a:r>
                    </a:p>
                  </a:txBody>
                  <a:tcPr anchor="ctr">
                    <a:solidFill>
                      <a:schemeClr val="accent1">
                        <a:lumMod val="20000"/>
                        <a:lumOff val="80000"/>
                      </a:schemeClr>
                    </a:solidFill>
                  </a:tcPr>
                </a:tc>
                <a:tc hMerge="1">
                  <a:txBody>
                    <a:bodyPr/>
                    <a:lstStyle/>
                    <a:p>
                      <a:pPr algn="l"/>
                      <a:endParaRPr lang="en-GB" sz="1200" b="1" dirty="0">
                        <a:latin typeface="+mn-lt"/>
                      </a:endParaRPr>
                    </a:p>
                  </a:txBody>
                  <a:tcPr anchor="ctr">
                    <a:solidFill>
                      <a:schemeClr val="accent4">
                        <a:lumMod val="20000"/>
                        <a:lumOff val="80000"/>
                      </a:schemeClr>
                    </a:solidFill>
                  </a:tcPr>
                </a:tc>
                <a:extLst>
                  <a:ext uri="{0D108BD9-81ED-4DB2-BD59-A6C34878D82A}">
                    <a16:rowId xmlns:a16="http://schemas.microsoft.com/office/drawing/2014/main" val="1184093998"/>
                  </a:ext>
                </a:extLst>
              </a:tr>
              <a:tr h="1972802">
                <a:tc>
                  <a:txBody>
                    <a:bodyPr/>
                    <a:lstStyle/>
                    <a:p>
                      <a:pPr marR="0" indent="0" algn="ctr"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y</a:t>
                      </a:r>
                      <a:r>
                        <a:rPr lang="en-GB" sz="1200" kern="1400" baseline="0" dirty="0">
                          <a:ln>
                            <a:noFill/>
                          </a:ln>
                          <a:solidFill>
                            <a:srgbClr val="000000"/>
                          </a:solidFill>
                          <a:effectLst/>
                          <a:latin typeface="Gill Sans MT" panose="020B0502020104020203" pitchFamily="34" charset="0"/>
                        </a:rPr>
                        <a:t>  = sin(x)</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00000"/>
                        </a:lnSpc>
                        <a:spcBef>
                          <a:spcPts val="0"/>
                        </a:spcBef>
                        <a:spcAft>
                          <a:spcPts val="1400"/>
                        </a:spcAft>
                      </a:pPr>
                      <a:endParaRPr lang="en-GB" sz="1200" kern="1400" dirty="0">
                        <a:ln>
                          <a:noFill/>
                        </a:ln>
                        <a:solidFill>
                          <a:srgbClr val="000000"/>
                        </a:solidFill>
                        <a:effectLst/>
                        <a:latin typeface="Gill Sans MT" panose="020B0502020104020203" pitchFamily="34" charset="0"/>
                      </a:endParaRPr>
                    </a:p>
                    <a:p>
                      <a:pPr marR="0" indent="0" algn="l" rtl="0">
                        <a:lnSpc>
                          <a:spcPct val="100000"/>
                        </a:lnSpc>
                        <a:spcBef>
                          <a:spcPts val="0"/>
                        </a:spcBef>
                        <a:spcAft>
                          <a:spcPts val="1400"/>
                        </a:spcAft>
                      </a:pPr>
                      <a:endParaRPr lang="en-GB" sz="1200" kern="1400" dirty="0">
                        <a:ln>
                          <a:noFill/>
                        </a:ln>
                        <a:solidFill>
                          <a:srgbClr val="000000"/>
                        </a:solidFill>
                        <a:effectLst/>
                        <a:latin typeface="Gill Sans MT" panose="020B0502020104020203" pitchFamily="34" charset="0"/>
                      </a:endParaRPr>
                    </a:p>
                    <a:p>
                      <a:pPr marL="0" marR="0" indent="0" algn="l" rtl="0">
                        <a:lnSpc>
                          <a:spcPct val="100000"/>
                        </a:lnSpc>
                        <a:spcBef>
                          <a:spcPts val="0"/>
                        </a:spcBef>
                        <a:spcAft>
                          <a:spcPts val="1400"/>
                        </a:spcAft>
                        <a:buFont typeface="Arial" panose="020B0604020202020204" pitchFamily="34" charset="0"/>
                        <a:buNone/>
                      </a:pPr>
                      <a:r>
                        <a:rPr lang="en-GB" sz="1200" kern="1400" dirty="0">
                          <a:ln>
                            <a:noFill/>
                          </a:ln>
                          <a:solidFill>
                            <a:srgbClr val="000000"/>
                          </a:solidFill>
                          <a:effectLst/>
                          <a:latin typeface="Gill Sans MT" panose="020B0502020104020203" pitchFamily="34" charset="0"/>
                        </a:rPr>
                        <a:t>-</a:t>
                      </a:r>
                      <a:r>
                        <a:rPr lang="en-GB" sz="1200" kern="1400" baseline="0" dirty="0">
                          <a:ln>
                            <a:noFill/>
                          </a:ln>
                          <a:solidFill>
                            <a:srgbClr val="000000"/>
                          </a:solidFill>
                          <a:effectLst/>
                          <a:latin typeface="Gill Sans MT" panose="020B0502020104020203" pitchFamily="34" charset="0"/>
                        </a:rPr>
                        <a:t> Graph is a continuous curve and repeats every 360⁰</a:t>
                      </a:r>
                      <a:br>
                        <a:rPr lang="en-GB" sz="1200" kern="1400" baseline="0" dirty="0">
                          <a:ln>
                            <a:noFill/>
                          </a:ln>
                          <a:solidFill>
                            <a:srgbClr val="000000"/>
                          </a:solidFill>
                          <a:effectLst/>
                          <a:latin typeface="Gill Sans MT" panose="020B0502020104020203" pitchFamily="34" charset="0"/>
                        </a:rPr>
                      </a:br>
                      <a:r>
                        <a:rPr lang="en-GB" sz="1200" kern="1400" baseline="0" dirty="0">
                          <a:ln>
                            <a:noFill/>
                          </a:ln>
                          <a:solidFill>
                            <a:srgbClr val="000000"/>
                          </a:solidFill>
                          <a:effectLst/>
                          <a:latin typeface="Gill Sans MT" panose="020B0502020104020203" pitchFamily="34" charset="0"/>
                        </a:rPr>
                        <a:t>- Passes through (0, 0)</a:t>
                      </a:r>
                      <a:br>
                        <a:rPr lang="en-GB" sz="1200" kern="1400" baseline="0" dirty="0">
                          <a:ln>
                            <a:noFill/>
                          </a:ln>
                          <a:solidFill>
                            <a:srgbClr val="000000"/>
                          </a:solidFill>
                          <a:effectLst/>
                          <a:latin typeface="Gill Sans MT" panose="020B0502020104020203" pitchFamily="34" charset="0"/>
                        </a:rPr>
                      </a:br>
                      <a:r>
                        <a:rPr lang="en-GB" sz="1200" kern="1400" baseline="0" dirty="0">
                          <a:ln>
                            <a:noFill/>
                          </a:ln>
                          <a:solidFill>
                            <a:srgbClr val="000000"/>
                          </a:solidFill>
                          <a:effectLst/>
                          <a:latin typeface="Gill Sans MT" panose="020B0502020104020203" pitchFamily="34" charset="0"/>
                        </a:rPr>
                        <a:t>- Maximum point of 1, minimum point of -1</a:t>
                      </a:r>
                      <a:endParaRPr lang="en-GB" sz="1200" kern="1400" dirty="0">
                        <a:ln>
                          <a:noFill/>
                        </a:ln>
                        <a:solidFill>
                          <a:srgbClr val="000000"/>
                        </a:solidFill>
                        <a:effectLst/>
                        <a:latin typeface="Gill Sans MT" panose="020B0502020104020203" pitchFamily="34" charset="0"/>
                      </a:endParaRPr>
                    </a:p>
                  </a:txBody>
                  <a:tcPr marL="36576" marR="36576" marT="36576" marB="36576" anchor="b"/>
                </a:tc>
                <a:extLst>
                  <a:ext uri="{0D108BD9-81ED-4DB2-BD59-A6C34878D82A}">
                    <a16:rowId xmlns:a16="http://schemas.microsoft.com/office/drawing/2014/main" val="1283080463"/>
                  </a:ext>
                </a:extLst>
              </a:tr>
              <a:tr h="1965699">
                <a:tc>
                  <a:txBody>
                    <a:bodyPr/>
                    <a:lstStyle/>
                    <a:p>
                      <a:pPr marR="0" indent="0" algn="ctr"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y</a:t>
                      </a:r>
                      <a:r>
                        <a:rPr lang="en-GB" sz="1200" kern="1400" baseline="0" dirty="0">
                          <a:ln>
                            <a:noFill/>
                          </a:ln>
                          <a:solidFill>
                            <a:srgbClr val="000000"/>
                          </a:solidFill>
                          <a:effectLst/>
                          <a:latin typeface="Gill Sans MT" panose="020B0502020104020203" pitchFamily="34" charset="0"/>
                        </a:rPr>
                        <a:t>  = cos(x)</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00000"/>
                        </a:lnSpc>
                        <a:spcBef>
                          <a:spcPts val="0"/>
                        </a:spcBef>
                        <a:spcAft>
                          <a:spcPts val="1400"/>
                        </a:spcAft>
                      </a:pPr>
                      <a:endParaRPr lang="en-GB" sz="1200" kern="1400" dirty="0">
                        <a:ln>
                          <a:noFill/>
                        </a:ln>
                        <a:solidFill>
                          <a:srgbClr val="000000"/>
                        </a:solidFill>
                        <a:effectLst/>
                        <a:latin typeface="Gill Sans MT" panose="020B0502020104020203" pitchFamily="34" charset="0"/>
                      </a:endParaRPr>
                    </a:p>
                    <a:p>
                      <a:pPr marR="0" indent="0" algn="l" rtl="0">
                        <a:lnSpc>
                          <a:spcPct val="100000"/>
                        </a:lnSpc>
                        <a:spcBef>
                          <a:spcPts val="0"/>
                        </a:spcBef>
                        <a:spcAft>
                          <a:spcPts val="1400"/>
                        </a:spcAft>
                      </a:pPr>
                      <a:endParaRPr lang="en-GB" sz="1200" kern="1400" dirty="0">
                        <a:ln>
                          <a:noFill/>
                        </a:ln>
                        <a:solidFill>
                          <a:srgbClr val="000000"/>
                        </a:solidFill>
                        <a:effectLst/>
                        <a:latin typeface="Gill Sans MT" panose="020B0502020104020203" pitchFamily="34" charset="0"/>
                      </a:endParaRPr>
                    </a:p>
                    <a:p>
                      <a:pPr marR="0" indent="0" algn="l" rtl="0">
                        <a:lnSpc>
                          <a:spcPct val="100000"/>
                        </a:lnSpc>
                        <a:spcBef>
                          <a:spcPts val="0"/>
                        </a:spcBef>
                        <a:spcAft>
                          <a:spcPts val="1400"/>
                        </a:spcAft>
                      </a:pPr>
                      <a:endParaRPr lang="en-GB" sz="1200" kern="1400" dirty="0">
                        <a:ln>
                          <a:noFill/>
                        </a:ln>
                        <a:solidFill>
                          <a:srgbClr val="000000"/>
                        </a:solidFill>
                        <a:effectLst/>
                        <a:latin typeface="Gill Sans MT" panose="020B0502020104020203" pitchFamily="34" charset="0"/>
                      </a:endParaRPr>
                    </a:p>
                    <a:p>
                      <a:pPr marL="0" marR="0" indent="0" algn="l" rtl="0">
                        <a:lnSpc>
                          <a:spcPct val="100000"/>
                        </a:lnSpc>
                        <a:spcBef>
                          <a:spcPts val="0"/>
                        </a:spcBef>
                        <a:spcAft>
                          <a:spcPts val="1400"/>
                        </a:spcAft>
                        <a:buFont typeface="Arial" panose="020B0604020202020204" pitchFamily="34" charset="0"/>
                        <a:buNone/>
                      </a:pPr>
                      <a:r>
                        <a:rPr lang="en-GB" sz="1200" kern="1400" dirty="0">
                          <a:ln>
                            <a:noFill/>
                          </a:ln>
                          <a:solidFill>
                            <a:srgbClr val="000000"/>
                          </a:solidFill>
                          <a:effectLst/>
                          <a:latin typeface="Gill Sans MT" panose="020B0502020104020203" pitchFamily="34" charset="0"/>
                        </a:rPr>
                        <a:t>-</a:t>
                      </a:r>
                      <a:r>
                        <a:rPr lang="en-GB" sz="1200" kern="1400" baseline="0" dirty="0">
                          <a:ln>
                            <a:noFill/>
                          </a:ln>
                          <a:solidFill>
                            <a:srgbClr val="000000"/>
                          </a:solidFill>
                          <a:effectLst/>
                          <a:latin typeface="Gill Sans MT" panose="020B0502020104020203" pitchFamily="34" charset="0"/>
                        </a:rPr>
                        <a:t> Graph is a continuous curve and repeats every 360⁰</a:t>
                      </a:r>
                      <a:br>
                        <a:rPr lang="en-GB" sz="1200" kern="1400" baseline="0" dirty="0">
                          <a:ln>
                            <a:noFill/>
                          </a:ln>
                          <a:solidFill>
                            <a:srgbClr val="000000"/>
                          </a:solidFill>
                          <a:effectLst/>
                          <a:latin typeface="Gill Sans MT" panose="020B0502020104020203" pitchFamily="34" charset="0"/>
                        </a:rPr>
                      </a:br>
                      <a:r>
                        <a:rPr lang="en-GB" sz="1200" kern="1400" baseline="0" dirty="0">
                          <a:ln>
                            <a:noFill/>
                          </a:ln>
                          <a:solidFill>
                            <a:srgbClr val="000000"/>
                          </a:solidFill>
                          <a:effectLst/>
                          <a:latin typeface="Gill Sans MT" panose="020B0502020104020203" pitchFamily="34" charset="0"/>
                        </a:rPr>
                        <a:t>- Passes through (0, 1)</a:t>
                      </a:r>
                      <a:br>
                        <a:rPr lang="en-GB" sz="1200" kern="1400" baseline="0" dirty="0">
                          <a:ln>
                            <a:noFill/>
                          </a:ln>
                          <a:solidFill>
                            <a:srgbClr val="000000"/>
                          </a:solidFill>
                          <a:effectLst/>
                          <a:latin typeface="Gill Sans MT" panose="020B0502020104020203" pitchFamily="34" charset="0"/>
                        </a:rPr>
                      </a:br>
                      <a:r>
                        <a:rPr lang="en-GB" sz="1200" kern="1400" baseline="0" dirty="0">
                          <a:ln>
                            <a:noFill/>
                          </a:ln>
                          <a:solidFill>
                            <a:srgbClr val="000000"/>
                          </a:solidFill>
                          <a:effectLst/>
                          <a:latin typeface="Gill Sans MT" panose="020B0502020104020203" pitchFamily="34" charset="0"/>
                        </a:rPr>
                        <a:t>- Maximum point of 1, minimum point of -1</a:t>
                      </a:r>
                      <a:endParaRPr lang="en-GB" sz="1200" kern="1400" dirty="0">
                        <a:ln>
                          <a:noFill/>
                        </a:ln>
                        <a:solidFill>
                          <a:srgbClr val="000000"/>
                        </a:solidFill>
                        <a:effectLst/>
                        <a:latin typeface="Gill Sans MT" panose="020B0502020104020203" pitchFamily="34" charset="0"/>
                      </a:endParaRPr>
                    </a:p>
                  </a:txBody>
                  <a:tcPr marL="36576" marR="36576" marT="36576" marB="36576" anchor="b"/>
                </a:tc>
                <a:extLst>
                  <a:ext uri="{0D108BD9-81ED-4DB2-BD59-A6C34878D82A}">
                    <a16:rowId xmlns:a16="http://schemas.microsoft.com/office/drawing/2014/main" val="3489290701"/>
                  </a:ext>
                </a:extLst>
              </a:tr>
              <a:tr h="1965699">
                <a:tc>
                  <a:txBody>
                    <a:bodyPr/>
                    <a:lstStyle/>
                    <a:p>
                      <a:pPr marR="0" indent="0" algn="ctr"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y</a:t>
                      </a:r>
                      <a:r>
                        <a:rPr lang="en-GB" sz="1200" kern="1400" baseline="0" dirty="0">
                          <a:ln>
                            <a:noFill/>
                          </a:ln>
                          <a:solidFill>
                            <a:srgbClr val="000000"/>
                          </a:solidFill>
                          <a:effectLst/>
                          <a:latin typeface="Gill Sans MT" panose="020B0502020104020203" pitchFamily="34" charset="0"/>
                        </a:rPr>
                        <a:t>  = tan(x)</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00000"/>
                        </a:lnSpc>
                        <a:spcBef>
                          <a:spcPts val="0"/>
                        </a:spcBef>
                        <a:spcAft>
                          <a:spcPts val="1400"/>
                        </a:spcAft>
                      </a:pPr>
                      <a:endParaRPr lang="en-GB" sz="1200" kern="1400" dirty="0">
                        <a:ln>
                          <a:noFill/>
                        </a:ln>
                        <a:solidFill>
                          <a:srgbClr val="000000"/>
                        </a:solidFill>
                        <a:effectLst/>
                        <a:latin typeface="Gill Sans MT" panose="020B0502020104020203" pitchFamily="34" charset="0"/>
                      </a:endParaRPr>
                    </a:p>
                    <a:p>
                      <a:pPr marR="0" indent="0" algn="l" rtl="0">
                        <a:lnSpc>
                          <a:spcPct val="100000"/>
                        </a:lnSpc>
                        <a:spcBef>
                          <a:spcPts val="0"/>
                        </a:spcBef>
                        <a:spcAft>
                          <a:spcPts val="1400"/>
                        </a:spcAft>
                      </a:pPr>
                      <a:endParaRPr lang="en-GB" sz="1200" kern="1400" dirty="0">
                        <a:ln>
                          <a:noFill/>
                        </a:ln>
                        <a:solidFill>
                          <a:srgbClr val="000000"/>
                        </a:solidFill>
                        <a:effectLst/>
                        <a:latin typeface="Gill Sans MT" panose="020B0502020104020203" pitchFamily="34" charset="0"/>
                      </a:endParaRPr>
                    </a:p>
                    <a:p>
                      <a:pPr marL="0" marR="0" indent="0" algn="l" rtl="0">
                        <a:lnSpc>
                          <a:spcPct val="100000"/>
                        </a:lnSpc>
                        <a:spcBef>
                          <a:spcPts val="0"/>
                        </a:spcBef>
                        <a:spcAft>
                          <a:spcPts val="1400"/>
                        </a:spcAft>
                        <a:buFont typeface="Arial" panose="020B0604020202020204" pitchFamily="34" charset="0"/>
                        <a:buNone/>
                      </a:pPr>
                      <a:endParaRPr lang="en-GB"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591994769"/>
                  </a:ext>
                </a:extLst>
              </a:tr>
            </a:tbl>
          </a:graphicData>
        </a:graphic>
      </p:graphicFrame>
      <p:pic>
        <p:nvPicPr>
          <p:cNvPr id="20" name="Picture 2" descr="Cosine Ru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5568" y="4790172"/>
            <a:ext cx="1956232" cy="177254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6557962" y="704890"/>
            <a:ext cx="4753313" cy="1295360"/>
          </a:xfrm>
          <a:prstGeom prst="rect">
            <a:avLst/>
          </a:prstGeom>
        </p:spPr>
      </p:pic>
      <p:pic>
        <p:nvPicPr>
          <p:cNvPr id="6" name="Picture 5"/>
          <p:cNvPicPr>
            <a:picLocks noChangeAspect="1"/>
          </p:cNvPicPr>
          <p:nvPr/>
        </p:nvPicPr>
        <p:blipFill>
          <a:blip r:embed="rId6">
            <a:extLst>
              <a:ext uri="{BEBA8EAE-BF5A-486C-A8C5-ECC9F3942E4B}">
                <a14:imgProps xmlns:a14="http://schemas.microsoft.com/office/drawing/2010/main">
                  <a14:imgLayer r:embed="rId7">
                    <a14:imgEffect>
                      <a14:sharpenSoften amount="50000"/>
                    </a14:imgEffect>
                  </a14:imgLayer>
                </a14:imgProps>
              </a:ext>
            </a:extLst>
          </a:blip>
          <a:stretch>
            <a:fillRect/>
          </a:stretch>
        </p:blipFill>
        <p:spPr>
          <a:xfrm>
            <a:off x="6448424" y="2664571"/>
            <a:ext cx="4791076" cy="1305651"/>
          </a:xfrm>
          <a:prstGeom prst="rect">
            <a:avLst/>
          </a:prstGeom>
        </p:spPr>
      </p:pic>
      <p:pic>
        <p:nvPicPr>
          <p:cNvPr id="7" name="Picture 6"/>
          <p:cNvPicPr>
            <a:picLocks noChangeAspect="1"/>
          </p:cNvPicPr>
          <p:nvPr/>
        </p:nvPicPr>
        <p:blipFill>
          <a:blip r:embed="rId8">
            <a:extLst>
              <a:ext uri="{BEBA8EAE-BF5A-486C-A8C5-ECC9F3942E4B}">
                <a14:imgProps xmlns:a14="http://schemas.microsoft.com/office/drawing/2010/main">
                  <a14:imgLayer r:embed="rId9">
                    <a14:imgEffect>
                      <a14:sharpenSoften amount="50000"/>
                    </a14:imgEffect>
                  </a14:imgLayer>
                </a14:imgProps>
              </a:ext>
            </a:extLst>
          </a:blip>
          <a:stretch>
            <a:fillRect/>
          </a:stretch>
        </p:blipFill>
        <p:spPr>
          <a:xfrm>
            <a:off x="6095999" y="4634543"/>
            <a:ext cx="4210050" cy="1847850"/>
          </a:xfrm>
          <a:prstGeom prst="rect">
            <a:avLst/>
          </a:prstGeom>
        </p:spPr>
      </p:pic>
      <p:sp>
        <p:nvSpPr>
          <p:cNvPr id="8" name="TextBox 7"/>
          <p:cNvSpPr txBox="1"/>
          <p:nvPr/>
        </p:nvSpPr>
        <p:spPr>
          <a:xfrm>
            <a:off x="10382249" y="5006573"/>
            <a:ext cx="1543051" cy="1384995"/>
          </a:xfrm>
          <a:prstGeom prst="rect">
            <a:avLst/>
          </a:prstGeom>
          <a:noFill/>
        </p:spPr>
        <p:txBody>
          <a:bodyPr wrap="square" rtlCol="0">
            <a:spAutoFit/>
          </a:bodyPr>
          <a:lstStyle/>
          <a:p>
            <a:r>
              <a:rPr lang="en-GB" sz="1200" dirty="0"/>
              <a:t>- Repeats every 180</a:t>
            </a:r>
            <a:r>
              <a:rPr lang="en-GB" sz="1200" kern="1400" dirty="0">
                <a:solidFill>
                  <a:srgbClr val="000000"/>
                </a:solidFill>
              </a:rPr>
              <a:t>⁰</a:t>
            </a:r>
            <a:br>
              <a:rPr lang="en-GB" sz="1200" kern="1400" dirty="0">
                <a:solidFill>
                  <a:srgbClr val="000000"/>
                </a:solidFill>
              </a:rPr>
            </a:br>
            <a:r>
              <a:rPr lang="en-GB" sz="1200" kern="1400" dirty="0">
                <a:solidFill>
                  <a:srgbClr val="000000"/>
                </a:solidFill>
              </a:rPr>
              <a:t>- Not a continuous curve</a:t>
            </a:r>
          </a:p>
          <a:p>
            <a:r>
              <a:rPr lang="en-GB" sz="1200" dirty="0"/>
              <a:t>- Vertical </a:t>
            </a:r>
            <a:r>
              <a:rPr lang="en-GB" sz="1200" dirty="0" err="1"/>
              <a:t>aysmptotes</a:t>
            </a:r>
            <a:r>
              <a:rPr lang="en-GB" sz="1200" dirty="0"/>
              <a:t> (lines where it is not allowed to touch) at 90</a:t>
            </a:r>
            <a:r>
              <a:rPr lang="en-GB" sz="1200" kern="1400" dirty="0">
                <a:solidFill>
                  <a:srgbClr val="000000"/>
                </a:solidFill>
              </a:rPr>
              <a:t>⁰</a:t>
            </a:r>
            <a:r>
              <a:rPr lang="en-GB" sz="1200" dirty="0"/>
              <a:t> and 180</a:t>
            </a:r>
            <a:r>
              <a:rPr lang="en-GB" sz="1200" kern="1400" dirty="0">
                <a:solidFill>
                  <a:srgbClr val="000000"/>
                </a:solidFill>
              </a:rPr>
              <a:t>⁰</a:t>
            </a:r>
            <a:endParaRPr lang="en-GB" sz="1200" dirty="0"/>
          </a:p>
        </p:txBody>
      </p:sp>
      <p:sp>
        <p:nvSpPr>
          <p:cNvPr id="10" name="TextBox 9"/>
          <p:cNvSpPr txBox="1"/>
          <p:nvPr/>
        </p:nvSpPr>
        <p:spPr>
          <a:xfrm>
            <a:off x="11755120" y="6488668"/>
            <a:ext cx="436880" cy="369332"/>
          </a:xfrm>
          <a:prstGeom prst="rect">
            <a:avLst/>
          </a:prstGeom>
          <a:solidFill>
            <a:schemeClr val="tx1"/>
          </a:solidFill>
        </p:spPr>
        <p:txBody>
          <a:bodyPr wrap="square" rtlCol="0">
            <a:spAutoFit/>
          </a:bodyPr>
          <a:lstStyle/>
          <a:p>
            <a:pPr algn="ctr"/>
            <a:r>
              <a:rPr lang="en-GB" dirty="0">
                <a:solidFill>
                  <a:schemeClr val="bg1"/>
                </a:solidFill>
              </a:rPr>
              <a:t>5</a:t>
            </a:r>
          </a:p>
        </p:txBody>
      </p:sp>
    </p:spTree>
    <p:extLst>
      <p:ext uri="{BB962C8B-B14F-4D97-AF65-F5344CB8AC3E}">
        <p14:creationId xmlns:p14="http://schemas.microsoft.com/office/powerpoint/2010/main" val="1785280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2703" y="134605"/>
            <a:ext cx="1786308"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rPr>
              <a:t>Science</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ndParaRPr>
          </a:p>
        </p:txBody>
      </p:sp>
      <p:sp>
        <p:nvSpPr>
          <p:cNvPr id="7" name="TextBox 6"/>
          <p:cNvSpPr txBox="1"/>
          <p:nvPr/>
        </p:nvSpPr>
        <p:spPr>
          <a:xfrm>
            <a:off x="11755120" y="6488668"/>
            <a:ext cx="436880" cy="369332"/>
          </a:xfrm>
          <a:prstGeom prst="rect">
            <a:avLst/>
          </a:prstGeom>
          <a:solidFill>
            <a:schemeClr val="tx1"/>
          </a:solidFill>
        </p:spPr>
        <p:txBody>
          <a:bodyPr wrap="square" rtlCol="0">
            <a:spAutoFit/>
          </a:bodyPr>
          <a:lstStyle/>
          <a:p>
            <a:pPr algn="ctr"/>
            <a:r>
              <a:rPr lang="en-GB" dirty="0">
                <a:solidFill>
                  <a:schemeClr val="bg1"/>
                </a:solidFill>
              </a:rPr>
              <a:t>6</a:t>
            </a:r>
          </a:p>
        </p:txBody>
      </p:sp>
      <p:graphicFrame>
        <p:nvGraphicFramePr>
          <p:cNvPr id="8" name="Table 7">
            <a:extLst>
              <a:ext uri="{FF2B5EF4-FFF2-40B4-BE49-F238E27FC236}">
                <a16:creationId xmlns:a16="http://schemas.microsoft.com/office/drawing/2014/main" id="{516E89BF-C07E-4440-8923-455F5A33F101}"/>
              </a:ext>
            </a:extLst>
          </p:cNvPr>
          <p:cNvGraphicFramePr>
            <a:graphicFrameLocks noGrp="1"/>
          </p:cNvGraphicFramePr>
          <p:nvPr>
            <p:extLst>
              <p:ext uri="{D42A27DB-BD31-4B8C-83A1-F6EECF244321}">
                <p14:modId xmlns:p14="http://schemas.microsoft.com/office/powerpoint/2010/main" val="1821341720"/>
              </p:ext>
            </p:extLst>
          </p:nvPr>
        </p:nvGraphicFramePr>
        <p:xfrm>
          <a:off x="253331" y="1118785"/>
          <a:ext cx="5686124" cy="4074795"/>
        </p:xfrm>
        <a:graphic>
          <a:graphicData uri="http://schemas.openxmlformats.org/drawingml/2006/table">
            <a:tbl>
              <a:tblPr firstRow="1" bandRow="1">
                <a:tableStyleId>{5940675A-B579-460E-94D1-54222C63F5DA}</a:tableStyleId>
              </a:tblPr>
              <a:tblGrid>
                <a:gridCol w="1139400">
                  <a:extLst>
                    <a:ext uri="{9D8B030D-6E8A-4147-A177-3AD203B41FA5}">
                      <a16:colId xmlns:a16="http://schemas.microsoft.com/office/drawing/2014/main" val="1327400636"/>
                    </a:ext>
                  </a:extLst>
                </a:gridCol>
                <a:gridCol w="4546724">
                  <a:extLst>
                    <a:ext uri="{9D8B030D-6E8A-4147-A177-3AD203B41FA5}">
                      <a16:colId xmlns:a16="http://schemas.microsoft.com/office/drawing/2014/main" val="3241102617"/>
                    </a:ext>
                  </a:extLst>
                </a:gridCol>
              </a:tblGrid>
              <a:tr h="222885">
                <a:tc gridSpan="2">
                  <a:txBody>
                    <a:bodyPr/>
                    <a:lstStyle/>
                    <a:p>
                      <a:r>
                        <a:rPr lang="en-GB" sz="1200" b="1" dirty="0"/>
                        <a:t>Chemistry of the atmosphere key words </a:t>
                      </a:r>
                      <a:endParaRPr lang="en-GB" sz="1200" b="1" dirty="0">
                        <a:latin typeface="Gill Sans MT" panose="020B0502020104020203" pitchFamily="34" charset="0"/>
                      </a:endParaRPr>
                    </a:p>
                  </a:txBody>
                  <a:tcPr>
                    <a:solidFill>
                      <a:schemeClr val="accent1">
                        <a:lumMod val="20000"/>
                        <a:lumOff val="80000"/>
                      </a:schemeClr>
                    </a:solidFill>
                  </a:tcPr>
                </a:tc>
                <a:tc hMerge="1">
                  <a:txBody>
                    <a:bodyPr/>
                    <a:lstStyle/>
                    <a:p>
                      <a:endParaRPr lang="en-GB" sz="1200" dirty="0">
                        <a:latin typeface="Gill Sans MT" panose="020B0502020104020203" pitchFamily="34" charset="0"/>
                      </a:endParaRPr>
                    </a:p>
                  </a:txBody>
                  <a:tcPr/>
                </a:tc>
                <a:extLst>
                  <a:ext uri="{0D108BD9-81ED-4DB2-BD59-A6C34878D82A}">
                    <a16:rowId xmlns:a16="http://schemas.microsoft.com/office/drawing/2014/main" val="52106529"/>
                  </a:ext>
                </a:extLst>
              </a:tr>
              <a:tr h="370840">
                <a:tc>
                  <a:txBody>
                    <a:bodyPr/>
                    <a:lstStyle/>
                    <a:p>
                      <a:r>
                        <a:rPr lang="en-GB" sz="1200" dirty="0">
                          <a:latin typeface="Gill Sans MT" panose="020B0502020104020203" pitchFamily="34" charset="0"/>
                        </a:rPr>
                        <a:t>Atmosphere</a:t>
                      </a:r>
                    </a:p>
                  </a:txBody>
                  <a:tcPr/>
                </a:tc>
                <a:tc>
                  <a:txBody>
                    <a:bodyPr/>
                    <a:lstStyle/>
                    <a:p>
                      <a:r>
                        <a:rPr lang="en-GB" sz="1200" dirty="0">
                          <a:latin typeface="Gill Sans MT" panose="020B0502020104020203" pitchFamily="34" charset="0"/>
                        </a:rPr>
                        <a:t>the gases that surround the Earth or other planet.</a:t>
                      </a:r>
                    </a:p>
                  </a:txBody>
                  <a:tcPr/>
                </a:tc>
                <a:extLst>
                  <a:ext uri="{0D108BD9-81ED-4DB2-BD59-A6C34878D82A}">
                    <a16:rowId xmlns:a16="http://schemas.microsoft.com/office/drawing/2014/main" val="3203824737"/>
                  </a:ext>
                </a:extLst>
              </a:tr>
              <a:tr h="295275">
                <a:tc>
                  <a:txBody>
                    <a:bodyPr/>
                    <a:lstStyle/>
                    <a:p>
                      <a:r>
                        <a:rPr lang="en-GB" sz="1200" dirty="0">
                          <a:latin typeface="Gill Sans MT" panose="020B0502020104020203" pitchFamily="34" charset="0"/>
                        </a:rPr>
                        <a:t>Precipitated </a:t>
                      </a:r>
                    </a:p>
                  </a:txBody>
                  <a:tcPr/>
                </a:tc>
                <a:tc>
                  <a:txBody>
                    <a:bodyPr/>
                    <a:lstStyle/>
                    <a:p>
                      <a:r>
                        <a:rPr lang="en-GB" sz="1200" dirty="0">
                          <a:latin typeface="Gill Sans MT" panose="020B0502020104020203" pitchFamily="34" charset="0"/>
                        </a:rPr>
                        <a:t>a substance is produced as a solid from a liquid.</a:t>
                      </a:r>
                    </a:p>
                  </a:txBody>
                  <a:tcPr/>
                </a:tc>
                <a:extLst>
                  <a:ext uri="{0D108BD9-81ED-4DB2-BD59-A6C34878D82A}">
                    <a16:rowId xmlns:a16="http://schemas.microsoft.com/office/drawing/2014/main" val="3621312200"/>
                  </a:ext>
                </a:extLst>
              </a:tr>
              <a:tr h="370840">
                <a:tc>
                  <a:txBody>
                    <a:bodyPr/>
                    <a:lstStyle/>
                    <a:p>
                      <a:r>
                        <a:rPr lang="en-GB" sz="1200" dirty="0">
                          <a:latin typeface="Gill Sans MT" panose="020B0502020104020203" pitchFamily="34" charset="0"/>
                        </a:rPr>
                        <a:t>Algae</a:t>
                      </a:r>
                    </a:p>
                  </a:txBody>
                  <a:tcPr/>
                </a:tc>
                <a:tc>
                  <a:txBody>
                    <a:bodyPr/>
                    <a:lstStyle/>
                    <a:p>
                      <a:r>
                        <a:rPr lang="en-GB" sz="1200" dirty="0">
                          <a:latin typeface="Gill Sans MT" panose="020B0502020104020203" pitchFamily="34" charset="0"/>
                        </a:rPr>
                        <a:t>simple plant type organism, occurring in water, that have chlorophyll but lack true stems, roots, and leaves.</a:t>
                      </a:r>
                    </a:p>
                  </a:txBody>
                  <a:tcPr/>
                </a:tc>
                <a:extLst>
                  <a:ext uri="{0D108BD9-81ED-4DB2-BD59-A6C34878D82A}">
                    <a16:rowId xmlns:a16="http://schemas.microsoft.com/office/drawing/2014/main" val="4176924134"/>
                  </a:ext>
                </a:extLst>
              </a:tr>
              <a:tr h="370840">
                <a:tc>
                  <a:txBody>
                    <a:bodyPr/>
                    <a:lstStyle/>
                    <a:p>
                      <a:r>
                        <a:rPr lang="en-GB" sz="1200" dirty="0">
                          <a:latin typeface="Gill Sans MT" panose="020B0502020104020203" pitchFamily="34" charset="0"/>
                        </a:rPr>
                        <a:t>Bias </a:t>
                      </a:r>
                    </a:p>
                  </a:txBody>
                  <a:tcPr/>
                </a:tc>
                <a:tc>
                  <a:txBody>
                    <a:bodyPr/>
                    <a:lstStyle/>
                    <a:p>
                      <a:r>
                        <a:rPr lang="en-GB" sz="1200" dirty="0">
                          <a:latin typeface="Gill Sans MT" panose="020B0502020104020203" pitchFamily="34" charset="0"/>
                        </a:rPr>
                        <a:t>supporting one idea in an unfair way based on personal values / ideas.</a:t>
                      </a:r>
                    </a:p>
                  </a:txBody>
                  <a:tcPr/>
                </a:tc>
                <a:extLst>
                  <a:ext uri="{0D108BD9-81ED-4DB2-BD59-A6C34878D82A}">
                    <a16:rowId xmlns:a16="http://schemas.microsoft.com/office/drawing/2014/main" val="3312149972"/>
                  </a:ext>
                </a:extLst>
              </a:tr>
              <a:tr h="370840">
                <a:tc>
                  <a:txBody>
                    <a:bodyPr/>
                    <a:lstStyle/>
                    <a:p>
                      <a:r>
                        <a:rPr lang="en-GB" sz="1200" dirty="0">
                          <a:latin typeface="Gill Sans MT" panose="020B0502020104020203" pitchFamily="34" charset="0"/>
                        </a:rPr>
                        <a:t>carbon footprint</a:t>
                      </a:r>
                    </a:p>
                  </a:txBody>
                  <a:tcPr/>
                </a:tc>
                <a:tc>
                  <a:txBody>
                    <a:bodyPr/>
                    <a:lstStyle/>
                    <a:p>
                      <a:r>
                        <a:rPr lang="en-GB" sz="1200" dirty="0">
                          <a:latin typeface="Gill Sans MT" panose="020B0502020104020203" pitchFamily="34" charset="0"/>
                        </a:rPr>
                        <a:t>the total amount of carbon dioxide and other greenhouse gases emitted over the full life cycle of a product, service or event.</a:t>
                      </a:r>
                    </a:p>
                  </a:txBody>
                  <a:tcPr/>
                </a:tc>
                <a:extLst>
                  <a:ext uri="{0D108BD9-81ED-4DB2-BD59-A6C34878D82A}">
                    <a16:rowId xmlns:a16="http://schemas.microsoft.com/office/drawing/2014/main" val="667809887"/>
                  </a:ext>
                </a:extLst>
              </a:tr>
              <a:tr h="294640">
                <a:tc>
                  <a:txBody>
                    <a:bodyPr/>
                    <a:lstStyle/>
                    <a:p>
                      <a:r>
                        <a:rPr lang="en-GB" sz="1200" dirty="0"/>
                        <a:t>Combustion</a:t>
                      </a:r>
                      <a:endParaRPr lang="en-GB" sz="1200" dirty="0">
                        <a:latin typeface="Gill Sans MT" panose="020B0502020104020203" pitchFamily="34" charset="0"/>
                      </a:endParaRPr>
                    </a:p>
                  </a:txBody>
                  <a:tcPr/>
                </a:tc>
                <a:tc>
                  <a:txBody>
                    <a:bodyPr/>
                    <a:lstStyle/>
                    <a:p>
                      <a:r>
                        <a:rPr lang="en-GB" sz="1200" dirty="0">
                          <a:latin typeface="Gill Sans MT" panose="020B0502020104020203" pitchFamily="34" charset="0"/>
                        </a:rPr>
                        <a:t>A reaction between a fuel and oxygen that produces heat</a:t>
                      </a:r>
                    </a:p>
                  </a:txBody>
                  <a:tcPr/>
                </a:tc>
                <a:extLst>
                  <a:ext uri="{0D108BD9-81ED-4DB2-BD59-A6C34878D82A}">
                    <a16:rowId xmlns:a16="http://schemas.microsoft.com/office/drawing/2014/main" val="1166512864"/>
                  </a:ext>
                </a:extLst>
              </a:tr>
              <a:tr h="248920">
                <a:tc>
                  <a:txBody>
                    <a:bodyPr/>
                    <a:lstStyle/>
                    <a:p>
                      <a:r>
                        <a:rPr lang="en-GB" sz="1200" dirty="0">
                          <a:latin typeface="Gill Sans MT" panose="020B0502020104020203" pitchFamily="34" charset="0"/>
                        </a:rPr>
                        <a:t>Carbon monoxide</a:t>
                      </a:r>
                    </a:p>
                  </a:txBody>
                  <a:tcPr/>
                </a:tc>
                <a:tc>
                  <a:txBody>
                    <a:bodyPr/>
                    <a:lstStyle/>
                    <a:p>
                      <a:r>
                        <a:rPr lang="en-GB" sz="1200" dirty="0">
                          <a:latin typeface="Gill Sans MT" panose="020B0502020104020203" pitchFamily="34" charset="0"/>
                        </a:rPr>
                        <a:t>A toxic gas. It is colourless and odourless and so is not easily detected. Produced during incomplete combustion.</a:t>
                      </a:r>
                    </a:p>
                  </a:txBody>
                  <a:tcPr/>
                </a:tc>
                <a:extLst>
                  <a:ext uri="{0D108BD9-81ED-4DB2-BD59-A6C34878D82A}">
                    <a16:rowId xmlns:a16="http://schemas.microsoft.com/office/drawing/2014/main" val="712846266"/>
                  </a:ext>
                </a:extLst>
              </a:tr>
              <a:tr h="274320">
                <a:tc>
                  <a:txBody>
                    <a:bodyPr/>
                    <a:lstStyle/>
                    <a:p>
                      <a:r>
                        <a:rPr lang="en-GB" sz="1200" dirty="0" err="1">
                          <a:latin typeface="Gill Sans MT" panose="020B0502020104020203" pitchFamily="34" charset="0"/>
                        </a:rPr>
                        <a:t>Sulfur</a:t>
                      </a:r>
                      <a:r>
                        <a:rPr lang="en-GB" sz="1200" dirty="0">
                          <a:latin typeface="Gill Sans MT" panose="020B0502020104020203" pitchFamily="34" charset="0"/>
                        </a:rPr>
                        <a:t> dioxide and oxides of nitrogen </a:t>
                      </a:r>
                    </a:p>
                  </a:txBody>
                  <a:tcPr/>
                </a:tc>
                <a:tc>
                  <a:txBody>
                    <a:bodyPr/>
                    <a:lstStyle/>
                    <a:p>
                      <a:r>
                        <a:rPr lang="en-GB" sz="1200" dirty="0">
                          <a:latin typeface="Gill Sans MT" panose="020B0502020104020203" pitchFamily="34" charset="0"/>
                        </a:rPr>
                        <a:t>Acidic gases that are released from burning fuels. Cause respiratory problems in humans and cause acid rain.</a:t>
                      </a:r>
                    </a:p>
                  </a:txBody>
                  <a:tcPr/>
                </a:tc>
                <a:extLst>
                  <a:ext uri="{0D108BD9-81ED-4DB2-BD59-A6C34878D82A}">
                    <a16:rowId xmlns:a16="http://schemas.microsoft.com/office/drawing/2014/main" val="1041370007"/>
                  </a:ext>
                </a:extLst>
              </a:tr>
              <a:tr h="309880">
                <a:tc>
                  <a:txBody>
                    <a:bodyPr/>
                    <a:lstStyle/>
                    <a:p>
                      <a:r>
                        <a:rPr lang="en-GB" sz="1200" dirty="0">
                          <a:latin typeface="Gill Sans MT" panose="020B0502020104020203" pitchFamily="34" charset="0"/>
                        </a:rPr>
                        <a:t>Particulates</a:t>
                      </a:r>
                    </a:p>
                  </a:txBody>
                  <a:tcPr/>
                </a:tc>
                <a:tc>
                  <a:txBody>
                    <a:bodyPr/>
                    <a:lstStyle/>
                    <a:p>
                      <a:r>
                        <a:rPr lang="en-GB" sz="1200" dirty="0">
                          <a:latin typeface="Gill Sans MT" panose="020B0502020104020203" pitchFamily="34" charset="0"/>
                        </a:rPr>
                        <a:t>Tiny carbon particles that cause global dimming and health problems for humans.</a:t>
                      </a:r>
                    </a:p>
                  </a:txBody>
                  <a:tcPr/>
                </a:tc>
                <a:extLst>
                  <a:ext uri="{0D108BD9-81ED-4DB2-BD59-A6C34878D82A}">
                    <a16:rowId xmlns:a16="http://schemas.microsoft.com/office/drawing/2014/main" val="773965832"/>
                  </a:ext>
                </a:extLst>
              </a:tr>
            </a:tbl>
          </a:graphicData>
        </a:graphic>
      </p:graphicFrame>
      <p:graphicFrame>
        <p:nvGraphicFramePr>
          <p:cNvPr id="9" name="Table 8">
            <a:extLst>
              <a:ext uri="{FF2B5EF4-FFF2-40B4-BE49-F238E27FC236}">
                <a16:creationId xmlns:a16="http://schemas.microsoft.com/office/drawing/2014/main" id="{F1831356-4BB8-44F2-BFD9-B0D954294274}"/>
              </a:ext>
            </a:extLst>
          </p:cNvPr>
          <p:cNvGraphicFramePr>
            <a:graphicFrameLocks noGrp="1"/>
          </p:cNvGraphicFramePr>
          <p:nvPr>
            <p:extLst>
              <p:ext uri="{D42A27DB-BD31-4B8C-83A1-F6EECF244321}">
                <p14:modId xmlns:p14="http://schemas.microsoft.com/office/powerpoint/2010/main" val="3693925159"/>
              </p:ext>
            </p:extLst>
          </p:nvPr>
        </p:nvGraphicFramePr>
        <p:xfrm>
          <a:off x="6128743" y="596270"/>
          <a:ext cx="5913120" cy="5598160"/>
        </p:xfrm>
        <a:graphic>
          <a:graphicData uri="http://schemas.openxmlformats.org/drawingml/2006/table">
            <a:tbl>
              <a:tblPr firstRow="1" bandRow="1">
                <a:tableStyleId>{5940675A-B579-460E-94D1-54222C63F5DA}</a:tableStyleId>
              </a:tblPr>
              <a:tblGrid>
                <a:gridCol w="1342689">
                  <a:extLst>
                    <a:ext uri="{9D8B030D-6E8A-4147-A177-3AD203B41FA5}">
                      <a16:colId xmlns:a16="http://schemas.microsoft.com/office/drawing/2014/main" val="1327400636"/>
                    </a:ext>
                  </a:extLst>
                </a:gridCol>
                <a:gridCol w="4570431">
                  <a:extLst>
                    <a:ext uri="{9D8B030D-6E8A-4147-A177-3AD203B41FA5}">
                      <a16:colId xmlns:a16="http://schemas.microsoft.com/office/drawing/2014/main" val="3241102617"/>
                    </a:ext>
                  </a:extLst>
                </a:gridCol>
              </a:tblGrid>
              <a:tr h="222885">
                <a:tc gridSpan="2">
                  <a:txBody>
                    <a:bodyPr/>
                    <a:lstStyle/>
                    <a:p>
                      <a:r>
                        <a:rPr lang="en-GB" sz="1200" b="1" dirty="0"/>
                        <a:t>Using resources key words </a:t>
                      </a:r>
                      <a:endParaRPr lang="en-GB" sz="1200" b="1" dirty="0">
                        <a:latin typeface="Gill Sans MT" panose="020B0502020104020203" pitchFamily="34" charset="0"/>
                      </a:endParaRPr>
                    </a:p>
                  </a:txBody>
                  <a:tcPr>
                    <a:solidFill>
                      <a:schemeClr val="accent4">
                        <a:lumMod val="40000"/>
                        <a:lumOff val="60000"/>
                      </a:schemeClr>
                    </a:solidFill>
                  </a:tcPr>
                </a:tc>
                <a:tc hMerge="1">
                  <a:txBody>
                    <a:bodyPr/>
                    <a:lstStyle/>
                    <a:p>
                      <a:endParaRPr lang="en-GB" sz="1200" dirty="0">
                        <a:latin typeface="Gill Sans MT" panose="020B0502020104020203" pitchFamily="34" charset="0"/>
                      </a:endParaRPr>
                    </a:p>
                  </a:txBody>
                  <a:tcPr/>
                </a:tc>
                <a:extLst>
                  <a:ext uri="{0D108BD9-81ED-4DB2-BD59-A6C34878D82A}">
                    <a16:rowId xmlns:a16="http://schemas.microsoft.com/office/drawing/2014/main" val="52106529"/>
                  </a:ext>
                </a:extLst>
              </a:tr>
              <a:tr h="257523">
                <a:tc>
                  <a:txBody>
                    <a:bodyPr/>
                    <a:lstStyle/>
                    <a:p>
                      <a:r>
                        <a:rPr lang="en-GB" sz="1200" dirty="0">
                          <a:latin typeface="Gill Sans MT" panose="020B0502020104020203" pitchFamily="34" charset="0"/>
                        </a:rPr>
                        <a:t>Finite resource</a:t>
                      </a:r>
                    </a:p>
                  </a:txBody>
                  <a:tcPr/>
                </a:tc>
                <a:tc>
                  <a:txBody>
                    <a:bodyPr/>
                    <a:lstStyle/>
                    <a:p>
                      <a:r>
                        <a:rPr lang="en-GB" sz="1200" dirty="0">
                          <a:latin typeface="Gill Sans MT" panose="020B0502020104020203" pitchFamily="34" charset="0"/>
                        </a:rPr>
                        <a:t>A resource used by humans that has a limited supply e.g. coal.</a:t>
                      </a:r>
                    </a:p>
                  </a:txBody>
                  <a:tcPr/>
                </a:tc>
                <a:extLst>
                  <a:ext uri="{0D108BD9-81ED-4DB2-BD59-A6C34878D82A}">
                    <a16:rowId xmlns:a16="http://schemas.microsoft.com/office/drawing/2014/main" val="3203824737"/>
                  </a:ext>
                </a:extLst>
              </a:tr>
              <a:tr h="295275">
                <a:tc>
                  <a:txBody>
                    <a:bodyPr/>
                    <a:lstStyle/>
                    <a:p>
                      <a:r>
                        <a:rPr lang="en-GB" sz="1200" dirty="0">
                          <a:latin typeface="Gill Sans MT" panose="020B0502020104020203" pitchFamily="34" charset="0"/>
                        </a:rPr>
                        <a:t>Renewable</a:t>
                      </a:r>
                    </a:p>
                    <a:p>
                      <a:r>
                        <a:rPr lang="en-GB" sz="1200" dirty="0">
                          <a:latin typeface="Gill Sans MT" panose="020B0502020104020203" pitchFamily="34" charset="0"/>
                        </a:rPr>
                        <a:t>resource</a:t>
                      </a:r>
                    </a:p>
                  </a:txBody>
                  <a:tcPr/>
                </a:tc>
                <a:tc>
                  <a:txBody>
                    <a:bodyPr/>
                    <a:lstStyle/>
                    <a:p>
                      <a:r>
                        <a:rPr lang="en-GB" sz="1200" dirty="0">
                          <a:latin typeface="Gill Sans MT" panose="020B0502020104020203" pitchFamily="34" charset="0"/>
                        </a:rPr>
                        <a:t>A resource used by humans that can be replenished e.g. trees. If not managed correctly, the resource may decrease.</a:t>
                      </a:r>
                    </a:p>
                  </a:txBody>
                  <a:tcPr/>
                </a:tc>
                <a:extLst>
                  <a:ext uri="{0D108BD9-81ED-4DB2-BD59-A6C34878D82A}">
                    <a16:rowId xmlns:a16="http://schemas.microsoft.com/office/drawing/2014/main" val="3621312200"/>
                  </a:ext>
                </a:extLst>
              </a:tr>
              <a:tr h="370840">
                <a:tc>
                  <a:txBody>
                    <a:bodyPr/>
                    <a:lstStyle/>
                    <a:p>
                      <a:r>
                        <a:rPr lang="en-GB" sz="1200" dirty="0">
                          <a:latin typeface="Gill Sans MT" panose="020B0502020104020203" pitchFamily="34" charset="0"/>
                        </a:rPr>
                        <a:t>Potable water</a:t>
                      </a:r>
                    </a:p>
                  </a:txBody>
                  <a:tcPr/>
                </a:tc>
                <a:tc>
                  <a:txBody>
                    <a:bodyPr/>
                    <a:lstStyle/>
                    <a:p>
                      <a:r>
                        <a:rPr lang="en-GB" sz="1200" dirty="0">
                          <a:latin typeface="Gill Sans MT" panose="020B0502020104020203" pitchFamily="34" charset="0"/>
                        </a:rPr>
                        <a:t>Water that is safe to drink. Has low levels of dissolved salts and microbes.</a:t>
                      </a:r>
                    </a:p>
                  </a:txBody>
                  <a:tcPr/>
                </a:tc>
                <a:extLst>
                  <a:ext uri="{0D108BD9-81ED-4DB2-BD59-A6C34878D82A}">
                    <a16:rowId xmlns:a16="http://schemas.microsoft.com/office/drawing/2014/main" val="4176924134"/>
                  </a:ext>
                </a:extLst>
              </a:tr>
              <a:tr h="333723">
                <a:tc>
                  <a:txBody>
                    <a:bodyPr/>
                    <a:lstStyle/>
                    <a:p>
                      <a:r>
                        <a:rPr lang="en-GB" sz="1200" dirty="0">
                          <a:latin typeface="Gill Sans MT" panose="020B0502020104020203" pitchFamily="34" charset="0"/>
                        </a:rPr>
                        <a:t>Fresh water</a:t>
                      </a:r>
                    </a:p>
                  </a:txBody>
                  <a:tcPr/>
                </a:tc>
                <a:tc>
                  <a:txBody>
                    <a:bodyPr/>
                    <a:lstStyle/>
                    <a:p>
                      <a:r>
                        <a:rPr lang="en-GB" sz="1200" dirty="0">
                          <a:latin typeface="Gill Sans MT" panose="020B0502020104020203" pitchFamily="34" charset="0"/>
                        </a:rPr>
                        <a:t>Water that has low levels of dissolved salts. Sea water is not fresh water.</a:t>
                      </a:r>
                    </a:p>
                  </a:txBody>
                  <a:tcPr/>
                </a:tc>
                <a:extLst>
                  <a:ext uri="{0D108BD9-81ED-4DB2-BD59-A6C34878D82A}">
                    <a16:rowId xmlns:a16="http://schemas.microsoft.com/office/drawing/2014/main" val="667809887"/>
                  </a:ext>
                </a:extLst>
              </a:tr>
              <a:tr h="294640">
                <a:tc>
                  <a:txBody>
                    <a:bodyPr/>
                    <a:lstStyle/>
                    <a:p>
                      <a:r>
                        <a:rPr lang="en-GB" sz="1200" dirty="0">
                          <a:latin typeface="Gill Sans MT" panose="020B0502020104020203" pitchFamily="34" charset="0"/>
                        </a:rPr>
                        <a:t>Pure water</a:t>
                      </a:r>
                    </a:p>
                  </a:txBody>
                  <a:tcPr/>
                </a:tc>
                <a:tc>
                  <a:txBody>
                    <a:bodyPr/>
                    <a:lstStyle/>
                    <a:p>
                      <a:r>
                        <a:rPr lang="en-GB" sz="1200" dirty="0">
                          <a:latin typeface="Gill Sans MT" panose="020B0502020104020203" pitchFamily="34" charset="0"/>
                        </a:rPr>
                        <a:t>Only contains water molecules, nothing else</a:t>
                      </a:r>
                    </a:p>
                  </a:txBody>
                  <a:tcPr/>
                </a:tc>
                <a:extLst>
                  <a:ext uri="{0D108BD9-81ED-4DB2-BD59-A6C34878D82A}">
                    <a16:rowId xmlns:a16="http://schemas.microsoft.com/office/drawing/2014/main" val="1166512864"/>
                  </a:ext>
                </a:extLst>
              </a:tr>
              <a:tr h="248920">
                <a:tc>
                  <a:txBody>
                    <a:bodyPr/>
                    <a:lstStyle/>
                    <a:p>
                      <a:r>
                        <a:rPr lang="en-GB" sz="1200" dirty="0">
                          <a:latin typeface="Gill Sans MT" panose="020B0502020104020203" pitchFamily="34" charset="0"/>
                        </a:rPr>
                        <a:t>Desalination</a:t>
                      </a:r>
                    </a:p>
                  </a:txBody>
                  <a:tcPr/>
                </a:tc>
                <a:tc>
                  <a:txBody>
                    <a:bodyPr/>
                    <a:lstStyle/>
                    <a:p>
                      <a:r>
                        <a:rPr lang="en-GB" sz="1200" dirty="0">
                          <a:latin typeface="Gill Sans MT" panose="020B0502020104020203" pitchFamily="34" charset="0"/>
                        </a:rPr>
                        <a:t>A process that removes salt from sea water to create potable water. Expensive as it requires a lot of energy. Only necessary in areas with small amounts of fresh water e.g. Spain.</a:t>
                      </a:r>
                    </a:p>
                  </a:txBody>
                  <a:tcPr/>
                </a:tc>
                <a:extLst>
                  <a:ext uri="{0D108BD9-81ED-4DB2-BD59-A6C34878D82A}">
                    <a16:rowId xmlns:a16="http://schemas.microsoft.com/office/drawing/2014/main" val="712846266"/>
                  </a:ext>
                </a:extLst>
              </a:tr>
              <a:tr h="274320">
                <a:tc>
                  <a:txBody>
                    <a:bodyPr/>
                    <a:lstStyle/>
                    <a:p>
                      <a:r>
                        <a:rPr lang="en-GB" sz="1200" dirty="0">
                          <a:latin typeface="Gill Sans MT" panose="020B0502020104020203" pitchFamily="34" charset="0"/>
                        </a:rPr>
                        <a:t>Sewage</a:t>
                      </a:r>
                    </a:p>
                  </a:txBody>
                  <a:tcPr/>
                </a:tc>
                <a:tc>
                  <a:txBody>
                    <a:bodyPr/>
                    <a:lstStyle/>
                    <a:p>
                      <a:r>
                        <a:rPr lang="en-GB" sz="1200" dirty="0">
                          <a:latin typeface="Gill Sans MT" panose="020B0502020104020203" pitchFamily="34" charset="0"/>
                        </a:rPr>
                        <a:t>Wastewater produced by people. Contains potentially dangerous chemicals and large numbers of bacteria.</a:t>
                      </a:r>
                    </a:p>
                  </a:txBody>
                  <a:tcPr/>
                </a:tc>
                <a:extLst>
                  <a:ext uri="{0D108BD9-81ED-4DB2-BD59-A6C34878D82A}">
                    <a16:rowId xmlns:a16="http://schemas.microsoft.com/office/drawing/2014/main" val="1041370007"/>
                  </a:ext>
                </a:extLst>
              </a:tr>
              <a:tr h="370840">
                <a:tc>
                  <a:txBody>
                    <a:bodyPr/>
                    <a:lstStyle/>
                    <a:p>
                      <a:r>
                        <a:rPr lang="en-GB" sz="1200" dirty="0">
                          <a:latin typeface="Gill Sans MT" panose="020B0502020104020203" pitchFamily="34" charset="0"/>
                        </a:rPr>
                        <a:t>Bioleaching</a:t>
                      </a:r>
                    </a:p>
                  </a:txBody>
                  <a:tcPr/>
                </a:tc>
                <a:tc>
                  <a:txBody>
                    <a:bodyPr/>
                    <a:lstStyle/>
                    <a:p>
                      <a:r>
                        <a:rPr lang="en-GB" sz="1200" dirty="0">
                          <a:latin typeface="Gill Sans MT" panose="020B0502020104020203" pitchFamily="34" charset="0"/>
                        </a:rPr>
                        <a:t>Bacteria grow on low-grade copper ores. They produce a leachate (liquid) that contains copper compounds.</a:t>
                      </a:r>
                    </a:p>
                  </a:txBody>
                  <a:tcPr/>
                </a:tc>
                <a:extLst>
                  <a:ext uri="{0D108BD9-81ED-4DB2-BD59-A6C34878D82A}">
                    <a16:rowId xmlns:a16="http://schemas.microsoft.com/office/drawing/2014/main" val="2029086022"/>
                  </a:ext>
                </a:extLst>
              </a:tr>
              <a:tr h="370840">
                <a:tc>
                  <a:txBody>
                    <a:bodyPr/>
                    <a:lstStyle/>
                    <a:p>
                      <a:r>
                        <a:rPr lang="en-GB" sz="1200" dirty="0" err="1">
                          <a:latin typeface="Gill Sans MT" panose="020B0502020104020203" pitchFamily="34" charset="0"/>
                        </a:rPr>
                        <a:t>Phytomining</a:t>
                      </a:r>
                      <a:endParaRPr lang="en-GB" sz="1200" dirty="0">
                        <a:latin typeface="Gill Sans MT" panose="020B0502020104020203" pitchFamily="34" charset="0"/>
                      </a:endParaRPr>
                    </a:p>
                  </a:txBody>
                  <a:tcPr/>
                </a:tc>
                <a:tc>
                  <a:txBody>
                    <a:bodyPr/>
                    <a:lstStyle/>
                    <a:p>
                      <a:r>
                        <a:rPr lang="en-GB" sz="1200" dirty="0">
                          <a:latin typeface="Gill Sans MT" panose="020B0502020104020203" pitchFamily="34" charset="0"/>
                        </a:rPr>
                        <a:t>Plants are grown on low-grade copper ores. The plants absorb the copper and are then burned. The ash contains copper compounds.</a:t>
                      </a:r>
                    </a:p>
                  </a:txBody>
                  <a:tcPr/>
                </a:tc>
                <a:extLst>
                  <a:ext uri="{0D108BD9-81ED-4DB2-BD59-A6C34878D82A}">
                    <a16:rowId xmlns:a16="http://schemas.microsoft.com/office/drawing/2014/main" val="3800906030"/>
                  </a:ext>
                </a:extLst>
              </a:tr>
              <a:tr h="370840">
                <a:tc>
                  <a:txBody>
                    <a:bodyPr/>
                    <a:lstStyle/>
                    <a:p>
                      <a:r>
                        <a:rPr lang="en-GB" sz="1200" dirty="0">
                          <a:latin typeface="Gill Sans MT" panose="020B0502020104020203" pitchFamily="34" charset="0"/>
                        </a:rPr>
                        <a:t>Life Cycle</a:t>
                      </a:r>
                    </a:p>
                    <a:p>
                      <a:r>
                        <a:rPr lang="en-GB" sz="1200" dirty="0">
                          <a:latin typeface="Gill Sans MT" panose="020B0502020104020203" pitchFamily="34" charset="0"/>
                        </a:rPr>
                        <a:t>Assessment</a:t>
                      </a:r>
                    </a:p>
                  </a:txBody>
                  <a:tcPr/>
                </a:tc>
                <a:tc>
                  <a:txBody>
                    <a:bodyPr/>
                    <a:lstStyle/>
                    <a:p>
                      <a:r>
                        <a:rPr lang="en-GB" sz="1200" dirty="0">
                          <a:latin typeface="Gill Sans MT" panose="020B0502020104020203" pitchFamily="34" charset="0"/>
                        </a:rPr>
                        <a:t>Life cycle assessments assess the environmental impact of products. </a:t>
                      </a:r>
                    </a:p>
                  </a:txBody>
                  <a:tcPr/>
                </a:tc>
                <a:extLst>
                  <a:ext uri="{0D108BD9-81ED-4DB2-BD59-A6C34878D82A}">
                    <a16:rowId xmlns:a16="http://schemas.microsoft.com/office/drawing/2014/main" val="2678960595"/>
                  </a:ext>
                </a:extLst>
              </a:tr>
              <a:tr h="370840">
                <a:tc>
                  <a:txBody>
                    <a:bodyPr/>
                    <a:lstStyle/>
                    <a:p>
                      <a:r>
                        <a:rPr lang="en-GB" sz="1200" dirty="0">
                          <a:latin typeface="Gill Sans MT" panose="020B0502020104020203" pitchFamily="34" charset="0"/>
                        </a:rPr>
                        <a:t>Reuse</a:t>
                      </a:r>
                    </a:p>
                  </a:txBody>
                  <a:tcPr/>
                </a:tc>
                <a:tc>
                  <a:txBody>
                    <a:bodyPr/>
                    <a:lstStyle/>
                    <a:p>
                      <a:r>
                        <a:rPr lang="en-GB" sz="1200" dirty="0">
                          <a:latin typeface="Gill Sans MT" panose="020B0502020104020203" pitchFamily="34" charset="0"/>
                        </a:rPr>
                        <a:t>The environmental impact of products can be reduced by reusing the</a:t>
                      </a:r>
                    </a:p>
                    <a:p>
                      <a:r>
                        <a:rPr lang="en-GB" sz="1200" dirty="0">
                          <a:latin typeface="Gill Sans MT" panose="020B0502020104020203" pitchFamily="34" charset="0"/>
                        </a:rPr>
                        <a:t>product. Only suitable for some products e.g. glass bottles.</a:t>
                      </a:r>
                    </a:p>
                  </a:txBody>
                  <a:tcPr/>
                </a:tc>
                <a:extLst>
                  <a:ext uri="{0D108BD9-81ED-4DB2-BD59-A6C34878D82A}">
                    <a16:rowId xmlns:a16="http://schemas.microsoft.com/office/drawing/2014/main" val="253946438"/>
                  </a:ext>
                </a:extLst>
              </a:tr>
              <a:tr h="370840">
                <a:tc>
                  <a:txBody>
                    <a:bodyPr/>
                    <a:lstStyle/>
                    <a:p>
                      <a:r>
                        <a:rPr lang="en-GB" sz="1200" dirty="0">
                          <a:latin typeface="Gill Sans MT" panose="020B0502020104020203" pitchFamily="34" charset="0"/>
                        </a:rPr>
                        <a:t> Recycling</a:t>
                      </a:r>
                    </a:p>
                  </a:txBody>
                  <a:tcPr/>
                </a:tc>
                <a:tc>
                  <a:txBody>
                    <a:bodyPr/>
                    <a:lstStyle/>
                    <a:p>
                      <a:r>
                        <a:rPr lang="en-GB" sz="1200" dirty="0">
                          <a:latin typeface="Gill Sans MT" panose="020B0502020104020203" pitchFamily="34" charset="0"/>
                        </a:rPr>
                        <a:t>Some materials can be recycled e.g. metals. Metals can be recycled by melting and recasting or reforming into different products.</a:t>
                      </a:r>
                    </a:p>
                  </a:txBody>
                  <a:tcPr/>
                </a:tc>
                <a:extLst>
                  <a:ext uri="{0D108BD9-81ED-4DB2-BD59-A6C34878D82A}">
                    <a16:rowId xmlns:a16="http://schemas.microsoft.com/office/drawing/2014/main" val="1137620071"/>
                  </a:ext>
                </a:extLst>
              </a:tr>
            </a:tbl>
          </a:graphicData>
        </a:graphic>
      </p:graphicFrame>
    </p:spTree>
    <p:extLst>
      <p:ext uri="{BB962C8B-B14F-4D97-AF65-F5344CB8AC3E}">
        <p14:creationId xmlns:p14="http://schemas.microsoft.com/office/powerpoint/2010/main" val="38173351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2703" y="134605"/>
            <a:ext cx="1786308"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rPr>
              <a:t>Science</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ndParaRPr>
          </a:p>
        </p:txBody>
      </p:sp>
      <p:sp>
        <p:nvSpPr>
          <p:cNvPr id="7" name="TextBox 6"/>
          <p:cNvSpPr txBox="1"/>
          <p:nvPr/>
        </p:nvSpPr>
        <p:spPr>
          <a:xfrm>
            <a:off x="11755120" y="6488668"/>
            <a:ext cx="436880" cy="369332"/>
          </a:xfrm>
          <a:prstGeom prst="rect">
            <a:avLst/>
          </a:prstGeom>
          <a:solidFill>
            <a:schemeClr val="tx1"/>
          </a:solidFill>
        </p:spPr>
        <p:txBody>
          <a:bodyPr wrap="square" rtlCol="0">
            <a:spAutoFit/>
          </a:bodyPr>
          <a:lstStyle/>
          <a:p>
            <a:pPr algn="ctr"/>
            <a:r>
              <a:rPr lang="en-GB" dirty="0">
                <a:solidFill>
                  <a:schemeClr val="bg1"/>
                </a:solidFill>
              </a:rPr>
              <a:t>7</a:t>
            </a:r>
          </a:p>
        </p:txBody>
      </p:sp>
      <p:graphicFrame>
        <p:nvGraphicFramePr>
          <p:cNvPr id="8" name="Table 4">
            <a:extLst>
              <a:ext uri="{FF2B5EF4-FFF2-40B4-BE49-F238E27FC236}">
                <a16:creationId xmlns:a16="http://schemas.microsoft.com/office/drawing/2014/main" id="{938B34CC-85AE-4D5F-AC32-C9F926028F85}"/>
              </a:ext>
            </a:extLst>
          </p:cNvPr>
          <p:cNvGraphicFramePr>
            <a:graphicFrameLocks noGrp="1"/>
          </p:cNvGraphicFramePr>
          <p:nvPr>
            <p:extLst>
              <p:ext uri="{D42A27DB-BD31-4B8C-83A1-F6EECF244321}">
                <p14:modId xmlns:p14="http://schemas.microsoft.com/office/powerpoint/2010/main" val="294415827"/>
              </p:ext>
            </p:extLst>
          </p:nvPr>
        </p:nvGraphicFramePr>
        <p:xfrm>
          <a:off x="257908" y="949348"/>
          <a:ext cx="5388824" cy="4754880"/>
        </p:xfrm>
        <a:graphic>
          <a:graphicData uri="http://schemas.openxmlformats.org/drawingml/2006/table">
            <a:tbl>
              <a:tblPr firstRow="1" bandRow="1">
                <a:tableStyleId>{5940675A-B579-460E-94D1-54222C63F5DA}</a:tableStyleId>
              </a:tblPr>
              <a:tblGrid>
                <a:gridCol w="1079650">
                  <a:extLst>
                    <a:ext uri="{9D8B030D-6E8A-4147-A177-3AD203B41FA5}">
                      <a16:colId xmlns:a16="http://schemas.microsoft.com/office/drawing/2014/main" val="2065081486"/>
                    </a:ext>
                  </a:extLst>
                </a:gridCol>
                <a:gridCol w="4309174">
                  <a:extLst>
                    <a:ext uri="{9D8B030D-6E8A-4147-A177-3AD203B41FA5}">
                      <a16:colId xmlns:a16="http://schemas.microsoft.com/office/drawing/2014/main" val="1290102791"/>
                    </a:ext>
                  </a:extLst>
                </a:gridCol>
              </a:tblGrid>
              <a:tr h="0">
                <a:tc>
                  <a:txBody>
                    <a:bodyPr/>
                    <a:lstStyle/>
                    <a:p>
                      <a:r>
                        <a:rPr lang="en-GB" sz="1200" dirty="0">
                          <a:latin typeface="Gill Sans MT" panose="020B0502020104020203" pitchFamily="34" charset="0"/>
                        </a:rPr>
                        <a:t>Word</a:t>
                      </a:r>
                    </a:p>
                  </a:txBody>
                  <a:tcPr>
                    <a:solidFill>
                      <a:schemeClr val="accent1">
                        <a:lumMod val="40000"/>
                        <a:lumOff val="60000"/>
                      </a:schemeClr>
                    </a:solidFill>
                  </a:tcPr>
                </a:tc>
                <a:tc>
                  <a:txBody>
                    <a:bodyPr/>
                    <a:lstStyle/>
                    <a:p>
                      <a:r>
                        <a:rPr lang="en-GB" sz="1200" dirty="0">
                          <a:latin typeface="Gill Sans MT" panose="020B0502020104020203" pitchFamily="34" charset="0"/>
                        </a:rPr>
                        <a:t>Definition</a:t>
                      </a:r>
                    </a:p>
                  </a:txBody>
                  <a:tcPr>
                    <a:solidFill>
                      <a:schemeClr val="accent1">
                        <a:lumMod val="40000"/>
                        <a:lumOff val="60000"/>
                      </a:schemeClr>
                    </a:solidFill>
                  </a:tcPr>
                </a:tc>
                <a:extLst>
                  <a:ext uri="{0D108BD9-81ED-4DB2-BD59-A6C34878D82A}">
                    <a16:rowId xmlns:a16="http://schemas.microsoft.com/office/drawing/2014/main" val="1279777450"/>
                  </a:ext>
                </a:extLst>
              </a:tr>
              <a:tr h="250651">
                <a:tc>
                  <a:txBody>
                    <a:bodyPr/>
                    <a:lstStyle/>
                    <a:p>
                      <a:r>
                        <a:rPr lang="en-GB" sz="1200" dirty="0">
                          <a:latin typeface="Gill Sans MT" panose="020B0502020104020203" pitchFamily="34" charset="0"/>
                        </a:rPr>
                        <a:t>mechanical waves</a:t>
                      </a:r>
                    </a:p>
                  </a:txBody>
                  <a:tcPr/>
                </a:tc>
                <a:tc>
                  <a:txBody>
                    <a:bodyPr/>
                    <a:lstStyle/>
                    <a:p>
                      <a:r>
                        <a:rPr lang="en-GB" sz="1200" dirty="0">
                          <a:latin typeface="Gill Sans MT" panose="020B0502020104020203" pitchFamily="34" charset="0"/>
                        </a:rPr>
                        <a:t>Waves which require a medium (substance) to travel through</a:t>
                      </a:r>
                    </a:p>
                  </a:txBody>
                  <a:tcPr/>
                </a:tc>
                <a:extLst>
                  <a:ext uri="{0D108BD9-81ED-4DB2-BD59-A6C34878D82A}">
                    <a16:rowId xmlns:a16="http://schemas.microsoft.com/office/drawing/2014/main" val="1508446051"/>
                  </a:ext>
                </a:extLst>
              </a:tr>
              <a:tr h="250651">
                <a:tc>
                  <a:txBody>
                    <a:bodyPr/>
                    <a:lstStyle/>
                    <a:p>
                      <a:r>
                        <a:rPr lang="en-GB" sz="1200" dirty="0">
                          <a:latin typeface="Gill Sans MT" panose="020B0502020104020203" pitchFamily="34" charset="0"/>
                        </a:rPr>
                        <a:t>medium</a:t>
                      </a:r>
                    </a:p>
                  </a:txBody>
                  <a:tcPr/>
                </a:tc>
                <a:tc>
                  <a:txBody>
                    <a:bodyPr/>
                    <a:lstStyle/>
                    <a:p>
                      <a:r>
                        <a:rPr lang="en-GB" sz="1200" dirty="0">
                          <a:latin typeface="Gill Sans MT" panose="020B0502020104020203" pitchFamily="34" charset="0"/>
                        </a:rPr>
                        <a:t>The substance that a wave is travelling through e.g. air, water</a:t>
                      </a:r>
                    </a:p>
                  </a:txBody>
                  <a:tcPr/>
                </a:tc>
                <a:extLst>
                  <a:ext uri="{0D108BD9-81ED-4DB2-BD59-A6C34878D82A}">
                    <a16:rowId xmlns:a16="http://schemas.microsoft.com/office/drawing/2014/main" val="2315143732"/>
                  </a:ext>
                </a:extLst>
              </a:tr>
              <a:tr h="250651">
                <a:tc>
                  <a:txBody>
                    <a:bodyPr/>
                    <a:lstStyle/>
                    <a:p>
                      <a:r>
                        <a:rPr lang="en-GB" sz="1200" dirty="0">
                          <a:latin typeface="Gill Sans MT" panose="020B0502020104020203" pitchFamily="34" charset="0"/>
                        </a:rPr>
                        <a:t>matter</a:t>
                      </a:r>
                    </a:p>
                  </a:txBody>
                  <a:tcPr/>
                </a:tc>
                <a:tc>
                  <a:txBody>
                    <a:bodyPr/>
                    <a:lstStyle/>
                    <a:p>
                      <a:r>
                        <a:rPr lang="en-GB" sz="1200" dirty="0">
                          <a:latin typeface="Gill Sans MT" panose="020B0502020104020203" pitchFamily="34" charset="0"/>
                        </a:rPr>
                        <a:t>Material, anything that is made of atoms</a:t>
                      </a:r>
                    </a:p>
                  </a:txBody>
                  <a:tcPr/>
                </a:tc>
                <a:extLst>
                  <a:ext uri="{0D108BD9-81ED-4DB2-BD59-A6C34878D82A}">
                    <a16:rowId xmlns:a16="http://schemas.microsoft.com/office/drawing/2014/main" val="995185651"/>
                  </a:ext>
                </a:extLst>
              </a:tr>
              <a:tr h="250651">
                <a:tc>
                  <a:txBody>
                    <a:bodyPr/>
                    <a:lstStyle/>
                    <a:p>
                      <a:r>
                        <a:rPr lang="en-GB" sz="1200" dirty="0">
                          <a:latin typeface="Gill Sans MT" panose="020B0502020104020203" pitchFamily="34" charset="0"/>
                        </a:rPr>
                        <a:t>oscillation</a:t>
                      </a:r>
                    </a:p>
                  </a:txBody>
                  <a:tcPr/>
                </a:tc>
                <a:tc>
                  <a:txBody>
                    <a:bodyPr/>
                    <a:lstStyle/>
                    <a:p>
                      <a:r>
                        <a:rPr lang="en-GB" sz="1200" dirty="0">
                          <a:latin typeface="Gill Sans MT" panose="020B0502020104020203" pitchFamily="34" charset="0"/>
                        </a:rPr>
                        <a:t>vibration</a:t>
                      </a:r>
                    </a:p>
                  </a:txBody>
                  <a:tcPr/>
                </a:tc>
                <a:extLst>
                  <a:ext uri="{0D108BD9-81ED-4DB2-BD59-A6C34878D82A}">
                    <a16:rowId xmlns:a16="http://schemas.microsoft.com/office/drawing/2014/main" val="3035575998"/>
                  </a:ext>
                </a:extLst>
              </a:tr>
              <a:tr h="250651">
                <a:tc>
                  <a:txBody>
                    <a:bodyPr/>
                    <a:lstStyle/>
                    <a:p>
                      <a:r>
                        <a:rPr lang="en-GB" sz="1200" dirty="0">
                          <a:latin typeface="Gill Sans MT" panose="020B0502020104020203" pitchFamily="34" charset="0"/>
                        </a:rPr>
                        <a:t>transverse wave</a:t>
                      </a:r>
                    </a:p>
                  </a:txBody>
                  <a:tcPr/>
                </a:tc>
                <a:tc>
                  <a:txBody>
                    <a:bodyPr/>
                    <a:lstStyle/>
                    <a:p>
                      <a:r>
                        <a:rPr lang="en-GB" sz="1200" dirty="0">
                          <a:latin typeface="Gill Sans MT" panose="020B0502020104020203" pitchFamily="34" charset="0"/>
                        </a:rPr>
                        <a:t>A wave in which the vibrations (oscillations) are at right angles to the direction of energy transfer</a:t>
                      </a:r>
                    </a:p>
                  </a:txBody>
                  <a:tcPr/>
                </a:tc>
                <a:extLst>
                  <a:ext uri="{0D108BD9-81ED-4DB2-BD59-A6C34878D82A}">
                    <a16:rowId xmlns:a16="http://schemas.microsoft.com/office/drawing/2014/main" val="546004539"/>
                  </a:ext>
                </a:extLst>
              </a:tr>
              <a:tr h="250651">
                <a:tc>
                  <a:txBody>
                    <a:bodyPr/>
                    <a:lstStyle/>
                    <a:p>
                      <a:r>
                        <a:rPr lang="en-GB" sz="1200" dirty="0">
                          <a:latin typeface="Gill Sans MT" panose="020B0502020104020203" pitchFamily="34" charset="0"/>
                        </a:rPr>
                        <a:t>longitudinal wave</a:t>
                      </a:r>
                    </a:p>
                  </a:txBody>
                  <a:tcPr/>
                </a:tc>
                <a:tc>
                  <a:txBody>
                    <a:bodyPr/>
                    <a:lstStyle/>
                    <a:p>
                      <a:r>
                        <a:rPr lang="en-GB" sz="1200" dirty="0">
                          <a:latin typeface="Gill Sans MT" panose="020B0502020104020203" pitchFamily="34" charset="0"/>
                        </a:rPr>
                        <a:t>A wave in which the vibrations (oscillations) are parallel to the direction of energy transfer</a:t>
                      </a:r>
                    </a:p>
                  </a:txBody>
                  <a:tcPr/>
                </a:tc>
                <a:extLst>
                  <a:ext uri="{0D108BD9-81ED-4DB2-BD59-A6C34878D82A}">
                    <a16:rowId xmlns:a16="http://schemas.microsoft.com/office/drawing/2014/main" val="2071662935"/>
                  </a:ext>
                </a:extLst>
              </a:tr>
              <a:tr h="250651">
                <a:tc>
                  <a:txBody>
                    <a:bodyPr/>
                    <a:lstStyle/>
                    <a:p>
                      <a:r>
                        <a:rPr lang="en-GB" sz="1200" dirty="0">
                          <a:latin typeface="Gill Sans MT" panose="020B0502020104020203" pitchFamily="34" charset="0"/>
                        </a:rPr>
                        <a:t>compression</a:t>
                      </a:r>
                    </a:p>
                  </a:txBody>
                  <a:tcPr/>
                </a:tc>
                <a:tc>
                  <a:txBody>
                    <a:bodyPr/>
                    <a:lstStyle/>
                    <a:p>
                      <a:r>
                        <a:rPr lang="en-GB" sz="1200" dirty="0">
                          <a:latin typeface="Gill Sans MT" panose="020B0502020104020203" pitchFamily="34" charset="0"/>
                        </a:rPr>
                        <a:t>Area in a longitudinal wave where particles are close together</a:t>
                      </a:r>
                    </a:p>
                  </a:txBody>
                  <a:tcPr/>
                </a:tc>
                <a:extLst>
                  <a:ext uri="{0D108BD9-81ED-4DB2-BD59-A6C34878D82A}">
                    <a16:rowId xmlns:a16="http://schemas.microsoft.com/office/drawing/2014/main" val="3218923105"/>
                  </a:ext>
                </a:extLst>
              </a:tr>
              <a:tr h="250651">
                <a:tc>
                  <a:txBody>
                    <a:bodyPr/>
                    <a:lstStyle/>
                    <a:p>
                      <a:r>
                        <a:rPr lang="en-GB" sz="1200" dirty="0">
                          <a:latin typeface="Gill Sans MT" panose="020B0502020104020203" pitchFamily="34" charset="0"/>
                        </a:rPr>
                        <a:t>rarefaction</a:t>
                      </a:r>
                    </a:p>
                  </a:txBody>
                  <a:tcPr/>
                </a:tc>
                <a:tc>
                  <a:txBody>
                    <a:bodyPr/>
                    <a:lstStyle/>
                    <a:p>
                      <a:r>
                        <a:rPr lang="en-GB" sz="1200" dirty="0">
                          <a:latin typeface="Gill Sans MT" panose="020B0502020104020203" pitchFamily="34" charset="0"/>
                        </a:rPr>
                        <a:t>Area in a longitudinal wave where particles are far apart</a:t>
                      </a:r>
                    </a:p>
                  </a:txBody>
                  <a:tcPr/>
                </a:tc>
                <a:extLst>
                  <a:ext uri="{0D108BD9-81ED-4DB2-BD59-A6C34878D82A}">
                    <a16:rowId xmlns:a16="http://schemas.microsoft.com/office/drawing/2014/main" val="568231081"/>
                  </a:ext>
                </a:extLst>
              </a:tr>
              <a:tr h="250651">
                <a:tc>
                  <a:txBody>
                    <a:bodyPr/>
                    <a:lstStyle/>
                    <a:p>
                      <a:r>
                        <a:rPr lang="en-GB" sz="1200" dirty="0">
                          <a:latin typeface="Gill Sans MT" panose="020B0502020104020203" pitchFamily="34" charset="0"/>
                        </a:rPr>
                        <a:t>amplitude</a:t>
                      </a:r>
                    </a:p>
                  </a:txBody>
                  <a:tcPr/>
                </a:tc>
                <a:tc>
                  <a:txBody>
                    <a:bodyPr/>
                    <a:lstStyle/>
                    <a:p>
                      <a:r>
                        <a:rPr lang="en-GB" sz="1200" dirty="0">
                          <a:latin typeface="Gill Sans MT" panose="020B0502020104020203" pitchFamily="34" charset="0"/>
                        </a:rPr>
                        <a:t>The maximum displacement of a point on a wave away from its undisturbed position</a:t>
                      </a:r>
                    </a:p>
                  </a:txBody>
                  <a:tcPr/>
                </a:tc>
                <a:extLst>
                  <a:ext uri="{0D108BD9-81ED-4DB2-BD59-A6C34878D82A}">
                    <a16:rowId xmlns:a16="http://schemas.microsoft.com/office/drawing/2014/main" val="1167065785"/>
                  </a:ext>
                </a:extLst>
              </a:tr>
              <a:tr h="250651">
                <a:tc>
                  <a:txBody>
                    <a:bodyPr/>
                    <a:lstStyle/>
                    <a:p>
                      <a:r>
                        <a:rPr lang="en-GB" sz="1200" dirty="0">
                          <a:latin typeface="Gill Sans MT" panose="020B0502020104020203" pitchFamily="34" charset="0"/>
                        </a:rPr>
                        <a:t>wavelength</a:t>
                      </a:r>
                    </a:p>
                  </a:txBody>
                  <a:tcPr/>
                </a:tc>
                <a:tc>
                  <a:txBody>
                    <a:bodyPr/>
                    <a:lstStyle/>
                    <a:p>
                      <a:r>
                        <a:rPr lang="en-GB" sz="1200" dirty="0">
                          <a:latin typeface="Gill Sans MT" panose="020B0502020104020203" pitchFamily="34" charset="0"/>
                        </a:rPr>
                        <a:t>Distance from a point on one wave to the equivalent point on the adjacent wave</a:t>
                      </a:r>
                    </a:p>
                  </a:txBody>
                  <a:tcPr/>
                </a:tc>
                <a:extLst>
                  <a:ext uri="{0D108BD9-81ED-4DB2-BD59-A6C34878D82A}">
                    <a16:rowId xmlns:a16="http://schemas.microsoft.com/office/drawing/2014/main" val="939940497"/>
                  </a:ext>
                </a:extLst>
              </a:tr>
              <a:tr h="250651">
                <a:tc>
                  <a:txBody>
                    <a:bodyPr/>
                    <a:lstStyle/>
                    <a:p>
                      <a:r>
                        <a:rPr lang="en-GB" sz="1200" dirty="0">
                          <a:latin typeface="Gill Sans MT" panose="020B0502020104020203" pitchFamily="34" charset="0"/>
                        </a:rPr>
                        <a:t>frequency</a:t>
                      </a:r>
                    </a:p>
                  </a:txBody>
                  <a:tcPr/>
                </a:tc>
                <a:tc>
                  <a:txBody>
                    <a:bodyPr/>
                    <a:lstStyle/>
                    <a:p>
                      <a:r>
                        <a:rPr lang="en-GB" sz="1200" dirty="0">
                          <a:latin typeface="Gill Sans MT" panose="020B0502020104020203" pitchFamily="34" charset="0"/>
                        </a:rPr>
                        <a:t>Number of waves passing a point each second</a:t>
                      </a:r>
                    </a:p>
                  </a:txBody>
                  <a:tcPr/>
                </a:tc>
                <a:extLst>
                  <a:ext uri="{0D108BD9-81ED-4DB2-BD59-A6C34878D82A}">
                    <a16:rowId xmlns:a16="http://schemas.microsoft.com/office/drawing/2014/main" val="822905964"/>
                  </a:ext>
                </a:extLst>
              </a:tr>
              <a:tr h="250651">
                <a:tc>
                  <a:txBody>
                    <a:bodyPr/>
                    <a:lstStyle/>
                    <a:p>
                      <a:r>
                        <a:rPr lang="en-GB" sz="1200" dirty="0">
                          <a:latin typeface="Gill Sans MT" panose="020B0502020104020203" pitchFamily="34" charset="0"/>
                        </a:rPr>
                        <a:t>hertz (Hz)</a:t>
                      </a:r>
                    </a:p>
                  </a:txBody>
                  <a:tcPr/>
                </a:tc>
                <a:tc>
                  <a:txBody>
                    <a:bodyPr/>
                    <a:lstStyle/>
                    <a:p>
                      <a:r>
                        <a:rPr lang="en-GB" sz="1200" dirty="0">
                          <a:latin typeface="Gill Sans MT" panose="020B0502020104020203" pitchFamily="34" charset="0"/>
                        </a:rPr>
                        <a:t>Unit for measuring frequency. 1 Hz = 1 wave per second</a:t>
                      </a:r>
                    </a:p>
                  </a:txBody>
                  <a:tcPr/>
                </a:tc>
                <a:extLst>
                  <a:ext uri="{0D108BD9-81ED-4DB2-BD59-A6C34878D82A}">
                    <a16:rowId xmlns:a16="http://schemas.microsoft.com/office/drawing/2014/main" val="229875871"/>
                  </a:ext>
                </a:extLst>
              </a:tr>
              <a:tr h="250651">
                <a:tc>
                  <a:txBody>
                    <a:bodyPr/>
                    <a:lstStyle/>
                    <a:p>
                      <a:r>
                        <a:rPr lang="en-GB" sz="1200" b="0" dirty="0">
                          <a:latin typeface="Gill Sans MT" panose="020B0502020104020203" pitchFamily="34" charset="0"/>
                        </a:rPr>
                        <a:t>period</a:t>
                      </a:r>
                      <a:endParaRPr lang="en-GB" sz="1200" b="0" i="0" dirty="0">
                        <a:latin typeface="Gill Sans MT" panose="020B0502020104020203" pitchFamily="34" charset="0"/>
                      </a:endParaRPr>
                    </a:p>
                  </a:txBody>
                  <a:tcPr/>
                </a:tc>
                <a:tc>
                  <a:txBody>
                    <a:bodyPr/>
                    <a:lstStyle/>
                    <a:p>
                      <a:r>
                        <a:rPr lang="en-GB" sz="1200" b="0" dirty="0">
                          <a:latin typeface="Gill Sans MT" panose="020B0502020104020203" pitchFamily="34" charset="0"/>
                        </a:rPr>
                        <a:t>Time taken (in seconds) for one wave to pass</a:t>
                      </a:r>
                      <a:endParaRPr lang="en-GB" sz="1200" b="0" i="0" dirty="0">
                        <a:latin typeface="Gill Sans MT" panose="020B0502020104020203" pitchFamily="34" charset="0"/>
                      </a:endParaRPr>
                    </a:p>
                  </a:txBody>
                  <a:tcPr/>
                </a:tc>
                <a:extLst>
                  <a:ext uri="{0D108BD9-81ED-4DB2-BD59-A6C34878D82A}">
                    <a16:rowId xmlns:a16="http://schemas.microsoft.com/office/drawing/2014/main" val="2849508576"/>
                  </a:ext>
                </a:extLst>
              </a:tr>
            </a:tbl>
          </a:graphicData>
        </a:graphic>
      </p:graphicFrame>
      <p:graphicFrame>
        <p:nvGraphicFramePr>
          <p:cNvPr id="9" name="Table 8">
            <a:extLst>
              <a:ext uri="{FF2B5EF4-FFF2-40B4-BE49-F238E27FC236}">
                <a16:creationId xmlns:a16="http://schemas.microsoft.com/office/drawing/2014/main" id="{D1CF879B-A930-4B1E-82B7-8EE5927E5416}"/>
              </a:ext>
            </a:extLst>
          </p:cNvPr>
          <p:cNvGraphicFramePr>
            <a:graphicFrameLocks noGrp="1"/>
          </p:cNvGraphicFramePr>
          <p:nvPr>
            <p:extLst>
              <p:ext uri="{D42A27DB-BD31-4B8C-83A1-F6EECF244321}">
                <p14:modId xmlns:p14="http://schemas.microsoft.com/office/powerpoint/2010/main" val="427050849"/>
              </p:ext>
            </p:extLst>
          </p:nvPr>
        </p:nvGraphicFramePr>
        <p:xfrm>
          <a:off x="6096000" y="661128"/>
          <a:ext cx="5838093" cy="5628714"/>
        </p:xfrm>
        <a:graphic>
          <a:graphicData uri="http://schemas.openxmlformats.org/drawingml/2006/table">
            <a:tbl>
              <a:tblPr firstRow="1" bandRow="1">
                <a:tableStyleId>{5940675A-B579-460E-94D1-54222C63F5DA}</a:tableStyleId>
              </a:tblPr>
              <a:tblGrid>
                <a:gridCol w="1454723">
                  <a:extLst>
                    <a:ext uri="{9D8B030D-6E8A-4147-A177-3AD203B41FA5}">
                      <a16:colId xmlns:a16="http://schemas.microsoft.com/office/drawing/2014/main" val="1327400636"/>
                    </a:ext>
                  </a:extLst>
                </a:gridCol>
                <a:gridCol w="4383370">
                  <a:extLst>
                    <a:ext uri="{9D8B030D-6E8A-4147-A177-3AD203B41FA5}">
                      <a16:colId xmlns:a16="http://schemas.microsoft.com/office/drawing/2014/main" val="3241102617"/>
                    </a:ext>
                  </a:extLst>
                </a:gridCol>
              </a:tblGrid>
              <a:tr h="401394">
                <a:tc>
                  <a:txBody>
                    <a:bodyPr/>
                    <a:lstStyle/>
                    <a:p>
                      <a:r>
                        <a:rPr lang="en-GB" sz="1200" dirty="0">
                          <a:latin typeface="Gill Sans MT" panose="020B0502020104020203" pitchFamily="34" charset="0"/>
                        </a:rPr>
                        <a:t>Word</a:t>
                      </a:r>
                    </a:p>
                  </a:txBody>
                  <a:tcPr>
                    <a:solidFill>
                      <a:schemeClr val="accent6">
                        <a:lumMod val="20000"/>
                        <a:lumOff val="80000"/>
                      </a:schemeClr>
                    </a:solidFill>
                  </a:tcPr>
                </a:tc>
                <a:tc>
                  <a:txBody>
                    <a:bodyPr/>
                    <a:lstStyle/>
                    <a:p>
                      <a:r>
                        <a:rPr lang="en-GB" sz="1200" dirty="0">
                          <a:latin typeface="Gill Sans MT" panose="020B0502020104020203" pitchFamily="34" charset="0"/>
                        </a:rPr>
                        <a:t>Definition</a:t>
                      </a:r>
                    </a:p>
                  </a:txBody>
                  <a:tcPr>
                    <a:solidFill>
                      <a:schemeClr val="accent6">
                        <a:lumMod val="20000"/>
                        <a:lumOff val="80000"/>
                      </a:schemeClr>
                    </a:solidFill>
                  </a:tcPr>
                </a:tc>
                <a:extLst>
                  <a:ext uri="{0D108BD9-81ED-4DB2-BD59-A6C34878D82A}">
                    <a16:rowId xmlns:a16="http://schemas.microsoft.com/office/drawing/2014/main" val="52106529"/>
                  </a:ext>
                </a:extLst>
              </a:tr>
              <a:tr h="370840">
                <a:tc>
                  <a:txBody>
                    <a:bodyPr/>
                    <a:lstStyle/>
                    <a:p>
                      <a:r>
                        <a:rPr lang="en-GB" sz="1200" dirty="0">
                          <a:latin typeface="Gill Sans MT" panose="020B0502020104020203" pitchFamily="34" charset="0"/>
                        </a:rPr>
                        <a:t>Permanent magnet</a:t>
                      </a:r>
                    </a:p>
                  </a:txBody>
                  <a:tcPr/>
                </a:tc>
                <a:tc>
                  <a:txBody>
                    <a:bodyPr/>
                    <a:lstStyle/>
                    <a:p>
                      <a:r>
                        <a:rPr lang="en-GB" sz="1200" dirty="0">
                          <a:latin typeface="Gill Sans MT" panose="020B0502020104020203" pitchFamily="34" charset="0"/>
                        </a:rPr>
                        <a:t>Magnet which produces its own magnetic field</a:t>
                      </a:r>
                    </a:p>
                  </a:txBody>
                  <a:tcPr/>
                </a:tc>
                <a:extLst>
                  <a:ext uri="{0D108BD9-81ED-4DB2-BD59-A6C34878D82A}">
                    <a16:rowId xmlns:a16="http://schemas.microsoft.com/office/drawing/2014/main" val="3203824737"/>
                  </a:ext>
                </a:extLst>
              </a:tr>
              <a:tr h="370840">
                <a:tc>
                  <a:txBody>
                    <a:bodyPr/>
                    <a:lstStyle/>
                    <a:p>
                      <a:r>
                        <a:rPr lang="en-GB" sz="1200" dirty="0">
                          <a:latin typeface="Gill Sans MT" panose="020B0502020104020203" pitchFamily="34" charset="0"/>
                        </a:rPr>
                        <a:t>Compass</a:t>
                      </a:r>
                    </a:p>
                  </a:txBody>
                  <a:tcPr/>
                </a:tc>
                <a:tc>
                  <a:txBody>
                    <a:bodyPr/>
                    <a:lstStyle/>
                    <a:p>
                      <a:r>
                        <a:rPr lang="en-GB" sz="1200" dirty="0">
                          <a:latin typeface="Gill Sans MT" panose="020B0502020104020203" pitchFamily="34" charset="0"/>
                        </a:rPr>
                        <a:t>Compasses contain small bar magnets which points to the north pole of the Earth’s magnetic field.</a:t>
                      </a:r>
                    </a:p>
                  </a:txBody>
                  <a:tcPr/>
                </a:tc>
                <a:extLst>
                  <a:ext uri="{0D108BD9-81ED-4DB2-BD59-A6C34878D82A}">
                    <a16:rowId xmlns:a16="http://schemas.microsoft.com/office/drawing/2014/main" val="3642658622"/>
                  </a:ext>
                </a:extLst>
              </a:tr>
              <a:tr h="370840">
                <a:tc>
                  <a:txBody>
                    <a:bodyPr/>
                    <a:lstStyle/>
                    <a:p>
                      <a:r>
                        <a:rPr lang="en-GB" sz="1200" dirty="0">
                          <a:latin typeface="Gill Sans MT" panose="020B0502020104020203" pitchFamily="34" charset="0"/>
                        </a:rPr>
                        <a:t> Repel</a:t>
                      </a:r>
                    </a:p>
                  </a:txBody>
                  <a:tcPr/>
                </a:tc>
                <a:tc>
                  <a:txBody>
                    <a:bodyPr/>
                    <a:lstStyle/>
                    <a:p>
                      <a:r>
                        <a:rPr lang="en-GB" sz="1200" dirty="0">
                          <a:latin typeface="Gill Sans MT" panose="020B0502020104020203" pitchFamily="34" charset="0"/>
                        </a:rPr>
                        <a:t>Occurs when two like poles are brought close together. The magnets push apart.</a:t>
                      </a:r>
                    </a:p>
                  </a:txBody>
                  <a:tcPr/>
                </a:tc>
                <a:extLst>
                  <a:ext uri="{0D108BD9-81ED-4DB2-BD59-A6C34878D82A}">
                    <a16:rowId xmlns:a16="http://schemas.microsoft.com/office/drawing/2014/main" val="1328247720"/>
                  </a:ext>
                </a:extLst>
              </a:tr>
              <a:tr h="370840">
                <a:tc>
                  <a:txBody>
                    <a:bodyPr/>
                    <a:lstStyle/>
                    <a:p>
                      <a:r>
                        <a:rPr lang="en-GB" sz="1200" dirty="0">
                          <a:latin typeface="Gill Sans MT" panose="020B0502020104020203" pitchFamily="34" charset="0"/>
                        </a:rPr>
                        <a:t> Attract</a:t>
                      </a:r>
                    </a:p>
                  </a:txBody>
                  <a:tcPr/>
                </a:tc>
                <a:tc>
                  <a:txBody>
                    <a:bodyPr/>
                    <a:lstStyle/>
                    <a:p>
                      <a:r>
                        <a:rPr lang="en-GB" sz="1200" dirty="0">
                          <a:latin typeface="Gill Sans MT" panose="020B0502020104020203" pitchFamily="34" charset="0"/>
                        </a:rPr>
                        <a:t>Occurs when two opposite poles are brought close together. The magnets move together.</a:t>
                      </a:r>
                    </a:p>
                  </a:txBody>
                  <a:tcPr/>
                </a:tc>
                <a:extLst>
                  <a:ext uri="{0D108BD9-81ED-4DB2-BD59-A6C34878D82A}">
                    <a16:rowId xmlns:a16="http://schemas.microsoft.com/office/drawing/2014/main" val="1472243657"/>
                  </a:ext>
                </a:extLst>
              </a:tr>
              <a:tr h="459335">
                <a:tc>
                  <a:txBody>
                    <a:bodyPr/>
                    <a:lstStyle/>
                    <a:p>
                      <a:r>
                        <a:rPr lang="en-GB" sz="1200" dirty="0">
                          <a:latin typeface="Gill Sans MT" panose="020B0502020104020203" pitchFamily="34" charset="0"/>
                        </a:rPr>
                        <a:t>Induced magnet</a:t>
                      </a:r>
                    </a:p>
                  </a:txBody>
                  <a:tcPr/>
                </a:tc>
                <a:tc>
                  <a:txBody>
                    <a:bodyPr/>
                    <a:lstStyle/>
                    <a:p>
                      <a:r>
                        <a:rPr lang="en-GB" sz="1200" dirty="0">
                          <a:latin typeface="Gill Sans MT" panose="020B0502020104020203" pitchFamily="34" charset="0"/>
                        </a:rPr>
                        <a:t>Object which becomes a magnet when placed in a magnetic field. When removed from the magnetic field it loses its magnetism quickly</a:t>
                      </a:r>
                    </a:p>
                  </a:txBody>
                  <a:tcPr/>
                </a:tc>
                <a:extLst>
                  <a:ext uri="{0D108BD9-81ED-4DB2-BD59-A6C34878D82A}">
                    <a16:rowId xmlns:a16="http://schemas.microsoft.com/office/drawing/2014/main" val="3621312200"/>
                  </a:ext>
                </a:extLst>
              </a:tr>
              <a:tr h="370840">
                <a:tc>
                  <a:txBody>
                    <a:bodyPr/>
                    <a:lstStyle/>
                    <a:p>
                      <a:r>
                        <a:rPr lang="en-GB" sz="1200" dirty="0">
                          <a:latin typeface="Gill Sans MT" panose="020B0502020104020203" pitchFamily="34" charset="0"/>
                        </a:rPr>
                        <a:t>Magnetic field</a:t>
                      </a:r>
                    </a:p>
                  </a:txBody>
                  <a:tcPr/>
                </a:tc>
                <a:tc>
                  <a:txBody>
                    <a:bodyPr/>
                    <a:lstStyle/>
                    <a:p>
                      <a:r>
                        <a:rPr lang="en-GB" sz="1200" dirty="0">
                          <a:latin typeface="Gill Sans MT" panose="020B0502020104020203" pitchFamily="34" charset="0"/>
                        </a:rPr>
                        <a:t>Region around a magnet where a force acts on another magnet</a:t>
                      </a:r>
                    </a:p>
                  </a:txBody>
                  <a:tcPr/>
                </a:tc>
                <a:extLst>
                  <a:ext uri="{0D108BD9-81ED-4DB2-BD59-A6C34878D82A}">
                    <a16:rowId xmlns:a16="http://schemas.microsoft.com/office/drawing/2014/main" val="4176924134"/>
                  </a:ext>
                </a:extLst>
              </a:tr>
              <a:tr h="370840">
                <a:tc>
                  <a:txBody>
                    <a:bodyPr/>
                    <a:lstStyle/>
                    <a:p>
                      <a:r>
                        <a:rPr lang="en-GB" sz="1200" dirty="0">
                          <a:latin typeface="Gill Sans MT" panose="020B0502020104020203" pitchFamily="34" charset="0"/>
                        </a:rPr>
                        <a:t>Magnetic material</a:t>
                      </a:r>
                    </a:p>
                  </a:txBody>
                  <a:tcPr/>
                </a:tc>
                <a:tc>
                  <a:txBody>
                    <a:bodyPr/>
                    <a:lstStyle/>
                    <a:p>
                      <a:r>
                        <a:rPr lang="en-GB" sz="1200" dirty="0">
                          <a:latin typeface="Gill Sans MT" panose="020B0502020104020203" pitchFamily="34" charset="0"/>
                        </a:rPr>
                        <a:t>here are four magnetic materials: iron, steel, cobalt and nickel.</a:t>
                      </a:r>
                    </a:p>
                  </a:txBody>
                  <a:tcPr/>
                </a:tc>
                <a:extLst>
                  <a:ext uri="{0D108BD9-81ED-4DB2-BD59-A6C34878D82A}">
                    <a16:rowId xmlns:a16="http://schemas.microsoft.com/office/drawing/2014/main" val="3562004630"/>
                  </a:ext>
                </a:extLst>
              </a:tr>
              <a:tr h="223890">
                <a:tc>
                  <a:txBody>
                    <a:bodyPr/>
                    <a:lstStyle/>
                    <a:p>
                      <a:r>
                        <a:rPr lang="en-GB" sz="1200" dirty="0">
                          <a:latin typeface="Gill Sans MT" panose="020B0502020104020203" pitchFamily="34" charset="0"/>
                        </a:rPr>
                        <a:t>Solenoid</a:t>
                      </a:r>
                    </a:p>
                  </a:txBody>
                  <a:tcPr/>
                </a:tc>
                <a:tc>
                  <a:txBody>
                    <a:bodyPr/>
                    <a:lstStyle/>
                    <a:p>
                      <a:r>
                        <a:rPr lang="en-GB" sz="1200" dirty="0">
                          <a:latin typeface="Gill Sans MT" panose="020B0502020104020203" pitchFamily="34" charset="0"/>
                        </a:rPr>
                        <a:t> a wire shaped into a cylindrical coil</a:t>
                      </a:r>
                    </a:p>
                  </a:txBody>
                  <a:tcPr/>
                </a:tc>
                <a:extLst>
                  <a:ext uri="{0D108BD9-81ED-4DB2-BD59-A6C34878D82A}">
                    <a16:rowId xmlns:a16="http://schemas.microsoft.com/office/drawing/2014/main" val="3312149972"/>
                  </a:ext>
                </a:extLst>
              </a:tr>
              <a:tr h="254370">
                <a:tc>
                  <a:txBody>
                    <a:bodyPr/>
                    <a:lstStyle/>
                    <a:p>
                      <a:r>
                        <a:rPr lang="en-GB" sz="1200" dirty="0">
                          <a:latin typeface="Gill Sans MT" panose="020B0502020104020203" pitchFamily="34" charset="0"/>
                        </a:rPr>
                        <a:t>Electromagnet</a:t>
                      </a:r>
                    </a:p>
                  </a:txBody>
                  <a:tcPr/>
                </a:tc>
                <a:tc>
                  <a:txBody>
                    <a:bodyPr/>
                    <a:lstStyle/>
                    <a:p>
                      <a:r>
                        <a:rPr lang="en-GB" sz="1200" dirty="0">
                          <a:latin typeface="Gill Sans MT" panose="020B0502020104020203" pitchFamily="34" charset="0"/>
                        </a:rPr>
                        <a:t>A solenoid with an iron core</a:t>
                      </a:r>
                    </a:p>
                  </a:txBody>
                  <a:tcPr/>
                </a:tc>
                <a:extLst>
                  <a:ext uri="{0D108BD9-81ED-4DB2-BD59-A6C34878D82A}">
                    <a16:rowId xmlns:a16="http://schemas.microsoft.com/office/drawing/2014/main" val="667809887"/>
                  </a:ext>
                </a:extLst>
              </a:tr>
              <a:tr h="370840">
                <a:tc>
                  <a:txBody>
                    <a:bodyPr/>
                    <a:lstStyle/>
                    <a:p>
                      <a:r>
                        <a:rPr lang="en-GB" sz="1200" dirty="0">
                          <a:latin typeface="Gill Sans MT" panose="020B0502020104020203" pitchFamily="34" charset="0"/>
                        </a:rPr>
                        <a:t>Motor effect (HT)</a:t>
                      </a:r>
                    </a:p>
                  </a:txBody>
                  <a:tcPr/>
                </a:tc>
                <a:tc>
                  <a:txBody>
                    <a:bodyPr/>
                    <a:lstStyle/>
                    <a:p>
                      <a:r>
                        <a:rPr lang="en-GB" sz="1200" dirty="0">
                          <a:latin typeface="Gill Sans MT" panose="020B0502020104020203" pitchFamily="34" charset="0"/>
                        </a:rPr>
                        <a:t>When a conductor carrying a current is placed in a magnetic field, the magnet and the conductor exert a force on each other</a:t>
                      </a:r>
                    </a:p>
                  </a:txBody>
                  <a:tcPr/>
                </a:tc>
                <a:extLst>
                  <a:ext uri="{0D108BD9-81ED-4DB2-BD59-A6C34878D82A}">
                    <a16:rowId xmlns:a16="http://schemas.microsoft.com/office/drawing/2014/main" val="1166512864"/>
                  </a:ext>
                </a:extLst>
              </a:tr>
              <a:tr h="370840">
                <a:tc>
                  <a:txBody>
                    <a:bodyPr/>
                    <a:lstStyle/>
                    <a:p>
                      <a:r>
                        <a:rPr lang="en-GB" sz="1200" dirty="0">
                          <a:latin typeface="Gill Sans MT" panose="020B0502020104020203" pitchFamily="34" charset="0"/>
                        </a:rPr>
                        <a:t>Fleming’s Left</a:t>
                      </a:r>
                    </a:p>
                    <a:p>
                      <a:r>
                        <a:rPr lang="en-GB" sz="1200" dirty="0">
                          <a:latin typeface="Gill Sans MT" panose="020B0502020104020203" pitchFamily="34" charset="0"/>
                        </a:rPr>
                        <a:t>Hand Rule (HT)</a:t>
                      </a:r>
                    </a:p>
                  </a:txBody>
                  <a:tcPr/>
                </a:tc>
                <a:tc>
                  <a:txBody>
                    <a:bodyPr/>
                    <a:lstStyle/>
                    <a:p>
                      <a:r>
                        <a:rPr lang="en-GB" sz="1200" dirty="0">
                          <a:latin typeface="Gill Sans MT" panose="020B0502020104020203" pitchFamily="34" charset="0"/>
                        </a:rPr>
                        <a:t>A rule that shows the relative direction of the current, force and magnetic</a:t>
                      </a:r>
                    </a:p>
                    <a:p>
                      <a:r>
                        <a:rPr lang="en-GB" sz="1200" dirty="0">
                          <a:latin typeface="Gill Sans MT" panose="020B0502020104020203" pitchFamily="34" charset="0"/>
                        </a:rPr>
                        <a:t>field in the motor effect.</a:t>
                      </a:r>
                    </a:p>
                  </a:txBody>
                  <a:tcPr/>
                </a:tc>
                <a:extLst>
                  <a:ext uri="{0D108BD9-81ED-4DB2-BD59-A6C34878D82A}">
                    <a16:rowId xmlns:a16="http://schemas.microsoft.com/office/drawing/2014/main" val="1844820252"/>
                  </a:ext>
                </a:extLst>
              </a:tr>
              <a:tr h="370840">
                <a:tc>
                  <a:txBody>
                    <a:bodyPr/>
                    <a:lstStyle/>
                    <a:p>
                      <a:r>
                        <a:rPr lang="en-GB" sz="1200" dirty="0">
                          <a:latin typeface="Gill Sans MT" panose="020B0502020104020203" pitchFamily="34" charset="0"/>
                        </a:rPr>
                        <a:t>Magnetic flux density (HT)</a:t>
                      </a:r>
                    </a:p>
                  </a:txBody>
                  <a:tcPr/>
                </a:tc>
                <a:tc>
                  <a:txBody>
                    <a:bodyPr/>
                    <a:lstStyle/>
                    <a:p>
                      <a:r>
                        <a:rPr lang="en-GB" sz="1200" dirty="0">
                          <a:latin typeface="Gill Sans MT" panose="020B0502020104020203" pitchFamily="34" charset="0"/>
                        </a:rPr>
                        <a:t>Density of magnetic field lines                (measured in Tesla (T))</a:t>
                      </a:r>
                    </a:p>
                  </a:txBody>
                  <a:tcPr/>
                </a:tc>
                <a:extLst>
                  <a:ext uri="{0D108BD9-81ED-4DB2-BD59-A6C34878D82A}">
                    <a16:rowId xmlns:a16="http://schemas.microsoft.com/office/drawing/2014/main" val="712846266"/>
                  </a:ext>
                </a:extLst>
              </a:tr>
            </a:tbl>
          </a:graphicData>
        </a:graphic>
      </p:graphicFrame>
    </p:spTree>
    <p:extLst>
      <p:ext uri="{BB962C8B-B14F-4D97-AF65-F5344CB8AC3E}">
        <p14:creationId xmlns:p14="http://schemas.microsoft.com/office/powerpoint/2010/main" val="22239854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TotalTime>
  <Words>6370</Words>
  <Application>Microsoft Office PowerPoint</Application>
  <PresentationFormat>Widescreen</PresentationFormat>
  <Paragraphs>1098</Paragraphs>
  <Slides>47</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47</vt:i4>
      </vt:variant>
    </vt:vector>
  </HeadingPairs>
  <TitlesOfParts>
    <vt:vector size="55" baseType="lpstr">
      <vt:lpstr>Arial</vt:lpstr>
      <vt:lpstr>Arial MT</vt:lpstr>
      <vt:lpstr>Calibri</vt:lpstr>
      <vt:lpstr>Calibri Light</vt:lpstr>
      <vt:lpstr>Cambria Math</vt:lpstr>
      <vt:lpstr>Gill Sans MT</vt:lpstr>
      <vt:lpstr>Times New Roman</vt:lpstr>
      <vt:lpstr>Office Theme</vt:lpstr>
      <vt:lpstr>PowerPoint Presentation</vt:lpstr>
      <vt:lpstr>Contents Page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 Moore</dc:creator>
  <cp:lastModifiedBy>Student</cp:lastModifiedBy>
  <cp:revision>64</cp:revision>
  <dcterms:created xsi:type="dcterms:W3CDTF">2023-12-05T15:46:56Z</dcterms:created>
  <dcterms:modified xsi:type="dcterms:W3CDTF">2025-12-07T20:36:41Z</dcterms:modified>
</cp:coreProperties>
</file>