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7" r:id="rId3"/>
    <p:sldId id="258" r:id="rId4"/>
    <p:sldId id="314"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3" r:id="rId25"/>
    <p:sldId id="312" r:id="rId26"/>
    <p:sldId id="283" r:id="rId27"/>
    <p:sldId id="284" r:id="rId28"/>
    <p:sldId id="279" r:id="rId29"/>
    <p:sldId id="311" r:id="rId30"/>
    <p:sldId id="281" r:id="rId31"/>
    <p:sldId id="301" r:id="rId32"/>
    <p:sldId id="302" r:id="rId33"/>
    <p:sldId id="303" r:id="rId34"/>
    <p:sldId id="304" r:id="rId35"/>
    <p:sldId id="297" r:id="rId36"/>
    <p:sldId id="305" r:id="rId37"/>
    <p:sldId id="306" r:id="rId38"/>
    <p:sldId id="307" r:id="rId39"/>
    <p:sldId id="308" r:id="rId40"/>
    <p:sldId id="309" r:id="rId41"/>
    <p:sldId id="310" r:id="rId42"/>
    <p:sldId id="285" r:id="rId43"/>
    <p:sldId id="286" r:id="rId44"/>
    <p:sldId id="287" r:id="rId45"/>
    <p:sldId id="288" r:id="rId46"/>
    <p:sldId id="289" r:id="rId4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B2D4E40-EAC8-4E99-83F2-F4A23E2DE3B6}" type="datetimeFigureOut">
              <a:rPr lang="en-GB" smtClean="0"/>
              <a:t>05/02/2026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AEAC686-026A-4B84-AF25-B5F4491D750C}" type="slidenum">
              <a:rPr lang="en-GB" smtClean="0"/>
              <a:t>‹#›</a:t>
            </a:fld>
            <a:endParaRPr lang="en-GB"/>
          </a:p>
        </p:txBody>
      </p:sp>
    </p:spTree>
    <p:extLst>
      <p:ext uri="{BB962C8B-B14F-4D97-AF65-F5344CB8AC3E}">
        <p14:creationId xmlns:p14="http://schemas.microsoft.com/office/powerpoint/2010/main" val="68985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6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2512B8-3472-4AAF-BA03-69FA6E8D2F0B}"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108007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2512B8-3472-4AAF-BA03-69FA6E8D2F0B}"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316794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2512B8-3472-4AAF-BA03-69FA6E8D2F0B}"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91581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4E3-924F-B814-41B4-67E868F16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428AAB-74D5-7136-6A9C-A449845D0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F3436B-FA84-F679-166C-66E8386278E6}"/>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22108BBD-552E-DD35-C59C-32C6B541A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A8395-3776-37E2-C03A-671B291F295C}"/>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191187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7C35-0062-8873-E8E1-B24E12401B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543196-C146-8FD6-9653-B0E19B40A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71988-DE7D-1F9D-FD9F-AA2A516648CC}"/>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DB6FC5C1-CB13-60DB-DC44-96BF1CA06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18A644-99F8-2FEB-A0AD-EEBDC43001D0}"/>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2348026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A03B-2CF0-1243-0FF0-7EF3B67E1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59287E-6572-976E-6529-D6F0D86221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F17C1A-A171-4E46-94F9-3C5CB8894A36}"/>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9900BB9F-E114-A2CE-9AB9-37DA6E479E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42B061-C6C7-8813-7282-B03E666DE5BE}"/>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89089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761C-A0FD-3461-45F4-274CB9191F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9C299-C965-F6F0-590D-E38C13892A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DF024A-2FE8-DEBD-0253-7E0862F9A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0E3F9-D8C5-9825-D7E5-47149E103BF1}"/>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6" name="Footer Placeholder 5">
            <a:extLst>
              <a:ext uri="{FF2B5EF4-FFF2-40B4-BE49-F238E27FC236}">
                <a16:creationId xmlns:a16="http://schemas.microsoft.com/office/drawing/2014/main" id="{EE9A4954-1F0F-B41C-D682-BD7F69DC5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FB8963-26E2-30BB-C906-37EF6BD7F8BB}"/>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373949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8A52-608A-82EF-E810-D35EE0FC50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52B569-01BE-7108-E807-44D6F59E3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59151-663F-3A16-E2EB-AA1D18214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4D9742-7493-C39E-4BA3-7DE0C95F2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11592-733B-FC68-2037-02FAD23AD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3921A-9F0A-A1D2-4503-E8F60E818331}"/>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8" name="Footer Placeholder 7">
            <a:extLst>
              <a:ext uri="{FF2B5EF4-FFF2-40B4-BE49-F238E27FC236}">
                <a16:creationId xmlns:a16="http://schemas.microsoft.com/office/drawing/2014/main" id="{175C19EF-65B7-A034-AA20-B5FE46AFC6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8DDD12-5AC4-6B7E-EA06-0D640238BA39}"/>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1774567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E2A9-B22B-710B-1CAF-F1A5A3F235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CE4B2D-5808-2B4D-81D2-78D9194D94A1}"/>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4" name="Footer Placeholder 3">
            <a:extLst>
              <a:ext uri="{FF2B5EF4-FFF2-40B4-BE49-F238E27FC236}">
                <a16:creationId xmlns:a16="http://schemas.microsoft.com/office/drawing/2014/main" id="{60BEFFF9-CF93-BD57-89E2-BD85179F08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1F471A-637A-9C7F-01AB-10A67DBBF95D}"/>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316357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DC694-C61A-EC03-01C4-F9C2A12425AD}"/>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3" name="Footer Placeholder 2">
            <a:extLst>
              <a:ext uri="{FF2B5EF4-FFF2-40B4-BE49-F238E27FC236}">
                <a16:creationId xmlns:a16="http://schemas.microsoft.com/office/drawing/2014/main" id="{EAFB239E-F4D7-581C-6A04-DC87849798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E4CEA5-7D0D-1E88-2D35-8203B2C37C3D}"/>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2692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2414-C042-AE87-846D-41B40598D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CE4E1-2D2E-3049-92F3-9D2FC37D0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C03CC7-FD12-2D6A-95B7-670349B90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F0E30-77A3-D67E-3A1D-6E5D8987E66D}"/>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6" name="Footer Placeholder 5">
            <a:extLst>
              <a:ext uri="{FF2B5EF4-FFF2-40B4-BE49-F238E27FC236}">
                <a16:creationId xmlns:a16="http://schemas.microsoft.com/office/drawing/2014/main" id="{B3428BCB-08E0-3520-0439-8378834A6A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4332E-B10A-040D-95CC-2D02AC24C2C1}"/>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59805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2512B8-3472-4AAF-BA03-69FA6E8D2F0B}"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512115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0F8B-DFE9-743D-5CA4-C9493A8B7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274746-E9E6-F08E-9D9C-308E1E708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541EAE-E0EB-42C4-9393-11B262C0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3BA84-09F5-FD94-F75D-41A4E5B57782}"/>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6" name="Footer Placeholder 5">
            <a:extLst>
              <a:ext uri="{FF2B5EF4-FFF2-40B4-BE49-F238E27FC236}">
                <a16:creationId xmlns:a16="http://schemas.microsoft.com/office/drawing/2014/main" id="{B258083A-2FE8-966A-BD91-44A1099A8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63363D-B287-1268-31CE-6BBD82A32B77}"/>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294176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0C0A-7EDA-0A22-CFE8-1E1BCBD36E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A26BCE-A949-F78C-9AC9-FA680C46A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6E79A-F9E1-627A-1C46-E9557A28B548}"/>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836DA3E9-4651-96DE-3CCF-780F0D2AA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FBB08-320A-B651-4F1E-437686E73CEF}"/>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2151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6FC22-1278-489B-9D87-2C64681D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7AF36F-7F93-73D6-BBBC-2BB9075E2C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3B691-FB4D-FEFD-E4E9-9CD92DE2594C}"/>
              </a:ext>
            </a:extLst>
          </p:cNvPr>
          <p:cNvSpPr>
            <a:spLocks noGrp="1"/>
          </p:cNvSpPr>
          <p:nvPr>
            <p:ph type="dt" sz="half" idx="10"/>
          </p:nvPr>
        </p:nvSpPr>
        <p:spPr/>
        <p:txBody>
          <a:body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2F245225-7D2E-EC57-C023-42E4CF625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833D6-4B23-A8D6-1EC5-A78693D21D47}"/>
              </a:ext>
            </a:extLst>
          </p:cNvPr>
          <p:cNvSpPr>
            <a:spLocks noGrp="1"/>
          </p:cNvSpPr>
          <p:nvPr>
            <p:ph type="sldNum" sz="quarter" idx="12"/>
          </p:nvPr>
        </p:nvSpPr>
        <p:spPr/>
        <p:txBody>
          <a:bodyPr/>
          <a:lstStyle/>
          <a:p>
            <a:fld id="{7D019808-EBFC-4192-8773-E1EFC0F8DE72}" type="slidenum">
              <a:rPr lang="en-GB" smtClean="0"/>
              <a:t>‹#›</a:t>
            </a:fld>
            <a:endParaRPr lang="en-GB"/>
          </a:p>
        </p:txBody>
      </p:sp>
    </p:spTree>
    <p:extLst>
      <p:ext uri="{BB962C8B-B14F-4D97-AF65-F5344CB8AC3E}">
        <p14:creationId xmlns:p14="http://schemas.microsoft.com/office/powerpoint/2010/main" val="135684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512B8-3472-4AAF-BA03-69FA6E8D2F0B}"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345883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2512B8-3472-4AAF-BA03-69FA6E8D2F0B}"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111079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2512B8-3472-4AAF-BA03-69FA6E8D2F0B}" type="datetimeFigureOut">
              <a:rPr lang="en-GB" smtClean="0"/>
              <a:t>05/02/2026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304555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2512B8-3472-4AAF-BA03-69FA6E8D2F0B}" type="datetimeFigureOut">
              <a:rPr lang="en-GB" smtClean="0"/>
              <a:t>05/02/2026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195786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512B8-3472-4AAF-BA03-69FA6E8D2F0B}" type="datetimeFigureOut">
              <a:rPr lang="en-GB" smtClean="0"/>
              <a:t>05/02/2026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30885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512B8-3472-4AAF-BA03-69FA6E8D2F0B}"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53174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512B8-3472-4AAF-BA03-69FA6E8D2F0B}"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1C004-A646-481A-B16F-9B32EF5A37FC}" type="slidenum">
              <a:rPr lang="en-GB" smtClean="0"/>
              <a:t>‹#›</a:t>
            </a:fld>
            <a:endParaRPr lang="en-GB"/>
          </a:p>
        </p:txBody>
      </p:sp>
    </p:spTree>
    <p:extLst>
      <p:ext uri="{BB962C8B-B14F-4D97-AF65-F5344CB8AC3E}">
        <p14:creationId xmlns:p14="http://schemas.microsoft.com/office/powerpoint/2010/main" val="280274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512B8-3472-4AAF-BA03-69FA6E8D2F0B}" type="datetimeFigureOut">
              <a:rPr lang="en-GB" smtClean="0"/>
              <a:t>05/02/2026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1C004-A646-481A-B16F-9B32EF5A37FC}" type="slidenum">
              <a:rPr lang="en-GB" smtClean="0"/>
              <a:t>‹#›</a:t>
            </a:fld>
            <a:endParaRPr lang="en-GB"/>
          </a:p>
        </p:txBody>
      </p:sp>
    </p:spTree>
    <p:extLst>
      <p:ext uri="{BB962C8B-B14F-4D97-AF65-F5344CB8AC3E}">
        <p14:creationId xmlns:p14="http://schemas.microsoft.com/office/powerpoint/2010/main" val="167752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6293C-1612-AEF2-57B2-111EB9972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ED9062-B27C-B9F6-2555-249E21056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94625-47C9-79B4-368F-E5B6344F6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67251F-FFCA-4714-8B20-24768146B2DC}" type="datetimeFigureOut">
              <a:rPr lang="en-GB" smtClean="0"/>
              <a:t>05/02/2026</a:t>
            </a:fld>
            <a:endParaRPr lang="en-GB"/>
          </a:p>
        </p:txBody>
      </p:sp>
      <p:sp>
        <p:nvSpPr>
          <p:cNvPr id="5" name="Footer Placeholder 4">
            <a:extLst>
              <a:ext uri="{FF2B5EF4-FFF2-40B4-BE49-F238E27FC236}">
                <a16:creationId xmlns:a16="http://schemas.microsoft.com/office/drawing/2014/main" id="{9B7852FC-B8F5-8988-5122-0BA538CA6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7E39FAE-E904-74C2-7785-2EB145A49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019808-EBFC-4192-8773-E1EFC0F8DE72}" type="slidenum">
              <a:rPr lang="en-GB" smtClean="0"/>
              <a:t>‹#›</a:t>
            </a:fld>
            <a:endParaRPr lang="en-GB"/>
          </a:p>
        </p:txBody>
      </p:sp>
    </p:spTree>
    <p:extLst>
      <p:ext uri="{BB962C8B-B14F-4D97-AF65-F5344CB8AC3E}">
        <p14:creationId xmlns:p14="http://schemas.microsoft.com/office/powerpoint/2010/main" val="338004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11 Knowledge Organiser HT4</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00B0F0"/>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81986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834743" y="52642"/>
          <a:ext cx="6234554" cy="6520126"/>
        </p:xfrm>
        <a:graphic>
          <a:graphicData uri="http://schemas.openxmlformats.org/drawingml/2006/table">
            <a:tbl>
              <a:tblPr firstRow="1" bandRow="1">
                <a:tableStyleId>{5940675A-B579-460E-94D1-54222C63F5DA}</a:tableStyleId>
              </a:tblPr>
              <a:tblGrid>
                <a:gridCol w="1168093">
                  <a:extLst>
                    <a:ext uri="{9D8B030D-6E8A-4147-A177-3AD203B41FA5}">
                      <a16:colId xmlns:a16="http://schemas.microsoft.com/office/drawing/2014/main" val="20000"/>
                    </a:ext>
                  </a:extLst>
                </a:gridCol>
                <a:gridCol w="5066461">
                  <a:extLst>
                    <a:ext uri="{9D8B030D-6E8A-4147-A177-3AD203B41FA5}">
                      <a16:colId xmlns:a16="http://schemas.microsoft.com/office/drawing/2014/main" val="20001"/>
                    </a:ext>
                  </a:extLst>
                </a:gridCol>
              </a:tblGrid>
              <a:tr h="404558">
                <a:tc gridSpan="2">
                  <a:txBody>
                    <a:bodyPr/>
                    <a:lstStyle/>
                    <a:p>
                      <a:pPr algn="ctr"/>
                      <a:r>
                        <a:rPr lang="en-US" sz="1200" b="0" dirty="0">
                          <a:latin typeface="Gill Sans MT" panose="020B0502020104020203" pitchFamily="34" charset="0"/>
                        </a:rPr>
                        <a:t>Paper 1 Physics</a:t>
                      </a:r>
                    </a:p>
                  </a:txBody>
                  <a:tcPr anchor="ctr">
                    <a:solidFill>
                      <a:srgbClr val="FFCC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07862">
                <a:tc>
                  <a:txBody>
                    <a:bodyPr/>
                    <a:lstStyle/>
                    <a:p>
                      <a:pPr algn="l"/>
                      <a:r>
                        <a:rPr lang="en-GB" sz="1200" b="0" dirty="0">
                          <a:latin typeface="Gill Sans MT" panose="020B0502020104020203" pitchFamily="34" charset="0"/>
                        </a:rPr>
                        <a:t>Conservation of energy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energy can not be created or destroyed, only transferred from one form to another</a:t>
                      </a:r>
                    </a:p>
                  </a:txBody>
                  <a:tcPr anchor="ctr"/>
                </a:tc>
                <a:extLst>
                  <a:ext uri="{0D108BD9-81ED-4DB2-BD59-A6C34878D82A}">
                    <a16:rowId xmlns:a16="http://schemas.microsoft.com/office/drawing/2014/main" val="10001"/>
                  </a:ext>
                </a:extLst>
              </a:tr>
              <a:tr h="453114">
                <a:tc>
                  <a:txBody>
                    <a:bodyPr/>
                    <a:lstStyle/>
                    <a:p>
                      <a:pPr algn="l"/>
                      <a:r>
                        <a:rPr lang="en-GB" sz="1200" b="0" dirty="0">
                          <a:latin typeface="Gill Sans MT" panose="020B0502020104020203" pitchFamily="34" charset="0"/>
                        </a:rPr>
                        <a:t>Renewable energy </a:t>
                      </a:r>
                    </a:p>
                  </a:txBody>
                  <a:tcPr anchor="ctr"/>
                </a:tc>
                <a:tc>
                  <a:txBody>
                    <a:bodyPr/>
                    <a:lstStyle/>
                    <a:p>
                      <a:pPr algn="l"/>
                      <a:r>
                        <a:rPr lang="en-GB" sz="1200" b="0" dirty="0">
                          <a:latin typeface="Gill Sans MT" panose="020B0502020104020203" pitchFamily="34" charset="0"/>
                        </a:rPr>
                        <a:t>comes from natural sources or processes that won’t run out</a:t>
                      </a:r>
                    </a:p>
                  </a:txBody>
                  <a:tcPr anchor="ctr"/>
                </a:tc>
                <a:extLst>
                  <a:ext uri="{0D108BD9-81ED-4DB2-BD59-A6C34878D82A}">
                    <a16:rowId xmlns:a16="http://schemas.microsoft.com/office/drawing/2014/main" val="10002"/>
                  </a:ext>
                </a:extLst>
              </a:tr>
              <a:tr h="538316">
                <a:tc>
                  <a:txBody>
                    <a:bodyPr/>
                    <a:lstStyle/>
                    <a:p>
                      <a:pPr algn="l"/>
                      <a:r>
                        <a:rPr lang="en-GB" sz="1200" b="0" dirty="0">
                          <a:latin typeface="Gill Sans MT" panose="020B0502020104020203" pitchFamily="34" charset="0"/>
                        </a:rPr>
                        <a:t>Work done </a:t>
                      </a:r>
                    </a:p>
                  </a:txBody>
                  <a:tcPr anchor="ctr"/>
                </a:tc>
                <a:tc>
                  <a:txBody>
                    <a:bodyPr/>
                    <a:lstStyle/>
                    <a:p>
                      <a:pPr algn="l"/>
                      <a:r>
                        <a:rPr lang="en-GB" sz="1200" b="0" dirty="0">
                          <a:latin typeface="Gill Sans MT" panose="020B0502020104020203" pitchFamily="34" charset="0"/>
                        </a:rPr>
                        <a:t>energy has been transferred from one energy store to another </a:t>
                      </a:r>
                    </a:p>
                  </a:txBody>
                  <a:tcPr anchor="ctr"/>
                </a:tc>
                <a:extLst>
                  <a:ext uri="{0D108BD9-81ED-4DB2-BD59-A6C34878D82A}">
                    <a16:rowId xmlns:a16="http://schemas.microsoft.com/office/drawing/2014/main" val="10003"/>
                  </a:ext>
                </a:extLst>
              </a:tr>
              <a:tr h="396142">
                <a:tc>
                  <a:txBody>
                    <a:bodyPr/>
                    <a:lstStyle/>
                    <a:p>
                      <a:pPr algn="l"/>
                      <a:r>
                        <a:rPr lang="en-GB" sz="1200" b="0" dirty="0">
                          <a:latin typeface="Gill Sans MT" panose="020B0502020104020203" pitchFamily="34" charset="0"/>
                        </a:rPr>
                        <a:t>Specific heat capacity </a:t>
                      </a:r>
                    </a:p>
                  </a:txBody>
                  <a:tcPr anchor="ctr"/>
                </a:tc>
                <a:tc>
                  <a:txBody>
                    <a:bodyPr/>
                    <a:lstStyle/>
                    <a:p>
                      <a:pPr algn="l"/>
                      <a:r>
                        <a:rPr lang="en-GB" sz="1200" b="0" dirty="0">
                          <a:latin typeface="Gill Sans MT" panose="020B0502020104020203" pitchFamily="34" charset="0"/>
                        </a:rPr>
                        <a:t>the amount of energy needed to raise the temperature of 1kg of a substance by 1o Celsius</a:t>
                      </a:r>
                    </a:p>
                  </a:txBody>
                  <a:tcPr anchor="ctr"/>
                </a:tc>
                <a:extLst>
                  <a:ext uri="{0D108BD9-81ED-4DB2-BD59-A6C34878D82A}">
                    <a16:rowId xmlns:a16="http://schemas.microsoft.com/office/drawing/2014/main" val="10004"/>
                  </a:ext>
                </a:extLst>
              </a:tr>
              <a:tr h="5383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Alternating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regularly changes direction e.g. mains electricity</a:t>
                      </a:r>
                    </a:p>
                  </a:txBody>
                  <a:tcPr marL="36576" marR="36576" marT="36576" marB="36576" anchor="ctr"/>
                </a:tc>
                <a:extLst>
                  <a:ext uri="{0D108BD9-81ED-4DB2-BD59-A6C34878D82A}">
                    <a16:rowId xmlns:a16="http://schemas.microsoft.com/office/drawing/2014/main" val="10005"/>
                  </a:ext>
                </a:extLst>
              </a:tr>
              <a:tr h="39762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Direct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flows in one direction only e.g. batteries.</a:t>
                      </a:r>
                    </a:p>
                  </a:txBody>
                  <a:tcPr marL="36576" marR="36576" marT="36576" marB="36576" anchor="ctr"/>
                </a:tc>
                <a:extLst>
                  <a:ext uri="{0D108BD9-81ED-4DB2-BD59-A6C34878D82A}">
                    <a16:rowId xmlns:a16="http://schemas.microsoft.com/office/drawing/2014/main" val="10006"/>
                  </a:ext>
                </a:extLst>
              </a:tr>
              <a:tr h="42340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Mains electricity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UK mains is an alternating current of 230V and at a frequency of 50Hz.</a:t>
                      </a:r>
                    </a:p>
                  </a:txBody>
                  <a:tcPr marL="36576" marR="36576" marT="36576" marB="36576" anchor="ctr"/>
                </a:tc>
                <a:extLst>
                  <a:ext uri="{0D108BD9-81ED-4DB2-BD59-A6C34878D82A}">
                    <a16:rowId xmlns:a16="http://schemas.microsoft.com/office/drawing/2014/main" val="535829074"/>
                  </a:ext>
                </a:extLst>
              </a:tr>
              <a:tr h="30993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National grid</a:t>
                      </a: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A series of cables and transformers linking power stations to consumers.</a:t>
                      </a:r>
                    </a:p>
                  </a:txBody>
                  <a:tcPr marL="36576" marR="36576" marT="36576" marB="36576" anchor="ctr"/>
                </a:tc>
                <a:extLst>
                  <a:ext uri="{0D108BD9-81ED-4DB2-BD59-A6C34878D82A}">
                    <a16:rowId xmlns:a16="http://schemas.microsoft.com/office/drawing/2014/main" val="158840559"/>
                  </a:ext>
                </a:extLst>
              </a:tr>
              <a:tr h="37883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Step up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Increases the potential difference for transmission across power cables. This reduces the current and therefore less heat is lost from the cables. This makes the National Grid efficient.</a:t>
                      </a:r>
                    </a:p>
                  </a:txBody>
                  <a:tcPr marL="36576" marR="36576" marT="36576" marB="36576" anchor="ctr"/>
                </a:tc>
                <a:extLst>
                  <a:ext uri="{0D108BD9-81ED-4DB2-BD59-A6C34878D82A}">
                    <a16:rowId xmlns:a16="http://schemas.microsoft.com/office/drawing/2014/main" val="2488596496"/>
                  </a:ext>
                </a:extLst>
              </a:tr>
              <a:tr h="39614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Step down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Reduces the potential difference from the cables to 230V for use by consumers.</a:t>
                      </a:r>
                    </a:p>
                  </a:txBody>
                  <a:tcPr marL="36576" marR="36576" marT="36576" marB="36576" anchor="ctr"/>
                </a:tc>
                <a:extLst>
                  <a:ext uri="{0D108BD9-81ED-4DB2-BD59-A6C34878D82A}">
                    <a16:rowId xmlns:a16="http://schemas.microsoft.com/office/drawing/2014/main" val="2432269375"/>
                  </a:ext>
                </a:extLst>
              </a:tr>
              <a:tr h="332228">
                <a:tc>
                  <a:txBody>
                    <a:bodyPr/>
                    <a:lstStyle/>
                    <a:p>
                      <a:pPr algn="l"/>
                      <a:r>
                        <a:rPr lang="en-GB" sz="1200" b="0" dirty="0">
                          <a:latin typeface="Gill Sans MT" panose="020B0502020104020203" pitchFamily="34" charset="0"/>
                        </a:rPr>
                        <a:t>Isotope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An atom of the same element with different numbers of neutrons.</a:t>
                      </a:r>
                    </a:p>
                  </a:txBody>
                  <a:tcPr anchor="ctr"/>
                </a:tc>
                <a:extLst>
                  <a:ext uri="{0D108BD9-81ED-4DB2-BD59-A6C34878D82A}">
                    <a16:rowId xmlns:a16="http://schemas.microsoft.com/office/drawing/2014/main" val="3395636020"/>
                  </a:ext>
                </a:extLst>
              </a:tr>
              <a:tr h="551769">
                <a:tc>
                  <a:txBody>
                    <a:bodyPr/>
                    <a:lstStyle/>
                    <a:p>
                      <a:pPr algn="l"/>
                      <a:r>
                        <a:rPr lang="en-GB" sz="1200" b="0" dirty="0">
                          <a:latin typeface="Gill Sans MT" panose="020B0502020104020203" pitchFamily="34" charset="0"/>
                        </a:rPr>
                        <a:t>Half life</a:t>
                      </a:r>
                    </a:p>
                  </a:txBody>
                  <a:tcPr anchor="ctr"/>
                </a:tc>
                <a:tc>
                  <a:txBody>
                    <a:bodyPr/>
                    <a:lstStyle/>
                    <a:p>
                      <a:pPr algn="l"/>
                      <a:r>
                        <a:rPr lang="en-GB" sz="1200" b="0" dirty="0">
                          <a:latin typeface="Gill Sans MT" panose="020B0502020104020203" pitchFamily="34" charset="0"/>
                        </a:rPr>
                        <a:t>The time it takes for the number of nuclei of the isotope in a sample to halve</a:t>
                      </a:r>
                    </a:p>
                    <a:p>
                      <a:pPr algn="l"/>
                      <a:r>
                        <a:rPr lang="en-GB" sz="1200" b="0" dirty="0">
                          <a:latin typeface="Gill Sans MT" panose="020B0502020104020203" pitchFamily="34" charset="0"/>
                        </a:rPr>
                        <a:t>Or,</a:t>
                      </a:r>
                    </a:p>
                    <a:p>
                      <a:pPr algn="l"/>
                      <a:r>
                        <a:rPr lang="en-GB" sz="1200" b="0" dirty="0">
                          <a:latin typeface="Gill Sans MT" panose="020B0502020104020203" pitchFamily="34" charset="0"/>
                        </a:rPr>
                        <a:t>The time it takes for the count rate (or activity) from a sample containing the isotope</a:t>
                      </a:r>
                    </a:p>
                    <a:p>
                      <a:pPr algn="l"/>
                      <a:r>
                        <a:rPr lang="en-GB" sz="1200" b="0" dirty="0">
                          <a:latin typeface="Gill Sans MT" panose="020B0502020104020203" pitchFamily="34" charset="0"/>
                        </a:rPr>
                        <a:t>to fall to half its initial level.</a:t>
                      </a:r>
                    </a:p>
                  </a:txBody>
                  <a:tcPr anchor="ctr"/>
                </a:tc>
                <a:extLst>
                  <a:ext uri="{0D108BD9-81ED-4DB2-BD59-A6C34878D82A}">
                    <a16:rowId xmlns:a16="http://schemas.microsoft.com/office/drawing/2014/main" val="3282499971"/>
                  </a:ext>
                </a:extLst>
              </a:tr>
            </a:tbl>
          </a:graphicData>
        </a:graphic>
      </p:graphicFrame>
      <p:graphicFrame>
        <p:nvGraphicFramePr>
          <p:cNvPr id="11" name="Content Placeholder 3"/>
          <p:cNvGraphicFramePr>
            <a:graphicFrameLocks/>
          </p:cNvGraphicFramePr>
          <p:nvPr/>
        </p:nvGraphicFramePr>
        <p:xfrm>
          <a:off x="74378" y="764892"/>
          <a:ext cx="5673279" cy="4241233"/>
        </p:xfrm>
        <a:graphic>
          <a:graphicData uri="http://schemas.openxmlformats.org/drawingml/2006/table">
            <a:tbl>
              <a:tblPr firstRow="1" bandRow="1">
                <a:tableStyleId>{5940675A-B579-460E-94D1-54222C63F5DA}</a:tableStyleId>
              </a:tblPr>
              <a:tblGrid>
                <a:gridCol w="1332547">
                  <a:extLst>
                    <a:ext uri="{9D8B030D-6E8A-4147-A177-3AD203B41FA5}">
                      <a16:colId xmlns:a16="http://schemas.microsoft.com/office/drawing/2014/main" val="20000"/>
                    </a:ext>
                  </a:extLst>
                </a:gridCol>
                <a:gridCol w="4340732">
                  <a:extLst>
                    <a:ext uri="{9D8B030D-6E8A-4147-A177-3AD203B41FA5}">
                      <a16:colId xmlns:a16="http://schemas.microsoft.com/office/drawing/2014/main" val="20001"/>
                    </a:ext>
                  </a:extLst>
                </a:gridCol>
              </a:tblGrid>
              <a:tr h="278240">
                <a:tc gridSpan="2">
                  <a:txBody>
                    <a:bodyPr/>
                    <a:lstStyle/>
                    <a:p>
                      <a:pPr algn="l"/>
                      <a:r>
                        <a:rPr lang="en-US" sz="1200" b="0" dirty="0">
                          <a:latin typeface="Gill Sans MT" panose="020B0502020104020203" pitchFamily="34" charset="0"/>
                        </a:rPr>
                        <a:t>Paper 1 Chemistry</a:t>
                      </a:r>
                    </a:p>
                  </a:txBody>
                  <a:tcPr anchor="ctr">
                    <a:solidFill>
                      <a:schemeClr val="accent4">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47918">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Mixtures</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Two or more elements or compounds not chemically combined together</a:t>
                      </a:r>
                    </a:p>
                  </a:txBody>
                  <a:tcPr anchor="ctr"/>
                </a:tc>
                <a:extLst>
                  <a:ext uri="{0D108BD9-81ED-4DB2-BD59-A6C34878D82A}">
                    <a16:rowId xmlns:a16="http://schemas.microsoft.com/office/drawing/2014/main" val="535829074"/>
                  </a:ext>
                </a:extLst>
              </a:tr>
              <a:tr h="249500">
                <a:tc>
                  <a:txBody>
                    <a:bodyPr/>
                    <a:lstStyle/>
                    <a:p>
                      <a:pPr algn="l"/>
                      <a:r>
                        <a:rPr lang="en-GB" sz="1200" b="0" dirty="0">
                          <a:solidFill>
                            <a:schemeClr val="tx1"/>
                          </a:solidFill>
                          <a:latin typeface="Gill Sans MT" panose="020B0502020104020203" pitchFamily="34" charset="0"/>
                        </a:rPr>
                        <a:t>Element</a:t>
                      </a:r>
                    </a:p>
                  </a:txBody>
                  <a:tcPr anchor="ctr"/>
                </a:tc>
                <a:tc>
                  <a:txBody>
                    <a:bodyPr/>
                    <a:lstStyle/>
                    <a:p>
                      <a:pPr algn="l"/>
                      <a:r>
                        <a:rPr lang="en-GB" sz="1200" b="0" i="0" dirty="0">
                          <a:solidFill>
                            <a:schemeClr val="tx1"/>
                          </a:solidFill>
                          <a:latin typeface="Gill Sans MT" panose="020B0502020104020203" pitchFamily="34" charset="0"/>
                        </a:rPr>
                        <a:t>Contains only one type of atom</a:t>
                      </a:r>
                    </a:p>
                  </a:txBody>
                  <a:tcPr anchor="ctr"/>
                </a:tc>
                <a:extLst>
                  <a:ext uri="{0D108BD9-81ED-4DB2-BD59-A6C34878D82A}">
                    <a16:rowId xmlns:a16="http://schemas.microsoft.com/office/drawing/2014/main" val="2432269375"/>
                  </a:ext>
                </a:extLst>
              </a:tr>
              <a:tr h="547918">
                <a:tc>
                  <a:txBody>
                    <a:bodyPr/>
                    <a:lstStyle/>
                    <a:p>
                      <a:pPr algn="l"/>
                      <a:r>
                        <a:rPr lang="en-GB" sz="1200" b="0" dirty="0">
                          <a:solidFill>
                            <a:schemeClr val="tx1"/>
                          </a:solidFill>
                          <a:latin typeface="Gill Sans MT" panose="020B0502020104020203" pitchFamily="34" charset="0"/>
                        </a:rPr>
                        <a:t>Compound</a:t>
                      </a:r>
                    </a:p>
                  </a:txBody>
                  <a:tcPr anchor="ctr"/>
                </a:tc>
                <a:tc>
                  <a:txBody>
                    <a:bodyPr/>
                    <a:lstStyle/>
                    <a:p>
                      <a:pPr algn="l"/>
                      <a:r>
                        <a:rPr lang="en-GB" sz="1200" b="0" i="0" dirty="0">
                          <a:solidFill>
                            <a:schemeClr val="tx1"/>
                          </a:solidFill>
                          <a:latin typeface="Gill Sans MT" panose="020B0502020104020203" pitchFamily="34" charset="0"/>
                        </a:rPr>
                        <a:t>Two or more elements chemically combined</a:t>
                      </a:r>
                    </a:p>
                  </a:txBody>
                  <a:tcPr anchor="ctr"/>
                </a:tc>
                <a:extLst>
                  <a:ext uri="{0D108BD9-81ED-4DB2-BD59-A6C34878D82A}">
                    <a16:rowId xmlns:a16="http://schemas.microsoft.com/office/drawing/2014/main" val="1299764755"/>
                  </a:ext>
                </a:extLst>
              </a:tr>
              <a:tr h="547918">
                <a:tc>
                  <a:txBody>
                    <a:bodyPr/>
                    <a:lstStyle/>
                    <a:p>
                      <a:pPr algn="l"/>
                      <a:r>
                        <a:rPr lang="en-GB" sz="1200" b="0" dirty="0">
                          <a:solidFill>
                            <a:schemeClr val="tx1"/>
                          </a:solidFill>
                          <a:latin typeface="Gill Sans MT" panose="020B0502020104020203" pitchFamily="34" charset="0"/>
                        </a:rPr>
                        <a:t>Filtration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an insoluble solid from a liquid</a:t>
                      </a:r>
                    </a:p>
                  </a:txBody>
                  <a:tcPr marL="7620" marR="7620" marT="7620" marB="0" anchor="ctr">
                    <a:noFill/>
                  </a:tcPr>
                </a:tc>
                <a:extLst>
                  <a:ext uri="{0D108BD9-81ED-4DB2-BD59-A6C34878D82A}">
                    <a16:rowId xmlns:a16="http://schemas.microsoft.com/office/drawing/2014/main" val="3065261787"/>
                  </a:ext>
                </a:extLst>
              </a:tr>
              <a:tr h="547918">
                <a:tc>
                  <a:txBody>
                    <a:bodyPr/>
                    <a:lstStyle/>
                    <a:p>
                      <a:pPr algn="l"/>
                      <a:r>
                        <a:rPr lang="en-GB" sz="1200" b="0" dirty="0">
                          <a:solidFill>
                            <a:schemeClr val="tx1"/>
                          </a:solidFill>
                          <a:latin typeface="Gill Sans MT" panose="020B0502020104020203" pitchFamily="34" charset="0"/>
                        </a:rPr>
                        <a:t>Crystallisation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To separate a solid from a solution</a:t>
                      </a:r>
                    </a:p>
                  </a:txBody>
                  <a:tcPr marL="7620" marR="7620" marT="7620" marB="0" anchor="ctr">
                    <a:noFill/>
                  </a:tcPr>
                </a:tc>
                <a:extLst>
                  <a:ext uri="{0D108BD9-81ED-4DB2-BD59-A6C34878D82A}">
                    <a16:rowId xmlns:a16="http://schemas.microsoft.com/office/drawing/2014/main" val="961486239"/>
                  </a:ext>
                </a:extLst>
              </a:tr>
              <a:tr h="401165">
                <a:tc>
                  <a:txBody>
                    <a:bodyPr/>
                    <a:lstStyle/>
                    <a:p>
                      <a:pPr algn="l"/>
                      <a:r>
                        <a:rPr lang="en-GB" sz="1200" b="0" dirty="0">
                          <a:solidFill>
                            <a:schemeClr val="tx1"/>
                          </a:solidFill>
                          <a:latin typeface="Gill Sans MT" panose="020B0502020104020203" pitchFamily="34" charset="0"/>
                        </a:rPr>
                        <a:t>Simple distillation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To separate a solvent from a solution</a:t>
                      </a:r>
                    </a:p>
                  </a:txBody>
                  <a:tcPr marL="7620" marR="7620" marT="7620" marB="0" anchor="ctr">
                    <a:noFill/>
                  </a:tcPr>
                </a:tc>
                <a:extLst>
                  <a:ext uri="{0D108BD9-81ED-4DB2-BD59-A6C34878D82A}">
                    <a16:rowId xmlns:a16="http://schemas.microsoft.com/office/drawing/2014/main" val="3351277189"/>
                  </a:ext>
                </a:extLst>
              </a:tr>
              <a:tr h="547918">
                <a:tc>
                  <a:txBody>
                    <a:bodyPr/>
                    <a:lstStyle/>
                    <a:p>
                      <a:pPr algn="l"/>
                      <a:r>
                        <a:rPr lang="en-GB" sz="1200" b="0" dirty="0">
                          <a:solidFill>
                            <a:schemeClr val="tx1"/>
                          </a:solidFill>
                          <a:latin typeface="Gill Sans MT" panose="020B0502020104020203" pitchFamily="34" charset="0"/>
                        </a:rPr>
                        <a:t>Fractional distillation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a mixture of liquids each with different boiling points</a:t>
                      </a:r>
                    </a:p>
                  </a:txBody>
                  <a:tcPr marL="7620" marR="7620" marT="7620" marB="0" anchor="ctr">
                    <a:noFill/>
                  </a:tcPr>
                </a:tc>
                <a:extLst>
                  <a:ext uri="{0D108BD9-81ED-4DB2-BD59-A6C34878D82A}">
                    <a16:rowId xmlns:a16="http://schemas.microsoft.com/office/drawing/2014/main" val="1751889583"/>
                  </a:ext>
                </a:extLst>
              </a:tr>
              <a:tr h="547918">
                <a:tc>
                  <a:txBody>
                    <a:bodyPr/>
                    <a:lstStyle/>
                    <a:p>
                      <a:pPr algn="l"/>
                      <a:r>
                        <a:rPr lang="en-GB" sz="1200" b="0" dirty="0">
                          <a:solidFill>
                            <a:schemeClr val="tx1"/>
                          </a:solidFill>
                          <a:latin typeface="Gill Sans MT" panose="020B0502020104020203" pitchFamily="34" charset="0"/>
                        </a:rPr>
                        <a:t>Chromatography</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substances that move at different rates through a medium</a:t>
                      </a:r>
                    </a:p>
                  </a:txBody>
                  <a:tcPr marL="7620" marR="7620" marT="7620" marB="0" anchor="ctr">
                    <a:noFill/>
                  </a:tcPr>
                </a:tc>
                <a:extLst>
                  <a:ext uri="{0D108BD9-81ED-4DB2-BD59-A6C34878D82A}">
                    <a16:rowId xmlns:a16="http://schemas.microsoft.com/office/drawing/2014/main" val="3395636020"/>
                  </a:ext>
                </a:extLst>
              </a:tr>
            </a:tbl>
          </a:graphicData>
        </a:graphic>
      </p:graphicFrame>
      <p:sp>
        <p:nvSpPr>
          <p:cNvPr id="8" name="TextBox 7">
            <a:extLst>
              <a:ext uri="{FF2B5EF4-FFF2-40B4-BE49-F238E27FC236}">
                <a16:creationId xmlns:a16="http://schemas.microsoft.com/office/drawing/2014/main" id="{E28C0B5C-2270-4D12-AA3B-CA055A3D9B1F}"/>
              </a:ext>
            </a:extLst>
          </p:cNvPr>
          <p:cNvSpPr txBox="1"/>
          <p:nvPr/>
        </p:nvSpPr>
        <p:spPr>
          <a:xfrm>
            <a:off x="526473" y="5433690"/>
            <a:ext cx="653518" cy="738664"/>
          </a:xfrm>
          <a:prstGeom prst="rect">
            <a:avLst/>
          </a:prstGeom>
          <a:noFill/>
          <a:ln w="12700">
            <a:solidFill>
              <a:schemeClr val="tx1"/>
            </a:solidFill>
          </a:ln>
        </p:spPr>
        <p:txBody>
          <a:bodyPr wrap="square" rtlCol="0">
            <a:spAutoFit/>
          </a:bodyPr>
          <a:lstStyle/>
          <a:p>
            <a:pPr algn="ctr"/>
            <a:r>
              <a:rPr lang="en-GB" sz="1400" dirty="0">
                <a:latin typeface="Gill Sans MT" panose="020B0502020104020203" pitchFamily="34" charset="0"/>
              </a:rPr>
              <a:t>7</a:t>
            </a:r>
          </a:p>
          <a:p>
            <a:pPr algn="ctr"/>
            <a:r>
              <a:rPr lang="en-GB" sz="1400" dirty="0">
                <a:latin typeface="Gill Sans MT" panose="020B0502020104020203" pitchFamily="34" charset="0"/>
              </a:rPr>
              <a:t>Li</a:t>
            </a:r>
          </a:p>
          <a:p>
            <a:pPr algn="ctr"/>
            <a:r>
              <a:rPr lang="en-GB" sz="1400" dirty="0">
                <a:latin typeface="Gill Sans MT" panose="020B0502020104020203" pitchFamily="34" charset="0"/>
              </a:rPr>
              <a:t>3</a:t>
            </a:r>
          </a:p>
        </p:txBody>
      </p:sp>
      <p:graphicFrame>
        <p:nvGraphicFramePr>
          <p:cNvPr id="9" name="Table 8">
            <a:extLst>
              <a:ext uri="{FF2B5EF4-FFF2-40B4-BE49-F238E27FC236}">
                <a16:creationId xmlns:a16="http://schemas.microsoft.com/office/drawing/2014/main" id="{12B58B75-73E2-4B87-BAEB-D83B271A7869}"/>
              </a:ext>
            </a:extLst>
          </p:cNvPr>
          <p:cNvGraphicFramePr>
            <a:graphicFrameLocks noGrp="1"/>
          </p:cNvGraphicFramePr>
          <p:nvPr/>
        </p:nvGraphicFramePr>
        <p:xfrm>
          <a:off x="1390779" y="5299404"/>
          <a:ext cx="4076343" cy="957410"/>
        </p:xfrm>
        <a:graphic>
          <a:graphicData uri="http://schemas.openxmlformats.org/drawingml/2006/table">
            <a:tbl>
              <a:tblPr firstRow="1" bandRow="1">
                <a:tableStyleId>{5940675A-B579-460E-94D1-54222C63F5DA}</a:tableStyleId>
              </a:tblPr>
              <a:tblGrid>
                <a:gridCol w="922366">
                  <a:extLst>
                    <a:ext uri="{9D8B030D-6E8A-4147-A177-3AD203B41FA5}">
                      <a16:colId xmlns:a16="http://schemas.microsoft.com/office/drawing/2014/main" val="20000"/>
                    </a:ext>
                  </a:extLst>
                </a:gridCol>
                <a:gridCol w="1472168">
                  <a:extLst>
                    <a:ext uri="{9D8B030D-6E8A-4147-A177-3AD203B41FA5}">
                      <a16:colId xmlns:a16="http://schemas.microsoft.com/office/drawing/2014/main" val="20001"/>
                    </a:ext>
                  </a:extLst>
                </a:gridCol>
                <a:gridCol w="1681809">
                  <a:extLst>
                    <a:ext uri="{9D8B030D-6E8A-4147-A177-3AD203B41FA5}">
                      <a16:colId xmlns:a16="http://schemas.microsoft.com/office/drawing/2014/main" val="20002"/>
                    </a:ext>
                  </a:extLst>
                </a:gridCol>
              </a:tblGrid>
              <a:tr h="466808">
                <a:tc>
                  <a:txBody>
                    <a:bodyPr/>
                    <a:lstStyle/>
                    <a:p>
                      <a:pPr algn="ctr"/>
                      <a:r>
                        <a:rPr lang="en-GB" sz="1200" b="0" dirty="0">
                          <a:latin typeface="Gill Sans MT" panose="020B0502020104020203" pitchFamily="34" charset="0"/>
                        </a:rPr>
                        <a:t>Mass number</a:t>
                      </a:r>
                    </a:p>
                  </a:txBody>
                  <a:tcPr anchor="ctr">
                    <a:solidFill>
                      <a:schemeClr val="accent2">
                        <a:lumMod val="20000"/>
                        <a:lumOff val="80000"/>
                      </a:schemeClr>
                    </a:solidFill>
                  </a:tcPr>
                </a:tc>
                <a:tc grid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1" dirty="0">
                          <a:solidFill>
                            <a:schemeClr val="accent2">
                              <a:lumMod val="75000"/>
                            </a:schemeClr>
                          </a:solidFill>
                          <a:latin typeface="Gill Sans MT" panose="020B0502020104020203" pitchFamily="34" charset="0"/>
                        </a:rPr>
                        <a:t>The sum of the protons and neutrons in the nucleus</a:t>
                      </a:r>
                    </a:p>
                  </a:txBody>
                  <a:tcPr anchor="ctr"/>
                </a:tc>
                <a:tc hMerge="1">
                  <a:txBody>
                    <a:bodyPr/>
                    <a:lstStyle/>
                    <a:p>
                      <a:pPr algn="ctr"/>
                      <a:endParaRPr lang="en-GB" sz="1200" b="0" i="0" dirty="0">
                        <a:solidFill>
                          <a:schemeClr val="tx1"/>
                        </a:solidFill>
                      </a:endParaRPr>
                    </a:p>
                  </a:txBody>
                  <a:tcPr anchor="ctr"/>
                </a:tc>
                <a:extLst>
                  <a:ext uri="{0D108BD9-81ED-4DB2-BD59-A6C34878D82A}">
                    <a16:rowId xmlns:a16="http://schemas.microsoft.com/office/drawing/2014/main" val="10000"/>
                  </a:ext>
                </a:extLst>
              </a:tr>
              <a:tr h="490602">
                <a:tc>
                  <a:txBody>
                    <a:bodyPr/>
                    <a:lstStyle/>
                    <a:p>
                      <a:pPr algn="ctr"/>
                      <a:r>
                        <a:rPr lang="en-GB" sz="1200" b="0" dirty="0">
                          <a:latin typeface="Gill Sans MT" panose="020B0502020104020203" pitchFamily="34" charset="0"/>
                        </a:rPr>
                        <a:t>Atomic number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1" dirty="0">
                          <a:solidFill>
                            <a:schemeClr val="accent2">
                              <a:lumMod val="75000"/>
                            </a:schemeClr>
                          </a:solidFill>
                          <a:latin typeface="Gill Sans MT" panose="020B0502020104020203" pitchFamily="34" charset="0"/>
                        </a:rPr>
                        <a:t>The number of protons in the atom</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Number of electrons = number of protons </a:t>
                      </a:r>
                    </a:p>
                  </a:txBody>
                  <a:tcPr anchor="ctr"/>
                </a:tc>
                <a:extLst>
                  <a:ext uri="{0D108BD9-81ED-4DB2-BD59-A6C34878D82A}">
                    <a16:rowId xmlns:a16="http://schemas.microsoft.com/office/drawing/2014/main" val="10001"/>
                  </a:ext>
                </a:extLst>
              </a:tr>
            </a:tbl>
          </a:graphicData>
        </a:graphic>
      </p:graphicFrame>
      <p:cxnSp>
        <p:nvCxnSpPr>
          <p:cNvPr id="10" name="Straight Arrow Connector 9">
            <a:extLst>
              <a:ext uri="{FF2B5EF4-FFF2-40B4-BE49-F238E27FC236}">
                <a16:creationId xmlns:a16="http://schemas.microsoft.com/office/drawing/2014/main" id="{14FFFF16-5A99-4997-8A5A-99545E0D9D32}"/>
              </a:ext>
            </a:extLst>
          </p:cNvPr>
          <p:cNvCxnSpPr/>
          <p:nvPr/>
        </p:nvCxnSpPr>
        <p:spPr>
          <a:xfrm flipH="1" flipV="1">
            <a:off x="1070915" y="5985233"/>
            <a:ext cx="428941" cy="462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6B1CD6E-E419-44F5-ACA4-6BB96DAC955E}"/>
              </a:ext>
            </a:extLst>
          </p:cNvPr>
          <p:cNvCxnSpPr/>
          <p:nvPr/>
        </p:nvCxnSpPr>
        <p:spPr>
          <a:xfrm flipH="1">
            <a:off x="1070915" y="5486945"/>
            <a:ext cx="422755" cy="296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3170" y="169439"/>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S</a:t>
            </a: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rPr>
              <a:t>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4" name="TextBox 1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263466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 encanta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love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 chifla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I’m</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mad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about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 mola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I’m mad</a:t>
                      </a:r>
                      <a:r>
                        <a:rPr lang="en-GB" sz="1200" kern="1400" baseline="0" dirty="0">
                          <a:ln>
                            <a:noFill/>
                          </a:ln>
                          <a:solidFill>
                            <a:srgbClr val="000000"/>
                          </a:solidFill>
                          <a:effectLst/>
                          <a:latin typeface="Gill Sans MT" panose="020B0502020104020203" pitchFamily="34" charset="0"/>
                        </a:rPr>
                        <a:t> about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Me aburre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a:t>
                      </a:r>
                      <a:r>
                        <a:rPr lang="en-GB" sz="1200" kern="1400" baseline="0" dirty="0">
                          <a:ln>
                            <a:noFill/>
                          </a:ln>
                          <a:solidFill>
                            <a:srgbClr val="000000"/>
                          </a:solidFill>
                          <a:effectLst/>
                          <a:latin typeface="Gill Sans MT" panose="020B0502020104020203" pitchFamily="34" charset="0"/>
                        </a:rPr>
                        <a:t> bores me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 </a:t>
                      </a:r>
                      <a:r>
                        <a:rPr lang="en-GB" sz="1200" kern="1400" dirty="0" err="1">
                          <a:ln>
                            <a:noFill/>
                          </a:ln>
                          <a:solidFill>
                            <a:srgbClr val="000000"/>
                          </a:solidFill>
                          <a:effectLst/>
                          <a:latin typeface="Gill Sans MT" panose="020B0502020104020203" pitchFamily="34" charset="0"/>
                        </a:rPr>
                        <a:t>interesa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interests me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Me </a:t>
                      </a:r>
                      <a:r>
                        <a:rPr lang="en-GB" sz="1200" kern="1400" dirty="0" err="1">
                          <a:ln>
                            <a:noFill/>
                          </a:ln>
                          <a:solidFill>
                            <a:srgbClr val="000000"/>
                          </a:solidFill>
                          <a:effectLst/>
                          <a:latin typeface="Gill Sans MT" panose="020B0502020104020203" pitchFamily="34" charset="0"/>
                        </a:rPr>
                        <a:t>fascina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I’m fascinated by</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Me </a:t>
                      </a:r>
                      <a:r>
                        <a:rPr lang="en-US" sz="1200" kern="1400" dirty="0" err="1">
                          <a:ln>
                            <a:noFill/>
                          </a:ln>
                          <a:solidFill>
                            <a:srgbClr val="000000"/>
                          </a:solidFill>
                          <a:effectLst/>
                          <a:latin typeface="Gill Sans MT" panose="020B0502020104020203" pitchFamily="34" charset="0"/>
                        </a:rPr>
                        <a:t>enoja</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annoys me</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Me fastidia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It annoys </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Me molesta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annoys me</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Odio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hate</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Detesto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hate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Disfruto</a:t>
                      </a:r>
                      <a:r>
                        <a:rPr lang="es-ES" sz="1200" kern="1400" baseline="0" dirty="0">
                          <a:ln>
                            <a:noFill/>
                          </a:ln>
                          <a:solidFill>
                            <a:srgbClr val="000000"/>
                          </a:solidFill>
                          <a:effectLst/>
                          <a:latin typeface="Gill Sans MT" panose="020B0502020104020203" pitchFamily="34" charset="0"/>
                        </a:rPr>
                        <a:t>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enjoy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Pienso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think</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that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Creo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believe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that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Según yo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According</a:t>
                      </a:r>
                      <a:r>
                        <a:rPr lang="es-ES" sz="1200" kern="1400" baseline="0" dirty="0">
                          <a:ln>
                            <a:noFill/>
                          </a:ln>
                          <a:solidFill>
                            <a:srgbClr val="000000"/>
                          </a:solidFill>
                          <a:effectLst/>
                          <a:latin typeface="Gill Sans MT" panose="020B0502020104020203" pitchFamily="34" charset="0"/>
                        </a:rPr>
                        <a:t> to me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 mi modo de pensar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In </a:t>
                      </a:r>
                      <a:r>
                        <a:rPr lang="es-ES" sz="1200" kern="1400" dirty="0" err="1">
                          <a:ln>
                            <a:noFill/>
                          </a:ln>
                          <a:solidFill>
                            <a:srgbClr val="000000"/>
                          </a:solidFill>
                          <a:effectLst/>
                          <a:latin typeface="Gill Sans MT" panose="020B0502020104020203" pitchFamily="34" charset="0"/>
                        </a:rPr>
                        <a:t>my</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way</a:t>
                      </a:r>
                      <a:r>
                        <a:rPr lang="es-ES" sz="1200" kern="1400" dirty="0">
                          <a:ln>
                            <a:noFill/>
                          </a:ln>
                          <a:solidFill>
                            <a:srgbClr val="000000"/>
                          </a:solidFill>
                          <a:effectLst/>
                          <a:latin typeface="Gill Sans MT" panose="020B0502020104020203" pitchFamily="34" charset="0"/>
                        </a:rPr>
                        <a:t> of</a:t>
                      </a:r>
                      <a:r>
                        <a:rPr lang="es-ES" sz="1200" kern="1400" baseline="0" dirty="0">
                          <a:ln>
                            <a:noFill/>
                          </a:ln>
                          <a:solidFill>
                            <a:srgbClr val="000000"/>
                          </a:solidFill>
                          <a:effectLst/>
                          <a:latin typeface="Gill Sans MT" panose="020B0502020104020203" pitchFamily="34" charset="0"/>
                        </a:rPr>
                        <a:t> </a:t>
                      </a:r>
                      <a:r>
                        <a:rPr lang="es-ES" sz="1200" kern="1400" baseline="0" dirty="0" err="1">
                          <a:ln>
                            <a:noFill/>
                          </a:ln>
                          <a:solidFill>
                            <a:srgbClr val="000000"/>
                          </a:solidFill>
                          <a:effectLst/>
                          <a:latin typeface="Gill Sans MT" panose="020B0502020104020203" pitchFamily="34" charset="0"/>
                        </a:rPr>
                        <a:t>thinking</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me </a:t>
                      </a:r>
                      <a:r>
                        <a:rPr lang="en-GB" sz="1200" kern="1400" dirty="0" err="1">
                          <a:ln>
                            <a:noFill/>
                          </a:ln>
                          <a:solidFill>
                            <a:srgbClr val="000000"/>
                          </a:solidFill>
                          <a:effectLst/>
                          <a:latin typeface="Gill Sans MT" panose="020B0502020104020203" pitchFamily="34" charset="0"/>
                        </a:rPr>
                        <a:t>gusta</a:t>
                      </a:r>
                      <a:r>
                        <a:rPr lang="en-GB" sz="1200" kern="1400" dirty="0">
                          <a:ln>
                            <a:noFill/>
                          </a:ln>
                          <a:solidFill>
                            <a:srgbClr val="000000"/>
                          </a:solidFill>
                          <a:effectLst/>
                          <a:latin typeface="Gill Sans MT" panose="020B0502020104020203" pitchFamily="34" charset="0"/>
                        </a:rPr>
                        <a:t> nada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don’t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like</a:t>
                      </a:r>
                      <a:r>
                        <a:rPr lang="es-ES" sz="1200" kern="1400" dirty="0">
                          <a:ln>
                            <a:noFill/>
                          </a:ln>
                          <a:solidFill>
                            <a:srgbClr val="000000"/>
                          </a:solidFill>
                          <a:effectLst/>
                          <a:latin typeface="Gill Sans MT" panose="020B0502020104020203" pitchFamily="34" charset="0"/>
                        </a:rPr>
                        <a:t> at </a:t>
                      </a:r>
                      <a:r>
                        <a:rPr lang="es-ES" sz="1200" kern="1400" dirty="0" err="1">
                          <a:ln>
                            <a:noFill/>
                          </a:ln>
                          <a:solidFill>
                            <a:srgbClr val="000000"/>
                          </a:solidFill>
                          <a:effectLst/>
                          <a:latin typeface="Gill Sans MT" panose="020B0502020104020203" pitchFamily="34" charset="0"/>
                        </a:rPr>
                        <a:t>all</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Sin embargo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However</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Aunque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Although</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Pero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But</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Además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Furthermore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obstante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However</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También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Also</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Por</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lado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On</a:t>
                      </a:r>
                      <a:r>
                        <a:rPr lang="en-GB" sz="1200" kern="1400" baseline="0" dirty="0">
                          <a:ln>
                            <a:noFill/>
                          </a:ln>
                          <a:solidFill>
                            <a:srgbClr val="000000"/>
                          </a:solidFill>
                          <a:effectLst/>
                          <a:latin typeface="Gill Sans MT" panose="020B0502020104020203" pitchFamily="34" charset="0"/>
                        </a:rPr>
                        <a:t> the one hand</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Por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otro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lado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On the other hand</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Muy</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very</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Bastante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quite</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poco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little</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Demasiado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too</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Tan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Más</a:t>
                      </a:r>
                      <a:r>
                        <a:rPr lang="es-ES_tradnl" sz="1200" kern="1400" baseline="0" dirty="0">
                          <a:ln>
                            <a:noFill/>
                          </a:ln>
                          <a:solidFill>
                            <a:srgbClr val="000000"/>
                          </a:solidFill>
                          <a:effectLst/>
                          <a:latin typeface="Gill Sans MT" panose="020B0502020104020203" pitchFamily="34" charset="0"/>
                        </a:rPr>
                        <a:t> …que</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More…</a:t>
                      </a:r>
                      <a:r>
                        <a:rPr lang="es-ES_tradnl" sz="1200" kern="1400" dirty="0" err="1">
                          <a:ln>
                            <a:noFill/>
                          </a:ln>
                          <a:solidFill>
                            <a:srgbClr val="000000"/>
                          </a:solidFill>
                          <a:effectLst/>
                          <a:latin typeface="Gill Sans MT" panose="020B0502020104020203" pitchFamily="34" charset="0"/>
                        </a:rPr>
                        <a:t>than</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Menos</a:t>
                      </a:r>
                      <a:r>
                        <a:rPr lang="en-US" sz="1200" kern="1400" dirty="0">
                          <a:ln>
                            <a:noFill/>
                          </a:ln>
                          <a:solidFill>
                            <a:srgbClr val="000000"/>
                          </a:solidFill>
                          <a:effectLst/>
                          <a:latin typeface="Gill Sans MT" panose="020B0502020104020203" pitchFamily="34" charset="0"/>
                        </a:rPr>
                        <a:t>…que</a:t>
                      </a: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Less…than</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Tal…</a:t>
                      </a:r>
                      <a:r>
                        <a:rPr lang="en-US" sz="1200" kern="1400" dirty="0" err="1">
                          <a:ln>
                            <a:noFill/>
                          </a:ln>
                          <a:solidFill>
                            <a:srgbClr val="000000"/>
                          </a:solidFill>
                          <a:effectLst/>
                          <a:latin typeface="Gill Sans MT" panose="020B0502020104020203" pitchFamily="34" charset="0"/>
                        </a:rPr>
                        <a:t>como</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a:ln>
                            <a:noFill/>
                          </a:ln>
                          <a:solidFill>
                            <a:srgbClr val="000000"/>
                          </a:solidFill>
                          <a:effectLst/>
                          <a:latin typeface="Gill Sans MT" panose="020B0502020104020203" pitchFamily="34" charset="0"/>
                        </a:rPr>
                        <a:t>As…as</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Prefiero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prefer</a:t>
                      </a: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20717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162061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892799" y="764892"/>
          <a:ext cx="6003603" cy="5762664"/>
        </p:xfrm>
        <a:graphic>
          <a:graphicData uri="http://schemas.openxmlformats.org/drawingml/2006/table">
            <a:tbl>
              <a:tblPr firstRow="1" bandRow="1">
                <a:tableStyleId>{5940675A-B579-460E-94D1-54222C63F5DA}</a:tableStyleId>
              </a:tblPr>
              <a:tblGrid>
                <a:gridCol w="1219201">
                  <a:extLst>
                    <a:ext uri="{9D8B030D-6E8A-4147-A177-3AD203B41FA5}">
                      <a16:colId xmlns:a16="http://schemas.microsoft.com/office/drawing/2014/main" val="20000"/>
                    </a:ext>
                  </a:extLst>
                </a:gridCol>
                <a:gridCol w="554979">
                  <a:extLst>
                    <a:ext uri="{9D8B030D-6E8A-4147-A177-3AD203B41FA5}">
                      <a16:colId xmlns:a16="http://schemas.microsoft.com/office/drawing/2014/main" val="2112181088"/>
                    </a:ext>
                  </a:extLst>
                </a:gridCol>
                <a:gridCol w="4229423">
                  <a:extLst>
                    <a:ext uri="{9D8B030D-6E8A-4147-A177-3AD203B41FA5}">
                      <a16:colId xmlns:a16="http://schemas.microsoft.com/office/drawing/2014/main" val="20001"/>
                    </a:ext>
                  </a:extLst>
                </a:gridCol>
              </a:tblGrid>
              <a:tr h="360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The</a:t>
                      </a:r>
                      <a:r>
                        <a:rPr lang="en-US" sz="1200" b="1" baseline="0" dirty="0">
                          <a:latin typeface="Gill Sans MT" panose="020B0502020104020203" pitchFamily="34" charset="0"/>
                        </a:rPr>
                        <a:t> Americas and Drake’s Circumnavigation Outcomes</a:t>
                      </a:r>
                      <a:endParaRPr lang="en-US" sz="1200" b="1" dirty="0">
                        <a:latin typeface="Gill Sans MT" panose="020B0502020104020203" pitchFamily="34" charset="0"/>
                      </a:endParaRPr>
                    </a:p>
                  </a:txBody>
                  <a:tcPr anchor="ctr">
                    <a:solidFill>
                      <a:schemeClr val="accent1">
                        <a:lumMod val="20000"/>
                        <a:lumOff val="80000"/>
                      </a:schemeClr>
                    </a:solidFill>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gridSpan="2">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Wealth and treasure</a:t>
                      </a:r>
                      <a:endParaRPr lang="en-US" sz="1200" b="1" dirty="0">
                        <a:latin typeface="Gill Sans MT" panose="020B0502020104020203" pitchFamily="34" charset="0"/>
                      </a:endParaRPr>
                    </a:p>
                  </a:txBody>
                  <a:tcPr anchor="ct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Vast sums of Spanish gold and silver, goods to trade – Drake personally gained £10,000 and crew shared £40,000</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1"/>
                  </a:ext>
                </a:extLst>
              </a:tr>
              <a:tr h="504000">
                <a:tc gridSpan="2">
                  <a:txBody>
                    <a:bodyPr/>
                    <a:lstStyle/>
                    <a:p>
                      <a:r>
                        <a:rPr lang="en-GB" sz="1200" dirty="0">
                          <a:latin typeface="Gill Sans MT" panose="020B0502020104020203" pitchFamily="34" charset="0"/>
                        </a:rPr>
                        <a:t>Drake’s social standing</a:t>
                      </a:r>
                      <a:endParaRPr lang="en-US" sz="1200" b="1" dirty="0">
                        <a:latin typeface="Gill Sans MT" panose="020B0502020104020203" pitchFamily="34" charset="0"/>
                      </a:endParaRPr>
                    </a:p>
                  </a:txBody>
                  <a:tcPr anchor="ct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Knighted in 1581, bought Buckland Abbey, seen heroically, charmed Elizabeth, Drake Passage named in his honour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2"/>
                  </a:ext>
                </a:extLst>
              </a:tr>
              <a:tr h="504000">
                <a:tc gridSpan="2">
                  <a:txBody>
                    <a:bodyPr/>
                    <a:lstStyle/>
                    <a:p>
                      <a:r>
                        <a:rPr lang="en-GB" sz="1200" dirty="0">
                          <a:latin typeface="Gill Sans MT" panose="020B0502020104020203" pitchFamily="34" charset="0"/>
                        </a:rPr>
                        <a:t>Spanish relations with England</a:t>
                      </a:r>
                      <a:endParaRPr lang="en-US" sz="1200" b="1" dirty="0">
                        <a:latin typeface="Gill Sans MT" panose="020B0502020104020203" pitchFamily="34" charset="0"/>
                      </a:endParaRPr>
                    </a:p>
                  </a:txBody>
                  <a:tcPr anchor="ct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Declined! Treasure ships and ports raided – nicknamed Drake ‘El </a:t>
                      </a:r>
                      <a:r>
                        <a:rPr lang="en-GB" sz="1200" dirty="0" err="1">
                          <a:latin typeface="Gill Sans MT" panose="020B0502020104020203" pitchFamily="34" charset="0"/>
                        </a:rPr>
                        <a:t>Draque</a:t>
                      </a:r>
                      <a:r>
                        <a:rPr lang="en-GB" sz="1200" dirty="0">
                          <a:latin typeface="Gill Sans MT" panose="020B0502020104020203" pitchFamily="34" charset="0"/>
                        </a:rPr>
                        <a:t>’ – Phillip II reinforced Spanish defences</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3"/>
                  </a:ext>
                </a:extLst>
              </a:tr>
              <a:tr h="504000">
                <a:tc gridSpan="2">
                  <a:txBody>
                    <a:bodyPr/>
                    <a:lstStyle/>
                    <a:p>
                      <a:r>
                        <a:rPr lang="en-GB" sz="1200" dirty="0">
                          <a:latin typeface="Gill Sans MT" panose="020B0502020104020203" pitchFamily="34" charset="0"/>
                        </a:rPr>
                        <a:t>English imperialism</a:t>
                      </a:r>
                      <a:endParaRPr lang="en-US" sz="1200" b="0" dirty="0">
                        <a:latin typeface="Gill Sans MT" panose="020B0502020104020203" pitchFamily="34" charset="0"/>
                      </a:endParaRPr>
                    </a:p>
                  </a:txBody>
                  <a:tcPr anchor="ct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Led to future voyages e.g. Lancaster. South America less fruitful – English turn to North America</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4"/>
                  </a:ext>
                </a:extLst>
              </a:tr>
              <a:tr h="504000">
                <a:tc gridSpan="2">
                  <a:txBody>
                    <a:bodyPr/>
                    <a:lstStyle/>
                    <a:p>
                      <a:r>
                        <a:rPr lang="en-US" sz="1200" b="0" dirty="0">
                          <a:latin typeface="Gill Sans MT" panose="020B0502020104020203" pitchFamily="34" charset="0"/>
                        </a:rPr>
                        <a:t>Geographical understanding</a:t>
                      </a:r>
                    </a:p>
                  </a:txBody>
                  <a:tcPr anchor="ctr"/>
                </a:tc>
                <a:tc hMerge="1">
                  <a:txBody>
                    <a:bodyPr/>
                    <a:lstStyle/>
                    <a:p>
                      <a:endParaRPr lang="en-GB"/>
                    </a:p>
                  </a:txBody>
                  <a:tcPr/>
                </a:tc>
                <a:tc>
                  <a:txBody>
                    <a:bodyPr/>
                    <a:lstStyle/>
                    <a:p>
                      <a:r>
                        <a:rPr lang="en-US" sz="1200" b="0" dirty="0">
                          <a:latin typeface="Gill Sans MT" panose="020B0502020104020203" pitchFamily="34" charset="0"/>
                        </a:rPr>
                        <a:t>Drake’s </a:t>
                      </a:r>
                      <a:r>
                        <a:rPr lang="en-US" sz="1200" b="0" dirty="0" err="1">
                          <a:latin typeface="Gill Sans MT" panose="020B0502020104020203" pitchFamily="34" charset="0"/>
                        </a:rPr>
                        <a:t>rutters</a:t>
                      </a:r>
                      <a:r>
                        <a:rPr lang="en-US" sz="1200" b="0" dirty="0">
                          <a:latin typeface="Gill Sans MT" panose="020B0502020104020203" pitchFamily="34" charset="0"/>
                        </a:rPr>
                        <a:t> corrected European maps – Drake Passage improved travel from Europe to Americas. </a:t>
                      </a:r>
                    </a:p>
                  </a:txBody>
                  <a:tcPr anchor="ctr"/>
                </a:tc>
                <a:extLst>
                  <a:ext uri="{0D108BD9-81ED-4DB2-BD59-A6C34878D82A}">
                    <a16:rowId xmlns:a16="http://schemas.microsoft.com/office/drawing/2014/main" val="10005"/>
                  </a:ext>
                </a:extLst>
              </a:tr>
              <a:tr h="360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The</a:t>
                      </a:r>
                      <a:r>
                        <a:rPr lang="en-US" sz="1200" b="1" baseline="0" dirty="0">
                          <a:latin typeface="Gill Sans MT" panose="020B0502020104020203" pitchFamily="34" charset="0"/>
                        </a:rPr>
                        <a:t> Americas and Drake’s Circumnavigation Impact</a:t>
                      </a:r>
                      <a:endParaRPr lang="en-US" sz="1200" b="1" dirty="0">
                        <a:latin typeface="Gill Sans MT" panose="020B0502020104020203" pitchFamily="34" charset="0"/>
                      </a:endParaRPr>
                    </a:p>
                  </a:txBody>
                  <a:tcPr anchor="ctr"/>
                </a:tc>
                <a:tc hMerge="1">
                  <a:txBody>
                    <a:bodyPr/>
                    <a:lstStyle/>
                    <a:p>
                      <a:endParaRPr lang="en-GB"/>
                    </a:p>
                  </a:txBody>
                  <a:tcPr/>
                </a:tc>
                <a:tc hMerge="1">
                  <a:txBody>
                    <a:bodyPr/>
                    <a:lstStyle/>
                    <a:p>
                      <a:endParaRPr lang="en-US" sz="1200" b="0" dirty="0">
                        <a:latin typeface="Gill Sans MT" panose="020B0502020104020203" pitchFamily="34" charset="0"/>
                      </a:endParaRPr>
                    </a:p>
                  </a:txBody>
                  <a:tcPr anchor="ctr"/>
                </a:tc>
                <a:extLst>
                  <a:ext uri="{0D108BD9-81ED-4DB2-BD59-A6C34878D82A}">
                    <a16:rowId xmlns:a16="http://schemas.microsoft.com/office/drawing/2014/main" val="4243464767"/>
                  </a:ext>
                </a:extLst>
              </a:tr>
              <a:tr h="602424">
                <a:tc>
                  <a:txBody>
                    <a:bodyPr/>
                    <a:lstStyle/>
                    <a:p>
                      <a:r>
                        <a:rPr lang="en-US" sz="1200" b="0" dirty="0">
                          <a:latin typeface="Gill Sans MT" panose="020B0502020104020203" pitchFamily="34" charset="0"/>
                        </a:rPr>
                        <a:t>Drake</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Lost all but the Golden Hind and wounded at Mocha Island. Returned with treasure worth £480million, plus £10,000 gold for himself.</a:t>
                      </a:r>
                      <a:endParaRPr lang="en-US"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r>
                        <a:rPr lang="en-US" sz="1200" b="0" dirty="0">
                          <a:latin typeface="Gill Sans MT" panose="020B0502020104020203" pitchFamily="34" charset="0"/>
                        </a:rPr>
                        <a:t>England</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Gained treasure worth over £480million and new territories/trade routes to use.</a:t>
                      </a:r>
                      <a:r>
                        <a:rPr lang="en-GB" sz="1200" baseline="0" dirty="0">
                          <a:latin typeface="Gill Sans MT" panose="020B0502020104020203" pitchFamily="34" charset="0"/>
                        </a:rPr>
                        <a:t> C</a:t>
                      </a:r>
                      <a:r>
                        <a:rPr lang="en-GB" sz="1200" dirty="0">
                          <a:latin typeface="Gill Sans MT" panose="020B0502020104020203" pitchFamily="34" charset="0"/>
                        </a:rPr>
                        <a:t>hallenged Spanish imperial dominance. Elizabeth gained personal gifts from Drake. </a:t>
                      </a:r>
                      <a:endParaRPr lang="en-US"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txBody>
                  <a:tcPr anchor="ctr"/>
                </a:tc>
                <a:extLst>
                  <a:ext uri="{0D108BD9-81ED-4DB2-BD59-A6C34878D82A}">
                    <a16:rowId xmlns:a16="http://schemas.microsoft.com/office/drawing/2014/main" val="535829074"/>
                  </a:ext>
                </a:extLst>
              </a:tr>
              <a:tr h="602424">
                <a:tc>
                  <a:txBody>
                    <a:bodyPr/>
                    <a:lstStyle/>
                    <a:p>
                      <a:r>
                        <a:rPr lang="en-US" sz="1200" b="0" dirty="0">
                          <a:latin typeface="Gill Sans MT" panose="020B0502020104020203" pitchFamily="34" charset="0"/>
                        </a:rPr>
                        <a:t>Spain/ Portugal</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Exposed vulnerability of colonies – led to Phillip II reinforcing them. Led in part to Spanish Armada. Portuguese lost trading with Maluku people as future English voyages exploited new trade routes. </a:t>
                      </a:r>
                      <a:endParaRPr lang="en-US"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r>
                        <a:rPr lang="en-US" sz="1200" b="0" dirty="0">
                          <a:latin typeface="Gill Sans MT" panose="020B0502020104020203" pitchFamily="34" charset="0"/>
                        </a:rPr>
                        <a:t>Crew/ Backers</a:t>
                      </a:r>
                    </a:p>
                  </a:txBody>
                  <a:tcPr anchor="ctr"/>
                </a:tc>
                <a:tc gridSpan="2">
                  <a:txBody>
                    <a:bodyPr/>
                    <a:lstStyle/>
                    <a:p>
                      <a:r>
                        <a:rPr lang="en-GB" sz="1200" dirty="0">
                          <a:latin typeface="Gill Sans MT" panose="020B0502020104020203" pitchFamily="34" charset="0"/>
                        </a:rPr>
                        <a:t>Initially angry – not told of destination in Americas. Only 59 returned and Thomas Doughty executed for treason. Shared £40,000 of treasure on their return. Led to future voyages e.g., James Lancaster. </a:t>
                      </a: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txBody>
                  <a:tcPr anchor="ctr"/>
                </a:tc>
                <a:extLst>
                  <a:ext uri="{0D108BD9-81ED-4DB2-BD59-A6C34878D82A}">
                    <a16:rowId xmlns:a16="http://schemas.microsoft.com/office/drawing/2014/main" val="3395636020"/>
                  </a:ext>
                </a:extLst>
              </a:tr>
            </a:tbl>
          </a:graphicData>
        </a:graphic>
      </p:graphicFrame>
      <p:graphicFrame>
        <p:nvGraphicFramePr>
          <p:cNvPr id="11" name="Content Placeholder 3"/>
          <p:cNvGraphicFramePr>
            <a:graphicFrameLocks/>
          </p:cNvGraphicFramePr>
          <p:nvPr/>
        </p:nvGraphicFramePr>
        <p:xfrm>
          <a:off x="406256" y="764892"/>
          <a:ext cx="5130944" cy="4875746"/>
        </p:xfrm>
        <a:graphic>
          <a:graphicData uri="http://schemas.openxmlformats.org/drawingml/2006/table">
            <a:tbl>
              <a:tblPr firstRow="1" bandRow="1">
                <a:tableStyleId>{5940675A-B579-460E-94D1-54222C63F5DA}</a:tableStyleId>
              </a:tblPr>
              <a:tblGrid>
                <a:gridCol w="1492732">
                  <a:extLst>
                    <a:ext uri="{9D8B030D-6E8A-4147-A177-3AD203B41FA5}">
                      <a16:colId xmlns:a16="http://schemas.microsoft.com/office/drawing/2014/main" val="20000"/>
                    </a:ext>
                  </a:extLst>
                </a:gridCol>
                <a:gridCol w="363821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The</a:t>
                      </a:r>
                      <a:r>
                        <a:rPr lang="en-US" sz="1200" b="1" baseline="0" dirty="0">
                          <a:latin typeface="Gill Sans MT" panose="020B0502020104020203" pitchFamily="34" charset="0"/>
                        </a:rPr>
                        <a:t> Americas and Drake’s Circumnavigation Motivations</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Conquest of new land/trade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Areas like Brazil and Peru were relatively unexplored. There were markets for English cloth and Spanish ships to seize and trade with.</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1"/>
                  </a:ext>
                </a:extLst>
              </a:tr>
              <a:tr h="602424">
                <a:tc>
                  <a:txBody>
                    <a:bodyPr/>
                    <a:lstStyle/>
                    <a:p>
                      <a:r>
                        <a:rPr lang="en-GB" sz="1200" b="1" dirty="0">
                          <a:latin typeface="Gill Sans MT" panose="020B0502020104020203" pitchFamily="34" charset="0"/>
                        </a:rPr>
                        <a:t>The encouragement of Elizabeth I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After 1573 she part-financed (secretly) Drake’s to South America. She also gave permission and secretly invested in the planned voyage of 1577.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2"/>
                  </a:ext>
                </a:extLst>
              </a:tr>
              <a:tr h="602424">
                <a:tc>
                  <a:txBody>
                    <a:bodyPr/>
                    <a:lstStyle/>
                    <a:p>
                      <a:r>
                        <a:rPr lang="en-US" sz="1200" b="1" dirty="0">
                          <a:latin typeface="Gill Sans MT" panose="020B0502020104020203" pitchFamily="34" charset="0"/>
                        </a:rPr>
                        <a:t>Acquisition of wealth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Hawkins made large sums from the slave trade and brought goods like sugar, spice back to trade.  In 1572 Drake made a successful voyage to the Americas, helped by Diego, capturing much Spanish gold and silver.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3"/>
                  </a:ext>
                </a:extLst>
              </a:tr>
              <a:tr h="602424">
                <a:tc>
                  <a:txBody>
                    <a:bodyPr/>
                    <a:lstStyle/>
                    <a:p>
                      <a:r>
                        <a:rPr lang="en-GB" sz="1200" b="1" dirty="0">
                          <a:latin typeface="Gill Sans MT" panose="020B0502020104020203" pitchFamily="34" charset="0"/>
                        </a:rPr>
                        <a:t>Finding the Strait of </a:t>
                      </a:r>
                      <a:r>
                        <a:rPr lang="en-GB" sz="1200" b="1" dirty="0" err="1">
                          <a:latin typeface="Gill Sans MT" panose="020B0502020104020203" pitchFamily="34" charset="0"/>
                        </a:rPr>
                        <a:t>Anian</a:t>
                      </a:r>
                      <a:r>
                        <a:rPr lang="en-GB" sz="1200" b="1" dirty="0">
                          <a:latin typeface="Gill Sans MT" panose="020B0502020104020203" pitchFamily="34" charset="0"/>
                        </a:rPr>
                        <a:t>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Drake was convinced there was a Northwest Sea passage that linked the Atlantic and the Pacific Oceans.  This would speed up the time taken to travel between East Asia.</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4"/>
                  </a:ext>
                </a:extLst>
              </a:tr>
              <a:tr h="602424">
                <a:tc>
                  <a:txBody>
                    <a:bodyPr/>
                    <a:lstStyle/>
                    <a:p>
                      <a:r>
                        <a:rPr lang="en-US" sz="1200" b="1" dirty="0" err="1">
                          <a:latin typeface="Gill Sans MT" panose="020B0502020104020203" pitchFamily="34" charset="0"/>
                        </a:rPr>
                        <a:t>Hawkin’s</a:t>
                      </a:r>
                      <a:r>
                        <a:rPr lang="en-US" sz="1200" b="1" dirty="0">
                          <a:latin typeface="Gill Sans MT" panose="020B0502020104020203" pitchFamily="34" charset="0"/>
                        </a:rPr>
                        <a:t> influence </a:t>
                      </a:r>
                    </a:p>
                  </a:txBody>
                  <a:tcPr anchor="ctr"/>
                </a:tc>
                <a:tc>
                  <a:txBody>
                    <a:bodyPr/>
                    <a:lstStyle/>
                    <a:p>
                      <a:r>
                        <a:rPr lang="en-GB" sz="1200" b="0" dirty="0">
                          <a:latin typeface="Gill Sans MT" panose="020B0502020104020203" pitchFamily="34" charset="0"/>
                        </a:rPr>
                        <a:t>Drake sailed with Hawkins on several slave trading missions, leading to Drake captaining the Judith, in Hawkins 1568 mission to the Americas. </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602424">
                <a:tc>
                  <a:txBody>
                    <a:bodyPr/>
                    <a:lstStyle/>
                    <a:p>
                      <a:r>
                        <a:rPr lang="en-US" sz="1200" b="1" dirty="0">
                          <a:latin typeface="Gill Sans MT" panose="020B0502020104020203" pitchFamily="34" charset="0"/>
                        </a:rPr>
                        <a:t>Revenge on the Spanish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In 1568 at San Juan de </a:t>
                      </a:r>
                      <a:r>
                        <a:rPr lang="en-GB" sz="1200" dirty="0" err="1">
                          <a:latin typeface="Gill Sans MT" panose="020B0502020104020203" pitchFamily="34" charset="0"/>
                        </a:rPr>
                        <a:t>Ulua</a:t>
                      </a:r>
                      <a:r>
                        <a:rPr lang="en-GB" sz="1200" dirty="0">
                          <a:latin typeface="Gill Sans MT" panose="020B0502020104020203" pitchFamily="34" charset="0"/>
                        </a:rPr>
                        <a:t>, the Spanish attacked Hawkins’ fleet.  Only Drake and Hawkins’ ship escaped.  In 1572 Drakes expedition to the Americas saw him raiding ships leaving </a:t>
                      </a:r>
                      <a:r>
                        <a:rPr lang="en-GB" sz="1200" dirty="0" err="1">
                          <a:latin typeface="Gill Sans MT" panose="020B0502020104020203" pitchFamily="34" charset="0"/>
                        </a:rPr>
                        <a:t>Nombre</a:t>
                      </a:r>
                      <a:r>
                        <a:rPr lang="en-GB" sz="1200" dirty="0">
                          <a:latin typeface="Gill Sans MT" panose="020B0502020104020203" pitchFamily="34" charset="0"/>
                        </a:rPr>
                        <a:t> de Dios.</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14180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75697925"/>
              </p:ext>
            </p:extLst>
          </p:nvPr>
        </p:nvGraphicFramePr>
        <p:xfrm>
          <a:off x="176627" y="773330"/>
          <a:ext cx="11667030" cy="4600099"/>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Command Word</a:t>
                      </a:r>
                    </a:p>
                  </a:txBody>
                  <a:tcPr anchor="ctr">
                    <a:solidFill>
                      <a:srgbClr val="FFCCFF"/>
                    </a:solidFill>
                  </a:tcPr>
                </a:tc>
                <a:tc>
                  <a:txBody>
                    <a:bodyPr/>
                    <a:lstStyle/>
                    <a:p>
                      <a:pPr algn="l"/>
                      <a:r>
                        <a:rPr lang="en-GB" sz="1200" b="0"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Assess</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judge the importance /significant of  using evidence provided/</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Calculate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Work out the value of something. Sometimes, the command ‘calculate’ may not be used, but the question will require a calculation, eg ‘What is the total…’</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8406308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Compare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Identify similarities and differences.</a:t>
                      </a:r>
                      <a:endParaRPr lang="en-US"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55449906"/>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Define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give the meaning of something without using the word in question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7151556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Describe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dirty="0">
                          <a:ln>
                            <a:noFill/>
                          </a:ln>
                          <a:solidFill>
                            <a:srgbClr val="000000"/>
                          </a:solidFill>
                          <a:effectLst/>
                          <a:latin typeface="Gill Sans MT" panose="020B0502020104020203" pitchFamily="34" charset="0"/>
                        </a:rPr>
                        <a:t>Set out characteristics – to say what something is, is like, or appears like.</a:t>
                      </a:r>
                      <a:endParaRPr lang="en-GB" sz="1000" b="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565577198"/>
                  </a:ext>
                </a:extLst>
              </a:tr>
              <a:tr h="386516">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Discuss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dirty="0">
                          <a:ln>
                            <a:noFill/>
                          </a:ln>
                          <a:solidFill>
                            <a:srgbClr val="000000"/>
                          </a:solidFill>
                          <a:effectLst/>
                          <a:latin typeface="Gill Sans MT" panose="020B0502020104020203" pitchFamily="34" charset="0"/>
                        </a:rPr>
                        <a:t>Present key points about different sides of an argument, issue or the strengths and weaknesses of an idea. </a:t>
                      </a:r>
                      <a:endParaRPr lang="en-GB" sz="1000" b="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Evaluate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Judge from evidence, the effectiveness of something or weighing up both sides of an argument.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Explain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146685"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Set out purposes or reasons – say why or how.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4"/>
                  </a:ext>
                </a:extLst>
              </a:tr>
              <a:tr h="293610">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Identify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To find something.  To provide a simple work or statement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Justify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Support a case with evidence – give detailed reasons for an idea.</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04193501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Outline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Gill Sans MT" panose="020B0502020104020203" pitchFamily="34" charset="0"/>
                        </a:rPr>
                        <a:t>Set out main characteristics – to give a brief account or summary.</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Suggest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0"/>
                        </a:spcAft>
                      </a:pPr>
                      <a:r>
                        <a:rPr lang="en-GB" sz="1200" b="0" kern="1400">
                          <a:ln>
                            <a:noFill/>
                          </a:ln>
                          <a:solidFill>
                            <a:srgbClr val="000000"/>
                          </a:solidFill>
                          <a:effectLst/>
                          <a:latin typeface="Gill Sans MT" panose="020B0502020104020203" pitchFamily="34" charset="0"/>
                        </a:rPr>
                        <a:t>Present a possible case, to propose an idea, solution or answer in an unfamiliar situation </a:t>
                      </a:r>
                      <a:endParaRPr lang="en-GB" sz="1000" b="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To what extent </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dirty="0">
                          <a:ln>
                            <a:noFill/>
                          </a:ln>
                          <a:solidFill>
                            <a:srgbClr val="000000"/>
                          </a:solidFill>
                          <a:effectLst/>
                          <a:latin typeface="Gill Sans MT" panose="020B0502020104020203" pitchFamily="34" charset="0"/>
                        </a:rPr>
                        <a:t>Judge the importance or success of (strategy, scheme, project) and to show scale of importance</a:t>
                      </a:r>
                      <a:endParaRPr lang="en-GB" sz="1000" b="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189114812"/>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268187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037" y="2413883"/>
            <a:ext cx="8699197" cy="4150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949663036"/>
              </p:ext>
            </p:extLst>
          </p:nvPr>
        </p:nvGraphicFramePr>
        <p:xfrm>
          <a:off x="212107" y="446537"/>
          <a:ext cx="11667030" cy="297048"/>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1200" b="1" dirty="0">
                          <a:latin typeface="Gill Sans MT" panose="020B0502020104020203" pitchFamily="34" charset="0"/>
                        </a:rPr>
                        <a:t>Muscular</a:t>
                      </a:r>
                      <a:r>
                        <a:rPr lang="en-GB" sz="1200" b="1" baseline="0" dirty="0">
                          <a:latin typeface="Gill Sans MT" panose="020B0502020104020203" pitchFamily="34" charset="0"/>
                        </a:rPr>
                        <a:t> System </a:t>
                      </a:r>
                      <a:endParaRPr lang="en-GB" sz="1200" b="1" dirty="0">
                        <a:latin typeface="Gill Sans MT" panose="020B0502020104020203" pitchFamily="34" charset="0"/>
                      </a:endParaRPr>
                    </a:p>
                  </a:txBody>
                  <a:tcPr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22436838"/>
              </p:ext>
            </p:extLst>
          </p:nvPr>
        </p:nvGraphicFramePr>
        <p:xfrm>
          <a:off x="212107" y="743585"/>
          <a:ext cx="11667030" cy="1556480"/>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Muscular system</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Works in conjunction with the skeleton to produce movement of the limbs and body</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Antagonistic pairs</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Muscles are arranged in antagonistic pairs.   As one contracts, its partner relaxes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Agonist</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muscle that contracts to produce movement</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Antagonist</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muscle that relaxes to allow the movement to occur</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060469029"/>
                  </a:ext>
                </a:extLst>
              </a:tr>
            </a:tbl>
          </a:graphicData>
        </a:graphic>
      </p:graphicFrame>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68102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6011" y="1985207"/>
            <a:ext cx="8157421" cy="50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4043915957"/>
              </p:ext>
            </p:extLst>
          </p:nvPr>
        </p:nvGraphicFramePr>
        <p:xfrm>
          <a:off x="212107" y="446537"/>
          <a:ext cx="11667030" cy="297048"/>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1200" b="1" baseline="0" dirty="0">
                          <a:latin typeface="Gill Sans MT" panose="020B0502020104020203" pitchFamily="34" charset="0"/>
                        </a:rPr>
                        <a:t>Skeletal System </a:t>
                      </a:r>
                      <a:endParaRPr lang="en-GB" sz="1200" b="1" dirty="0">
                        <a:latin typeface="Gill Sans MT" panose="020B0502020104020203" pitchFamily="34" charset="0"/>
                      </a:endParaRPr>
                    </a:p>
                  </a:txBody>
                  <a:tcPr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89679085"/>
              </p:ext>
            </p:extLst>
          </p:nvPr>
        </p:nvGraphicFramePr>
        <p:xfrm>
          <a:off x="212107" y="743585"/>
          <a:ext cx="11667030" cy="12416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2">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Skeletal system</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Works in conjunction with the muscular</a:t>
                      </a:r>
                      <a:r>
                        <a:rPr lang="en-GB" sz="1200" kern="1400" baseline="0" dirty="0">
                          <a:ln>
                            <a:noFill/>
                          </a:ln>
                          <a:solidFill>
                            <a:srgbClr val="000000"/>
                          </a:solidFill>
                          <a:effectLst/>
                          <a:latin typeface="Gill Sans MT" panose="020B0502020104020203" pitchFamily="34" charset="0"/>
                        </a:rPr>
                        <a:t> system</a:t>
                      </a:r>
                      <a:r>
                        <a:rPr lang="en-GB" sz="1200" kern="1400" dirty="0">
                          <a:ln>
                            <a:noFill/>
                          </a:ln>
                          <a:solidFill>
                            <a:srgbClr val="000000"/>
                          </a:solidFill>
                          <a:effectLst/>
                          <a:latin typeface="Gill Sans MT" panose="020B0502020104020203" pitchFamily="34" charset="0"/>
                        </a:rPr>
                        <a:t> to produce movement of the limbs and body</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Ligaments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Connect</a:t>
                      </a:r>
                      <a:r>
                        <a:rPr lang="en-GB" sz="1200" kern="1400" baseline="0" dirty="0">
                          <a:ln>
                            <a:noFill/>
                          </a:ln>
                          <a:solidFill>
                            <a:srgbClr val="000000"/>
                          </a:solidFill>
                          <a:effectLst/>
                          <a:latin typeface="Gill Sans MT" panose="020B0502020104020203" pitchFamily="34" charset="0"/>
                        </a:rPr>
                        <a:t> bone to bone</a:t>
                      </a:r>
                      <a:endParaRPr lang="en-GB" sz="12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Tendons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Connect muscular</a:t>
                      </a:r>
                      <a:r>
                        <a:rPr lang="en-GB" sz="1200" kern="1400" baseline="0" dirty="0">
                          <a:ln>
                            <a:noFill/>
                          </a:ln>
                          <a:solidFill>
                            <a:srgbClr val="000000"/>
                          </a:solidFill>
                          <a:effectLst/>
                          <a:latin typeface="Gill Sans MT" panose="020B0502020104020203" pitchFamily="34" charset="0"/>
                        </a:rPr>
                        <a:t> muscle to bone</a:t>
                      </a:r>
                      <a:endParaRPr lang="en-GB" sz="12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961565093"/>
                  </a:ext>
                </a:extLst>
              </a:tr>
            </a:tbl>
          </a:graphicData>
        </a:graphic>
      </p:graphicFrame>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94531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7600" y="1978610"/>
            <a:ext cx="9446635" cy="4441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17171797"/>
              </p:ext>
            </p:extLst>
          </p:nvPr>
        </p:nvGraphicFramePr>
        <p:xfrm>
          <a:off x="212107" y="225425"/>
          <a:ext cx="11667030" cy="297048"/>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1200" b="1" baseline="0" dirty="0">
                          <a:latin typeface="Gill Sans MT" panose="020B0502020104020203" pitchFamily="34" charset="0"/>
                        </a:rPr>
                        <a:t>Cardiovascular System </a:t>
                      </a:r>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3384839483"/>
                  </a:ext>
                </a:extLst>
              </a:tr>
            </a:tbl>
          </a:graphicData>
        </a:graphic>
      </p:graphicFrame>
      <p:sp>
        <p:nvSpPr>
          <p:cNvPr id="4" name="TextBox 3"/>
          <p:cNvSpPr txBox="1"/>
          <p:nvPr/>
        </p:nvSpPr>
        <p:spPr>
          <a:xfrm>
            <a:off x="212107" y="761340"/>
            <a:ext cx="11667030" cy="553998"/>
          </a:xfrm>
          <a:prstGeom prst="rect">
            <a:avLst/>
          </a:prstGeom>
          <a:noFill/>
        </p:spPr>
        <p:txBody>
          <a:bodyPr wrap="square" rtlCol="0">
            <a:spAutoFit/>
          </a:bodyPr>
          <a:lstStyle/>
          <a:p>
            <a:pPr algn="ctr"/>
            <a:r>
              <a:rPr lang="en-GB" sz="1200" dirty="0">
                <a:latin typeface="Gill Sans MT" panose="020B0502020104020203" pitchFamily="34" charset="0"/>
              </a:rPr>
              <a:t>Deoxygenated blood = BLUE (Right side)                                                   Oxygenated = RED (Left side)</a:t>
            </a:r>
          </a:p>
          <a:p>
            <a:endParaRPr lang="en-GB" dirty="0">
              <a:latin typeface="Gill Sans MT" panose="020B0502020104020203" pitchFamily="34" charset="0"/>
            </a:endParaRPr>
          </a:p>
        </p:txBody>
      </p:sp>
      <p:sp>
        <p:nvSpPr>
          <p:cNvPr id="7" name="TextBox 6"/>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351240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2475" y="480060"/>
          <a:ext cx="11763102" cy="5032464"/>
        </p:xfrm>
        <a:graphic>
          <a:graphicData uri="http://schemas.openxmlformats.org/drawingml/2006/table">
            <a:tbl>
              <a:tblPr firstRow="1" bandRow="1">
                <a:tableStyleId>{5940675A-B579-460E-94D1-54222C63F5DA}</a:tableStyleId>
              </a:tblPr>
              <a:tblGrid>
                <a:gridCol w="2273660">
                  <a:extLst>
                    <a:ext uri="{9D8B030D-6E8A-4147-A177-3AD203B41FA5}">
                      <a16:colId xmlns:a16="http://schemas.microsoft.com/office/drawing/2014/main" val="20000"/>
                    </a:ext>
                  </a:extLst>
                </a:gridCol>
                <a:gridCol w="9489442">
                  <a:extLst>
                    <a:ext uri="{9D8B030D-6E8A-4147-A177-3AD203B41FA5}">
                      <a16:colId xmlns:a16="http://schemas.microsoft.com/office/drawing/2014/main" val="20001"/>
                    </a:ext>
                  </a:extLst>
                </a:gridCol>
              </a:tblGrid>
              <a:tr h="353494">
                <a:tc gridSpan="2">
                  <a:txBody>
                    <a:bodyPr/>
                    <a:lstStyle/>
                    <a:p>
                      <a:pPr algn="ctr"/>
                      <a:r>
                        <a:rPr lang="en-GB" sz="1200" b="0" u="none" dirty="0">
                          <a:solidFill>
                            <a:schemeClr val="tx1"/>
                          </a:solidFill>
                          <a:latin typeface="Gill Sans MT" panose="020B0502020104020203" pitchFamily="34" charset="0"/>
                        </a:rPr>
                        <a:t>Types of joint found in the body</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33945">
                <a:tc gridSpan="2">
                  <a:txBody>
                    <a:bodyPr/>
                    <a:lstStyle/>
                    <a:p>
                      <a:r>
                        <a:rPr lang="en-GB" sz="1200" b="0" u="none" dirty="0">
                          <a:solidFill>
                            <a:schemeClr val="tx1"/>
                          </a:solidFill>
                          <a:latin typeface="Gill Sans MT" panose="020B0502020104020203" pitchFamily="34" charset="0"/>
                        </a:rPr>
                        <a:t>A joint is a place where two or more bones meet. </a:t>
                      </a:r>
                      <a:r>
                        <a:rPr lang="en-GB" sz="1200" b="0" u="none" baseline="0" dirty="0">
                          <a:solidFill>
                            <a:schemeClr val="tx1"/>
                          </a:solidFill>
                          <a:latin typeface="Gill Sans MT" panose="020B0502020104020203" pitchFamily="34" charset="0"/>
                        </a:rPr>
                        <a:t> </a:t>
                      </a:r>
                      <a:r>
                        <a:rPr lang="en-US" sz="1200" b="0" u="none" dirty="0">
                          <a:solidFill>
                            <a:schemeClr val="tx1"/>
                          </a:solidFill>
                          <a:latin typeface="Gill Sans MT" panose="020B0502020104020203" pitchFamily="34" charset="0"/>
                        </a:rPr>
                        <a:t>There are 3 types of joints found in the body</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3264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Fixed</a:t>
                      </a:r>
                      <a:endParaRPr lang="en-GB" sz="1200" b="0" u="none" dirty="0">
                        <a:solidFill>
                          <a:schemeClr val="tx1"/>
                        </a:solidFill>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Joints are immoveable and their function is for protection e.g. cranium, pelvis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Cartilaginous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Are slightly moveable joints e.g. the 33 bones in the vertebral column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2963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Synovial</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Are freely moveable joints. There are 6 types of synovial joint found in the body; Pivot, hinge, ball &amp; socket, condyloid, gliding and saddle.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53494">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The 6</a:t>
                      </a:r>
                      <a:r>
                        <a:rPr lang="en-GB" sz="1200" b="0" u="none" kern="1400" baseline="0" dirty="0">
                          <a:ln>
                            <a:noFill/>
                          </a:ln>
                          <a:solidFill>
                            <a:schemeClr val="tx1"/>
                          </a:solidFill>
                          <a:effectLst/>
                          <a:latin typeface="Gill Sans MT" panose="020B0502020104020203" pitchFamily="34" charset="0"/>
                        </a:rPr>
                        <a:t> types of synovial joint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41935017"/>
                  </a:ext>
                </a:extLst>
              </a:tr>
              <a:tr h="353494">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Synovial joints are freely moveable joints. There are 6 types of synovial joint:</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149408354"/>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Ball &amp; Socket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is found in either the shoulder or the hip. A round bone fits into a cup shaped socket. This allows for all types of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Hinge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A hinge joint can be found in either the knee or the elbow. This allows for one plane of movement. The type of movement is flexion and extension.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264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Pivot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type of joint can only be found in the neck. This type of joint only allows for rotation.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57076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err="1">
                          <a:solidFill>
                            <a:schemeClr val="tx1"/>
                          </a:solidFill>
                          <a:latin typeface="Gill Sans MT" panose="020B0502020104020203" pitchFamily="34" charset="0"/>
                        </a:rPr>
                        <a:t>Condyloid</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can be found in the wrist and is very similar to ball and socket joint. It allows for flexion, extension, abduction and adduction. Ligaments in the wrist prevent rotation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57076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Saddle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is where the bones forming the joint are shaped like a saddle with other bones resting on it. This can be found in the thumb where the carpals meet the metacarpals.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Gliding</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type of joint is </a:t>
                      </a:r>
                      <a:r>
                        <a:rPr lang="en-US" sz="1200" b="0" u="none" dirty="0">
                          <a:solidFill>
                            <a:schemeClr val="tx1"/>
                          </a:solidFill>
                          <a:latin typeface="Gill Sans MT" panose="020B0502020104020203" pitchFamily="34" charset="0"/>
                        </a:rPr>
                        <a:t>formed between bones that meet at flat or nearly flat articular surfaces. For example where the clavicle and scapulae (flat bone)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08033651"/>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255480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96849207"/>
              </p:ext>
            </p:extLst>
          </p:nvPr>
        </p:nvGraphicFramePr>
        <p:xfrm>
          <a:off x="1410788" y="134605"/>
          <a:ext cx="10307828" cy="1942996"/>
        </p:xfrm>
        <a:graphic>
          <a:graphicData uri="http://schemas.openxmlformats.org/drawingml/2006/table">
            <a:tbl>
              <a:tblPr firstRow="1" bandRow="1">
                <a:tableStyleId>{5940675A-B579-460E-94D1-54222C63F5DA}</a:tableStyleId>
              </a:tblPr>
              <a:tblGrid>
                <a:gridCol w="2847703">
                  <a:extLst>
                    <a:ext uri="{9D8B030D-6E8A-4147-A177-3AD203B41FA5}">
                      <a16:colId xmlns:a16="http://schemas.microsoft.com/office/drawing/2014/main" val="20000"/>
                    </a:ext>
                  </a:extLst>
                </a:gridCol>
                <a:gridCol w="7460125">
                  <a:extLst>
                    <a:ext uri="{9D8B030D-6E8A-4147-A177-3AD203B41FA5}">
                      <a16:colId xmlns:a16="http://schemas.microsoft.com/office/drawing/2014/main" val="20001"/>
                    </a:ext>
                  </a:extLst>
                </a:gridCol>
              </a:tblGrid>
              <a:tr h="297048">
                <a:tc gridSpan="2">
                  <a:txBody>
                    <a:bodyPr/>
                    <a:lstStyle/>
                    <a:p>
                      <a:pPr algn="ctr"/>
                      <a:r>
                        <a:rPr lang="en-GB" sz="1200" b="1" dirty="0">
                          <a:latin typeface="Gill Sans MT" panose="020B0502020104020203" pitchFamily="34" charset="0"/>
                        </a:rPr>
                        <a:t>Y11 GCSE</a:t>
                      </a:r>
                      <a:r>
                        <a:rPr lang="en-GB" sz="1200" b="1" baseline="0" dirty="0">
                          <a:latin typeface="Gill Sans MT" panose="020B0502020104020203" pitchFamily="34" charset="0"/>
                        </a:rPr>
                        <a:t> </a:t>
                      </a:r>
                      <a:r>
                        <a:rPr lang="en-GB" sz="1200" b="1" dirty="0" err="1">
                          <a:latin typeface="Gill Sans MT" panose="020B0502020104020203" pitchFamily="34" charset="0"/>
                        </a:rPr>
                        <a:t>Biomechaincs</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solidFill>
                      <a:schemeClr val="accent4">
                        <a:lumMod val="20000"/>
                        <a:lumOff val="80000"/>
                      </a:schemeClr>
                    </a:solidFill>
                  </a:tcPr>
                </a:tc>
                <a:tc hMerge="1">
                  <a:txBody>
                    <a:bodyPr/>
                    <a:lstStyle/>
                    <a:p>
                      <a:pPr algn="l"/>
                      <a:endParaRPr lang="en-GB" sz="12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2266159041"/>
                  </a:ext>
                </a:extLst>
              </a:tr>
              <a:tr h="314858">
                <a:tc gridSpan="2">
                  <a:txBody>
                    <a:bodyPr/>
                    <a:lstStyle/>
                    <a:p>
                      <a:pPr algn="ctr"/>
                      <a:r>
                        <a:rPr lang="en-GB" sz="1200" b="1" kern="1200" dirty="0">
                          <a:solidFill>
                            <a:schemeClr val="tx1"/>
                          </a:solidFill>
                          <a:effectLst/>
                          <a:latin typeface="Gill Sans MT" panose="020B0502020104020203" pitchFamily="34" charset="0"/>
                          <a:ea typeface="+mn-ea"/>
                          <a:cs typeface="+mn-cs"/>
                        </a:rPr>
                        <a:t>Planes &amp; Axes for movement</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p>
                  </a:txBody>
                  <a:tcPr marL="9525" marR="9525" marT="9525" marB="0"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2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horizontal plane that divides the body into upper and lower halves.</a:t>
                      </a: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1410788" y="2226145"/>
            <a:ext cx="2790432" cy="4271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88462" y="2208602"/>
            <a:ext cx="2866982" cy="4559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8565864" y="2208602"/>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64902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50659927"/>
              </p:ext>
            </p:extLst>
          </p:nvPr>
        </p:nvGraphicFramePr>
        <p:xfrm>
          <a:off x="1688673" y="264594"/>
          <a:ext cx="9774786" cy="1942996"/>
        </p:xfrm>
        <a:graphic>
          <a:graphicData uri="http://schemas.openxmlformats.org/drawingml/2006/table">
            <a:tbl>
              <a:tblPr firstRow="1" bandRow="1">
                <a:tableStyleId>{5940675A-B579-460E-94D1-54222C63F5DA}</a:tableStyleId>
              </a:tblPr>
              <a:tblGrid>
                <a:gridCol w="2168434">
                  <a:extLst>
                    <a:ext uri="{9D8B030D-6E8A-4147-A177-3AD203B41FA5}">
                      <a16:colId xmlns:a16="http://schemas.microsoft.com/office/drawing/2014/main" val="20000"/>
                    </a:ext>
                  </a:extLst>
                </a:gridCol>
                <a:gridCol w="7606352">
                  <a:extLst>
                    <a:ext uri="{9D8B030D-6E8A-4147-A177-3AD203B41FA5}">
                      <a16:colId xmlns:a16="http://schemas.microsoft.com/office/drawing/2014/main" val="20001"/>
                    </a:ext>
                  </a:extLst>
                </a:gridCol>
              </a:tblGrid>
              <a:tr h="297048">
                <a:tc gridSpan="2">
                  <a:txBody>
                    <a:bodyPr/>
                    <a:lstStyle/>
                    <a:p>
                      <a:pPr algn="ctr"/>
                      <a:r>
                        <a:rPr lang="en-GB" sz="1200" b="1" dirty="0">
                          <a:latin typeface="Gill Sans MT" panose="020B0502020104020203" pitchFamily="34" charset="0"/>
                        </a:rPr>
                        <a:t>Biomechanics</a:t>
                      </a:r>
                    </a:p>
                  </a:txBody>
                  <a:tcPr anchor="ctr">
                    <a:solidFill>
                      <a:srgbClr val="FFCCFF"/>
                    </a:solidFill>
                  </a:tcPr>
                </a:tc>
                <a:tc hMerge="1">
                  <a:txBody>
                    <a:bodyPr/>
                    <a:lstStyle/>
                    <a:p>
                      <a:pPr algn="l"/>
                      <a:endParaRPr lang="en-GB" sz="12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2266159041"/>
                  </a:ext>
                </a:extLst>
              </a:tr>
              <a:tr h="314858">
                <a:tc gridSpan="2">
                  <a:txBody>
                    <a:bodyPr/>
                    <a:lstStyle/>
                    <a:p>
                      <a:pPr algn="ctr"/>
                      <a:r>
                        <a:rPr lang="en-GB" sz="1200" b="1" kern="1200" dirty="0">
                          <a:solidFill>
                            <a:schemeClr val="tx1"/>
                          </a:solidFill>
                          <a:effectLst/>
                          <a:latin typeface="Gill Sans MT" panose="020B0502020104020203" pitchFamily="34" charset="0"/>
                          <a:ea typeface="+mn-ea"/>
                          <a:cs typeface="+mn-cs"/>
                        </a:rPr>
                        <a:t>Planes &amp; Axes for movement</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Runs through the body horizontally from the back to front.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Runs through the body vertically from the top to bottom.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1746221" y="2552780"/>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5245419" y="2635659"/>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8810895" y="1986721"/>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291310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452846"/>
            <a:ext cx="10515600" cy="513805"/>
          </a:xfrm>
        </p:spPr>
        <p:txBody>
          <a:bodyPr>
            <a:normAutofit/>
          </a:bodyPr>
          <a:lstStyle/>
          <a:p>
            <a:pPr algn="ctr"/>
            <a:r>
              <a:rPr lang="en-GB" sz="2800" u="sng"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363646590"/>
              </p:ext>
            </p:extLst>
          </p:nvPr>
        </p:nvGraphicFramePr>
        <p:xfrm>
          <a:off x="4287056" y="1092234"/>
          <a:ext cx="3645593" cy="51816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468103291"/>
                  </a:ext>
                </a:extLst>
              </a:tr>
              <a:tr h="28468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3115820327"/>
                  </a:ext>
                </a:extLst>
              </a:tr>
              <a:tr h="28468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3672402999"/>
                  </a:ext>
                </a:extLst>
              </a:tr>
              <a:tr h="28468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3919237099"/>
                  </a:ext>
                </a:extLst>
              </a:tr>
              <a:tr h="28468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725833876"/>
                  </a:ext>
                </a:extLst>
              </a:tr>
              <a:tr h="284688">
                <a:tc>
                  <a:txBody>
                    <a:bodyPr/>
                    <a:lstStyle/>
                    <a:p>
                      <a:r>
                        <a:rPr lang="en-GB" sz="1400" dirty="0">
                          <a:latin typeface="Gill Sans MT" panose="020B0502020104020203" pitchFamily="34" charset="0"/>
                        </a:rPr>
                        <a:t>Business</a:t>
                      </a:r>
                    </a:p>
                  </a:txBody>
                  <a:tcPr/>
                </a:tc>
                <a:tc>
                  <a:txBody>
                    <a:bodyPr/>
                    <a:lstStyle/>
                    <a:p>
                      <a:pPr algn="ctr"/>
                      <a:r>
                        <a:rPr lang="en-GB" sz="1400" dirty="0">
                          <a:latin typeface="Gill Sans MT" panose="020B0502020104020203" pitchFamily="34" charset="0"/>
                        </a:rPr>
                        <a:t>19</a:t>
                      </a:r>
                    </a:p>
                  </a:txBody>
                  <a:tcPr/>
                </a:tc>
                <a:extLst>
                  <a:ext uri="{0D108BD9-81ED-4DB2-BD59-A6C34878D82A}">
                    <a16:rowId xmlns:a16="http://schemas.microsoft.com/office/drawing/2014/main" val="2702750924"/>
                  </a:ext>
                </a:extLst>
              </a:tr>
              <a:tr h="28468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21</a:t>
                      </a:r>
                    </a:p>
                  </a:txBody>
                  <a:tcPr/>
                </a:tc>
                <a:extLst>
                  <a:ext uri="{0D108BD9-81ED-4DB2-BD59-A6C34878D82A}">
                    <a16:rowId xmlns:a16="http://schemas.microsoft.com/office/drawing/2014/main" val="2547374340"/>
                  </a:ext>
                </a:extLst>
              </a:tr>
              <a:tr h="284688">
                <a:tc>
                  <a:txBody>
                    <a:bodyPr/>
                    <a:lstStyle/>
                    <a:p>
                      <a:r>
                        <a:rPr lang="en-GB" sz="1400" dirty="0" err="1">
                          <a:latin typeface="Gill Sans MT" panose="020B0502020104020203" pitchFamily="34" charset="0"/>
                        </a:rPr>
                        <a:t>iMedia</a:t>
                      </a:r>
                      <a:endParaRPr lang="en-GB" sz="1400" dirty="0">
                        <a:latin typeface="Gill Sans MT" panose="020B0502020104020203" pitchFamily="34" charset="0"/>
                      </a:endParaRPr>
                    </a:p>
                  </a:txBody>
                  <a:tcPr/>
                </a:tc>
                <a:tc>
                  <a:txBody>
                    <a:bodyPr/>
                    <a:lstStyle/>
                    <a:p>
                      <a:pPr algn="ctr"/>
                      <a:r>
                        <a:rPr lang="en-GB" sz="1400" dirty="0">
                          <a:latin typeface="Gill Sans MT" panose="020B0502020104020203" pitchFamily="34" charset="0"/>
                        </a:rPr>
                        <a:t>23</a:t>
                      </a:r>
                    </a:p>
                  </a:txBody>
                  <a:tcPr/>
                </a:tc>
                <a:extLst>
                  <a:ext uri="{0D108BD9-81ED-4DB2-BD59-A6C34878D82A}">
                    <a16:rowId xmlns:a16="http://schemas.microsoft.com/office/drawing/2014/main" val="143401093"/>
                  </a:ext>
                </a:extLst>
              </a:tr>
              <a:tr h="28468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25</a:t>
                      </a:r>
                    </a:p>
                  </a:txBody>
                  <a:tcPr/>
                </a:tc>
                <a:extLst>
                  <a:ext uri="{0D108BD9-81ED-4DB2-BD59-A6C34878D82A}">
                    <a16:rowId xmlns:a16="http://schemas.microsoft.com/office/drawing/2014/main" val="4206635776"/>
                  </a:ext>
                </a:extLst>
              </a:tr>
              <a:tr h="284688">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26</a:t>
                      </a:r>
                    </a:p>
                  </a:txBody>
                  <a:tcPr/>
                </a:tc>
                <a:extLst>
                  <a:ext uri="{0D108BD9-81ED-4DB2-BD59-A6C34878D82A}">
                    <a16:rowId xmlns:a16="http://schemas.microsoft.com/office/drawing/2014/main" val="2510733732"/>
                  </a:ext>
                </a:extLst>
              </a:tr>
              <a:tr h="28468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28</a:t>
                      </a:r>
                    </a:p>
                  </a:txBody>
                  <a:tcPr/>
                </a:tc>
                <a:extLst>
                  <a:ext uri="{0D108BD9-81ED-4DB2-BD59-A6C34878D82A}">
                    <a16:rowId xmlns:a16="http://schemas.microsoft.com/office/drawing/2014/main" val="3511824151"/>
                  </a:ext>
                </a:extLst>
              </a:tr>
              <a:tr h="284688">
                <a:tc>
                  <a:txBody>
                    <a:bodyPr/>
                    <a:lstStyle/>
                    <a:p>
                      <a:r>
                        <a:rPr lang="en-GB" sz="1400">
                          <a:latin typeface="Gill Sans MT" panose="020B0502020104020203" pitchFamily="34" charset="0"/>
                        </a:rPr>
                        <a:t>‘Resilience’ </a:t>
                      </a:r>
                      <a:r>
                        <a:rPr lang="en-GB" sz="1400" dirty="0">
                          <a:latin typeface="Gill Sans MT" panose="020B0502020104020203" pitchFamily="34" charset="0"/>
                        </a:rPr>
                        <a:t>reflection log</a:t>
                      </a:r>
                    </a:p>
                  </a:txBody>
                  <a:tcPr>
                    <a:solidFill>
                      <a:schemeClr val="bg1"/>
                    </a:solidFill>
                  </a:tcPr>
                </a:tc>
                <a:tc>
                  <a:txBody>
                    <a:bodyPr/>
                    <a:lstStyle/>
                    <a:p>
                      <a:pPr algn="ctr"/>
                      <a:r>
                        <a:rPr lang="en-GB" sz="1400" dirty="0">
                          <a:latin typeface="Gill Sans MT" panose="020B0502020104020203" pitchFamily="34" charset="0"/>
                        </a:rPr>
                        <a:t>29</a:t>
                      </a:r>
                    </a:p>
                  </a:txBody>
                  <a:tcPr>
                    <a:solidFill>
                      <a:schemeClr val="bg1"/>
                    </a:solidFill>
                  </a:tcPr>
                </a:tc>
                <a:extLst>
                  <a:ext uri="{0D108BD9-81ED-4DB2-BD59-A6C34878D82A}">
                    <a16:rowId xmlns:a16="http://schemas.microsoft.com/office/drawing/2014/main" val="2885011638"/>
                  </a:ext>
                </a:extLst>
              </a:tr>
              <a:tr h="28468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34</a:t>
                      </a:r>
                    </a:p>
                  </a:txBody>
                  <a:tcPr>
                    <a:solidFill>
                      <a:schemeClr val="bg1"/>
                    </a:solidFill>
                  </a:tcPr>
                </a:tc>
                <a:extLst>
                  <a:ext uri="{0D108BD9-81ED-4DB2-BD59-A6C34878D82A}">
                    <a16:rowId xmlns:a16="http://schemas.microsoft.com/office/drawing/2014/main" val="4272038704"/>
                  </a:ext>
                </a:extLst>
              </a:tr>
              <a:tr h="28468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39</a:t>
                      </a:r>
                    </a:p>
                  </a:txBody>
                  <a:tcPr>
                    <a:solidFill>
                      <a:schemeClr val="bg1"/>
                    </a:solidFill>
                  </a:tcPr>
                </a:tc>
                <a:extLst>
                  <a:ext uri="{0D108BD9-81ED-4DB2-BD59-A6C34878D82A}">
                    <a16:rowId xmlns:a16="http://schemas.microsoft.com/office/drawing/2014/main" val="808423133"/>
                  </a:ext>
                </a:extLst>
              </a:tr>
            </a:tbl>
          </a:graphicData>
        </a:graphic>
      </p:graphicFrame>
      <p:sp>
        <p:nvSpPr>
          <p:cNvPr id="5" name="Rounded Rectangle 4"/>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998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2703" y="787108"/>
          <a:ext cx="11667030" cy="2887570"/>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gridSpan="2">
                  <a:txBody>
                    <a:bodyPr/>
                    <a:lstStyle/>
                    <a:p>
                      <a:pPr algn="ctr"/>
                      <a:r>
                        <a:rPr lang="en-GB" sz="1200" b="1" dirty="0">
                          <a:latin typeface="Gill Sans MT" panose="020B0502020104020203" pitchFamily="34" charset="0"/>
                        </a:rPr>
                        <a:t>Year 11 GCSE</a:t>
                      </a: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2266159041"/>
                  </a:ext>
                </a:extLst>
              </a:tr>
              <a:tr h="314858">
                <a:tc gridSpan="2">
                  <a:txBody>
                    <a:bodyPr/>
                    <a:lstStyle/>
                    <a:p>
                      <a:pPr algn="ctr"/>
                      <a:r>
                        <a:rPr lang="en-GB" sz="1200" b="1" kern="1200" dirty="0">
                          <a:solidFill>
                            <a:schemeClr val="tx1"/>
                          </a:solidFill>
                          <a:effectLst/>
                          <a:latin typeface="Gill Sans MT" panose="020B0502020104020203" pitchFamily="34" charset="0"/>
                          <a:ea typeface="+mn-ea"/>
                          <a:cs typeface="+mn-cs"/>
                        </a:rPr>
                        <a:t>Mental</a:t>
                      </a:r>
                      <a:r>
                        <a:rPr lang="en-GB" sz="1200" b="1" kern="1200" baseline="0" dirty="0">
                          <a:solidFill>
                            <a:schemeClr val="tx1"/>
                          </a:solidFill>
                          <a:effectLst/>
                          <a:latin typeface="Gill Sans MT" panose="020B0502020104020203" pitchFamily="34" charset="0"/>
                          <a:ea typeface="+mn-ea"/>
                          <a:cs typeface="+mn-cs"/>
                        </a:rPr>
                        <a:t> preparation </a:t>
                      </a:r>
                      <a:r>
                        <a:rPr lang="en-GB" sz="1200" b="1" kern="1200" dirty="0">
                          <a:solidFill>
                            <a:schemeClr val="tx1"/>
                          </a:solidFill>
                          <a:effectLst/>
                          <a:latin typeface="Gill Sans MT" panose="020B0502020104020203" pitchFamily="34" charset="0"/>
                          <a:ea typeface="+mn-ea"/>
                          <a:cs typeface="+mn-cs"/>
                        </a:rPr>
                        <a:t>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Mental Preparation</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Involves the athlete imagining themselves in an environment performing a specific activity using all of their senses</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14858">
                <a:tc gridSpan="2">
                  <a:txBody>
                    <a:bodyPr/>
                    <a:lstStyle/>
                    <a:p>
                      <a:pPr marR="0" indent="0" algn="ctr" rtl="0">
                        <a:lnSpc>
                          <a:spcPct val="119000"/>
                        </a:lnSpc>
                        <a:spcBef>
                          <a:spcPts val="0"/>
                        </a:spcBef>
                        <a:spcAft>
                          <a:spcPts val="1400"/>
                        </a:spcAft>
                      </a:pPr>
                      <a:r>
                        <a:rPr lang="en-GB" sz="1200" b="1" kern="1400" dirty="0">
                          <a:ln>
                            <a:noFill/>
                          </a:ln>
                          <a:solidFill>
                            <a:srgbClr val="000000"/>
                          </a:solidFill>
                          <a:effectLst/>
                          <a:latin typeface="Gill Sans MT" panose="020B0502020104020203" pitchFamily="34" charset="0"/>
                        </a:rPr>
                        <a:t>Feedback</a:t>
                      </a:r>
                    </a:p>
                  </a:txBody>
                  <a:tcPr marL="9525" marR="9525" marT="9525" marB="0" anchor="ctr"/>
                </a:tc>
                <a:tc hMerge="1">
                  <a:txBody>
                    <a:bodyPr/>
                    <a:lstStyle/>
                    <a:p>
                      <a:pPr marR="0" indent="0" algn="l" rtl="0">
                        <a:lnSpc>
                          <a:spcPct val="119000"/>
                        </a:lnSpc>
                        <a:spcBef>
                          <a:spcPts val="0"/>
                        </a:spcBef>
                        <a:spcAft>
                          <a:spcPts val="1400"/>
                        </a:spcAft>
                      </a:pP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Feedback</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Vital part of information processing which provides confidence, motivation and improves performance</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Intrinsic feedback</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comes from within the performer. Kinaesthetic senses provide feelings from muscles/joints about the action</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Extrinsic feedback</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This comes from results and match analysis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Concurrent feedback</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Information provided to the athlete during the performance</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Terminal feedback</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Information provided to the athlete before or after the performance</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875491268"/>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1187638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8968" y="665403"/>
          <a:ext cx="5639232" cy="5988237"/>
        </p:xfrm>
        <a:graphic>
          <a:graphicData uri="http://schemas.openxmlformats.org/drawingml/2006/table">
            <a:tbl>
              <a:tblPr firstRow="1" bandRow="1">
                <a:tableStyleId>{5C22544A-7EE6-4342-B048-85BDC9FD1C3A}</a:tableStyleId>
              </a:tblPr>
              <a:tblGrid>
                <a:gridCol w="1072317">
                  <a:extLst>
                    <a:ext uri="{9D8B030D-6E8A-4147-A177-3AD203B41FA5}">
                      <a16:colId xmlns:a16="http://schemas.microsoft.com/office/drawing/2014/main" val="2640359052"/>
                    </a:ext>
                  </a:extLst>
                </a:gridCol>
                <a:gridCol w="4566915">
                  <a:extLst>
                    <a:ext uri="{9D8B030D-6E8A-4147-A177-3AD203B41FA5}">
                      <a16:colId xmlns:a16="http://schemas.microsoft.com/office/drawing/2014/main" val="1615116186"/>
                    </a:ext>
                  </a:extLst>
                </a:gridCol>
              </a:tblGrid>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6976953"/>
                  </a:ext>
                </a:extLst>
              </a:tr>
              <a:tr h="51909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Entrepreneur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Someone who creates a business, taking on financial risks with the aim of making a profit from the business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219538"/>
                  </a:ext>
                </a:extLst>
              </a:tr>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E-commerce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Using the internet to carry out business transactions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41691"/>
                  </a:ext>
                </a:extLst>
              </a:tr>
              <a:tr h="50067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Demographic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Relating to the population, such as average age, average income and so on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238532"/>
                  </a:ext>
                </a:extLst>
              </a:tr>
              <a:tr h="41755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Sales revenue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amount of money that comes in from a business’s sales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452859"/>
                  </a:ext>
                </a:extLst>
              </a:tr>
              <a:tr h="30458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Market share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proportion of sales in a market that are taken by one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000115"/>
                  </a:ext>
                </a:extLst>
              </a:tr>
              <a:tr h="596285">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 segmentation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process of breaking the whole population into smaller parts.  Age, gender, occupation, lifestyle, income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706968"/>
                  </a:ext>
                </a:extLst>
              </a:tr>
              <a:tr h="51909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Focus group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group of people who discuss their views on a product, service advertisement or idea, either face-to-face or online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084960"/>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Ethics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Moral principles or standards that guide the behaviour of a person or business (Doing the right thing)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467313"/>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Stakeholder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Anyone who has an interest in the activities of a business, such as its workers, its suppliers, the local community and the government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918396"/>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Overdraft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facility offered by a bank that allows an account holder to borrow money at short notice and go below 0 in their account for a short time.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793003"/>
                  </a:ext>
                </a:extLst>
              </a:tr>
              <a:tr h="50067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Share capital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Money to invest in a business is raised by the business issuing shares that it then sells to those who wish to invest in the company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770031"/>
                  </a:ext>
                </a:extLst>
              </a:tr>
              <a:tr h="51909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Break-even point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point where revenue received meets all of the costs of the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89868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02697963"/>
              </p:ext>
            </p:extLst>
          </p:nvPr>
        </p:nvGraphicFramePr>
        <p:xfrm>
          <a:off x="6096432" y="177801"/>
          <a:ext cx="5905068" cy="6422072"/>
        </p:xfrm>
        <a:graphic>
          <a:graphicData uri="http://schemas.openxmlformats.org/drawingml/2006/table">
            <a:tbl>
              <a:tblPr firstRow="1" bandRow="1">
                <a:tableStyleId>{5C22544A-7EE6-4342-B048-85BDC9FD1C3A}</a:tableStyleId>
              </a:tblPr>
              <a:tblGrid>
                <a:gridCol w="967756">
                  <a:extLst>
                    <a:ext uri="{9D8B030D-6E8A-4147-A177-3AD203B41FA5}">
                      <a16:colId xmlns:a16="http://schemas.microsoft.com/office/drawing/2014/main" val="1264255888"/>
                    </a:ext>
                  </a:extLst>
                </a:gridCol>
                <a:gridCol w="4937312">
                  <a:extLst>
                    <a:ext uri="{9D8B030D-6E8A-4147-A177-3AD203B41FA5}">
                      <a16:colId xmlns:a16="http://schemas.microsoft.com/office/drawing/2014/main" val="55810539"/>
                    </a:ext>
                  </a:extLst>
                </a:gridCol>
              </a:tblGrid>
              <a:tr h="28068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8218979"/>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Social objectives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Likely to be non-financial, such as to reduce the carbon emissions of a business or improve the quality of life for a local community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912138"/>
                  </a:ext>
                </a:extLst>
              </a:tr>
              <a:tr h="29513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Asset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 item of value that a business owns, such as its machinery or premises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68038"/>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Net cash flow</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difference between cash in e.g. revenue and cash out e.g. utility bills.  (A prediction remember)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613418"/>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Limited liability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level of risk is limited to the amount of money that has been invested in the business or promised as investment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808815"/>
                  </a:ext>
                </a:extLst>
              </a:tr>
              <a:tr h="50464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Franchise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When one business gives another business permission to trade using its name and products in return for a fee and share of its profits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88174"/>
                  </a:ext>
                </a:extLst>
              </a:tr>
              <a:tr h="728609">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Product differentiation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Designing a product with some unique features that distinguish it from similar products sold by competitors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165973"/>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Brand loyalty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customer’s willingness to buy a product from a particular business rather than from its competitors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193962"/>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Business plan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document that outlines how an entrepreneur is going to set up a new business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897334"/>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Target market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That group of people that a business has identified as potential customers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536037"/>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Budgets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Pre-set financial targets for a  business to achieve, like a sales budget, or abide by, such as an expenditure budget, in a given period of time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665525"/>
                  </a:ext>
                </a:extLst>
              </a:tr>
              <a:tr h="29513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Footfall</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number of people passing a particular location within a given time period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690190"/>
                  </a:ext>
                </a:extLst>
              </a:tr>
              <a:tr h="28068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Labour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Workers, workforce, employees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84162"/>
                  </a:ext>
                </a:extLst>
              </a:tr>
              <a:tr h="50464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Conflict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serious disagreement, usually between people (stakeholders), countries or ideas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320550"/>
                  </a:ext>
                </a:extLst>
              </a:tr>
            </a:tbl>
          </a:graphicData>
        </a:graphic>
      </p:graphicFrame>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118372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6093" y="756152"/>
          <a:ext cx="5315098" cy="5747084"/>
        </p:xfrm>
        <a:graphic>
          <a:graphicData uri="http://schemas.openxmlformats.org/drawingml/2006/table">
            <a:tbl>
              <a:tblPr firstRow="1" bandRow="1">
                <a:tableStyleId>{5C22544A-7EE6-4342-B048-85BDC9FD1C3A}</a:tableStyleId>
              </a:tblPr>
              <a:tblGrid>
                <a:gridCol w="1364807">
                  <a:extLst>
                    <a:ext uri="{9D8B030D-6E8A-4147-A177-3AD203B41FA5}">
                      <a16:colId xmlns:a16="http://schemas.microsoft.com/office/drawing/2014/main" val="3637551865"/>
                    </a:ext>
                  </a:extLst>
                </a:gridCol>
                <a:gridCol w="3950291">
                  <a:extLst>
                    <a:ext uri="{9D8B030D-6E8A-4147-A177-3AD203B41FA5}">
                      <a16:colId xmlns:a16="http://schemas.microsoft.com/office/drawing/2014/main" val="210698257"/>
                    </a:ext>
                  </a:extLst>
                </a:gridCol>
              </a:tblGrid>
              <a:tr h="274491">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07318069"/>
                  </a:ext>
                </a:extLst>
              </a:tr>
              <a:tr h="60280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Minimum wage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lowest legal rate of pay for employees, depending on their age and their type of employment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857860"/>
                  </a:ext>
                </a:extLst>
              </a:tr>
              <a:tr h="49350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Globalisation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When businesses operate and in international scale and gain international influence or power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512461"/>
                  </a:ext>
                </a:extLst>
              </a:tr>
              <a:tr h="60280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Tax</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proportion of an individual’s income or a business’s profits that must be paid to the government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282345"/>
                  </a:ext>
                </a:extLst>
              </a:tr>
              <a:tr h="49350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Imports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flow of goods and services into a country from another country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199325"/>
                  </a:ext>
                </a:extLst>
              </a:tr>
              <a:tr h="49350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Exports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The flow of goods and services out of a country to another country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074167"/>
                  </a:ext>
                </a:extLst>
              </a:tr>
              <a:tr h="274491">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Marketing mix</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Product, price, promotion, place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962281"/>
                  </a:ext>
                </a:extLst>
              </a:tr>
              <a:tr h="319350">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Inflation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The costs of products and services are increasing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635586"/>
                  </a:ext>
                </a:extLst>
              </a:tr>
              <a:tr h="49350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Interest rates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The % rate of borrowing goes up.  Also savers do receive higher rates as well though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0421431"/>
                  </a:ext>
                </a:extLst>
              </a:tr>
              <a:tr h="60280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Exchange rates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The value of your £ against another can go up or down.  Meaning you get more or less for your £ when buying abroad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873711"/>
                  </a:ext>
                </a:extLst>
              </a:tr>
              <a:tr h="49350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Recession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When earnings, productivity and employment can fall within the country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733955"/>
                  </a:ext>
                </a:extLst>
              </a:tr>
              <a:tr h="60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Social media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Facebook, Instagram </a:t>
                      </a:r>
                      <a:r>
                        <a:rPr lang="en-GB" sz="1200" b="0" kern="1400" dirty="0" err="1">
                          <a:ln>
                            <a:noFill/>
                          </a:ln>
                          <a:solidFill>
                            <a:srgbClr val="000000"/>
                          </a:solidFill>
                          <a:effectLst/>
                          <a:latin typeface="Gill Sans MT" panose="020B0502020104020203" pitchFamily="34" charset="0"/>
                        </a:rPr>
                        <a:t>etc</a:t>
                      </a:r>
                      <a:r>
                        <a:rPr lang="en-GB" sz="1200" b="0" kern="1400" dirty="0">
                          <a:ln>
                            <a:noFill/>
                          </a:ln>
                          <a:solidFill>
                            <a:srgbClr val="000000"/>
                          </a:solidFill>
                          <a:effectLst/>
                          <a:latin typeface="Gill Sans MT" panose="020B0502020104020203" pitchFamily="34" charset="0"/>
                        </a:rPr>
                        <a:t> to promote the business products, services and customers to leave reviews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449483"/>
                  </a:ext>
                </a:extLst>
              </a:tr>
            </a:tbl>
          </a:graphicData>
        </a:graphic>
      </p:graphicFrame>
      <p:graphicFrame>
        <p:nvGraphicFramePr>
          <p:cNvPr id="5" name="Table 4"/>
          <p:cNvGraphicFramePr>
            <a:graphicFrameLocks noGrp="1"/>
          </p:cNvGraphicFramePr>
          <p:nvPr/>
        </p:nvGraphicFramePr>
        <p:xfrm>
          <a:off x="6350591" y="756154"/>
          <a:ext cx="5485809" cy="5747080"/>
        </p:xfrm>
        <a:graphic>
          <a:graphicData uri="http://schemas.openxmlformats.org/drawingml/2006/table">
            <a:tbl>
              <a:tblPr firstRow="1" bandRow="1">
                <a:tableStyleId>{5C22544A-7EE6-4342-B048-85BDC9FD1C3A}</a:tableStyleId>
              </a:tblPr>
              <a:tblGrid>
                <a:gridCol w="1578186">
                  <a:extLst>
                    <a:ext uri="{9D8B030D-6E8A-4147-A177-3AD203B41FA5}">
                      <a16:colId xmlns:a16="http://schemas.microsoft.com/office/drawing/2014/main" val="1220277624"/>
                    </a:ext>
                  </a:extLst>
                </a:gridCol>
                <a:gridCol w="3907623">
                  <a:extLst>
                    <a:ext uri="{9D8B030D-6E8A-4147-A177-3AD203B41FA5}">
                      <a16:colId xmlns:a16="http://schemas.microsoft.com/office/drawing/2014/main" val="1561916621"/>
                    </a:ext>
                  </a:extLst>
                </a:gridCol>
              </a:tblGrid>
              <a:tr h="29319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Key Word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Definition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7250136"/>
                  </a:ext>
                </a:extLst>
              </a:tr>
              <a:tr h="37119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Fixed costs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Costs that do not change with productivity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736322"/>
                  </a:ext>
                </a:extLst>
              </a:tr>
              <a:tr h="490814">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Variable costs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Costs associated with production e.g. raw materials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733940"/>
                  </a:ext>
                </a:extLst>
              </a:tr>
              <a:tr h="70863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Legislation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Laws that impact on business e.g. Data protection, Health and safety, consumer law, minimum wage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445829"/>
                  </a:ext>
                </a:extLst>
              </a:tr>
              <a:tr h="9264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Location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Where you choose to locate physical premises.  Consider cost of rent, near competitors, near target audience, near labour and raw materials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793478"/>
                  </a:ext>
                </a:extLst>
              </a:tr>
              <a:tr h="512631">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Quantitative data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Numbers, statistics, percentages, charts—All can be easily interpreted and analysed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212607"/>
                  </a:ext>
                </a:extLst>
              </a:tr>
              <a:tr h="490814">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Qualitative data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Opinions and more in depth responses to market research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529556"/>
                  </a:ext>
                </a:extLst>
              </a:tr>
              <a:tr h="512631">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Margin of safety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Distance between current number of sales back to the breakeven level of sales.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144719"/>
                  </a:ext>
                </a:extLst>
              </a:tr>
              <a:tr h="732066">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 research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Finding out what consumers want and/or what your competitors are doing.  Primary or secondary methods can be used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150914"/>
                  </a:ext>
                </a:extLst>
              </a:tr>
              <a:tr h="708637">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Market mapping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Mapping out your competitors to see if there is a gap in the market.  The criteria may be price against quality</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9616775"/>
                  </a:ext>
                </a:extLst>
              </a:tr>
            </a:tbl>
          </a:graphicData>
        </a:graphic>
      </p:graphicFrame>
      <p:sp>
        <p:nvSpPr>
          <p:cNvPr id="6" name="TextBox 5"/>
          <p:cNvSpPr txBox="1"/>
          <p:nvPr/>
        </p:nvSpPr>
        <p:spPr>
          <a:xfrm>
            <a:off x="756093" y="1295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127465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3"/>
          <a:ext cx="5365139" cy="4858715"/>
        </p:xfrm>
        <a:graphic>
          <a:graphicData uri="http://schemas.openxmlformats.org/drawingml/2006/table">
            <a:tbl>
              <a:tblPr firstRow="1" bandRow="1">
                <a:tableStyleId>{5940675A-B579-460E-94D1-54222C63F5DA}</a:tableStyleId>
              </a:tblPr>
              <a:tblGrid>
                <a:gridCol w="1170317">
                  <a:extLst>
                    <a:ext uri="{9D8B030D-6E8A-4147-A177-3AD203B41FA5}">
                      <a16:colId xmlns:a16="http://schemas.microsoft.com/office/drawing/2014/main" val="20000"/>
                    </a:ext>
                  </a:extLst>
                </a:gridCol>
                <a:gridCol w="4194822">
                  <a:extLst>
                    <a:ext uri="{9D8B030D-6E8A-4147-A177-3AD203B41FA5}">
                      <a16:colId xmlns:a16="http://schemas.microsoft.com/office/drawing/2014/main" val="20001"/>
                    </a:ext>
                  </a:extLst>
                </a:gridCol>
              </a:tblGrid>
              <a:tr h="266446">
                <a:tc gridSpan="2">
                  <a:txBody>
                    <a:bodyPr/>
                    <a:lstStyle/>
                    <a:p>
                      <a:pPr algn="ctr"/>
                      <a:r>
                        <a:rPr lang="en-US" sz="1200" b="1" dirty="0">
                          <a:latin typeface="Gill Sans MT" panose="020B0502020104020203" pitchFamily="34" charset="0"/>
                        </a:rPr>
                        <a:t>Strings and lists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795909">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GUI	</a:t>
                      </a:r>
                    </a:p>
                  </a:txBody>
                  <a:tcPr marL="63500" marR="63500" marT="127000" marB="12700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Acronym for graphical user interface. It is an event-driven program that allows the user to interact with it in a variety of ways. For example, buttons and icons. </a:t>
                      </a:r>
                    </a:p>
                  </a:txBody>
                  <a:tcPr marL="63500" marR="63500" marT="127000" marB="127000"/>
                </a:tc>
                <a:extLst>
                  <a:ext uri="{0D108BD9-81ED-4DB2-BD59-A6C34878D82A}">
                    <a16:rowId xmlns:a16="http://schemas.microsoft.com/office/drawing/2014/main" val="330105049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Concatenate</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two or more strings are joined together. </a:t>
                      </a:r>
                    </a:p>
                  </a:txBody>
                  <a:tcPr marL="63500" marR="63500" marT="127000" marB="127000"/>
                </a:tc>
                <a:extLst>
                  <a:ext uri="{0D108BD9-81ED-4DB2-BD59-A6C34878D82A}">
                    <a16:rowId xmlns:a16="http://schemas.microsoft.com/office/drawing/2014/main" val="2224134061"/>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String</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value that is text. This can include numbers but they will be read as text.</a:t>
                      </a:r>
                    </a:p>
                  </a:txBody>
                  <a:tcPr marL="63500" marR="63500" marT="127000" marB="127000"/>
                </a:tc>
                <a:extLst>
                  <a:ext uri="{0D108BD9-81ED-4DB2-BD59-A6C34878D82A}">
                    <a16:rowId xmlns:a16="http://schemas.microsoft.com/office/drawing/2014/main" val="10001"/>
                  </a:ext>
                </a:extLst>
              </a:tr>
              <a:tr h="606755">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Array</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fixed (static) data structure that holds items of the same data type under one name. </a:t>
                      </a:r>
                    </a:p>
                  </a:txBody>
                  <a:tcPr marL="63500" marR="63500" marT="127000" marB="127000"/>
                </a:tc>
                <a:extLst>
                  <a:ext uri="{0D108BD9-81ED-4DB2-BD59-A6C34878D82A}">
                    <a16:rowId xmlns:a16="http://schemas.microsoft.com/office/drawing/2014/main" val="1000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Index</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 location of items or elements in a list, array, or string. </a:t>
                      </a:r>
                    </a:p>
                  </a:txBody>
                  <a:tcPr marL="63500" marR="63500" marT="127000" marB="127000"/>
                </a:tc>
                <a:extLst>
                  <a:ext uri="{0D108BD9-81ED-4DB2-BD59-A6C34878D82A}">
                    <a16:rowId xmlns:a16="http://schemas.microsoft.com/office/drawing/2014/main" val="10003"/>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Append</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Adding to an existing data structure. </a:t>
                      </a:r>
                    </a:p>
                  </a:txBody>
                  <a:tcPr marL="63500" marR="63500" marT="127000" marB="127000"/>
                </a:tc>
                <a:extLst>
                  <a:ext uri="{0D108BD9-81ED-4DB2-BD59-A6C34878D82A}">
                    <a16:rowId xmlns:a16="http://schemas.microsoft.com/office/drawing/2014/main" val="1225530206"/>
                  </a:ext>
                </a:extLst>
              </a:tr>
              <a:tr h="417601">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Data structure</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store data in an organised and accessible way. </a:t>
                      </a:r>
                    </a:p>
                  </a:txBody>
                  <a:tcPr marL="63500" marR="63500" marT="127000" marB="127000"/>
                </a:tc>
                <a:extLst>
                  <a:ext uri="{0D108BD9-81ED-4DB2-BD59-A6C34878D82A}">
                    <a16:rowId xmlns:a16="http://schemas.microsoft.com/office/drawing/2014/main" val="3160735499"/>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Operator</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tc>
                <a:extLst>
                  <a:ext uri="{0D108BD9-81ED-4DB2-BD59-A6C34878D82A}">
                    <a16:rowId xmlns:a16="http://schemas.microsoft.com/office/drawing/2014/main" val="1966114263"/>
                  </a:ext>
                </a:extLst>
              </a:tr>
            </a:tbl>
          </a:graphicData>
        </a:graphic>
      </p:graphicFrame>
      <p:graphicFrame>
        <p:nvGraphicFramePr>
          <p:cNvPr id="11" name="Content Placeholder 3"/>
          <p:cNvGraphicFramePr>
            <a:graphicFrameLocks/>
          </p:cNvGraphicFramePr>
          <p:nvPr/>
        </p:nvGraphicFramePr>
        <p:xfrm>
          <a:off x="406256" y="764892"/>
          <a:ext cx="5676492" cy="2522664"/>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Number</a:t>
                      </a:r>
                      <a:r>
                        <a:rPr lang="en-US" sz="1200" b="1" baseline="0" dirty="0">
                          <a:latin typeface="Gill Sans MT" panose="020B0502020104020203" pitchFamily="34" charset="0"/>
                        </a:rPr>
                        <a:t> bases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US" sz="1200" b="1" dirty="0">
                          <a:effectLst/>
                          <a:latin typeface="Gill Sans MT" panose="020B0502020104020203" pitchFamily="34" charset="0"/>
                          <a:ea typeface="Calibri" panose="020F0502020204030204" pitchFamily="34" charset="0"/>
                        </a:rPr>
                        <a:t>Denary (or decimal)</a:t>
                      </a:r>
                      <a:r>
                        <a:rPr lang="en-US" sz="1200" dirty="0">
                          <a:effectLst/>
                          <a:latin typeface="Gill Sans MT" panose="020B0502020104020203" pitchFamily="34" charset="0"/>
                          <a:ea typeface="Calibri" panose="020F0502020204030204" pitchFamily="34" charset="0"/>
                        </a:rPr>
                        <a:t> </a:t>
                      </a:r>
                      <a:endParaRPr lang="en-US" sz="10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Gill Sans MT" panose="020B0502020104020203" pitchFamily="34" charset="0"/>
                          <a:ea typeface="+mn-ea"/>
                          <a:cs typeface="+mn-cs"/>
                        </a:rPr>
                        <a:t>base-10 and is the number system we are most familiar with. We have the columns of units, tens, hundreds, thousands and so on. Base-10 means that we have 10 possible values (0, 1, 2, 3, 4, 5, 6, 7, 8, 9) in each column</a:t>
                      </a:r>
                      <a:endParaRPr lang="en-GB" sz="10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US" sz="1200" b="1" dirty="0">
                          <a:effectLst/>
                          <a:latin typeface="Gill Sans MT" panose="020B0502020104020203" pitchFamily="34" charset="0"/>
                          <a:ea typeface="Calibri" panose="020F0502020204030204" pitchFamily="34" charset="0"/>
                        </a:rPr>
                        <a:t>Binary</a:t>
                      </a:r>
                      <a:endParaRPr lang="en-US" sz="10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MT" panose="020B0502020104020203" pitchFamily="34" charset="0"/>
                          <a:ea typeface="Calibri" panose="020F0502020204030204" pitchFamily="34" charset="0"/>
                        </a:rPr>
                        <a:t>base-2 and has 2 values, 0 and 1. It requires a greater number of digits in binary to represent a number than denary. This is how data and instructions are stored in a computer.</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6"/>
                  </a:ext>
                </a:extLst>
              </a:tr>
              <a:tr h="455113">
                <a:tc>
                  <a:txBody>
                    <a:bodyPr/>
                    <a:lstStyle/>
                    <a:p>
                      <a:pPr algn="ctr"/>
                      <a:r>
                        <a:rPr lang="en-GB" sz="1200" b="1" dirty="0">
                          <a:effectLst/>
                          <a:latin typeface="Gill Sans MT" panose="020B0502020104020203" pitchFamily="34" charset="0"/>
                          <a:ea typeface="Calibri" panose="020F0502020204030204" pitchFamily="34" charset="0"/>
                        </a:rPr>
                        <a:t>Hexadecimal</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base-16.  To make up the 16 values we use the ten denary numbers in addition to 6 letters (A, B, C, D, E, F).</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2" name="Table 1"/>
          <p:cNvGraphicFramePr>
            <a:graphicFrameLocks noGrp="1"/>
          </p:cNvGraphicFramePr>
          <p:nvPr/>
        </p:nvGraphicFramePr>
        <p:xfrm>
          <a:off x="406256" y="3516246"/>
          <a:ext cx="5676494" cy="2255544"/>
        </p:xfrm>
        <a:graphic>
          <a:graphicData uri="http://schemas.openxmlformats.org/drawingml/2006/table">
            <a:tbl>
              <a:tblPr firstRow="1" firstCol="1" bandRow="1"/>
              <a:tblGrid>
                <a:gridCol w="865545">
                  <a:extLst>
                    <a:ext uri="{9D8B030D-6E8A-4147-A177-3AD203B41FA5}">
                      <a16:colId xmlns:a16="http://schemas.microsoft.com/office/drawing/2014/main" val="4097072473"/>
                    </a:ext>
                  </a:extLst>
                </a:gridCol>
                <a:gridCol w="743350">
                  <a:extLst>
                    <a:ext uri="{9D8B030D-6E8A-4147-A177-3AD203B41FA5}">
                      <a16:colId xmlns:a16="http://schemas.microsoft.com/office/drawing/2014/main" val="436071413"/>
                    </a:ext>
                  </a:extLst>
                </a:gridCol>
                <a:gridCol w="918311">
                  <a:extLst>
                    <a:ext uri="{9D8B030D-6E8A-4147-A177-3AD203B41FA5}">
                      <a16:colId xmlns:a16="http://schemas.microsoft.com/office/drawing/2014/main" val="2621028391"/>
                    </a:ext>
                  </a:extLst>
                </a:gridCol>
                <a:gridCol w="652630">
                  <a:extLst>
                    <a:ext uri="{9D8B030D-6E8A-4147-A177-3AD203B41FA5}">
                      <a16:colId xmlns:a16="http://schemas.microsoft.com/office/drawing/2014/main" val="1184440312"/>
                    </a:ext>
                  </a:extLst>
                </a:gridCol>
                <a:gridCol w="865545">
                  <a:extLst>
                    <a:ext uri="{9D8B030D-6E8A-4147-A177-3AD203B41FA5}">
                      <a16:colId xmlns:a16="http://schemas.microsoft.com/office/drawing/2014/main" val="1025632246"/>
                    </a:ext>
                  </a:extLst>
                </a:gridCol>
                <a:gridCol w="712802">
                  <a:extLst>
                    <a:ext uri="{9D8B030D-6E8A-4147-A177-3AD203B41FA5}">
                      <a16:colId xmlns:a16="http://schemas.microsoft.com/office/drawing/2014/main" val="2636692549"/>
                    </a:ext>
                  </a:extLst>
                </a:gridCol>
                <a:gridCol w="918311">
                  <a:extLst>
                    <a:ext uri="{9D8B030D-6E8A-4147-A177-3AD203B41FA5}">
                      <a16:colId xmlns:a16="http://schemas.microsoft.com/office/drawing/2014/main" val="3335630753"/>
                    </a:ext>
                  </a:extLst>
                </a:gridCol>
              </a:tblGrid>
              <a:tr h="250616">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Denary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Hex.</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Binary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Calibri" panose="020F0502020204030204" pitchFamily="34" charset="0"/>
                        </a:rPr>
                        <a:t>Denary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Hex.</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Binary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0758"/>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8</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8</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16</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94169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9</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9</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89233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2</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2</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A</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6158838"/>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B</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1011</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2</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29258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12</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10</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C</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1880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D</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505464"/>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6</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6</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E</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30412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7</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7</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F</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1111</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2</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289446"/>
                  </a:ext>
                </a:extLst>
              </a:tr>
            </a:tbl>
          </a:graphicData>
        </a:graphic>
      </p:graphicFrame>
      <p:sp>
        <p:nvSpPr>
          <p:cNvPr id="3" name="TextBox 2">
            <a:extLst>
              <a:ext uri="{FF2B5EF4-FFF2-40B4-BE49-F238E27FC236}">
                <a16:creationId xmlns:a16="http://schemas.microsoft.com/office/drawing/2014/main" id="{5BBBB56F-042C-A096-A7D6-4C4823CEB680}"/>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57424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3"/>
          <a:ext cx="5365139" cy="5750208"/>
        </p:xfrm>
        <a:graphic>
          <a:graphicData uri="http://schemas.openxmlformats.org/drawingml/2006/table">
            <a:tbl>
              <a:tblPr firstRow="1" bandRow="1">
                <a:tableStyleId>{5940675A-B579-460E-94D1-54222C63F5DA}</a:tableStyleId>
              </a:tblPr>
              <a:tblGrid>
                <a:gridCol w="1170317">
                  <a:extLst>
                    <a:ext uri="{9D8B030D-6E8A-4147-A177-3AD203B41FA5}">
                      <a16:colId xmlns:a16="http://schemas.microsoft.com/office/drawing/2014/main" val="20000"/>
                    </a:ext>
                  </a:extLst>
                </a:gridCol>
                <a:gridCol w="4194822">
                  <a:extLst>
                    <a:ext uri="{9D8B030D-6E8A-4147-A177-3AD203B41FA5}">
                      <a16:colId xmlns:a16="http://schemas.microsoft.com/office/drawing/2014/main" val="20001"/>
                    </a:ext>
                  </a:extLst>
                </a:gridCol>
              </a:tblGrid>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Substring </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Part of a string</a:t>
                      </a:r>
                    </a:p>
                  </a:txBody>
                  <a:tcPr marL="63500" marR="63500" marT="127000" marB="127000"/>
                </a:tc>
                <a:extLst>
                  <a:ext uri="{0D108BD9-81ED-4DB2-BD59-A6C34878D82A}">
                    <a16:rowId xmlns:a16="http://schemas.microsoft.com/office/drawing/2014/main" val="3154046810"/>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ASCII</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represent characters with a numerical value. </a:t>
                      </a:r>
                    </a:p>
                  </a:txBody>
                  <a:tcPr marL="63500" marR="63500" marT="127000" marB="127000"/>
                </a:tc>
                <a:extLst>
                  <a:ext uri="{0D108BD9-81ED-4DB2-BD59-A6C34878D82A}">
                    <a16:rowId xmlns:a16="http://schemas.microsoft.com/office/drawing/2014/main" val="1141004356"/>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List</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dynamic data structure that holds items under one name. </a:t>
                      </a:r>
                    </a:p>
                  </a:txBody>
                  <a:tcPr marL="63500" marR="63500" marT="127000" marB="127000"/>
                </a:tc>
                <a:extLst>
                  <a:ext uri="{0D108BD9-81ED-4DB2-BD59-A6C34878D82A}">
                    <a16:rowId xmlns:a16="http://schemas.microsoft.com/office/drawing/2014/main" val="1793206491"/>
                  </a:ext>
                </a:extLst>
              </a:tr>
              <a:tr h="648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Array</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fixed (static) data structure that holds items of the same data type under one name</a:t>
                      </a:r>
                    </a:p>
                  </a:txBody>
                  <a:tcPr marL="63500" marR="63500" marT="127000" marB="127000"/>
                </a:tc>
                <a:extLst>
                  <a:ext uri="{0D108BD9-81ED-4DB2-BD59-A6C34878D82A}">
                    <a16:rowId xmlns:a16="http://schemas.microsoft.com/office/drawing/2014/main" val="3689857532"/>
                  </a:ext>
                </a:extLst>
              </a:tr>
              <a:tr h="432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Index</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 location of items or elements in a list, array, or string</a:t>
                      </a:r>
                    </a:p>
                  </a:txBody>
                  <a:tcPr marL="63500" marR="63500" marT="127000" marB="127000"/>
                </a:tc>
                <a:extLst>
                  <a:ext uri="{0D108BD9-81ED-4DB2-BD59-A6C34878D82A}">
                    <a16:rowId xmlns:a16="http://schemas.microsoft.com/office/drawing/2014/main" val="3301050492"/>
                  </a:ext>
                </a:extLst>
              </a:tr>
              <a:tr h="432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Append</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Adding to an existing data structure</a:t>
                      </a:r>
                    </a:p>
                  </a:txBody>
                  <a:tcPr marL="63500" marR="63500" marT="127000" marB="127000"/>
                </a:tc>
                <a:extLst>
                  <a:ext uri="{0D108BD9-81ED-4DB2-BD59-A6C34878D82A}">
                    <a16:rowId xmlns:a16="http://schemas.microsoft.com/office/drawing/2014/main" val="2224134061"/>
                  </a:ext>
                </a:extLst>
              </a:tr>
              <a:tr h="648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Data structure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store data in an organised and accessible way</a:t>
                      </a:r>
                    </a:p>
                  </a:txBody>
                  <a:tcPr marL="63500" marR="63500" marT="127000" marB="127000"/>
                </a:tc>
                <a:extLst>
                  <a:ext uri="{0D108BD9-81ED-4DB2-BD59-A6C34878D82A}">
                    <a16:rowId xmlns:a16="http://schemas.microsoft.com/office/drawing/2014/main" val="10001"/>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Operator</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tc>
                <a:extLst>
                  <a:ext uri="{0D108BD9-81ED-4DB2-BD59-A6C34878D82A}">
                    <a16:rowId xmlns:a16="http://schemas.microsoft.com/office/drawing/2014/main" val="10002"/>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2D array</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static data structure that holds data both horizontally and vertically. The structure is fixed and each element has the same data type. </a:t>
                      </a:r>
                    </a:p>
                  </a:txBody>
                  <a:tcPr marL="63500" marR="63500" marT="127000" marB="127000"/>
                </a:tc>
                <a:extLst>
                  <a:ext uri="{0D108BD9-81ED-4DB2-BD59-A6C34878D82A}">
                    <a16:rowId xmlns:a16="http://schemas.microsoft.com/office/drawing/2014/main" val="2583642033"/>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2D list</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dynamic data structure that holds data both horizontally and vertically. The structure can change during program execution and the data types of the elements can be different. </a:t>
                      </a:r>
                    </a:p>
                  </a:txBody>
                  <a:tcPr marL="63500" marR="63500" marT="127000" marB="127000"/>
                </a:tc>
                <a:extLst>
                  <a:ext uri="{0D108BD9-81ED-4DB2-BD59-A6C34878D82A}">
                    <a16:rowId xmlns:a16="http://schemas.microsoft.com/office/drawing/2014/main" val="2778522108"/>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8" name="Content Placeholder 3"/>
          <p:cNvGraphicFramePr>
            <a:graphicFrameLocks/>
          </p:cNvGraphicFramePr>
          <p:nvPr/>
        </p:nvGraphicFramePr>
        <p:xfrm>
          <a:off x="406256" y="764892"/>
          <a:ext cx="5320775" cy="5953212"/>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18860">
                <a:tc gridSpan="2">
                  <a:txBody>
                    <a:bodyPr/>
                    <a:lstStyle/>
                    <a:p>
                      <a:pPr algn="ctr"/>
                      <a:r>
                        <a:rPr lang="en-US" sz="1200" b="1" dirty="0">
                          <a:effectLst/>
                          <a:latin typeface="Gill Sans MT" panose="020B0502020104020203" pitchFamily="34" charset="0"/>
                        </a:rPr>
                        <a:t>Processes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8532">
                <a:tc>
                  <a:txBody>
                    <a:bodyPr/>
                    <a:lstStyle/>
                    <a:p>
                      <a:r>
                        <a:rPr lang="en-GB" sz="1200" b="1" dirty="0">
                          <a:solidFill>
                            <a:schemeClr val="tx1"/>
                          </a:solidFill>
                          <a:effectLst/>
                          <a:latin typeface="Gill Sans MT" panose="020B0502020104020203" pitchFamily="34" charset="0"/>
                        </a:rPr>
                        <a:t>Decomposition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Breaking down a complex problem or system into smaller parts</a:t>
                      </a:r>
                    </a:p>
                  </a:txBody>
                  <a:tcPr anchor="ctr"/>
                </a:tc>
                <a:extLst>
                  <a:ext uri="{0D108BD9-81ED-4DB2-BD59-A6C34878D82A}">
                    <a16:rowId xmlns:a16="http://schemas.microsoft.com/office/drawing/2014/main" val="10001"/>
                  </a:ext>
                </a:extLst>
              </a:tr>
              <a:tr h="518532">
                <a:tc>
                  <a:txBody>
                    <a:bodyPr/>
                    <a:lstStyle/>
                    <a:p>
                      <a:r>
                        <a:rPr lang="en-GB" sz="1200" b="1" dirty="0">
                          <a:solidFill>
                            <a:schemeClr val="tx1"/>
                          </a:solidFill>
                          <a:effectLst/>
                          <a:latin typeface="Gill Sans MT" panose="020B0502020104020203" pitchFamily="34" charset="0"/>
                        </a:rPr>
                        <a:t>Algorithm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step-by-step procedure that is created to solve a problem</a:t>
                      </a:r>
                    </a:p>
                  </a:txBody>
                  <a:tcPr anchor="ctr"/>
                </a:tc>
                <a:extLst>
                  <a:ext uri="{0D108BD9-81ED-4DB2-BD59-A6C34878D82A}">
                    <a16:rowId xmlns:a16="http://schemas.microsoft.com/office/drawing/2014/main" val="1292936313"/>
                  </a:ext>
                </a:extLst>
              </a:tr>
              <a:tr h="518532">
                <a:tc>
                  <a:txBody>
                    <a:bodyPr/>
                    <a:lstStyle/>
                    <a:p>
                      <a:r>
                        <a:rPr lang="en-GB" sz="1200" b="1" dirty="0">
                          <a:solidFill>
                            <a:schemeClr val="tx1"/>
                          </a:solidFill>
                          <a:effectLst/>
                          <a:latin typeface="Gill Sans MT" panose="020B0502020104020203" pitchFamily="34" charset="0"/>
                        </a:rPr>
                        <a:t>Abstraction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The process of removing details and patterns that will not help us to solve a problem</a:t>
                      </a:r>
                    </a:p>
                  </a:txBody>
                  <a:tcPr anchor="ctr"/>
                </a:tc>
                <a:extLst>
                  <a:ext uri="{0D108BD9-81ED-4DB2-BD59-A6C34878D82A}">
                    <a16:rowId xmlns:a16="http://schemas.microsoft.com/office/drawing/2014/main" val="10002"/>
                  </a:ext>
                </a:extLst>
              </a:tr>
              <a:tr h="518532">
                <a:tc>
                  <a:txBody>
                    <a:bodyPr/>
                    <a:lstStyle/>
                    <a:p>
                      <a:r>
                        <a:rPr lang="en-US" sz="1200" b="1" dirty="0">
                          <a:effectLst/>
                          <a:latin typeface="Gill Sans MT" panose="020B0502020104020203" pitchFamily="34" charset="0"/>
                        </a:rPr>
                        <a:t>Computational thinking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Computational thinking is a way to solve problems by thinking and making decisions like a computer</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3"/>
                  </a:ext>
                </a:extLst>
              </a:tr>
              <a:tr h="518532">
                <a:tc>
                  <a:txBody>
                    <a:bodyPr/>
                    <a:lstStyle/>
                    <a:p>
                      <a:r>
                        <a:rPr lang="en-US" sz="1200" b="1" dirty="0">
                          <a:effectLst/>
                          <a:latin typeface="Gill Sans MT" panose="020B0502020104020203" pitchFamily="34" charset="0"/>
                        </a:rPr>
                        <a:t>Pattern recognition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Looking for things that repeat or are the same.</a:t>
                      </a:r>
                    </a:p>
                  </a:txBody>
                  <a:tcPr anchor="ctr"/>
                </a:tc>
                <a:extLst>
                  <a:ext uri="{0D108BD9-81ED-4DB2-BD59-A6C34878D82A}">
                    <a16:rowId xmlns:a16="http://schemas.microsoft.com/office/drawing/2014/main" val="145343694"/>
                  </a:ext>
                </a:extLst>
              </a:tr>
              <a:tr h="518532">
                <a:tc gridSpan="2">
                  <a:txBody>
                    <a:bodyPr/>
                    <a:lstStyle/>
                    <a:p>
                      <a:pPr algn="ctr"/>
                      <a:r>
                        <a:rPr lang="en-US" sz="1200" b="1" dirty="0">
                          <a:latin typeface="Gill Sans MT" panose="020B0502020104020203" pitchFamily="34" charset="0"/>
                        </a:rPr>
                        <a:t>Strings and lists</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828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GUI</a:t>
                      </a:r>
                    </a:p>
                  </a:txBody>
                  <a:tcPr marL="63500" marR="63500" marT="127000" marB="12700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Acronym for Graphical User Interface. It is an event-driven program that allows the user to interact with it in a variety of ways. For example, buttons and icons. </a:t>
                      </a:r>
                    </a:p>
                  </a:txBody>
                  <a:tcPr marL="63500" marR="63500" marT="127000" marB="127000"/>
                </a:tc>
                <a:extLst>
                  <a:ext uri="{0D108BD9-81ED-4DB2-BD59-A6C34878D82A}">
                    <a16:rowId xmlns:a16="http://schemas.microsoft.com/office/drawing/2014/main" val="10005"/>
                  </a:ext>
                </a:extLst>
              </a:tr>
              <a:tr h="396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Concatenate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two or more strings are joined together</a:t>
                      </a:r>
                    </a:p>
                  </a:txBody>
                  <a:tcPr marL="63500" marR="63500" marT="127000" marB="127000"/>
                </a:tc>
                <a:extLst>
                  <a:ext uri="{0D108BD9-81ED-4DB2-BD59-A6C34878D82A}">
                    <a16:rowId xmlns:a16="http://schemas.microsoft.com/office/drawing/2014/main" val="10006"/>
                  </a:ext>
                </a:extLst>
              </a:tr>
              <a:tr h="648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String</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value that is text. This can include numbers but they will be read as text</a:t>
                      </a:r>
                    </a:p>
                  </a:txBody>
                  <a:tcPr marL="63500" marR="63500" marT="127000" marB="127000"/>
                </a:tc>
                <a:extLst>
                  <a:ext uri="{0D108BD9-81ED-4DB2-BD59-A6C34878D82A}">
                    <a16:rowId xmlns:a16="http://schemas.microsoft.com/office/drawing/2014/main" val="535829074"/>
                  </a:ext>
                </a:extLst>
              </a:tr>
              <a:tr h="432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String handling</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Performing operations on string</a:t>
                      </a:r>
                    </a:p>
                  </a:txBody>
                  <a:tcPr marL="63500" marR="63500" marT="127000" marB="127000"/>
                </a:tc>
                <a:extLst>
                  <a:ext uri="{0D108BD9-81ED-4DB2-BD59-A6C34878D82A}">
                    <a16:rowId xmlns:a16="http://schemas.microsoft.com/office/drawing/2014/main" val="2987809100"/>
                  </a:ext>
                </a:extLst>
              </a:tr>
            </a:tbl>
          </a:graphicData>
        </a:graphic>
      </p:graphicFrame>
      <p:sp>
        <p:nvSpPr>
          <p:cNvPr id="2" name="TextBox 1">
            <a:extLst>
              <a:ext uri="{FF2B5EF4-FFF2-40B4-BE49-F238E27FC236}">
                <a16:creationId xmlns:a16="http://schemas.microsoft.com/office/drawing/2014/main" id="{84BD50C2-6CCA-59BE-7C72-9847D2E56231}"/>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122509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83CD-8D47-AA14-FF69-9495E2E5BF84}"/>
            </a:ext>
          </a:extLst>
        </p:cNvPr>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23090191"/>
              </p:ext>
            </p:extLst>
          </p:nvPr>
        </p:nvGraphicFramePr>
        <p:xfrm>
          <a:off x="286792" y="802283"/>
          <a:ext cx="5135814" cy="5635814"/>
        </p:xfrm>
        <a:graphic>
          <a:graphicData uri="http://schemas.openxmlformats.org/drawingml/2006/table">
            <a:tbl>
              <a:tblPr firstRow="1" firstCol="1" bandRow="1"/>
              <a:tblGrid>
                <a:gridCol w="1377589">
                  <a:extLst>
                    <a:ext uri="{9D8B030D-6E8A-4147-A177-3AD203B41FA5}">
                      <a16:colId xmlns:a16="http://schemas.microsoft.com/office/drawing/2014/main" val="2805655779"/>
                    </a:ext>
                  </a:extLst>
                </a:gridCol>
                <a:gridCol w="3758225">
                  <a:extLst>
                    <a:ext uri="{9D8B030D-6E8A-4147-A177-3AD203B41FA5}">
                      <a16:colId xmlns:a16="http://schemas.microsoft.com/office/drawing/2014/main" val="188917008"/>
                    </a:ext>
                  </a:extLst>
                </a:gridCol>
              </a:tblGrid>
              <a:tr h="348454">
                <a:tc>
                  <a:txBody>
                    <a:bodyPr/>
                    <a:lstStyle/>
                    <a:p>
                      <a:pPr marR="0" indent="0" algn="ctr" rtl="0">
                        <a:lnSpc>
                          <a:spcPct val="119000"/>
                        </a:lnSpc>
                        <a:spcBef>
                          <a:spcPts val="0"/>
                        </a:spcBef>
                        <a:spcAft>
                          <a:spcPts val="600"/>
                        </a:spcAft>
                      </a:pPr>
                      <a:r>
                        <a:rPr lang="en-GB" sz="1100" b="1" kern="1400" dirty="0">
                          <a:ln>
                            <a:noFill/>
                          </a:ln>
                          <a:solidFill>
                            <a:srgbClr val="000000"/>
                          </a:solidFill>
                          <a:effectLst/>
                          <a:latin typeface="Gill Sans MT"/>
                        </a:rPr>
                        <a:t>Topic Area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400" dirty="0">
                          <a:ln>
                            <a:noFill/>
                          </a:ln>
                          <a:solidFill>
                            <a:srgbClr val="000000"/>
                          </a:solidFill>
                          <a:effectLst/>
                          <a:latin typeface="Gill Sans MT"/>
                        </a:rPr>
                        <a:t>Pre-production Planning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45007945"/>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Camera Angles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The position of the camera in relation to the subject, influencing the viewer's perception.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833634"/>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Camera Shots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Different perspectives achieved by framing a subject in a specific way.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6843"/>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Camera Movement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Techniques used to physically or digitally move the camera during filming.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2012"/>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Pan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Horizontal camera movement from one side to another.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1982"/>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Tilt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Vertical camera movement, tilting up or down.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966535"/>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Zoom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Adjusting the focal length of the lens to make the subject appear closer or farther.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001571"/>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Dolly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Moving the entire camera to change the distance between the camera and the subject.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07538"/>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Long Shot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Capturing a scene from a significant distance.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759683"/>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Wide Angle Shot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Using a wide-angle lens to capture a broader 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521"/>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Close 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Focusing on a subject at close range.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481744"/>
                  </a:ext>
                </a:extLst>
              </a:tr>
              <a:tr h="5287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Extreme Closeup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Framing a subject in extreme detail, often focusing on a specific feature.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752539"/>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Low Level Shot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Capturing the subject from a low angle.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619851"/>
                  </a:ext>
                </a:extLst>
              </a:tr>
              <a:tr h="264368">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High Angle Shot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Capturing the subject from a high angle.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898569"/>
                  </a:ext>
                </a:extLst>
              </a:tr>
              <a:tr h="264368">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2 Shot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Framing two subjects in the same shot.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9771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2856956"/>
              </p:ext>
            </p:extLst>
          </p:nvPr>
        </p:nvGraphicFramePr>
        <p:xfrm>
          <a:off x="5785792" y="802282"/>
          <a:ext cx="6016348" cy="5646135"/>
        </p:xfrm>
        <a:graphic>
          <a:graphicData uri="http://schemas.openxmlformats.org/drawingml/2006/table">
            <a:tbl>
              <a:tblPr firstRow="1" firstCol="1" bandRow="1"/>
              <a:tblGrid>
                <a:gridCol w="1888450">
                  <a:extLst>
                    <a:ext uri="{9D8B030D-6E8A-4147-A177-3AD203B41FA5}">
                      <a16:colId xmlns:a16="http://schemas.microsoft.com/office/drawing/2014/main" val="304387326"/>
                    </a:ext>
                  </a:extLst>
                </a:gridCol>
                <a:gridCol w="4127898">
                  <a:extLst>
                    <a:ext uri="{9D8B030D-6E8A-4147-A177-3AD203B41FA5}">
                      <a16:colId xmlns:a16="http://schemas.microsoft.com/office/drawing/2014/main" val="4150464591"/>
                    </a:ext>
                  </a:extLst>
                </a:gridCol>
              </a:tblGrid>
              <a:tr h="4042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kern="1400" dirty="0">
                          <a:ln>
                            <a:noFill/>
                          </a:ln>
                          <a:solidFill>
                            <a:srgbClr val="000000"/>
                          </a:solidFill>
                          <a:effectLst/>
                          <a:latin typeface="Gill Sans MT" panose="020B0502020104020203" pitchFamily="34" charset="0"/>
                        </a:rPr>
                        <a:t>Key Word </a:t>
                      </a:r>
                      <a:endParaRPr lang="en-GB" sz="12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kern="1400" dirty="0">
                          <a:ln>
                            <a:noFill/>
                          </a:ln>
                          <a:solidFill>
                            <a:srgbClr val="000000"/>
                          </a:solidFill>
                          <a:effectLst/>
                          <a:latin typeface="Gill Sans MT" panose="020B0502020104020203" pitchFamily="34" charset="0"/>
                        </a:rPr>
                        <a:t>Definition</a:t>
                      </a:r>
                      <a:endParaRPr lang="en-GB" sz="12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46140130"/>
                  </a:ext>
                </a:extLst>
              </a:tr>
              <a:tr h="1954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Worm's Eye View Shot</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Capturing the subject from a very low angle.</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921608"/>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Aerial Shot</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Capturing a scene from an elevated position, often using drones.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5913"/>
                  </a:ext>
                </a:extLst>
              </a:tr>
              <a:tr h="19543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Establishing Shot</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Providing an overview of the location to set the scene.</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883554"/>
                  </a:ext>
                </a:extLst>
              </a:tr>
              <a:tr h="404251">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Patent</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Legal protection for inventions, providing exclusive rights for a specified period.</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363059"/>
                  </a:ext>
                </a:extLst>
              </a:tr>
              <a:tr h="404251">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Trademark</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recognizable sign, design, or expression identifying products or services.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910264"/>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Copyright</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Legal protection for original works of authorship, including literary, artistic, and musical creations.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47277"/>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Ofcom</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The UK's communications regulator, overseeing broadcasting, telecommunications, and postal services.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563198"/>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ASA (Advertising Standards Authority)</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UK organization regulating advertising content and ensuring compliance with advertising codes.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302031"/>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PEGI (Pan European Game Information)</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European video game content rating system.</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304548"/>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BBFC (British Board of Film Classification)</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UK organization responsible for classifying films and video games.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473972"/>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Censorship</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The suppression or restriction of information, media, or artistic works by authorities.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69009"/>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Health and Safety</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Practices and regulations to protect the well-being of individuals in the workplace or other environments.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513248"/>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Risk Assessments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Evaluations of potential hazards and risks to health and safety in a given situation.</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463151"/>
                  </a:ext>
                </a:extLst>
              </a:tr>
              <a:tr h="404251">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Recces</a:t>
                      </a: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Short for "reconnaissance," referring to visiting and planning to assess ris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k</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3982" marR="6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142022"/>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23</a:t>
            </a:r>
          </a:p>
        </p:txBody>
      </p:sp>
      <p:sp>
        <p:nvSpPr>
          <p:cNvPr id="7" name="TextBox 6">
            <a:extLst>
              <a:ext uri="{FF2B5EF4-FFF2-40B4-BE49-F238E27FC236}">
                <a16:creationId xmlns:a16="http://schemas.microsoft.com/office/drawing/2014/main" id="{0FF345F6-DF0A-2FF3-C2A3-198A9D091BA7}"/>
              </a:ext>
            </a:extLst>
          </p:cNvPr>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Gill Sans MT" panose="020B0502020104020203" pitchFamily="34" charset="0"/>
              </a:rPr>
              <a:t>iMedia</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6932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254C-0970-1766-AF19-D618C68984B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FF345F6-DF0A-2FF3-C2A3-198A9D091BA7}"/>
              </a:ext>
            </a:extLst>
          </p:cNvPr>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Gill Sans MT" panose="020B0502020104020203" pitchFamily="34" charset="0"/>
              </a:rPr>
              <a:t>iMedia</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E86AA5AD-C8F1-88AE-D22F-343E4F4393FF}"/>
              </a:ext>
            </a:extLst>
          </p:cNvPr>
          <p:cNvPicPr>
            <a:picLocks noChangeAspect="1"/>
          </p:cNvPicPr>
          <p:nvPr/>
        </p:nvPicPr>
        <p:blipFill>
          <a:blip r:embed="rId2"/>
          <a:stretch>
            <a:fillRect/>
          </a:stretch>
        </p:blipFill>
        <p:spPr>
          <a:xfrm>
            <a:off x="286791" y="797241"/>
            <a:ext cx="5382131" cy="37485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64357495"/>
              </p:ext>
            </p:extLst>
          </p:nvPr>
        </p:nvGraphicFramePr>
        <p:xfrm>
          <a:off x="5748715" y="116810"/>
          <a:ext cx="6258558" cy="6533374"/>
        </p:xfrm>
        <a:graphic>
          <a:graphicData uri="http://schemas.openxmlformats.org/drawingml/2006/table">
            <a:tbl>
              <a:tblPr firstRow="1" firstCol="1" bandRow="1">
                <a:tableStyleId>{2D5ABB26-0587-4C30-8999-92F81FD0307C}</a:tableStyleId>
              </a:tblPr>
              <a:tblGrid>
                <a:gridCol w="1541075">
                  <a:extLst>
                    <a:ext uri="{9D8B030D-6E8A-4147-A177-3AD203B41FA5}">
                      <a16:colId xmlns:a16="http://schemas.microsoft.com/office/drawing/2014/main" val="4178880412"/>
                    </a:ext>
                  </a:extLst>
                </a:gridCol>
                <a:gridCol w="4717483">
                  <a:extLst>
                    <a:ext uri="{9D8B030D-6E8A-4147-A177-3AD203B41FA5}">
                      <a16:colId xmlns:a16="http://schemas.microsoft.com/office/drawing/2014/main" val="2628332200"/>
                    </a:ext>
                  </a:extLst>
                </a:gridCol>
              </a:tblGrid>
              <a:tr h="210754">
                <a:tc>
                  <a:txBody>
                    <a:bodyPr/>
                    <a:lstStyle/>
                    <a:p>
                      <a:pPr>
                        <a:lnSpc>
                          <a:spcPct val="107000"/>
                        </a:lnSpc>
                        <a:spcAft>
                          <a:spcPts val="0"/>
                        </a:spcAft>
                      </a:pPr>
                      <a:r>
                        <a:rPr lang="en-GB" sz="1200" b="1" dirty="0">
                          <a:solidFill>
                            <a:schemeClr val="tx1"/>
                          </a:solidFill>
                          <a:effectLst/>
                          <a:latin typeface="Gill Sans MT" panose="020B0502020104020203" pitchFamily="34" charset="0"/>
                        </a:rPr>
                        <a:t>Topic Area 4</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GB" sz="1200" b="1" dirty="0">
                          <a:solidFill>
                            <a:schemeClr val="tx1"/>
                          </a:solidFill>
                          <a:effectLst/>
                          <a:latin typeface="Gill Sans MT" panose="020B0502020104020203" pitchFamily="34" charset="0"/>
                        </a:rPr>
                        <a:t>Distribution</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32865231"/>
                  </a:ext>
                </a:extLst>
              </a:tr>
              <a:tr h="421508">
                <a:tc>
                  <a:txBody>
                    <a:bodyPr/>
                    <a:lstStyle/>
                    <a:p>
                      <a:pPr>
                        <a:lnSpc>
                          <a:spcPct val="107000"/>
                        </a:lnSpc>
                        <a:spcAft>
                          <a:spcPts val="0"/>
                        </a:spcAft>
                      </a:pPr>
                      <a:r>
                        <a:rPr lang="en-GB" sz="1200">
                          <a:effectLst/>
                          <a:latin typeface="Gill Sans MT" panose="020B0502020104020203" pitchFamily="34" charset="0"/>
                        </a:rPr>
                        <a:t>Distribution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rPr>
                        <a:t> The process of making content available to an audience, often through various channels and platforms.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977767"/>
                  </a:ext>
                </a:extLst>
              </a:tr>
              <a:tr h="421508">
                <a:tc>
                  <a:txBody>
                    <a:bodyPr/>
                    <a:lstStyle/>
                    <a:p>
                      <a:pPr>
                        <a:lnSpc>
                          <a:spcPct val="107000"/>
                        </a:lnSpc>
                        <a:spcAft>
                          <a:spcPts val="0"/>
                        </a:spcAft>
                      </a:pPr>
                      <a:r>
                        <a:rPr lang="en-GB" sz="1200">
                          <a:effectLst/>
                          <a:latin typeface="Gill Sans MT" panose="020B0502020104020203" pitchFamily="34" charset="0"/>
                        </a:rPr>
                        <a:t>Streaming</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delivery of multimedia content in real-time over the internet, allowing users to access and consume it without downloading.</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31005"/>
                  </a:ext>
                </a:extLst>
              </a:tr>
              <a:tr h="421508">
                <a:tc>
                  <a:txBody>
                    <a:bodyPr/>
                    <a:lstStyle/>
                    <a:p>
                      <a:pPr>
                        <a:lnSpc>
                          <a:spcPct val="107000"/>
                        </a:lnSpc>
                        <a:spcAft>
                          <a:spcPts val="0"/>
                        </a:spcAft>
                      </a:pPr>
                      <a:r>
                        <a:rPr lang="en-GB" sz="1200" dirty="0">
                          <a:effectLst/>
                          <a:latin typeface="Gill Sans MT" panose="020B0502020104020203" pitchFamily="34" charset="0"/>
                        </a:rPr>
                        <a:t>DPI (Dots Per Inch)</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A measure of printing resolution, indicating the number of individual dots that can be placed in a linear inch.</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3144918"/>
                  </a:ext>
                </a:extLst>
              </a:tr>
              <a:tr h="421508">
                <a:tc>
                  <a:txBody>
                    <a:bodyPr/>
                    <a:lstStyle/>
                    <a:p>
                      <a:pPr>
                        <a:lnSpc>
                          <a:spcPct val="107000"/>
                        </a:lnSpc>
                        <a:spcAft>
                          <a:spcPts val="0"/>
                        </a:spcAft>
                      </a:pPr>
                      <a:r>
                        <a:rPr lang="en-GB" sz="1200">
                          <a:effectLst/>
                          <a:latin typeface="Gill Sans MT" panose="020B0502020104020203" pitchFamily="34" charset="0"/>
                        </a:rPr>
                        <a:t>PPI (Pixels Per Inch)</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A measure of display resolution, indicating the number of pixels that can be accommodated in a linear inch.</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817874"/>
                  </a:ext>
                </a:extLst>
              </a:tr>
              <a:tr h="421508">
                <a:tc>
                  <a:txBody>
                    <a:bodyPr/>
                    <a:lstStyle/>
                    <a:p>
                      <a:pPr>
                        <a:lnSpc>
                          <a:spcPct val="107000"/>
                        </a:lnSpc>
                        <a:spcAft>
                          <a:spcPts val="0"/>
                        </a:spcAft>
                      </a:pPr>
                      <a:r>
                        <a:rPr lang="en-GB" sz="1200">
                          <a:effectLst/>
                          <a:latin typeface="Gill Sans MT" panose="020B0502020104020203" pitchFamily="34" charset="0"/>
                        </a:rPr>
                        <a:t>Pixels</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smallest unit of a digital image, representing a single point of colour in a raster image.</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150418"/>
                  </a:ext>
                </a:extLst>
              </a:tr>
              <a:tr h="421508">
                <a:tc>
                  <a:txBody>
                    <a:bodyPr/>
                    <a:lstStyle/>
                    <a:p>
                      <a:pPr>
                        <a:lnSpc>
                          <a:spcPct val="107000"/>
                        </a:lnSpc>
                        <a:spcAft>
                          <a:spcPts val="0"/>
                        </a:spcAft>
                      </a:pPr>
                      <a:r>
                        <a:rPr lang="en-GB" sz="1200" dirty="0">
                          <a:effectLst/>
                          <a:latin typeface="Gill Sans MT" panose="020B0502020104020203" pitchFamily="34" charset="0"/>
                        </a:rPr>
                        <a:t>Raster Images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Images composed of a grid of pixels, where each pixel contains colour information, commonly used in photography.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641617"/>
                  </a:ext>
                </a:extLst>
              </a:tr>
              <a:tr h="421508">
                <a:tc>
                  <a:txBody>
                    <a:bodyPr/>
                    <a:lstStyle/>
                    <a:p>
                      <a:pPr>
                        <a:lnSpc>
                          <a:spcPct val="107000"/>
                        </a:lnSpc>
                        <a:spcAft>
                          <a:spcPts val="0"/>
                        </a:spcAft>
                      </a:pPr>
                      <a:r>
                        <a:rPr lang="en-GB" sz="1200">
                          <a:effectLst/>
                          <a:latin typeface="Gill Sans MT" panose="020B0502020104020203" pitchFamily="34" charset="0"/>
                        </a:rPr>
                        <a:t>Bitmap Images</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Another term for raster images, where each pixel is individually defined, and the file size is directly related to image dimensions.</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809811"/>
                  </a:ext>
                </a:extLst>
              </a:tr>
              <a:tr h="421508">
                <a:tc>
                  <a:txBody>
                    <a:bodyPr/>
                    <a:lstStyle/>
                    <a:p>
                      <a:pPr>
                        <a:lnSpc>
                          <a:spcPct val="107000"/>
                        </a:lnSpc>
                        <a:spcAft>
                          <a:spcPts val="0"/>
                        </a:spcAft>
                      </a:pPr>
                      <a:r>
                        <a:rPr lang="en-GB" sz="1200">
                          <a:effectLst/>
                          <a:latin typeface="Gill Sans MT" panose="020B0502020104020203" pitchFamily="34" charset="0"/>
                        </a:rPr>
                        <a:t>Vector Images</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rPr>
                        <a:t> Images created using mathematical equations to define shapes and lines, allowing for scalability without loss of quality.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740170"/>
                  </a:ext>
                </a:extLst>
              </a:tr>
              <a:tr h="421508">
                <a:tc>
                  <a:txBody>
                    <a:bodyPr/>
                    <a:lstStyle/>
                    <a:p>
                      <a:pPr>
                        <a:lnSpc>
                          <a:spcPct val="107000"/>
                        </a:lnSpc>
                        <a:spcAft>
                          <a:spcPts val="0"/>
                        </a:spcAft>
                      </a:pPr>
                      <a:r>
                        <a:rPr lang="en-GB" sz="1200">
                          <a:effectLst/>
                          <a:latin typeface="Gill Sans MT" panose="020B0502020104020203" pitchFamily="34" charset="0"/>
                        </a:rPr>
                        <a:t>File Compression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reduction of file size to save storage space or speed up data transmission.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500212"/>
                  </a:ext>
                </a:extLst>
              </a:tr>
              <a:tr h="421508">
                <a:tc>
                  <a:txBody>
                    <a:bodyPr/>
                    <a:lstStyle/>
                    <a:p>
                      <a:pPr>
                        <a:lnSpc>
                          <a:spcPct val="107000"/>
                        </a:lnSpc>
                        <a:spcAft>
                          <a:spcPts val="0"/>
                        </a:spcAft>
                      </a:pPr>
                      <a:r>
                        <a:rPr lang="en-GB" sz="1200">
                          <a:effectLst/>
                          <a:latin typeface="Gill Sans MT" panose="020B0502020104020203" pitchFamily="34" charset="0"/>
                        </a:rPr>
                        <a:t>Lossy Compression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A compression method that sacrifices some data to achieve a smaller file size, often resulting in a loss of quality.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801251"/>
                  </a:ext>
                </a:extLst>
              </a:tr>
              <a:tr h="421508">
                <a:tc>
                  <a:txBody>
                    <a:bodyPr/>
                    <a:lstStyle/>
                    <a:p>
                      <a:pPr>
                        <a:lnSpc>
                          <a:spcPct val="107000"/>
                        </a:lnSpc>
                        <a:spcAft>
                          <a:spcPts val="0"/>
                        </a:spcAft>
                      </a:pPr>
                      <a:r>
                        <a:rPr lang="en-GB" sz="1200">
                          <a:effectLst/>
                          <a:latin typeface="Gill Sans MT" panose="020B0502020104020203" pitchFamily="34" charset="0"/>
                        </a:rPr>
                        <a:t>Lossless Compression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A compression method that reduces file size without sacrificing any data or image quality.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301205"/>
                  </a:ext>
                </a:extLst>
              </a:tr>
              <a:tr h="421508">
                <a:tc>
                  <a:txBody>
                    <a:bodyPr/>
                    <a:lstStyle/>
                    <a:p>
                      <a:pPr>
                        <a:lnSpc>
                          <a:spcPct val="107000"/>
                        </a:lnSpc>
                        <a:spcAft>
                          <a:spcPts val="0"/>
                        </a:spcAft>
                      </a:pPr>
                      <a:r>
                        <a:rPr lang="en-GB" sz="1200">
                          <a:effectLst/>
                          <a:latin typeface="Gill Sans MT" panose="020B0502020104020203" pitchFamily="34" charset="0"/>
                        </a:rPr>
                        <a:t>Sample Rate</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number of samples of audio taken per second, often measured in Hertz (Hz).</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362286"/>
                  </a:ext>
                </a:extLst>
              </a:tr>
              <a:tr h="421508">
                <a:tc>
                  <a:txBody>
                    <a:bodyPr/>
                    <a:lstStyle/>
                    <a:p>
                      <a:pPr>
                        <a:lnSpc>
                          <a:spcPct val="107000"/>
                        </a:lnSpc>
                        <a:spcAft>
                          <a:spcPts val="0"/>
                        </a:spcAft>
                      </a:pPr>
                      <a:r>
                        <a:rPr lang="en-GB" sz="1200">
                          <a:effectLst/>
                          <a:latin typeface="Gill Sans MT" panose="020B0502020104020203" pitchFamily="34" charset="0"/>
                        </a:rPr>
                        <a:t>Bit Depth</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number of bits used to represent the color of each pixel in an image or the audio amplitude in digital audio.</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5109176"/>
                  </a:ext>
                </a:extLst>
              </a:tr>
              <a:tr h="421508">
                <a:tc>
                  <a:txBody>
                    <a:bodyPr/>
                    <a:lstStyle/>
                    <a:p>
                      <a:pPr>
                        <a:lnSpc>
                          <a:spcPct val="107000"/>
                        </a:lnSpc>
                        <a:spcAft>
                          <a:spcPts val="0"/>
                        </a:spcAft>
                      </a:pPr>
                      <a:r>
                        <a:rPr lang="en-GB" sz="1200">
                          <a:effectLst/>
                          <a:latin typeface="Gill Sans MT" panose="020B0502020104020203" pitchFamily="34" charset="0"/>
                        </a:rPr>
                        <a:t>Resolution</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rPr>
                        <a:t> The clarity and detail of an image, often measured in terms of the number of pixels (width x height).</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402564"/>
                  </a:ext>
                </a:extLst>
              </a:tr>
              <a:tr h="421508">
                <a:tc>
                  <a:txBody>
                    <a:bodyPr/>
                    <a:lstStyle/>
                    <a:p>
                      <a:pPr>
                        <a:lnSpc>
                          <a:spcPct val="107000"/>
                        </a:lnSpc>
                        <a:spcAft>
                          <a:spcPts val="0"/>
                        </a:spcAft>
                      </a:pPr>
                      <a:r>
                        <a:rPr lang="en-GB" sz="1200">
                          <a:effectLst/>
                          <a:latin typeface="Gill Sans MT" panose="020B0502020104020203" pitchFamily="34" charset="0"/>
                        </a:rPr>
                        <a:t>Frame Rate</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rPr>
                        <a:t> The number of individual frames displayed per second in video footage, measured in frames per second (fps).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986114"/>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260929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8070570"/>
              </p:ext>
            </p:extLst>
          </p:nvPr>
        </p:nvGraphicFramePr>
        <p:xfrm>
          <a:off x="315479" y="802151"/>
          <a:ext cx="11439641" cy="4972114"/>
        </p:xfrm>
        <a:graphic>
          <a:graphicData uri="http://schemas.openxmlformats.org/drawingml/2006/table">
            <a:tbl>
              <a:tblPr firstRow="1" bandRow="1">
                <a:tableStyleId>{5940675A-B579-460E-94D1-54222C63F5DA}</a:tableStyleId>
              </a:tblPr>
              <a:tblGrid>
                <a:gridCol w="1432118">
                  <a:extLst>
                    <a:ext uri="{9D8B030D-6E8A-4147-A177-3AD203B41FA5}">
                      <a16:colId xmlns:a16="http://schemas.microsoft.com/office/drawing/2014/main" val="20000"/>
                    </a:ext>
                  </a:extLst>
                </a:gridCol>
                <a:gridCol w="10007523">
                  <a:extLst>
                    <a:ext uri="{9D8B030D-6E8A-4147-A177-3AD203B41FA5}">
                      <a16:colId xmlns:a16="http://schemas.microsoft.com/office/drawing/2014/main" val="20001"/>
                    </a:ext>
                  </a:extLst>
                </a:gridCol>
              </a:tblGrid>
              <a:tr h="333438">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58531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Abstract expressionism</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development of abstract art which originated in New York in the 1940s and 1950s aimed at subjective emotional expression with particular emphasis on the spontaneous creative act.</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1"/>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Avant-garde</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Avant-garde ​ideas, ​styles, and ​methods are very ​original or ​modern in ​comparison to the ​period in which they ​happen.</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Chiaroscuro</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An Italian term which refers to the use of the dramatic contrast of light and dark in a painting</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3"/>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Dadaism</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An art movement formed during the First World War in reaction to the horrors and folly of the war, in which the work produced is often satirical and nonsensical.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r h="5053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Futurism</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An artistic and social movement that originated in Italy in the early twentieth century. It emphasised speed, technology, youth, and violence, and objects such as the car, the aeroplane, and the industrial city</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925240874"/>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Impressionism</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style of painting associated mainly with French artists of the late nineteenth century, such as Edgar Degas, Edouard </a:t>
                      </a:r>
                      <a:r>
                        <a:rPr lang="en-GB" sz="1200" b="0" i="0" kern="1200" dirty="0" err="1">
                          <a:solidFill>
                            <a:schemeClr val="tx1"/>
                          </a:solidFill>
                          <a:effectLst/>
                          <a:latin typeface="Gill Sans MT" panose="020B0502020104020203" pitchFamily="34" charset="0"/>
                          <a:ea typeface="+mn-ea"/>
                          <a:cs typeface="+mn-cs"/>
                        </a:rPr>
                        <a:t>Manet</a:t>
                      </a:r>
                      <a:r>
                        <a:rPr lang="en-GB" sz="1200" b="0" i="0" kern="1200" dirty="0">
                          <a:solidFill>
                            <a:schemeClr val="tx1"/>
                          </a:solidFill>
                          <a:effectLst/>
                          <a:latin typeface="Gill Sans MT" panose="020B0502020104020203" pitchFamily="34" charset="0"/>
                          <a:ea typeface="+mn-ea"/>
                          <a:cs typeface="+mn-cs"/>
                        </a:rPr>
                        <a:t>, Claude Monet, and Pierre-</a:t>
                      </a:r>
                      <a:r>
                        <a:rPr lang="en-GB" sz="1200" b="0" i="0" kern="1200" dirty="0" err="1">
                          <a:solidFill>
                            <a:schemeClr val="tx1"/>
                          </a:solidFill>
                          <a:effectLst/>
                          <a:latin typeface="Gill Sans MT" panose="020B0502020104020203" pitchFamily="34" charset="0"/>
                          <a:ea typeface="+mn-ea"/>
                          <a:cs typeface="+mn-cs"/>
                        </a:rPr>
                        <a:t>Auguste</a:t>
                      </a:r>
                      <a:r>
                        <a:rPr lang="en-GB" sz="1200" b="0" i="0" kern="1200" dirty="0">
                          <a:solidFill>
                            <a:schemeClr val="tx1"/>
                          </a:solidFill>
                          <a:effectLst/>
                          <a:latin typeface="Gill Sans MT" panose="020B0502020104020203" pitchFamily="34" charset="0"/>
                          <a:ea typeface="+mn-ea"/>
                          <a:cs typeface="+mn-cs"/>
                        </a:rPr>
                        <a:t> Renoir. Impressionist painting seeks to re-create the artist's or viewer's general impression of a scene.</a:t>
                      </a:r>
                    </a:p>
                  </a:txBody>
                  <a:tcPr marL="36576" marR="36576" marT="36576" marB="36576" anchor="ctr"/>
                </a:tc>
                <a:extLst>
                  <a:ext uri="{0D108BD9-81ED-4DB2-BD59-A6C34878D82A}">
                    <a16:rowId xmlns:a16="http://schemas.microsoft.com/office/drawing/2014/main" val="3041935017"/>
                  </a:ext>
                </a:extLst>
              </a:tr>
              <a:tr h="3534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Minimalism</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A style that uses pared-down design elements (uncomplicated, kept purposefully simple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4149408354"/>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Photorealism</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genre of art that encompasses painting, drawing and other graphic media, in which an artist studies a photograph and then attempts to reproduce the image as realistically as possible in another medium.</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r h="53243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Still life</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One of the principal genres (subject types) of Western art – essentially, the subject matter of a still life painting or sculpture is anything that does not move or is dead.</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748769057"/>
                  </a:ext>
                </a:extLst>
              </a:tr>
            </a:tbl>
          </a:graphicData>
        </a:graphic>
      </p:graphicFrame>
      <p:sp>
        <p:nvSpPr>
          <p:cNvPr id="3" name="TextBox 2"/>
          <p:cNvSpPr txBox="1"/>
          <p:nvPr/>
        </p:nvSpPr>
        <p:spPr>
          <a:xfrm>
            <a:off x="10470158"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87536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26</a:t>
            </a:r>
          </a:p>
        </p:txBody>
      </p:sp>
      <p:graphicFrame>
        <p:nvGraphicFramePr>
          <p:cNvPr id="4" name="Content Placeholder 3"/>
          <p:cNvGraphicFramePr>
            <a:graphicFrameLocks/>
          </p:cNvGraphicFramePr>
          <p:nvPr/>
        </p:nvGraphicFramePr>
        <p:xfrm>
          <a:off x="6208296" y="764892"/>
          <a:ext cx="5342020" cy="5946098"/>
        </p:xfrm>
        <a:graphic>
          <a:graphicData uri="http://schemas.openxmlformats.org/drawingml/2006/table">
            <a:tbl>
              <a:tblPr firstRow="1" bandRow="1">
                <a:tableStyleId>{5940675A-B579-460E-94D1-54222C63F5DA}</a:tableStyleId>
              </a:tblPr>
              <a:tblGrid>
                <a:gridCol w="1284457">
                  <a:extLst>
                    <a:ext uri="{9D8B030D-6E8A-4147-A177-3AD203B41FA5}">
                      <a16:colId xmlns:a16="http://schemas.microsoft.com/office/drawing/2014/main" val="20000"/>
                    </a:ext>
                  </a:extLst>
                </a:gridCol>
                <a:gridCol w="4057563">
                  <a:extLst>
                    <a:ext uri="{9D8B030D-6E8A-4147-A177-3AD203B41FA5}">
                      <a16:colId xmlns:a16="http://schemas.microsoft.com/office/drawing/2014/main" val="20001"/>
                    </a:ext>
                  </a:extLst>
                </a:gridCol>
              </a:tblGrid>
              <a:tr h="486626">
                <a:tc gridSpan="2">
                  <a:txBody>
                    <a:bodyPr/>
                    <a:lstStyle/>
                    <a:p>
                      <a:pPr algn="l"/>
                      <a:endParaRPr lang="en-US" sz="1200" b="0" dirty="0">
                        <a:latin typeface="Gill Sans MT" panose="020B0502020104020203" pitchFamily="34" charset="0"/>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Improvisation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To perform quickly in response to something, without previous planning.</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60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Calibri Light" panose="020F0302020204030204" pitchFamily="34" charset="0"/>
                        </a:rPr>
                        <a:t>Off Stage</a:t>
                      </a:r>
                      <a:endParaRPr lang="en-GB" sz="1200" b="0" dirty="0">
                        <a:latin typeface="Gill Sans MT" panose="020B0502020104020203" pitchFamily="34" charset="0"/>
                        <a:cs typeface="Calibri Light" panose="020F03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area ‘back stage’ where the audience can’t see the actors</a:t>
                      </a:r>
                      <a:endParaRPr lang="en-GB" sz="1200" b="0" baseline="0" dirty="0">
                        <a:latin typeface="Gill Sans MT" panose="020B0502020104020203" pitchFamily="34" charset="0"/>
                      </a:endParaRPr>
                    </a:p>
                  </a:txBody>
                  <a:tcPr anchor="ctr"/>
                </a:tc>
                <a:extLst>
                  <a:ext uri="{0D108BD9-81ED-4DB2-BD59-A6C34878D82A}">
                    <a16:rowId xmlns:a16="http://schemas.microsoft.com/office/drawing/2014/main" val="10002"/>
                  </a:ext>
                </a:extLst>
              </a:tr>
              <a:tr h="602424">
                <a:tc>
                  <a:txBody>
                    <a:bodyPr/>
                    <a:lstStyle/>
                    <a:p>
                      <a:pPr algn="l"/>
                      <a:r>
                        <a:rPr lang="en-US" sz="1200" b="0" dirty="0">
                          <a:latin typeface="Gill Sans MT" panose="020B0502020104020203" pitchFamily="34" charset="0"/>
                        </a:rPr>
                        <a:t>Multi-role</a:t>
                      </a:r>
                      <a:endParaRPr lang="en-GB" sz="1200" b="0" dirty="0">
                        <a:latin typeface="Gill Sans MT" panose="020B0502020104020203" pitchFamily="34" charset="0"/>
                      </a:endParaRPr>
                    </a:p>
                  </a:txBody>
                  <a:tcPr anchor="ctr"/>
                </a:tc>
                <a:tc>
                  <a:txBody>
                    <a:bodyPr/>
                    <a:lstStyle/>
                    <a:p>
                      <a:pPr algn="l"/>
                      <a:r>
                        <a:rPr lang="en-US" sz="1200" b="0" dirty="0"/>
                        <a:t>When an actor plays more than one role</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3"/>
                  </a:ext>
                </a:extLst>
              </a:tr>
              <a:tr h="602424">
                <a:tc>
                  <a:txBody>
                    <a:bodyPr/>
                    <a:lstStyle/>
                    <a:p>
                      <a:pPr algn="l"/>
                      <a:r>
                        <a:rPr lang="en-US" sz="1200" b="0" dirty="0">
                          <a:latin typeface="Gill Sans MT" panose="020B0502020104020203" pitchFamily="34" charset="0"/>
                        </a:rPr>
                        <a:t>Plot</a:t>
                      </a:r>
                      <a:endParaRPr lang="en-GB" sz="1200" b="0" dirty="0">
                        <a:latin typeface="Gill Sans MT" panose="020B0502020104020203" pitchFamily="34" charset="0"/>
                      </a:endParaRPr>
                    </a:p>
                  </a:txBody>
                  <a:tcPr anchor="ctr"/>
                </a:tc>
                <a:tc>
                  <a:txBody>
                    <a:bodyPr/>
                    <a:lstStyle/>
                    <a:p>
                      <a:pPr algn="l"/>
                      <a:r>
                        <a:rPr lang="en-US" sz="1200" b="0" dirty="0"/>
                        <a:t>The storyline of a piece of drama. </a:t>
                      </a:r>
                      <a:endParaRPr lang="en-GB" sz="1200" b="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4"/>
                  </a:ext>
                </a:extLst>
              </a:tr>
              <a:tr h="602424">
                <a:tc>
                  <a:txBody>
                    <a:bodyPr/>
                    <a:lstStyle/>
                    <a:p>
                      <a:pPr algn="l"/>
                      <a:r>
                        <a:rPr lang="en-US" sz="1200" b="0" dirty="0">
                          <a:latin typeface="Gill Sans MT" panose="020B0502020104020203" pitchFamily="34" charset="0"/>
                        </a:rPr>
                        <a:t>Tableaux</a:t>
                      </a:r>
                      <a:endParaRPr lang="en-GB" sz="1200" b="0" dirty="0">
                        <a:latin typeface="Gill Sans MT" panose="020B0502020104020203" pitchFamily="34" charset="0"/>
                      </a:endParaRPr>
                    </a:p>
                  </a:txBody>
                  <a:tcPr anchor="ctr"/>
                </a:tc>
                <a:tc>
                  <a:txBody>
                    <a:bodyPr/>
                    <a:lstStyle/>
                    <a:p>
                      <a:pPr algn="l"/>
                      <a:r>
                        <a:rPr lang="en-US" sz="1200" b="0" dirty="0"/>
                        <a:t>A ‘frozen picture’ that tells a story. Costume and props are needed, and physicality used to show emotion.</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602424">
                <a:tc>
                  <a:txBody>
                    <a:bodyPr/>
                    <a:lstStyle/>
                    <a:p>
                      <a:pPr algn="l"/>
                      <a:r>
                        <a:rPr lang="en-US" sz="1200" b="0" dirty="0">
                          <a:latin typeface="Gill Sans MT" panose="020B0502020104020203" pitchFamily="34" charset="0"/>
                        </a:rPr>
                        <a:t>Language Register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level of formality with which you speak. 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people and situations call for different registers. For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example talking to a teacher and your friends.</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pPr algn="l"/>
                      <a:r>
                        <a:rPr lang="en-US" sz="1200" b="0" dirty="0">
                          <a:latin typeface="Gill Sans MT" panose="020B0502020104020203" pitchFamily="34" charset="0"/>
                        </a:rPr>
                        <a:t>Listening and Responding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Vital skills when improvising. You listen to your group members, respond and work together with them.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535829074"/>
                  </a:ext>
                </a:extLst>
              </a:tr>
              <a:tr h="602424">
                <a:tc>
                  <a:txBody>
                    <a:bodyPr/>
                    <a:lstStyle/>
                    <a:p>
                      <a:pPr algn="l"/>
                      <a:r>
                        <a:rPr lang="en-US" sz="1200" b="0" dirty="0" err="1">
                          <a:latin typeface="Gill Sans MT" panose="020B0502020104020203" pitchFamily="34" charset="0"/>
                        </a:rPr>
                        <a:t>Corpsing</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Laughing due to embarrassment, or becoming distracted, whilst playing a role. The biggest “CRIME” in acting.</a:t>
                      </a:r>
                      <a:endParaRPr lang="en-GB" sz="1200" b="0" dirty="0">
                        <a:latin typeface="Gill Sans MT" panose="020B0502020104020203" pitchFamily="34" charset="0"/>
                      </a:endParaRPr>
                    </a:p>
                  </a:txBody>
                  <a:tcPr anchor="ctr"/>
                </a:tc>
                <a:extLst>
                  <a:ext uri="{0D108BD9-81ED-4DB2-BD59-A6C34878D82A}">
                    <a16:rowId xmlns:a16="http://schemas.microsoft.com/office/drawing/2014/main" val="2945937302"/>
                  </a:ext>
                </a:extLst>
              </a:tr>
              <a:tr h="602424">
                <a:tc>
                  <a:txBody>
                    <a:bodyPr/>
                    <a:lstStyle/>
                    <a:p>
                      <a:pPr algn="l"/>
                      <a:r>
                        <a:rPr lang="en-US" sz="1200" b="0" dirty="0">
                          <a:latin typeface="Gill Sans MT" panose="020B0502020104020203" pitchFamily="34" charset="0"/>
                        </a:rPr>
                        <a:t>Action Narration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Actors respond to a narrator, by acting out what they are describing to their audience.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3742550033"/>
                  </a:ext>
                </a:extLst>
              </a:tr>
            </a:tbl>
          </a:graphicData>
        </a:graphic>
      </p:graphicFrame>
      <p:graphicFrame>
        <p:nvGraphicFramePr>
          <p:cNvPr id="6" name="Content Placeholder 3"/>
          <p:cNvGraphicFramePr>
            <a:graphicFrameLocks/>
          </p:cNvGraphicFramePr>
          <p:nvPr/>
        </p:nvGraphicFramePr>
        <p:xfrm>
          <a:off x="406256" y="764892"/>
          <a:ext cx="5676492" cy="5928576"/>
        </p:xfrm>
        <a:graphic>
          <a:graphicData uri="http://schemas.openxmlformats.org/drawingml/2006/table">
            <a:tbl>
              <a:tblPr firstRow="1" bandRow="1">
                <a:tableStyleId>{5940675A-B579-460E-94D1-54222C63F5DA}</a:tableStyleId>
              </a:tblPr>
              <a:tblGrid>
                <a:gridCol w="1475810">
                  <a:extLst>
                    <a:ext uri="{9D8B030D-6E8A-4147-A177-3AD203B41FA5}">
                      <a16:colId xmlns:a16="http://schemas.microsoft.com/office/drawing/2014/main" val="20000"/>
                    </a:ext>
                  </a:extLst>
                </a:gridCol>
                <a:gridCol w="4200682">
                  <a:extLst>
                    <a:ext uri="{9D8B030D-6E8A-4147-A177-3AD203B41FA5}">
                      <a16:colId xmlns:a16="http://schemas.microsoft.com/office/drawing/2014/main" val="1348711743"/>
                    </a:ext>
                  </a:extLst>
                </a:gridCol>
              </a:tblGrid>
              <a:tr h="469104">
                <a:tc gridSpan="2">
                  <a:txBody>
                    <a:bodyPr/>
                    <a:lstStyle/>
                    <a:p>
                      <a:pPr algn="ctr"/>
                      <a:r>
                        <a:rPr lang="en-US" sz="1200" b="0" dirty="0">
                          <a:latin typeface="Gill Sans MT" panose="020B0502020104020203" pitchFamily="34" charset="0"/>
                        </a:rPr>
                        <a:t>Acting Skills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l"/>
                      <a:r>
                        <a:rPr lang="en-US" sz="1200" b="0" dirty="0">
                          <a:latin typeface="Gill Sans MT" panose="020B0502020104020203" pitchFamily="34" charset="0"/>
                        </a:rPr>
                        <a:t>Accepting Ideas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Responding positively to another performer’s suggestion for a line of dialogue or action within the drama. Allowing the drama to flow.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602424">
                <a:tc>
                  <a:txBody>
                    <a:bodyPr/>
                    <a:lstStyle/>
                    <a:p>
                      <a:pPr algn="l"/>
                      <a:r>
                        <a:rPr lang="en-US" sz="1200" b="0" dirty="0">
                          <a:latin typeface="Gill Sans MT" panose="020B0502020104020203" pitchFamily="34" charset="0"/>
                        </a:rPr>
                        <a:t>Body Language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How a performer uses their posture and positioning to display how a character behaves or feels.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pPr algn="l"/>
                      <a:r>
                        <a:rPr lang="en-US" sz="1200" b="0" dirty="0" err="1">
                          <a:latin typeface="Gill Sans MT" panose="020B0502020104020203" pitchFamily="34" charset="0"/>
                        </a:rPr>
                        <a:t>Characterisation</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Physical and vocal skills that are used to portray a role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r h="602424">
                <a:tc>
                  <a:txBody>
                    <a:bodyPr/>
                    <a:lstStyle/>
                    <a:p>
                      <a:pPr algn="l"/>
                      <a:r>
                        <a:rPr lang="en-US" sz="1200" b="0" dirty="0">
                          <a:latin typeface="Gill Sans MT" panose="020B0502020104020203" pitchFamily="34" charset="0"/>
                        </a:rPr>
                        <a:t>Blocking Ideas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Not allowing the drama to flow or be added to. </a:t>
                      </a:r>
                    </a:p>
                  </a:txBody>
                  <a:tcPr anchor="ctr"/>
                </a:tc>
                <a:extLst>
                  <a:ext uri="{0D108BD9-81ED-4DB2-BD59-A6C34878D82A}">
                    <a16:rowId xmlns:a16="http://schemas.microsoft.com/office/drawing/2014/main" val="2432269375"/>
                  </a:ext>
                </a:extLst>
              </a:tr>
              <a:tr h="602424">
                <a:tc>
                  <a:txBody>
                    <a:bodyPr/>
                    <a:lstStyle/>
                    <a:p>
                      <a:pPr algn="l"/>
                      <a:r>
                        <a:rPr lang="en-US" sz="1200" b="0" dirty="0">
                          <a:latin typeface="Gill Sans MT" panose="020B0502020104020203" pitchFamily="34" charset="0"/>
                        </a:rPr>
                        <a:t>Stimulus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 thing that acts as a starting point. In drama it could be a word, phrase, music or script.</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604064273"/>
                  </a:ext>
                </a:extLst>
              </a:tr>
              <a:tr h="602424">
                <a:tc>
                  <a:txBody>
                    <a:bodyPr/>
                    <a:lstStyle/>
                    <a:p>
                      <a:pPr algn="l"/>
                      <a:r>
                        <a:rPr lang="en-US" sz="1200" b="0" dirty="0">
                          <a:latin typeface="Gill Sans MT" panose="020B0502020104020203" pitchFamily="34" charset="0"/>
                        </a:rPr>
                        <a:t>Style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genre or type of improvisation that is being created.</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414096724"/>
                  </a:ext>
                </a:extLst>
              </a:tr>
              <a:tr h="602424">
                <a:tc>
                  <a:txBody>
                    <a:bodyPr/>
                    <a:lstStyle/>
                    <a:p>
                      <a:pPr algn="l"/>
                      <a:r>
                        <a:rPr lang="en-US" sz="1200" b="0" dirty="0">
                          <a:latin typeface="Gill Sans MT" panose="020B0502020104020203" pitchFamily="34" charset="0"/>
                        </a:rPr>
                        <a:t>Facial Expressions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different moods and emotions of a character shown facially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864898877"/>
                  </a:ext>
                </a:extLst>
              </a:tr>
              <a:tr h="602424">
                <a:tc>
                  <a:txBody>
                    <a:bodyPr/>
                    <a:lstStyle/>
                    <a:p>
                      <a:pPr algn="l"/>
                      <a:r>
                        <a:rPr lang="en-US" sz="1200" b="0" dirty="0">
                          <a:latin typeface="Gill Sans MT" panose="020B0502020104020203" pitchFamily="34" charset="0"/>
                        </a:rPr>
                        <a:t>Gesture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hand movements made by the actor to accompany emotions or language.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2481946624"/>
                  </a:ext>
                </a:extLst>
              </a:tr>
              <a:tr h="602424">
                <a:tc>
                  <a:txBody>
                    <a:bodyPr/>
                    <a:lstStyle/>
                    <a:p>
                      <a:pPr algn="l"/>
                      <a:r>
                        <a:rPr lang="en-US" sz="1200" b="0" dirty="0">
                          <a:latin typeface="Gill Sans MT" panose="020B0502020104020203" pitchFamily="34" charset="0"/>
                        </a:rPr>
                        <a:t>Dialogue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words or speech that a character says</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815570075"/>
                  </a:ext>
                </a:extLst>
              </a:tr>
            </a:tbl>
          </a:graphicData>
        </a:graphic>
      </p:graphicFrame>
      <p:sp>
        <p:nvSpPr>
          <p:cNvPr id="7" name="TextBox 6"/>
          <p:cNvSpPr txBox="1"/>
          <p:nvPr/>
        </p:nvSpPr>
        <p:spPr>
          <a:xfrm>
            <a:off x="6525734" y="265081"/>
            <a:ext cx="50245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j-lt"/>
                <a:ea typeface="+mn-ea"/>
                <a:cs typeface="+mn-cs"/>
              </a:rPr>
              <a:t>Scripted</a:t>
            </a:r>
            <a:r>
              <a:rPr kumimoji="0" lang="en-GB" sz="1800" b="0" i="0" u="none" strike="noStrike" kern="1200" cap="none" spc="0" normalizeH="0" noProof="0" dirty="0">
                <a:ln>
                  <a:noFill/>
                </a:ln>
                <a:solidFill>
                  <a:prstClr val="black"/>
                </a:solidFill>
                <a:effectLst/>
                <a:uLnTx/>
                <a:uFillTx/>
                <a:latin typeface="+mj-lt"/>
                <a:ea typeface="+mn-ea"/>
                <a:cs typeface="+mn-cs"/>
              </a:rPr>
              <a:t> Performing + </a:t>
            </a:r>
            <a:r>
              <a:rPr kumimoji="0" lang="en-GB" sz="1800" b="0" i="0" u="none" strike="noStrike" kern="1200" cap="none" spc="0" normalizeH="0" baseline="0" noProof="0" dirty="0">
                <a:ln>
                  <a:noFill/>
                </a:ln>
                <a:solidFill>
                  <a:prstClr val="black"/>
                </a:solidFill>
                <a:effectLst/>
                <a:uLnTx/>
                <a:uFillTx/>
                <a:latin typeface="+mj-lt"/>
                <a:ea typeface="+mn-ea"/>
                <a:cs typeface="+mn-cs"/>
              </a:rPr>
              <a:t>Live Theatre Evaluation</a:t>
            </a:r>
          </a:p>
        </p:txBody>
      </p:sp>
    </p:spTree>
    <p:extLst>
      <p:ext uri="{BB962C8B-B14F-4D97-AF65-F5344CB8AC3E}">
        <p14:creationId xmlns:p14="http://schemas.microsoft.com/office/powerpoint/2010/main" val="410080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BF28-51A3-4934-92A1-05E11122DC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77B6BF-ADEA-3E8D-91A8-F35A77734D63}"/>
              </a:ext>
            </a:extLst>
          </p:cNvPr>
          <p:cNvSpPr txBox="1"/>
          <p:nvPr/>
        </p:nvSpPr>
        <p:spPr>
          <a:xfrm>
            <a:off x="122703" y="134605"/>
            <a:ext cx="210715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Year 11 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682084901"/>
              </p:ext>
            </p:extLst>
          </p:nvPr>
        </p:nvGraphicFramePr>
        <p:xfrm>
          <a:off x="178740" y="771407"/>
          <a:ext cx="11873923" cy="5391774"/>
        </p:xfrm>
        <a:graphic>
          <a:graphicData uri="http://schemas.openxmlformats.org/drawingml/2006/table">
            <a:tbl>
              <a:tblPr firstRow="1" bandRow="1">
                <a:tableStyleId>{5940675A-B579-460E-94D1-54222C63F5DA}</a:tableStyleId>
              </a:tblPr>
              <a:tblGrid>
                <a:gridCol w="1084003">
                  <a:extLst>
                    <a:ext uri="{9D8B030D-6E8A-4147-A177-3AD203B41FA5}">
                      <a16:colId xmlns:a16="http://schemas.microsoft.com/office/drawing/2014/main" val="20000"/>
                    </a:ext>
                  </a:extLst>
                </a:gridCol>
                <a:gridCol w="10789920">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Forte</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Loud</a:t>
                      </a:r>
                    </a:p>
                  </a:txBody>
                  <a:tcPr marL="36576" marR="36576" marT="36576" marB="36576" anchor="ctr"/>
                </a:tc>
                <a:extLst>
                  <a:ext uri="{0D108BD9-81ED-4DB2-BD59-A6C34878D82A}">
                    <a16:rowId xmlns:a16="http://schemas.microsoft.com/office/drawing/2014/main" val="2321145038"/>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Piano</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Quit</a:t>
                      </a:r>
                    </a:p>
                  </a:txBody>
                  <a:tcPr marL="36576" marR="36576" marT="36576" marB="36576" anchor="ctr"/>
                </a:tc>
                <a:extLst>
                  <a:ext uri="{0D108BD9-81ED-4DB2-BD59-A6C34878D82A}">
                    <a16:rowId xmlns:a16="http://schemas.microsoft.com/office/drawing/2014/main" val="4152275419"/>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Crescendo</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Getting louder</a:t>
                      </a:r>
                    </a:p>
                  </a:txBody>
                  <a:tcPr marL="36576" marR="36576" marT="36576" marB="36576" anchor="ctr"/>
                </a:tc>
                <a:extLst>
                  <a:ext uri="{0D108BD9-81ED-4DB2-BD59-A6C34878D82A}">
                    <a16:rowId xmlns:a16="http://schemas.microsoft.com/office/drawing/2014/main" val="2344011931"/>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Diminuendo</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Getting quieter</a:t>
                      </a:r>
                    </a:p>
                  </a:txBody>
                  <a:tcPr marL="36576" marR="36576" marT="36576" marB="36576" anchor="ctr"/>
                </a:tc>
                <a:extLst>
                  <a:ext uri="{0D108BD9-81ED-4DB2-BD59-A6C34878D82A}">
                    <a16:rowId xmlns:a16="http://schemas.microsoft.com/office/drawing/2014/main" val="1456029899"/>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Syncopation</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Emphasis placed on a note that is not normally stressed, or between beats music with a steady beat.</a:t>
                      </a:r>
                    </a:p>
                  </a:txBody>
                  <a:tcPr marL="36576" marR="36576" marT="36576" marB="36576" anchor="ctr"/>
                </a:tc>
                <a:extLst>
                  <a:ext uri="{0D108BD9-81ED-4DB2-BD59-A6C34878D82A}">
                    <a16:rowId xmlns:a16="http://schemas.microsoft.com/office/drawing/2014/main" val="1702062083"/>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Dotted note</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dot added after a note, adding an extra half to its length three beats per bar</a:t>
                      </a:r>
                    </a:p>
                  </a:txBody>
                  <a:tcPr marL="36576" marR="36576" marT="36576" marB="36576" anchor="ctr"/>
                </a:tc>
                <a:extLst>
                  <a:ext uri="{0D108BD9-81ED-4DB2-BD59-A6C34878D82A}">
                    <a16:rowId xmlns:a16="http://schemas.microsoft.com/office/drawing/2014/main" val="3869662996"/>
                  </a:ext>
                </a:extLst>
              </a:tr>
              <a:tr h="314858">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Triplet</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Three notes played in the time of two.</a:t>
                      </a:r>
                    </a:p>
                  </a:txBody>
                  <a:tcPr marL="36576" marR="36576" marT="36576" marB="36576" anchor="ctr"/>
                </a:tc>
                <a:extLst>
                  <a:ext uri="{0D108BD9-81ED-4DB2-BD59-A6C34878D82A}">
                    <a16:rowId xmlns:a16="http://schemas.microsoft.com/office/drawing/2014/main" val="2840954109"/>
                  </a:ext>
                </a:extLst>
              </a:tr>
              <a:tr h="314858">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is the combination of different musical notes played simultaneously, creating a rich and pleasing sound that adds depth and character to a musical piece.</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Time signature</a:t>
                      </a:r>
                    </a:p>
                  </a:txBody>
                  <a:tcPr marL="36576" marR="36576" marT="36576" marB="36576" anchor="ctr"/>
                </a:tc>
                <a:tc>
                  <a:txBody>
                    <a:bodyPr/>
                    <a:lstStyle/>
                    <a:p>
                      <a:pPr marL="69850" lvl="0">
                        <a:lnSpc>
                          <a:spcPts val="1390"/>
                        </a:lnSpc>
                        <a:buNone/>
                      </a:pPr>
                      <a:r>
                        <a:rPr lang="en-US" sz="1200" b="0" i="0" u="none" strike="noStrike" kern="1400" noProof="0" dirty="0">
                          <a:ln>
                            <a:noFill/>
                          </a:ln>
                          <a:solidFill>
                            <a:srgbClr val="000000"/>
                          </a:solidFill>
                          <a:effectLst/>
                          <a:latin typeface="Gill Sans MT" panose="020B0502020104020203" pitchFamily="34" charset="0"/>
                        </a:rPr>
                        <a:t>It </a:t>
                      </a:r>
                      <a:r>
                        <a:rPr lang="en-US" sz="1200" b="0" i="0" u="none" strike="noStrike" kern="1400" noProof="0" dirty="0">
                          <a:ln>
                            <a:noFill/>
                          </a:ln>
                          <a:solidFill>
                            <a:srgbClr val="0F0F0F"/>
                          </a:solidFill>
                          <a:effectLst/>
                          <a:latin typeface="Gill Sans MT" panose="020B0502020104020203" pitchFamily="34" charset="0"/>
                        </a:rPr>
                        <a:t>tells you how many beats are in each measure and which note gets one beat, helping you keep track of the rhythm while playing or singing.</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pulse</a:t>
                      </a:r>
                    </a:p>
                  </a:txBody>
                  <a:tcPr marL="36576" marR="36576" marT="36576" marB="36576" anchor="ctr"/>
                </a:tc>
                <a:tc>
                  <a:txBody>
                    <a:bodyPr/>
                    <a:lstStyle/>
                    <a:p>
                      <a:pPr marL="66675" lvl="0">
                        <a:lnSpc>
                          <a:spcPts val="1420"/>
                        </a:lnSpc>
                        <a:buNone/>
                      </a:pPr>
                      <a:r>
                        <a:rPr lang="en-US" sz="1200" b="0" i="0" u="none" strike="noStrike" kern="1400" noProof="0" dirty="0">
                          <a:ln>
                            <a:noFill/>
                          </a:ln>
                          <a:solidFill>
                            <a:srgbClr val="000000"/>
                          </a:solidFill>
                          <a:effectLst/>
                          <a:latin typeface="Gill Sans MT" panose="020B0502020104020203" pitchFamily="34" charset="0"/>
                        </a:rPr>
                        <a:t>The steady beat in music</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accent</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Extra stress placed on a note or chord</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Harmony. Not all vocal music is accompanied by instruments, unaccompanied singing is called A Cappella.</a:t>
                      </a:r>
                      <a:endParaRPr lang="en-US"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274949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232" y="0"/>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11" name="Table 10">
            <a:extLst>
              <a:ext uri="{FF2B5EF4-FFF2-40B4-BE49-F238E27FC236}">
                <a16:creationId xmlns:a16="http://schemas.microsoft.com/office/drawing/2014/main" id="{379F102E-9576-4079-8E9D-10C156AEB5CD}"/>
              </a:ext>
            </a:extLst>
          </p:cNvPr>
          <p:cNvGraphicFramePr>
            <a:graphicFrameLocks noGrp="1"/>
          </p:cNvGraphicFramePr>
          <p:nvPr/>
        </p:nvGraphicFramePr>
        <p:xfrm>
          <a:off x="196054" y="713433"/>
          <a:ext cx="3935679" cy="3464813"/>
        </p:xfrm>
        <a:graphic>
          <a:graphicData uri="http://schemas.openxmlformats.org/drawingml/2006/table">
            <a:tbl>
              <a:tblPr firstRow="1" bandRow="1">
                <a:tableStyleId>{7E9639D4-E3E2-4D34-9284-5A2195B3D0D7}</a:tableStyleId>
              </a:tblPr>
              <a:tblGrid>
                <a:gridCol w="1103713">
                  <a:extLst>
                    <a:ext uri="{9D8B030D-6E8A-4147-A177-3AD203B41FA5}">
                      <a16:colId xmlns:a16="http://schemas.microsoft.com/office/drawing/2014/main" val="20000"/>
                    </a:ext>
                  </a:extLst>
                </a:gridCol>
                <a:gridCol w="2831966">
                  <a:extLst>
                    <a:ext uri="{9D8B030D-6E8A-4147-A177-3AD203B41FA5}">
                      <a16:colId xmlns:a16="http://schemas.microsoft.com/office/drawing/2014/main" val="20001"/>
                    </a:ext>
                  </a:extLst>
                </a:gridCol>
              </a:tblGrid>
              <a:tr h="258657">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Macbeth Vocabulary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1085">
                <a:tc>
                  <a:txBody>
                    <a:bodyPr/>
                    <a:lstStyle/>
                    <a:p>
                      <a:r>
                        <a:rPr lang="en-GB" sz="1200" b="1" dirty="0">
                          <a:solidFill>
                            <a:schemeClr val="tx1"/>
                          </a:solidFill>
                          <a:latin typeface="Gill Sans MT" panose="020B0502020104020203" pitchFamily="34" charset="0"/>
                        </a:rPr>
                        <a:t>Jacobean</a:t>
                      </a:r>
                      <a:r>
                        <a:rPr lang="en-GB" sz="1200" b="1" baseline="0" dirty="0">
                          <a:solidFill>
                            <a:schemeClr val="tx1"/>
                          </a:solidFill>
                          <a:latin typeface="Gill Sans MT" panose="020B0502020104020203" pitchFamily="34" charset="0"/>
                        </a:rPr>
                        <a:t>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Relating to the reign of James I of England. 1603- 1625.</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5940">
                <a:tc>
                  <a:txBody>
                    <a:bodyPr/>
                    <a:lstStyle/>
                    <a:p>
                      <a:r>
                        <a:rPr lang="en-GB" sz="1200" b="1" dirty="0">
                          <a:solidFill>
                            <a:schemeClr val="tx1"/>
                          </a:solidFill>
                          <a:latin typeface="Gill Sans MT" panose="020B0502020104020203" pitchFamily="34" charset="0"/>
                        </a:rPr>
                        <a:t>Purgatory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(in Catholic doctrine) a place or state of suffering inhabited by the souls of sinners who are expiating their sins before going to heaven.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0833">
                <a:tc>
                  <a:txBody>
                    <a:bodyPr/>
                    <a:lstStyle/>
                    <a:p>
                      <a:r>
                        <a:rPr lang="en-GB" sz="1200" b="1" baseline="0" dirty="0">
                          <a:solidFill>
                            <a:schemeClr val="tx1"/>
                          </a:solidFill>
                          <a:latin typeface="Gill Sans MT" panose="020B0502020104020203" pitchFamily="34" charset="0"/>
                        </a:rPr>
                        <a:t>Divine Right of Kings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doctrine that kings derive their authority from God.</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5940">
                <a:tc>
                  <a:txBody>
                    <a:bodyPr/>
                    <a:lstStyle/>
                    <a:p>
                      <a:r>
                        <a:rPr lang="en-GB" sz="1200" b="1" dirty="0">
                          <a:solidFill>
                            <a:schemeClr val="tx1"/>
                          </a:solidFill>
                          <a:latin typeface="Gill Sans MT" panose="020B0502020104020203" pitchFamily="34" charset="0"/>
                        </a:rPr>
                        <a:t>Treason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crime of betraying one's country, especially by attempting to kill or overthrow the sovereign or government.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603512">
                <a:tc>
                  <a:txBody>
                    <a:bodyPr/>
                    <a:lstStyle/>
                    <a:p>
                      <a:r>
                        <a:rPr lang="en-GB" sz="1200" b="1" dirty="0">
                          <a:solidFill>
                            <a:schemeClr val="tx1"/>
                          </a:solidFill>
                          <a:latin typeface="Gill Sans MT" panose="020B0502020104020203" pitchFamily="34" charset="0"/>
                        </a:rPr>
                        <a:t>Protagonist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leading character or one of the major characters in a play, film, novel, etc.</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bl>
          </a:graphicData>
        </a:graphic>
      </p:graphicFrame>
      <p:graphicFrame>
        <p:nvGraphicFramePr>
          <p:cNvPr id="7" name="Table 6">
            <a:extLst>
              <a:ext uri="{FF2B5EF4-FFF2-40B4-BE49-F238E27FC236}">
                <a16:creationId xmlns:a16="http://schemas.microsoft.com/office/drawing/2014/main" id="{379F102E-9576-4079-8E9D-10C156AEB5CD}"/>
              </a:ext>
            </a:extLst>
          </p:cNvPr>
          <p:cNvGraphicFramePr>
            <a:graphicFrameLocks noGrp="1"/>
          </p:cNvGraphicFramePr>
          <p:nvPr/>
        </p:nvGraphicFramePr>
        <p:xfrm>
          <a:off x="196054" y="4322617"/>
          <a:ext cx="3935679" cy="2461200"/>
        </p:xfrm>
        <a:graphic>
          <a:graphicData uri="http://schemas.openxmlformats.org/drawingml/2006/table">
            <a:tbl>
              <a:tblPr firstRow="1" bandRow="1">
                <a:tableStyleId>{7E9639D4-E3E2-4D34-9284-5A2195B3D0D7}</a:tableStyleId>
              </a:tblPr>
              <a:tblGrid>
                <a:gridCol w="1277226">
                  <a:extLst>
                    <a:ext uri="{9D8B030D-6E8A-4147-A177-3AD203B41FA5}">
                      <a16:colId xmlns:a16="http://schemas.microsoft.com/office/drawing/2014/main" val="20000"/>
                    </a:ext>
                  </a:extLst>
                </a:gridCol>
                <a:gridCol w="2658453">
                  <a:extLst>
                    <a:ext uri="{9D8B030D-6E8A-4147-A177-3AD203B41FA5}">
                      <a16:colId xmlns:a16="http://schemas.microsoft.com/office/drawing/2014/main" val="20001"/>
                    </a:ext>
                  </a:extLst>
                </a:gridCol>
              </a:tblGrid>
              <a:tr h="364124">
                <a:tc gridSpan="2">
                  <a:txBody>
                    <a:bodyPr/>
                    <a:lstStyle/>
                    <a:p>
                      <a:pPr algn="ctr"/>
                      <a:r>
                        <a:rPr lang="en-GB" sz="1200" b="1" dirty="0">
                          <a:solidFill>
                            <a:schemeClr val="tx1"/>
                          </a:solidFill>
                          <a:latin typeface="Gill Sans MT" panose="020B0502020104020203" pitchFamily="34" charset="0"/>
                        </a:rPr>
                        <a:t>Week 2</a:t>
                      </a:r>
                      <a:r>
                        <a:rPr lang="en-GB" sz="1200" b="1" baseline="0" dirty="0">
                          <a:solidFill>
                            <a:schemeClr val="tx1"/>
                          </a:solidFill>
                          <a:latin typeface="Gill Sans MT" panose="020B0502020104020203" pitchFamily="34" charset="0"/>
                        </a:rPr>
                        <a:t> – Macbeth Vocabulary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7986">
                <a:tc>
                  <a:txBody>
                    <a:bodyPr/>
                    <a:lstStyle/>
                    <a:p>
                      <a:r>
                        <a:rPr lang="en-GB" sz="1200" b="1" dirty="0">
                          <a:solidFill>
                            <a:schemeClr val="tx1"/>
                          </a:solidFill>
                          <a:latin typeface="Gill Sans MT" panose="020B0502020104020203" pitchFamily="34" charset="0"/>
                        </a:rPr>
                        <a:t>Ambivalence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state of having mixed feelings or contradictory ideas about something or someone.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5660">
                <a:tc>
                  <a:txBody>
                    <a:bodyPr/>
                    <a:lstStyle/>
                    <a:p>
                      <a:r>
                        <a:rPr lang="en-GB" sz="1200" b="1" dirty="0">
                          <a:solidFill>
                            <a:schemeClr val="tx1"/>
                          </a:solidFill>
                          <a:latin typeface="Gill Sans MT" panose="020B0502020104020203" pitchFamily="34" charset="0"/>
                        </a:rPr>
                        <a:t>Machiavellian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Cunning, scheming, and unscrupulous, especially in politics.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485660">
                <a:tc>
                  <a:txBody>
                    <a:bodyPr/>
                    <a:lstStyle/>
                    <a:p>
                      <a:r>
                        <a:rPr lang="en-GB" sz="1200" b="1" dirty="0">
                          <a:solidFill>
                            <a:schemeClr val="tx1"/>
                          </a:solidFill>
                          <a:latin typeface="Gill Sans MT" panose="020B0502020104020203" pitchFamily="34" charset="0"/>
                        </a:rPr>
                        <a:t>Resolute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Admirably purposeful, determined, and unwavering.</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485660">
                <a:tc>
                  <a:txBody>
                    <a:bodyPr/>
                    <a:lstStyle/>
                    <a:p>
                      <a:r>
                        <a:rPr lang="en-GB" sz="1200" b="1" dirty="0">
                          <a:solidFill>
                            <a:schemeClr val="tx1"/>
                          </a:solidFill>
                          <a:latin typeface="Gill Sans MT" panose="020B0502020104020203" pitchFamily="34" charset="0"/>
                        </a:rPr>
                        <a:t>Regicide</a:t>
                      </a:r>
                      <a:r>
                        <a:rPr lang="en-GB" sz="1200" b="1" baseline="0" dirty="0">
                          <a:solidFill>
                            <a:schemeClr val="tx1"/>
                          </a:solidFill>
                          <a:latin typeface="Gill Sans MT" panose="020B0502020104020203" pitchFamily="34" charset="0"/>
                        </a:rPr>
                        <a:t>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action of killing a king.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877251"/>
                  </a:ext>
                </a:extLst>
              </a:tr>
            </a:tbl>
          </a:graphicData>
        </a:graphic>
      </p:graphicFrame>
      <p:graphicFrame>
        <p:nvGraphicFramePr>
          <p:cNvPr id="8" name="Table 7">
            <a:extLst>
              <a:ext uri="{FF2B5EF4-FFF2-40B4-BE49-F238E27FC236}">
                <a16:creationId xmlns:a16="http://schemas.microsoft.com/office/drawing/2014/main" id="{379F102E-9576-4079-8E9D-10C156AEB5CD}"/>
              </a:ext>
            </a:extLst>
          </p:cNvPr>
          <p:cNvGraphicFramePr>
            <a:graphicFrameLocks noGrp="1"/>
          </p:cNvGraphicFramePr>
          <p:nvPr/>
        </p:nvGraphicFramePr>
        <p:xfrm>
          <a:off x="4237238" y="96446"/>
          <a:ext cx="3846326" cy="3174750"/>
        </p:xfrm>
        <a:graphic>
          <a:graphicData uri="http://schemas.openxmlformats.org/drawingml/2006/table">
            <a:tbl>
              <a:tblPr firstRow="1" bandRow="1">
                <a:tableStyleId>{7E9639D4-E3E2-4D34-9284-5A2195B3D0D7}</a:tableStyleId>
              </a:tblPr>
              <a:tblGrid>
                <a:gridCol w="1075330">
                  <a:extLst>
                    <a:ext uri="{9D8B030D-6E8A-4147-A177-3AD203B41FA5}">
                      <a16:colId xmlns:a16="http://schemas.microsoft.com/office/drawing/2014/main" val="20000"/>
                    </a:ext>
                  </a:extLst>
                </a:gridCol>
                <a:gridCol w="2770996">
                  <a:extLst>
                    <a:ext uri="{9D8B030D-6E8A-4147-A177-3AD203B41FA5}">
                      <a16:colId xmlns:a16="http://schemas.microsoft.com/office/drawing/2014/main" val="20001"/>
                    </a:ext>
                  </a:extLst>
                </a:gridCol>
              </a:tblGrid>
              <a:tr h="350253">
                <a:tc gridSpan="2">
                  <a:txBody>
                    <a:bodyPr/>
                    <a:lstStyle/>
                    <a:p>
                      <a:pPr algn="ctr"/>
                      <a:r>
                        <a:rPr lang="en-GB" sz="1200" b="1" dirty="0">
                          <a:solidFill>
                            <a:schemeClr val="tx1"/>
                          </a:solidFill>
                          <a:latin typeface="Gill Sans MT" panose="020B0502020104020203" pitchFamily="34" charset="0"/>
                        </a:rPr>
                        <a:t>Week 3</a:t>
                      </a:r>
                      <a:r>
                        <a:rPr lang="en-GB" sz="1200" b="1" baseline="0" dirty="0">
                          <a:solidFill>
                            <a:schemeClr val="tx1"/>
                          </a:solidFill>
                          <a:latin typeface="Gill Sans MT" panose="020B0502020104020203" pitchFamily="34" charset="0"/>
                        </a:rPr>
                        <a:t> – Language devices</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1635">
                <a:tc>
                  <a:txBody>
                    <a:bodyPr/>
                    <a:lstStyle/>
                    <a:p>
                      <a:r>
                        <a:rPr lang="en-GB" sz="1200" b="1" baseline="0" dirty="0">
                          <a:solidFill>
                            <a:schemeClr val="tx1"/>
                          </a:solidFill>
                          <a:latin typeface="Gill Sans MT" panose="020B0502020104020203" pitchFamily="34" charset="0"/>
                        </a:rPr>
                        <a:t> Metaphor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direct comparison between two things, stating that one thing is another, without using "like" or "as".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1635">
                <a:tc>
                  <a:txBody>
                    <a:bodyPr/>
                    <a:lstStyle/>
                    <a:p>
                      <a:r>
                        <a:rPr lang="en-GB" sz="1200" b="1" dirty="0">
                          <a:solidFill>
                            <a:schemeClr val="tx1"/>
                          </a:solidFill>
                          <a:latin typeface="Gill Sans MT" panose="020B0502020104020203" pitchFamily="34" charset="0"/>
                        </a:rPr>
                        <a:t>Hyperbole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An extreme exaggeration used for emphasis.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6383">
                <a:tc>
                  <a:txBody>
                    <a:bodyPr/>
                    <a:lstStyle/>
                    <a:p>
                      <a:r>
                        <a:rPr lang="en-GB" sz="1200" b="1" dirty="0">
                          <a:solidFill>
                            <a:schemeClr val="tx1"/>
                          </a:solidFill>
                          <a:latin typeface="Gill Sans MT" panose="020B0502020104020203" pitchFamily="34" charset="0"/>
                        </a:rPr>
                        <a:t>Imagery</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Using vivid descriptions to create a mental picture for the reader.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786383">
                <a:tc>
                  <a:txBody>
                    <a:bodyPr/>
                    <a:lstStyle/>
                    <a:p>
                      <a:r>
                        <a:rPr lang="en-GB" sz="1200" b="1" baseline="0" dirty="0">
                          <a:solidFill>
                            <a:schemeClr val="tx1"/>
                          </a:solidFill>
                          <a:latin typeface="Gill Sans MT" panose="020B0502020104020203" pitchFamily="34" charset="0"/>
                        </a:rPr>
                        <a:t>  Symbolism</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latin typeface="Gill Sans MT" panose="020B0502020104020203" pitchFamily="34" charset="0"/>
                        </a:rPr>
                        <a:t>Using an object, image, or event to represent a larger abstract concept.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bl>
          </a:graphicData>
        </a:graphic>
      </p:graphicFrame>
      <p:graphicFrame>
        <p:nvGraphicFramePr>
          <p:cNvPr id="9" name="Table 8">
            <a:extLst>
              <a:ext uri="{FF2B5EF4-FFF2-40B4-BE49-F238E27FC236}">
                <a16:creationId xmlns:a16="http://schemas.microsoft.com/office/drawing/2014/main" id="{379F102E-9576-4079-8E9D-10C156AEB5CD}"/>
              </a:ext>
            </a:extLst>
          </p:cNvPr>
          <p:cNvGraphicFramePr>
            <a:graphicFrameLocks noGrp="1"/>
          </p:cNvGraphicFramePr>
          <p:nvPr/>
        </p:nvGraphicFramePr>
        <p:xfrm>
          <a:off x="4237238" y="3460973"/>
          <a:ext cx="3846326" cy="3261698"/>
        </p:xfrm>
        <a:graphic>
          <a:graphicData uri="http://schemas.openxmlformats.org/drawingml/2006/table">
            <a:tbl>
              <a:tblPr firstRow="1" bandRow="1">
                <a:tableStyleId>{7E9639D4-E3E2-4D34-9284-5A2195B3D0D7}</a:tableStyleId>
              </a:tblPr>
              <a:tblGrid>
                <a:gridCol w="1287663">
                  <a:extLst>
                    <a:ext uri="{9D8B030D-6E8A-4147-A177-3AD203B41FA5}">
                      <a16:colId xmlns:a16="http://schemas.microsoft.com/office/drawing/2014/main" val="20000"/>
                    </a:ext>
                  </a:extLst>
                </a:gridCol>
                <a:gridCol w="2558663">
                  <a:extLst>
                    <a:ext uri="{9D8B030D-6E8A-4147-A177-3AD203B41FA5}">
                      <a16:colId xmlns:a16="http://schemas.microsoft.com/office/drawing/2014/main" val="20001"/>
                    </a:ext>
                  </a:extLst>
                </a:gridCol>
              </a:tblGrid>
              <a:tr h="225369">
                <a:tc gridSpan="2">
                  <a:txBody>
                    <a:bodyPr/>
                    <a:lstStyle/>
                    <a:p>
                      <a:pPr algn="ctr"/>
                      <a:r>
                        <a:rPr lang="en-GB" sz="1200" b="1" dirty="0">
                          <a:solidFill>
                            <a:schemeClr val="tx1"/>
                          </a:solidFill>
                          <a:latin typeface="Gill Sans MT" panose="020B0502020104020203" pitchFamily="34" charset="0"/>
                        </a:rPr>
                        <a:t>Week 4 – Structural Devices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3951">
                <a:tc>
                  <a:txBody>
                    <a:bodyPr/>
                    <a:lstStyle/>
                    <a:p>
                      <a:r>
                        <a:rPr lang="en-GB" sz="1200" b="1" dirty="0">
                          <a:solidFill>
                            <a:schemeClr val="tx1"/>
                          </a:solidFill>
                          <a:latin typeface="Gill Sans MT" panose="020B0502020104020203" pitchFamily="34" charset="0"/>
                        </a:rPr>
                        <a:t>Flashback</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narrative technique where the story jumps back in time to recount past events, often used to provide context or build suspense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01314">
                <a:tc>
                  <a:txBody>
                    <a:bodyPr/>
                    <a:lstStyle/>
                    <a:p>
                      <a:r>
                        <a:rPr lang="en-GB" sz="1200" b="1" dirty="0">
                          <a:solidFill>
                            <a:schemeClr val="tx1"/>
                          </a:solidFill>
                          <a:latin typeface="Gill Sans MT" panose="020B0502020104020203" pitchFamily="34" charset="0"/>
                        </a:rPr>
                        <a:t>Juxtaposition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Placing two contrasting ideas or elements side-by-side to highlight their differences and create emphasis.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052">
                <a:tc>
                  <a:txBody>
                    <a:bodyPr/>
                    <a:lstStyle/>
                    <a:p>
                      <a:r>
                        <a:rPr lang="en-GB" sz="1200" b="1" dirty="0">
                          <a:solidFill>
                            <a:schemeClr val="tx1"/>
                          </a:solidFill>
                          <a:latin typeface="Gill Sans MT" panose="020B0502020104020203" pitchFamily="34" charset="0"/>
                        </a:rPr>
                        <a:t>In media res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narrative technique that starts in the middle of the action, then provides backstory later.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4729">
                <a:tc>
                  <a:txBody>
                    <a:bodyPr/>
                    <a:lstStyle/>
                    <a:p>
                      <a:r>
                        <a:rPr lang="en-GB" sz="1200" b="1" dirty="0">
                          <a:solidFill>
                            <a:schemeClr val="tx1"/>
                          </a:solidFill>
                          <a:latin typeface="Gill Sans MT" panose="020B0502020104020203" pitchFamily="34" charset="0"/>
                        </a:rPr>
                        <a:t>Anaphora</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deliberate repetition of a word or phrase at the beginning of successive sentences or clauses, often used for emphasis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10" name="Table 9">
            <a:extLst>
              <a:ext uri="{FF2B5EF4-FFF2-40B4-BE49-F238E27FC236}">
                <a16:creationId xmlns:a16="http://schemas.microsoft.com/office/drawing/2014/main" id="{379F102E-9576-4079-8E9D-10C156AEB5CD}"/>
              </a:ext>
            </a:extLst>
          </p:cNvPr>
          <p:cNvGraphicFramePr>
            <a:graphicFrameLocks noGrp="1"/>
          </p:cNvGraphicFramePr>
          <p:nvPr/>
        </p:nvGraphicFramePr>
        <p:xfrm>
          <a:off x="8211887" y="96444"/>
          <a:ext cx="3813858" cy="3434154"/>
        </p:xfrm>
        <a:graphic>
          <a:graphicData uri="http://schemas.openxmlformats.org/drawingml/2006/table">
            <a:tbl>
              <a:tblPr firstRow="1" bandRow="1">
                <a:tableStyleId>{7E9639D4-E3E2-4D34-9284-5A2195B3D0D7}</a:tableStyleId>
              </a:tblPr>
              <a:tblGrid>
                <a:gridCol w="1338513">
                  <a:extLst>
                    <a:ext uri="{9D8B030D-6E8A-4147-A177-3AD203B41FA5}">
                      <a16:colId xmlns:a16="http://schemas.microsoft.com/office/drawing/2014/main" val="20000"/>
                    </a:ext>
                  </a:extLst>
                </a:gridCol>
                <a:gridCol w="2475345">
                  <a:extLst>
                    <a:ext uri="{9D8B030D-6E8A-4147-A177-3AD203B41FA5}">
                      <a16:colId xmlns:a16="http://schemas.microsoft.com/office/drawing/2014/main" val="20001"/>
                    </a:ext>
                  </a:extLst>
                </a:gridCol>
              </a:tblGrid>
              <a:tr h="283561">
                <a:tc gridSpan="2">
                  <a:txBody>
                    <a:bodyPr/>
                    <a:lstStyle/>
                    <a:p>
                      <a:pPr algn="ctr"/>
                      <a:r>
                        <a:rPr lang="en-GB" sz="1200" b="1" dirty="0">
                          <a:solidFill>
                            <a:schemeClr val="tx1"/>
                          </a:solidFill>
                          <a:latin typeface="Gill Sans MT" panose="020B0502020104020203" pitchFamily="34" charset="0"/>
                        </a:rPr>
                        <a:t>Week 5</a:t>
                      </a:r>
                      <a:r>
                        <a:rPr lang="en-GB" sz="1200" b="1" baseline="0" dirty="0">
                          <a:solidFill>
                            <a:schemeClr val="tx1"/>
                          </a:solidFill>
                          <a:latin typeface="Gill Sans MT" panose="020B0502020104020203" pitchFamily="34" charset="0"/>
                        </a:rPr>
                        <a:t> – A Christmas Carol Vocabulary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1621">
                <a:tc>
                  <a:txBody>
                    <a:bodyPr/>
                    <a:lstStyle/>
                    <a:p>
                      <a:r>
                        <a:rPr lang="en-GB" sz="1200" b="1" dirty="0">
                          <a:solidFill>
                            <a:schemeClr val="tx1"/>
                          </a:solidFill>
                          <a:latin typeface="Gill Sans MT" panose="020B0502020104020203" pitchFamily="34" charset="0"/>
                        </a:rPr>
                        <a:t>Antithesis</a:t>
                      </a:r>
                      <a:r>
                        <a:rPr lang="en-GB" sz="1200" b="1" baseline="0" dirty="0">
                          <a:solidFill>
                            <a:schemeClr val="tx1"/>
                          </a:solidFill>
                          <a:latin typeface="Gill Sans MT" panose="020B0502020104020203" pitchFamily="34" charset="0"/>
                        </a:rPr>
                        <a:t>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person or thing that is the direct opposite of someone or something else.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591">
                <a:tc>
                  <a:txBody>
                    <a:bodyPr/>
                    <a:lstStyle/>
                    <a:p>
                      <a:r>
                        <a:rPr lang="en-GB" sz="1200" b="1" dirty="0">
                          <a:solidFill>
                            <a:schemeClr val="tx1"/>
                          </a:solidFill>
                          <a:latin typeface="Gill Sans MT" panose="020B0502020104020203" pitchFamily="34" charset="0"/>
                        </a:rPr>
                        <a:t>Benevolence</a:t>
                      </a:r>
                      <a:r>
                        <a:rPr lang="en-GB" sz="1200" b="1" baseline="0" dirty="0">
                          <a:solidFill>
                            <a:schemeClr val="tx1"/>
                          </a:solidFill>
                          <a:latin typeface="Gill Sans MT" panose="020B0502020104020203" pitchFamily="34" charset="0"/>
                        </a:rPr>
                        <a:t>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quality of being well meaning; kindness.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109">
                <a:tc>
                  <a:txBody>
                    <a:bodyPr/>
                    <a:lstStyle/>
                    <a:p>
                      <a:r>
                        <a:rPr lang="en-GB" sz="1200" b="1" dirty="0">
                          <a:solidFill>
                            <a:schemeClr val="tx1"/>
                          </a:solidFill>
                          <a:latin typeface="Gill Sans MT" panose="020B0502020104020203" pitchFamily="34" charset="0"/>
                        </a:rPr>
                        <a:t>Proletariat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Working-class people regarded collectively.</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1621">
                <a:tc>
                  <a:txBody>
                    <a:bodyPr/>
                    <a:lstStyle/>
                    <a:p>
                      <a:r>
                        <a:rPr lang="en-GB" sz="1200" b="1" dirty="0">
                          <a:solidFill>
                            <a:schemeClr val="tx1"/>
                          </a:solidFill>
                          <a:latin typeface="Gill Sans MT" panose="020B0502020104020203" pitchFamily="34" charset="0"/>
                        </a:rPr>
                        <a:t>Catharsis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process of releasing, and thereby providing relief from, strong or repressed emotions.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r h="850651">
                <a:tc>
                  <a:txBody>
                    <a:bodyPr/>
                    <a:lstStyle/>
                    <a:p>
                      <a:r>
                        <a:rPr lang="en-GB" sz="1200" b="1" dirty="0">
                          <a:solidFill>
                            <a:schemeClr val="tx1"/>
                          </a:solidFill>
                          <a:latin typeface="Gill Sans MT" panose="020B0502020104020203" pitchFamily="34" charset="0"/>
                        </a:rPr>
                        <a:t>Allegory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story, poem, or picture that can be interpreted to reveal a hidden meaning, typically a moral or political one.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656874"/>
                  </a:ext>
                </a:extLst>
              </a:tr>
            </a:tbl>
          </a:graphicData>
        </a:graphic>
      </p:graphicFrame>
      <p:graphicFrame>
        <p:nvGraphicFramePr>
          <p:cNvPr id="12" name="Table 11">
            <a:extLst>
              <a:ext uri="{FF2B5EF4-FFF2-40B4-BE49-F238E27FC236}">
                <a16:creationId xmlns:a16="http://schemas.microsoft.com/office/drawing/2014/main" id="{379F102E-9576-4079-8E9D-10C156AEB5CD}"/>
              </a:ext>
            </a:extLst>
          </p:cNvPr>
          <p:cNvGraphicFramePr>
            <a:graphicFrameLocks noGrp="1"/>
          </p:cNvGraphicFramePr>
          <p:nvPr/>
        </p:nvGraphicFramePr>
        <p:xfrm>
          <a:off x="8211887" y="3530598"/>
          <a:ext cx="3813859" cy="2870845"/>
        </p:xfrm>
        <a:graphic>
          <a:graphicData uri="http://schemas.openxmlformats.org/drawingml/2006/table">
            <a:tbl>
              <a:tblPr firstRow="1" bandRow="1">
                <a:tableStyleId>{7E9639D4-E3E2-4D34-9284-5A2195B3D0D7}</a:tableStyleId>
              </a:tblPr>
              <a:tblGrid>
                <a:gridCol w="1321412">
                  <a:extLst>
                    <a:ext uri="{9D8B030D-6E8A-4147-A177-3AD203B41FA5}">
                      <a16:colId xmlns:a16="http://schemas.microsoft.com/office/drawing/2014/main" val="20000"/>
                    </a:ext>
                  </a:extLst>
                </a:gridCol>
                <a:gridCol w="2492447">
                  <a:extLst>
                    <a:ext uri="{9D8B030D-6E8A-4147-A177-3AD203B41FA5}">
                      <a16:colId xmlns:a16="http://schemas.microsoft.com/office/drawing/2014/main" val="20001"/>
                    </a:ext>
                  </a:extLst>
                </a:gridCol>
              </a:tblGrid>
              <a:tr h="697360">
                <a:tc>
                  <a:txBody>
                    <a:bodyPr/>
                    <a:lstStyle/>
                    <a:p>
                      <a:r>
                        <a:rPr lang="en-GB" sz="1200" b="1" i="0" dirty="0">
                          <a:solidFill>
                            <a:schemeClr val="tx1"/>
                          </a:solidFill>
                          <a:latin typeface="Gill Sans MT" panose="020B0502020104020203" pitchFamily="34" charset="0"/>
                        </a:rPr>
                        <a:t> Ignorant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Lacking knowledge and awareness in general; uneducated or unsophisticated</a:t>
                      </a:r>
                      <a:r>
                        <a:rPr lang="en-GB" sz="1200" dirty="0">
                          <a:latin typeface="Gill Sans MT" panose="020B0502020104020203" pitchFamily="34" charset="0"/>
                        </a:rPr>
                        <a: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6857">
                <a:tc>
                  <a:txBody>
                    <a:bodyPr/>
                    <a:lstStyle/>
                    <a:p>
                      <a:r>
                        <a:rPr lang="en-GB" sz="1200" b="1" i="0" dirty="0">
                          <a:solidFill>
                            <a:schemeClr val="tx1"/>
                          </a:solidFill>
                          <a:latin typeface="Gill Sans MT" panose="020B0502020104020203" pitchFamily="34" charset="0"/>
                        </a:rPr>
                        <a:t>Inferior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Lower in rank, status, or quality.</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9538">
                <a:tc>
                  <a:txBody>
                    <a:bodyPr/>
                    <a:lstStyle/>
                    <a:p>
                      <a:r>
                        <a:rPr lang="en-GB" sz="1200" b="1" i="0" dirty="0">
                          <a:solidFill>
                            <a:schemeClr val="tx1"/>
                          </a:solidFill>
                          <a:latin typeface="Gill Sans MT" panose="020B0502020104020203" pitchFamily="34" charset="0"/>
                        </a:rPr>
                        <a:t>Redemption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action of saving or being saved from sin, error, or evil.</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8545">
                <a:tc>
                  <a:txBody>
                    <a:bodyPr/>
                    <a:lstStyle/>
                    <a:p>
                      <a:r>
                        <a:rPr lang="en-GB" sz="1200" b="1" i="0" dirty="0">
                          <a:solidFill>
                            <a:schemeClr val="tx1"/>
                          </a:solidFill>
                          <a:latin typeface="Gill Sans MT" panose="020B0502020104020203" pitchFamily="34" charset="0"/>
                        </a:rPr>
                        <a:t>Transformation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marked change in form, nature, or appearance.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r h="578545">
                <a:tc>
                  <a:txBody>
                    <a:bodyPr/>
                    <a:lstStyle/>
                    <a:p>
                      <a:r>
                        <a:rPr lang="en-GB" sz="1200" b="1" i="0" dirty="0">
                          <a:solidFill>
                            <a:schemeClr val="tx1"/>
                          </a:solidFill>
                          <a:latin typeface="Gill Sans MT" panose="020B0502020104020203" pitchFamily="34" charset="0"/>
                        </a:rPr>
                        <a:t>Humanity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quality of being humane; benevolence.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837350"/>
                  </a:ext>
                </a:extLst>
              </a:tr>
            </a:tbl>
          </a:graphicData>
        </a:graphic>
      </p:graphicFrame>
      <p:sp>
        <p:nvSpPr>
          <p:cNvPr id="13" name="TextBox 12"/>
          <p:cNvSpPr txBox="1"/>
          <p:nvPr/>
        </p:nvSpPr>
        <p:spPr>
          <a:xfrm>
            <a:off x="11755120" y="6488668"/>
            <a:ext cx="436880"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spTree>
    <p:extLst>
      <p:ext uri="{BB962C8B-B14F-4D97-AF65-F5344CB8AC3E}">
        <p14:creationId xmlns:p14="http://schemas.microsoft.com/office/powerpoint/2010/main" val="985940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80066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204011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02971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3308809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261301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947864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170087715"/>
                  </p:ext>
                </p:extLst>
              </p:nvPr>
            </p:nvGraphicFramePr>
            <p:xfrm>
              <a:off x="7181850" y="136228"/>
              <a:ext cx="4838700" cy="6596639"/>
            </p:xfrm>
            <a:graphic>
              <a:graphicData uri="http://schemas.openxmlformats.org/drawingml/2006/table">
                <a:tbl>
                  <a:tblPr firstRow="1" bandRow="1">
                    <a:tableStyleId>{5940675A-B579-460E-94D1-54222C63F5DA}</a:tableStyleId>
                  </a:tblPr>
                  <a:tblGrid>
                    <a:gridCol w="832616">
                      <a:extLst>
                        <a:ext uri="{9D8B030D-6E8A-4147-A177-3AD203B41FA5}">
                          <a16:colId xmlns:a16="http://schemas.microsoft.com/office/drawing/2014/main" val="1515979263"/>
                        </a:ext>
                      </a:extLst>
                    </a:gridCol>
                    <a:gridCol w="1776550">
                      <a:extLst>
                        <a:ext uri="{9D8B030D-6E8A-4147-A177-3AD203B41FA5}">
                          <a16:colId xmlns:a16="http://schemas.microsoft.com/office/drawing/2014/main" val="4136566853"/>
                        </a:ext>
                      </a:extLst>
                    </a:gridCol>
                    <a:gridCol w="2229534">
                      <a:extLst>
                        <a:ext uri="{9D8B030D-6E8A-4147-A177-3AD203B41FA5}">
                          <a16:colId xmlns:a16="http://schemas.microsoft.com/office/drawing/2014/main" val="3578644902"/>
                        </a:ext>
                      </a:extLst>
                    </a:gridCol>
                  </a:tblGrid>
                  <a:tr h="280556">
                    <a:tc gridSpan="3">
                      <a:txBody>
                        <a:bodyPr/>
                        <a:lstStyle/>
                        <a:p>
                          <a:pPr algn="ctr"/>
                          <a:r>
                            <a:rPr lang="en-GB" sz="1200" b="1" u="sng" dirty="0">
                              <a:latin typeface="+mj-lt"/>
                            </a:rPr>
                            <a:t>Venn Diagrams – Set Notation</a:t>
                          </a: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extLst>
                      <a:ext uri="{0D108BD9-81ED-4DB2-BD59-A6C34878D82A}">
                        <a16:rowId xmlns:a16="http://schemas.microsoft.com/office/drawing/2014/main" val="3195193162"/>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Set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Numbers that feature</a:t>
                          </a:r>
                          <a:r>
                            <a:rPr lang="en-GB" sz="1200" kern="1400" baseline="0" dirty="0">
                              <a:ln>
                                <a:noFill/>
                              </a:ln>
                              <a:solidFill>
                                <a:srgbClr val="000000"/>
                              </a:solidFill>
                              <a:effectLst/>
                              <a:latin typeface="+mj-lt"/>
                            </a:rPr>
                            <a:t> in a certain list/part of Venn diagram</a:t>
                          </a:r>
                          <a:endParaRPr lang="en-GB" sz="1200" kern="1400" dirty="0">
                            <a:ln>
                              <a:noFill/>
                            </a:ln>
                            <a:solidFill>
                              <a:srgbClr val="000000"/>
                            </a:solidFill>
                            <a:effectLst/>
                            <a:latin typeface="+mj-lt"/>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891457505"/>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Element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An</a:t>
                          </a:r>
                          <a:r>
                            <a:rPr lang="en-GB" sz="1200" kern="1400" baseline="0" dirty="0">
                              <a:ln>
                                <a:noFill/>
                              </a:ln>
                              <a:solidFill>
                                <a:srgbClr val="000000"/>
                              </a:solidFill>
                              <a:effectLst/>
                              <a:latin typeface="+mj-lt"/>
                            </a:rPr>
                            <a:t> individual number within a set</a:t>
                          </a:r>
                          <a:endParaRPr lang="en-GB" sz="1200" kern="1400" dirty="0">
                            <a:ln>
                              <a:noFill/>
                            </a:ln>
                            <a:solidFill>
                              <a:srgbClr val="000000"/>
                            </a:solidFill>
                            <a:effectLst/>
                            <a:latin typeface="+mj-lt"/>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993253239"/>
                      </a:ext>
                    </a:extLst>
                  </a:tr>
                  <a:tr h="849886">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𝑆𝑒𝑡</m:t>
                                </m:r>
                                <m:r>
                                  <a:rPr lang="en-GB" sz="1200" b="0" i="1" kern="1400" smtClean="0">
                                    <a:ln>
                                      <a:noFill/>
                                    </a:ln>
                                    <a:solidFill>
                                      <a:srgbClr val="000000"/>
                                    </a:solidFill>
                                    <a:effectLst/>
                                    <a:latin typeface="Cambria Math" panose="02040503050406030204" pitchFamily="18" charset="0"/>
                                  </a:rPr>
                                  <m:t> </m:t>
                                </m:r>
                                <m:r>
                                  <a:rPr lang="en-GB" sz="1200" b="0" i="1" kern="1400" smtClean="0">
                                    <a:ln>
                                      <a:noFill/>
                                    </a:ln>
                                    <a:solidFill>
                                      <a:srgbClr val="000000"/>
                                    </a:solidFill>
                                    <a:effectLst/>
                                    <a:latin typeface="Cambria Math" panose="02040503050406030204" pitchFamily="18" charset="0"/>
                                  </a:rPr>
                                  <m:t>𝐴</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Everything inside the circle of A</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844313563"/>
                      </a:ext>
                    </a:extLst>
                  </a:tr>
                  <a:tr h="988011">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𝑆𝑒𝑡</m:t>
                                </m:r>
                                <m:r>
                                  <a:rPr lang="en-GB" sz="1200" b="0" i="1" kern="1400" smtClean="0">
                                    <a:ln>
                                      <a:noFill/>
                                    </a:ln>
                                    <a:solidFill>
                                      <a:srgbClr val="000000"/>
                                    </a:solidFill>
                                    <a:effectLst/>
                                    <a:latin typeface="Cambria Math" panose="02040503050406030204" pitchFamily="18" charset="0"/>
                                  </a:rPr>
                                  <m:t> </m:t>
                                </m:r>
                                <m:r>
                                  <a:rPr lang="en-GB" sz="1200" b="0" i="1" kern="1400" smtClean="0">
                                    <a:ln>
                                      <a:noFill/>
                                    </a:ln>
                                    <a:solidFill>
                                      <a:srgbClr val="000000"/>
                                    </a:solidFill>
                                    <a:effectLst/>
                                    <a:latin typeface="Cambria Math" panose="02040503050406030204" pitchFamily="18" charset="0"/>
                                  </a:rPr>
                                  <m:t>𝐵</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Everything inside the circle of B</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7613646"/>
                      </a:ext>
                    </a:extLst>
                  </a:tr>
                  <a:tr h="1046996">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𝐵</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‘union’ of A and B – all the elements in both circles</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151602063"/>
                      </a:ext>
                    </a:extLst>
                  </a:tr>
                  <a:tr h="1061743">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ea typeface="Cambria Math" panose="02040503050406030204" pitchFamily="18" charset="0"/>
                                  </a:rPr>
                                  <m:t>𝐵</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mj-lt"/>
                            </a:rPr>
                            <a:t>The ‘intersection’ of A and B – the elements</a:t>
                          </a:r>
                          <a:r>
                            <a:rPr lang="en-GB" sz="1200" kern="1400" baseline="0" dirty="0">
                              <a:ln>
                                <a:noFill/>
                              </a:ln>
                              <a:solidFill>
                                <a:srgbClr val="000000"/>
                              </a:solidFill>
                              <a:effectLst/>
                              <a:latin typeface="+mj-lt"/>
                            </a:rPr>
                            <a:t> in the cross over</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74340841"/>
                      </a:ext>
                    </a:extLst>
                  </a:tr>
                  <a:tr h="96054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‘complement’ of A – everything apart from elements in A</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11288339"/>
                      </a:ext>
                    </a:extLst>
                  </a:tr>
                  <a:tr h="84298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𝐵</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j-lt"/>
                          </a:endParaRPr>
                        </a:p>
                      </a:txBody>
                      <a:tcPr marL="36576" marR="36576" marT="36576" marB="36576" anchor="ct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‘complement’ of A – everything apart from elements in B</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85251832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170087715"/>
                  </p:ext>
                </p:extLst>
              </p:nvPr>
            </p:nvGraphicFramePr>
            <p:xfrm>
              <a:off x="7181850" y="136228"/>
              <a:ext cx="4838700" cy="6596639"/>
            </p:xfrm>
            <a:graphic>
              <a:graphicData uri="http://schemas.openxmlformats.org/drawingml/2006/table">
                <a:tbl>
                  <a:tblPr firstRow="1" bandRow="1">
                    <a:tableStyleId>{5940675A-B579-460E-94D1-54222C63F5DA}</a:tableStyleId>
                  </a:tblPr>
                  <a:tblGrid>
                    <a:gridCol w="832616">
                      <a:extLst>
                        <a:ext uri="{9D8B030D-6E8A-4147-A177-3AD203B41FA5}">
                          <a16:colId xmlns:a16="http://schemas.microsoft.com/office/drawing/2014/main" val="1515979263"/>
                        </a:ext>
                      </a:extLst>
                    </a:gridCol>
                    <a:gridCol w="1776550">
                      <a:extLst>
                        <a:ext uri="{9D8B030D-6E8A-4147-A177-3AD203B41FA5}">
                          <a16:colId xmlns:a16="http://schemas.microsoft.com/office/drawing/2014/main" val="4136566853"/>
                        </a:ext>
                      </a:extLst>
                    </a:gridCol>
                    <a:gridCol w="2229534">
                      <a:extLst>
                        <a:ext uri="{9D8B030D-6E8A-4147-A177-3AD203B41FA5}">
                          <a16:colId xmlns:a16="http://schemas.microsoft.com/office/drawing/2014/main" val="3578644902"/>
                        </a:ext>
                      </a:extLst>
                    </a:gridCol>
                  </a:tblGrid>
                  <a:tr h="280556">
                    <a:tc gridSpan="3">
                      <a:txBody>
                        <a:bodyPr/>
                        <a:lstStyle/>
                        <a:p>
                          <a:pPr algn="ctr"/>
                          <a:r>
                            <a:rPr lang="en-GB" sz="1200" b="1" u="sng" dirty="0">
                              <a:latin typeface="+mj-lt"/>
                            </a:rPr>
                            <a:t>Venn Diagrams – Set Notation</a:t>
                          </a: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tc hMerge="1">
                      <a:txBody>
                        <a:bodyPr/>
                        <a:lstStyle/>
                        <a:p>
                          <a:pPr algn="l"/>
                          <a:endParaRPr lang="en-GB" sz="1200" b="1" dirty="0">
                            <a:latin typeface="Gill Sans"/>
                          </a:endParaRPr>
                        </a:p>
                      </a:txBody>
                      <a:tcPr anchor="ctr">
                        <a:solidFill>
                          <a:schemeClr val="accent1">
                            <a:lumMod val="20000"/>
                            <a:lumOff val="80000"/>
                          </a:schemeClr>
                        </a:solidFill>
                      </a:tcPr>
                    </a:tc>
                    <a:extLst>
                      <a:ext uri="{0D108BD9-81ED-4DB2-BD59-A6C34878D82A}">
                        <a16:rowId xmlns:a16="http://schemas.microsoft.com/office/drawing/2014/main" val="3195193162"/>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Set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Numbers that feature</a:t>
                          </a:r>
                          <a:r>
                            <a:rPr lang="en-GB" sz="1200" kern="1400" baseline="0" dirty="0">
                              <a:ln>
                                <a:noFill/>
                              </a:ln>
                              <a:solidFill>
                                <a:srgbClr val="000000"/>
                              </a:solidFill>
                              <a:effectLst/>
                              <a:latin typeface="+mj-lt"/>
                            </a:rPr>
                            <a:t> in a certain list/part of Venn diagram</a:t>
                          </a:r>
                          <a:endParaRPr lang="en-GB" sz="1200" kern="1400" dirty="0">
                            <a:ln>
                              <a:noFill/>
                            </a:ln>
                            <a:solidFill>
                              <a:srgbClr val="000000"/>
                            </a:solidFill>
                            <a:effectLst/>
                            <a:latin typeface="+mj-lt"/>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891457505"/>
                      </a:ext>
                    </a:extLst>
                  </a:tr>
                  <a:tr h="28296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Element</a:t>
                          </a:r>
                        </a:p>
                      </a:txBody>
                      <a:tcPr marL="36576" marR="36576" marT="36576" marB="36576" anchor="ctr"/>
                    </a:tc>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An</a:t>
                          </a:r>
                          <a:r>
                            <a:rPr lang="en-GB" sz="1200" kern="1400" baseline="0" dirty="0">
                              <a:ln>
                                <a:noFill/>
                              </a:ln>
                              <a:solidFill>
                                <a:srgbClr val="000000"/>
                              </a:solidFill>
                              <a:effectLst/>
                              <a:latin typeface="+mj-lt"/>
                            </a:rPr>
                            <a:t> individual number within a set</a:t>
                          </a:r>
                          <a:endParaRPr lang="en-GB" sz="1200" kern="1400" dirty="0">
                            <a:ln>
                              <a:noFill/>
                            </a:ln>
                            <a:solidFill>
                              <a:srgbClr val="000000"/>
                            </a:solidFill>
                            <a:effectLst/>
                            <a:latin typeface="+mj-lt"/>
                          </a:endParaRPr>
                        </a:p>
                      </a:txBody>
                      <a:tcPr marL="36576" marR="36576" marT="36576" marB="36576" anchor="ct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993253239"/>
                      </a:ext>
                    </a:extLst>
                  </a:tr>
                  <a:tr h="849886">
                    <a:tc>
                      <a:txBody>
                        <a:bodyPr/>
                        <a:lstStyle/>
                        <a:p>
                          <a:endParaRPr lang="en-US"/>
                        </a:p>
                      </a:txBody>
                      <a:tcPr marL="36576" marR="36576" marT="36576" marB="36576" anchor="ctr">
                        <a:blipFill>
                          <a:blip r:embed="rId2"/>
                          <a:stretch>
                            <a:fillRect l="-730" t="-100719" r="-481022" b="-580576"/>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Everything inside the circle of A</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844313563"/>
                      </a:ext>
                    </a:extLst>
                  </a:tr>
                  <a:tr h="988011">
                    <a:tc>
                      <a:txBody>
                        <a:bodyPr/>
                        <a:lstStyle/>
                        <a:p>
                          <a:endParaRPr lang="en-US"/>
                        </a:p>
                      </a:txBody>
                      <a:tcPr marL="36576" marR="36576" marT="36576" marB="36576" anchor="ctr">
                        <a:blipFill>
                          <a:blip r:embed="rId2"/>
                          <a:stretch>
                            <a:fillRect l="-730" t="-171166" r="-481022" b="-395092"/>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Everything inside the circle of B</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7613646"/>
                      </a:ext>
                    </a:extLst>
                  </a:tr>
                  <a:tr h="1046996">
                    <a:tc>
                      <a:txBody>
                        <a:bodyPr/>
                        <a:lstStyle/>
                        <a:p>
                          <a:endParaRPr lang="en-US"/>
                        </a:p>
                      </a:txBody>
                      <a:tcPr marL="36576" marR="36576" marT="36576" marB="36576" anchor="ctr">
                        <a:blipFill>
                          <a:blip r:embed="rId2"/>
                          <a:stretch>
                            <a:fillRect l="-730" t="-256977" r="-481022" b="-274419"/>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‘union’ of A and B – all the elements in both circles</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151602063"/>
                      </a:ext>
                    </a:extLst>
                  </a:tr>
                  <a:tr h="1061743">
                    <a:tc>
                      <a:txBody>
                        <a:bodyPr/>
                        <a:lstStyle/>
                        <a:p>
                          <a:endParaRPr lang="en-US"/>
                        </a:p>
                      </a:txBody>
                      <a:tcPr marL="36576" marR="36576" marT="36576" marB="36576" anchor="ctr">
                        <a:blipFill>
                          <a:blip r:embed="rId2"/>
                          <a:stretch>
                            <a:fillRect l="-730" t="-352874" r="-481022" b="-171264"/>
                          </a:stretch>
                        </a:blipFill>
                      </a:tcP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mj-lt"/>
                            </a:rPr>
                            <a:t>The ‘intersection’ of A and B – the elements</a:t>
                          </a:r>
                          <a:r>
                            <a:rPr lang="en-GB" sz="1200" kern="1400" baseline="0" dirty="0">
                              <a:ln>
                                <a:noFill/>
                              </a:ln>
                              <a:solidFill>
                                <a:srgbClr val="000000"/>
                              </a:solidFill>
                              <a:effectLst/>
                              <a:latin typeface="+mj-lt"/>
                            </a:rPr>
                            <a:t> in the cross over</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74340841"/>
                      </a:ext>
                    </a:extLst>
                  </a:tr>
                  <a:tr h="960546">
                    <a:tc>
                      <a:txBody>
                        <a:bodyPr/>
                        <a:lstStyle/>
                        <a:p>
                          <a:endParaRPr lang="en-US"/>
                        </a:p>
                      </a:txBody>
                      <a:tcPr marL="36576" marR="36576" marT="36576" marB="36576" anchor="ctr">
                        <a:blipFill>
                          <a:blip r:embed="rId2"/>
                          <a:stretch>
                            <a:fillRect l="-730" t="-498734" r="-481022" b="-88608"/>
                          </a:stretch>
                        </a:blipFill>
                      </a:tcPr>
                    </a:tc>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‘complement’ of A – everything apart from elements in A</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11288339"/>
                      </a:ext>
                    </a:extLst>
                  </a:tr>
                  <a:tr h="842981">
                    <a:tc>
                      <a:txBody>
                        <a:bodyPr/>
                        <a:lstStyle/>
                        <a:p>
                          <a:endParaRPr lang="en-US"/>
                        </a:p>
                      </a:txBody>
                      <a:tcPr marL="36576" marR="36576" marT="36576" marB="36576" anchor="ctr">
                        <a:blipFill>
                          <a:blip r:embed="rId2"/>
                          <a:stretch>
                            <a:fillRect l="-730" t="-685507" r="-481022" b="-1449"/>
                          </a:stretch>
                        </a:blipFill>
                      </a:tcPr>
                    </a:tc>
                    <a:tc>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a:t>
                          </a:r>
                          <a:r>
                            <a:rPr lang="en-GB" sz="1200" kern="1400" baseline="0" dirty="0">
                              <a:ln>
                                <a:noFill/>
                              </a:ln>
                              <a:solidFill>
                                <a:srgbClr val="000000"/>
                              </a:solidFill>
                              <a:effectLst/>
                              <a:latin typeface="+mj-lt"/>
                            </a:rPr>
                            <a:t> ‘complement’ of A – everything apart from elements in B</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852518326"/>
                      </a:ext>
                    </a:extLst>
                  </a:tr>
                </a:tbl>
              </a:graphicData>
            </a:graphic>
          </p:graphicFrame>
        </mc:Fallback>
      </mc:AlternateContent>
      <p:grpSp>
        <p:nvGrpSpPr>
          <p:cNvPr id="2" name="Group 1"/>
          <p:cNvGrpSpPr/>
          <p:nvPr/>
        </p:nvGrpSpPr>
        <p:grpSpPr>
          <a:xfrm>
            <a:off x="10436222" y="1016001"/>
            <a:ext cx="1104900" cy="5732480"/>
            <a:chOff x="10026647" y="1016001"/>
            <a:chExt cx="1104900" cy="5732480"/>
          </a:xfrm>
        </p:grpSpPr>
        <p:pic>
          <p:nvPicPr>
            <p:cNvPr id="10"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50333" t="56921" r="26733" b="18973"/>
            <a:stretch/>
          </p:blipFill>
          <p:spPr bwMode="auto">
            <a:xfrm>
              <a:off x="10026649" y="1016001"/>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3732" t="32344" r="74601" b="43550"/>
            <a:stretch/>
          </p:blipFill>
          <p:spPr bwMode="auto">
            <a:xfrm>
              <a:off x="10026648" y="1895774"/>
              <a:ext cx="1031877" cy="81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50533" t="30932" r="26533" b="44962"/>
            <a:stretch/>
          </p:blipFill>
          <p:spPr bwMode="auto">
            <a:xfrm>
              <a:off x="10026648" y="2961123"/>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3532" t="4660" r="74200" b="71234"/>
            <a:stretch/>
          </p:blipFill>
          <p:spPr bwMode="auto">
            <a:xfrm>
              <a:off x="10026647" y="4026472"/>
              <a:ext cx="1060453" cy="812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74334" t="31779" r="2732" b="44115"/>
            <a:stretch/>
          </p:blipFill>
          <p:spPr bwMode="auto">
            <a:xfrm>
              <a:off x="10026648" y="4998022"/>
              <a:ext cx="1092201" cy="812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df, 757.45 KB"/>
            <p:cNvPicPr>
              <a:picLocks noChangeAspect="1" noChangeArrowheads="1"/>
            </p:cNvPicPr>
            <p:nvPr/>
          </p:nvPicPr>
          <p:blipFill rotWithShape="1">
            <a:blip r:embed="rId3">
              <a:extLst>
                <a:ext uri="{28A0092B-C50C-407E-A947-70E740481C1C}">
                  <a14:useLocalDpi xmlns:a14="http://schemas.microsoft.com/office/drawing/2010/main" val="0"/>
                </a:ext>
              </a:extLst>
            </a:blip>
            <a:srcRect l="74334" t="56638" r="2732" b="19256"/>
            <a:stretch/>
          </p:blipFill>
          <p:spPr bwMode="auto">
            <a:xfrm>
              <a:off x="10039346" y="5935681"/>
              <a:ext cx="1092201" cy="8128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29669318"/>
                  </p:ext>
                </p:extLst>
              </p:nvPr>
            </p:nvGraphicFramePr>
            <p:xfrm>
              <a:off x="289216" y="805201"/>
              <a:ext cx="6721183" cy="5943285"/>
            </p:xfrm>
            <a:graphic>
              <a:graphicData uri="http://schemas.openxmlformats.org/drawingml/2006/table">
                <a:tbl>
                  <a:tblPr firstRow="1" bandRow="1">
                    <a:tableStyleId>{5940675A-B579-460E-94D1-54222C63F5DA}</a:tableStyleId>
                  </a:tblPr>
                  <a:tblGrid>
                    <a:gridCol w="1137464">
                      <a:extLst>
                        <a:ext uri="{9D8B030D-6E8A-4147-A177-3AD203B41FA5}">
                          <a16:colId xmlns:a16="http://schemas.microsoft.com/office/drawing/2014/main" val="1819338561"/>
                        </a:ext>
                      </a:extLst>
                    </a:gridCol>
                    <a:gridCol w="2864608">
                      <a:extLst>
                        <a:ext uri="{9D8B030D-6E8A-4147-A177-3AD203B41FA5}">
                          <a16:colId xmlns:a16="http://schemas.microsoft.com/office/drawing/2014/main" val="426144753"/>
                        </a:ext>
                      </a:extLst>
                    </a:gridCol>
                    <a:gridCol w="2719111">
                      <a:extLst>
                        <a:ext uri="{9D8B030D-6E8A-4147-A177-3AD203B41FA5}">
                          <a16:colId xmlns:a16="http://schemas.microsoft.com/office/drawing/2014/main" val="487962439"/>
                        </a:ext>
                      </a:extLst>
                    </a:gridCol>
                  </a:tblGrid>
                  <a:tr h="315294">
                    <a:tc gridSpan="2">
                      <a:txBody>
                        <a:bodyPr/>
                        <a:lstStyle/>
                        <a:p>
                          <a:pPr algn="ctr"/>
                          <a:r>
                            <a:rPr lang="en-GB" sz="1200" b="1" dirty="0">
                              <a:latin typeface="+mj-lt"/>
                            </a:rPr>
                            <a:t>Angles in other Polygons</a:t>
                          </a:r>
                        </a:p>
                      </a:txBody>
                      <a:tcPr>
                        <a:solidFill>
                          <a:schemeClr val="accent4">
                            <a:lumMod val="20000"/>
                            <a:lumOff val="80000"/>
                          </a:schemeClr>
                        </a:solidFill>
                      </a:tcPr>
                    </a:tc>
                    <a:tc hMerge="1">
                      <a:txBody>
                        <a:bodyPr/>
                        <a:lstStyle/>
                        <a:p>
                          <a:endParaRPr lang="en-GB"/>
                        </a:p>
                      </a:txBody>
                      <a:tcPr/>
                    </a:tc>
                    <a:tc>
                      <a:txBody>
                        <a:bodyPr/>
                        <a:lstStyle/>
                        <a:p>
                          <a:pPr algn="ctr"/>
                          <a:endParaRPr lang="en-GB" sz="1200" b="1" dirty="0">
                            <a:latin typeface="+mj-lt"/>
                          </a:endParaRPr>
                        </a:p>
                      </a:txBody>
                      <a:tcPr>
                        <a:solidFill>
                          <a:schemeClr val="accent4">
                            <a:lumMod val="20000"/>
                            <a:lumOff val="80000"/>
                          </a:schemeClr>
                        </a:solidFill>
                      </a:tcPr>
                    </a:tc>
                    <a:extLst>
                      <a:ext uri="{0D108BD9-81ED-4DB2-BD59-A6C34878D82A}">
                        <a16:rowId xmlns:a16="http://schemas.microsoft.com/office/drawing/2014/main" val="56117937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Polygon</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a:t>
                          </a:r>
                          <a:r>
                            <a:rPr lang="en-GB" sz="1200" baseline="0" dirty="0">
                              <a:latin typeface="+mj-lt"/>
                            </a:rPr>
                            <a:t> closed 2D shape with 3 or more sides</a:t>
                          </a:r>
                          <a:endParaRPr lang="en-GB" sz="1200" dirty="0">
                            <a:latin typeface="+mj-lt"/>
                          </a:endParaRPr>
                        </a:p>
                      </a:txBody>
                      <a:tcPr anchor="ct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nchor="ctr"/>
                    </a:tc>
                    <a:extLst>
                      <a:ext uri="{0D108BD9-81ED-4DB2-BD59-A6C34878D82A}">
                        <a16:rowId xmlns:a16="http://schemas.microsoft.com/office/drawing/2014/main" val="1446380316"/>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Equal sides</a:t>
                          </a:r>
                          <a:r>
                            <a:rPr lang="en-GB" sz="1200" baseline="0" dirty="0">
                              <a:latin typeface="+mj-lt"/>
                            </a:rPr>
                            <a:t> and angles</a:t>
                          </a:r>
                          <a:endParaRPr lang="en-GB" sz="1200" dirty="0">
                            <a:latin typeface="+mj-lt"/>
                          </a:endParaRPr>
                        </a:p>
                      </a:txBody>
                      <a:tcPr anchor="ctr"/>
                    </a:tc>
                    <a:tc vMerge="1">
                      <a:txBody>
                        <a:bodyPr/>
                        <a:lstStyle/>
                        <a:p>
                          <a:endParaRPr lang="en-GB"/>
                        </a:p>
                      </a:txBody>
                      <a:tcPr/>
                    </a:tc>
                    <a:extLst>
                      <a:ext uri="{0D108BD9-81ED-4DB2-BD59-A6C34878D82A}">
                        <a16:rowId xmlns:a16="http://schemas.microsoft.com/office/drawing/2014/main" val="284440480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Irregular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Unequal sides and angles</a:t>
                          </a:r>
                        </a:p>
                      </a:txBody>
                      <a:tcPr anchor="ctr"/>
                    </a:tc>
                    <a:tc vMerge="1">
                      <a:txBody>
                        <a:bodyPr/>
                        <a:lstStyle/>
                        <a:p>
                          <a:endParaRPr lang="en-GB"/>
                        </a:p>
                      </a:txBody>
                      <a:tcPr/>
                    </a:tc>
                    <a:extLst>
                      <a:ext uri="{0D108BD9-81ED-4DB2-BD59-A6C34878D82A}">
                        <a16:rowId xmlns:a16="http://schemas.microsoft.com/office/drawing/2014/main" val="3328047941"/>
                      </a:ext>
                    </a:extLst>
                  </a:tr>
                  <a:tr h="37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Interior angle</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angle</a:t>
                          </a:r>
                          <a:r>
                            <a:rPr lang="en-GB" sz="1200" baseline="0" dirty="0">
                              <a:latin typeface="+mj-lt"/>
                            </a:rPr>
                            <a:t> inside a shape</a:t>
                          </a:r>
                          <a:endParaRPr lang="en-GB" sz="1200" dirty="0">
                            <a:latin typeface="+mj-lt"/>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2117508892"/>
                      </a:ext>
                    </a:extLst>
                  </a:tr>
                  <a:tr h="525489">
                    <a:tc>
                      <a:txBody>
                        <a:bodyPr/>
                        <a:lstStyle/>
                        <a:p>
                          <a:r>
                            <a:rPr lang="en-GB" sz="1200" b="0" dirty="0">
                              <a:latin typeface="+mj-lt"/>
                            </a:rPr>
                            <a:t>Exterior angle</a:t>
                          </a:r>
                        </a:p>
                      </a:txBody>
                      <a:tcPr anchor="ctr">
                        <a:solidFill>
                          <a:schemeClr val="bg1"/>
                        </a:solidFill>
                      </a:tcPr>
                    </a:tc>
                    <a:tc>
                      <a:txBody>
                        <a:bodyPr/>
                        <a:lstStyle/>
                        <a:p>
                          <a:r>
                            <a:rPr lang="en-GB" sz="1200" dirty="0">
                              <a:latin typeface="+mj-lt"/>
                            </a:rPr>
                            <a:t>angle between any side of a shape, and a line extended from the next side.</a:t>
                          </a:r>
                        </a:p>
                      </a:txBody>
                      <a:tcPr anchor="ctr"/>
                    </a:tc>
                    <a:tc vMerge="1">
                      <a:txBody>
                        <a:bodyPr/>
                        <a:lstStyle/>
                        <a:p>
                          <a:endParaRPr lang="en-GB" sz="1200" dirty="0"/>
                        </a:p>
                      </a:txBody>
                      <a:tcPr anchor="ctr"/>
                    </a:tc>
                    <a:extLst>
                      <a:ext uri="{0D108BD9-81ED-4DB2-BD59-A6C34878D82A}">
                        <a16:rowId xmlns:a16="http://schemas.microsoft.com/office/drawing/2014/main" val="302127737"/>
                      </a:ext>
                    </a:extLst>
                  </a:tr>
                  <a:tr h="315294">
                    <a:tc gridSpan="3">
                      <a:txBody>
                        <a:bodyPr/>
                        <a:lstStyle/>
                        <a:p>
                          <a:r>
                            <a:rPr lang="en-GB" sz="1200" b="1" dirty="0">
                              <a:latin typeface="+mj-lt"/>
                            </a:rPr>
                            <a:t>Formulae you need to memorise:</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200" b="1" dirty="0"/>
                        </a:p>
                      </a:txBody>
                      <a:tcPr anchor="ctr">
                        <a:solidFill>
                          <a:schemeClr val="accent4">
                            <a:lumMod val="20000"/>
                            <a:lumOff val="80000"/>
                          </a:schemeClr>
                        </a:solidFill>
                      </a:tcPr>
                    </a:tc>
                    <a:extLst>
                      <a:ext uri="{0D108BD9-81ED-4DB2-BD59-A6C34878D82A}">
                        <a16:rowId xmlns:a16="http://schemas.microsoft.com/office/drawing/2014/main" val="3581722548"/>
                      </a:ext>
                    </a:extLst>
                  </a:tr>
                  <a:tr h="3152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mj-lt"/>
                            </a:rPr>
                            <a:t>n</a:t>
                          </a:r>
                          <a:r>
                            <a:rPr lang="en-GB" sz="1200" b="1" baseline="0" dirty="0">
                              <a:solidFill>
                                <a:srgbClr val="FF0000"/>
                              </a:solidFill>
                              <a:latin typeface="+mj-lt"/>
                            </a:rPr>
                            <a:t> = number of sides in the shape</a:t>
                          </a:r>
                          <a:endParaRPr lang="en-GB" sz="1200" b="1" dirty="0">
                            <a:solidFill>
                              <a:srgbClr val="FF0000"/>
                            </a:solidFill>
                            <a:latin typeface="+mj-lt"/>
                          </a:endParaRPr>
                        </a:p>
                      </a:txBody>
                      <a:tcPr anchor="ct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anchor="ctr"/>
                    </a:tc>
                    <a:extLst>
                      <a:ext uri="{0D108BD9-81ED-4DB2-BD59-A6C34878D82A}">
                        <a16:rowId xmlns:a16="http://schemas.microsoft.com/office/drawing/2014/main" val="378647297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Formula 1</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exterior</a:t>
                          </a:r>
                          <a:r>
                            <a:rPr lang="en-GB" sz="1200" baseline="0" dirty="0">
                              <a:latin typeface="+mj-lt"/>
                            </a:rPr>
                            <a:t> + interior = 180⁰</a:t>
                          </a:r>
                          <a:endParaRPr lang="en-GB" sz="1200" dirty="0">
                            <a:latin typeface="+mj-lt"/>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35583208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Formula 2</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n</a:t>
                          </a:r>
                          <a:r>
                            <a:rPr lang="en-GB" sz="1200" baseline="0" dirty="0">
                              <a:latin typeface="+mj-lt"/>
                            </a:rPr>
                            <a:t> </a:t>
                          </a:r>
                          <a14:m>
                            <m:oMath xmlns:m="http://schemas.openxmlformats.org/officeDocument/2006/math">
                              <m:r>
                                <a:rPr lang="en-GB" sz="1200" i="1" baseline="0" smtClean="0">
                                  <a:latin typeface="Cambria Math" panose="02040503050406030204" pitchFamily="18" charset="0"/>
                                  <a:ea typeface="Cambria Math" panose="02040503050406030204" pitchFamily="18" charset="0"/>
                                </a:rPr>
                                <m:t>×</m:t>
                              </m:r>
                            </m:oMath>
                          </a14:m>
                          <a:r>
                            <a:rPr lang="en-GB" sz="1200" dirty="0">
                              <a:latin typeface="+mj-lt"/>
                            </a:rPr>
                            <a:t> exterior = 360</a:t>
                          </a:r>
                          <a:r>
                            <a:rPr lang="en-GB" sz="1200" baseline="0" dirty="0">
                              <a:latin typeface="+mj-lt"/>
                            </a:rPr>
                            <a:t>⁰</a:t>
                          </a:r>
                          <a:endParaRPr lang="en-GB" sz="1200" dirty="0">
                            <a:latin typeface="+mj-lt"/>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1290006752"/>
                      </a:ext>
                    </a:extLst>
                  </a:tr>
                  <a:tr h="315294">
                    <a:tc>
                      <a:txBody>
                        <a:bodyPr/>
                        <a:lstStyle/>
                        <a:p>
                          <a:pPr algn="l"/>
                          <a:r>
                            <a:rPr lang="en-GB" sz="1200" b="0" dirty="0">
                              <a:latin typeface="+mj-lt"/>
                            </a:rPr>
                            <a:t>Formula 3</a:t>
                          </a:r>
                        </a:p>
                      </a:txBody>
                      <a:tcPr anchor="ctr"/>
                    </a:tc>
                    <a:tc gridSpan="2">
                      <a:txBody>
                        <a:bodyPr/>
                        <a:lstStyle/>
                        <a:p>
                          <a:r>
                            <a:rPr lang="en-GB" sz="1200" dirty="0">
                              <a:latin typeface="+mj-lt"/>
                            </a:rPr>
                            <a:t>(n</a:t>
                          </a:r>
                          <a:r>
                            <a:rPr lang="en-GB" sz="1200" baseline="0" dirty="0">
                              <a:latin typeface="+mj-lt"/>
                            </a:rPr>
                            <a:t> – 2) </a:t>
                          </a:r>
                          <a14:m>
                            <m:oMath xmlns:m="http://schemas.openxmlformats.org/officeDocument/2006/math">
                              <m:r>
                                <a:rPr lang="en-GB" sz="1200" i="1" baseline="0" smtClean="0">
                                  <a:latin typeface="Cambria Math" panose="02040503050406030204" pitchFamily="18" charset="0"/>
                                  <a:ea typeface="Cambria Math" panose="02040503050406030204" pitchFamily="18" charset="0"/>
                                </a:rPr>
                                <m:t>×</m:t>
                              </m:r>
                            </m:oMath>
                          </a14:m>
                          <a:r>
                            <a:rPr lang="en-GB" sz="1200" dirty="0">
                              <a:latin typeface="+mj-lt"/>
                            </a:rPr>
                            <a:t> 180 = sum of interior angles</a:t>
                          </a:r>
                        </a:p>
                      </a:txBody>
                      <a:tcPr anchor="ctr"/>
                    </a:tc>
                    <a:tc hMerge="1">
                      <a:txBody>
                        <a:bodyPr/>
                        <a:lstStyle/>
                        <a:p>
                          <a:endParaRPr lang="en-GB" sz="1200" dirty="0"/>
                        </a:p>
                      </a:txBody>
                      <a:tcPr anchor="ctr"/>
                    </a:tc>
                    <a:extLst>
                      <a:ext uri="{0D108BD9-81ED-4DB2-BD59-A6C34878D82A}">
                        <a16:rowId xmlns:a16="http://schemas.microsoft.com/office/drawing/2014/main" val="2032655376"/>
                      </a:ext>
                    </a:extLst>
                  </a:tr>
                  <a:tr h="315294">
                    <a:tc gridSpan="3">
                      <a:txBody>
                        <a:bodyPr/>
                        <a:lstStyle/>
                        <a:p>
                          <a:r>
                            <a:rPr lang="en-GB" sz="1200" dirty="0">
                              <a:latin typeface="+mj-lt"/>
                            </a:rPr>
                            <a:t>Names and properties of polygons</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400" dirty="0"/>
                        </a:p>
                      </a:txBody>
                      <a:tcPr anchor="ctr"/>
                    </a:tc>
                    <a:extLst>
                      <a:ext uri="{0D108BD9-81ED-4DB2-BD59-A6C34878D82A}">
                        <a16:rowId xmlns:a16="http://schemas.microsoft.com/office/drawing/2014/main" val="244138069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Pentagon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5 sides and</a:t>
                          </a:r>
                          <a:r>
                            <a:rPr lang="en-GB" sz="1200" baseline="0" dirty="0">
                              <a:latin typeface="+mj-lt"/>
                            </a:rPr>
                            <a:t> angles</a:t>
                          </a:r>
                          <a:endParaRPr lang="en-GB" sz="1200" dirty="0">
                            <a:latin typeface="+mj-lt"/>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927990553"/>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Hexagon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6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2505913498"/>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Heptagon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7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1168571877"/>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Octagon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8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17162565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Nonagon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9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539766719"/>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Decagon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10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3798719247"/>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9669318"/>
                  </p:ext>
                </p:extLst>
              </p:nvPr>
            </p:nvGraphicFramePr>
            <p:xfrm>
              <a:off x="289216" y="805201"/>
              <a:ext cx="6721183" cy="5943285"/>
            </p:xfrm>
            <a:graphic>
              <a:graphicData uri="http://schemas.openxmlformats.org/drawingml/2006/table">
                <a:tbl>
                  <a:tblPr firstRow="1" bandRow="1">
                    <a:tableStyleId>{5940675A-B579-460E-94D1-54222C63F5DA}</a:tableStyleId>
                  </a:tblPr>
                  <a:tblGrid>
                    <a:gridCol w="1137464">
                      <a:extLst>
                        <a:ext uri="{9D8B030D-6E8A-4147-A177-3AD203B41FA5}">
                          <a16:colId xmlns:a16="http://schemas.microsoft.com/office/drawing/2014/main" val="1819338561"/>
                        </a:ext>
                      </a:extLst>
                    </a:gridCol>
                    <a:gridCol w="2864608">
                      <a:extLst>
                        <a:ext uri="{9D8B030D-6E8A-4147-A177-3AD203B41FA5}">
                          <a16:colId xmlns:a16="http://schemas.microsoft.com/office/drawing/2014/main" val="426144753"/>
                        </a:ext>
                      </a:extLst>
                    </a:gridCol>
                    <a:gridCol w="2719111">
                      <a:extLst>
                        <a:ext uri="{9D8B030D-6E8A-4147-A177-3AD203B41FA5}">
                          <a16:colId xmlns:a16="http://schemas.microsoft.com/office/drawing/2014/main" val="487962439"/>
                        </a:ext>
                      </a:extLst>
                    </a:gridCol>
                  </a:tblGrid>
                  <a:tr h="315294">
                    <a:tc gridSpan="2">
                      <a:txBody>
                        <a:bodyPr/>
                        <a:lstStyle/>
                        <a:p>
                          <a:pPr algn="ctr"/>
                          <a:r>
                            <a:rPr lang="en-GB" sz="1200" b="1" dirty="0">
                              <a:latin typeface="+mj-lt"/>
                            </a:rPr>
                            <a:t>Angles in other Polygons</a:t>
                          </a:r>
                        </a:p>
                      </a:txBody>
                      <a:tcPr>
                        <a:solidFill>
                          <a:schemeClr val="accent4">
                            <a:lumMod val="20000"/>
                            <a:lumOff val="80000"/>
                          </a:schemeClr>
                        </a:solidFill>
                      </a:tcPr>
                    </a:tc>
                    <a:tc hMerge="1">
                      <a:txBody>
                        <a:bodyPr/>
                        <a:lstStyle/>
                        <a:p>
                          <a:endParaRPr lang="en-GB"/>
                        </a:p>
                      </a:txBody>
                      <a:tcPr/>
                    </a:tc>
                    <a:tc>
                      <a:txBody>
                        <a:bodyPr/>
                        <a:lstStyle/>
                        <a:p>
                          <a:pPr algn="ctr"/>
                          <a:endParaRPr lang="en-GB" sz="1200" b="1" dirty="0">
                            <a:latin typeface="+mj-lt"/>
                          </a:endParaRPr>
                        </a:p>
                      </a:txBody>
                      <a:tcPr>
                        <a:solidFill>
                          <a:schemeClr val="accent4">
                            <a:lumMod val="20000"/>
                            <a:lumOff val="80000"/>
                          </a:schemeClr>
                        </a:solidFill>
                      </a:tcPr>
                    </a:tc>
                    <a:extLst>
                      <a:ext uri="{0D108BD9-81ED-4DB2-BD59-A6C34878D82A}">
                        <a16:rowId xmlns:a16="http://schemas.microsoft.com/office/drawing/2014/main" val="56117937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Polygon</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a:t>
                          </a:r>
                          <a:r>
                            <a:rPr lang="en-GB" sz="1200" baseline="0" dirty="0">
                              <a:latin typeface="+mj-lt"/>
                            </a:rPr>
                            <a:t> closed 2D shape with 3 or more sides</a:t>
                          </a:r>
                          <a:endParaRPr lang="en-GB" sz="1200" dirty="0">
                            <a:latin typeface="+mj-lt"/>
                          </a:endParaRPr>
                        </a:p>
                      </a:txBody>
                      <a:tcPr anchor="ct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nchor="ctr"/>
                    </a:tc>
                    <a:extLst>
                      <a:ext uri="{0D108BD9-81ED-4DB2-BD59-A6C34878D82A}">
                        <a16:rowId xmlns:a16="http://schemas.microsoft.com/office/drawing/2014/main" val="1446380316"/>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Equal sides</a:t>
                          </a:r>
                          <a:r>
                            <a:rPr lang="en-GB" sz="1200" baseline="0" dirty="0">
                              <a:latin typeface="+mj-lt"/>
                            </a:rPr>
                            <a:t> and angles</a:t>
                          </a:r>
                          <a:endParaRPr lang="en-GB" sz="1200" dirty="0">
                            <a:latin typeface="+mj-lt"/>
                          </a:endParaRPr>
                        </a:p>
                      </a:txBody>
                      <a:tcPr anchor="ctr"/>
                    </a:tc>
                    <a:tc vMerge="1">
                      <a:txBody>
                        <a:bodyPr/>
                        <a:lstStyle/>
                        <a:p>
                          <a:endParaRPr lang="en-GB"/>
                        </a:p>
                      </a:txBody>
                      <a:tcPr/>
                    </a:tc>
                    <a:extLst>
                      <a:ext uri="{0D108BD9-81ED-4DB2-BD59-A6C34878D82A}">
                        <a16:rowId xmlns:a16="http://schemas.microsoft.com/office/drawing/2014/main" val="2844404802"/>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Irregular</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Unequal sides and angles</a:t>
                          </a:r>
                        </a:p>
                      </a:txBody>
                      <a:tcPr anchor="ctr"/>
                    </a:tc>
                    <a:tc vMerge="1">
                      <a:txBody>
                        <a:bodyPr/>
                        <a:lstStyle/>
                        <a:p>
                          <a:endParaRPr lang="en-GB"/>
                        </a:p>
                      </a:txBody>
                      <a:tcPr/>
                    </a:tc>
                    <a:extLst>
                      <a:ext uri="{0D108BD9-81ED-4DB2-BD59-A6C34878D82A}">
                        <a16:rowId xmlns:a16="http://schemas.microsoft.com/office/drawing/2014/main" val="3328047941"/>
                      </a:ext>
                    </a:extLst>
                  </a:tr>
                  <a:tr h="37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Interior angle</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angle</a:t>
                          </a:r>
                          <a:r>
                            <a:rPr lang="en-GB" sz="1200" baseline="0" dirty="0">
                              <a:latin typeface="+mj-lt"/>
                            </a:rPr>
                            <a:t> inside a shape</a:t>
                          </a:r>
                          <a:endParaRPr lang="en-GB" sz="1200" dirty="0">
                            <a:latin typeface="+mj-lt"/>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2117508892"/>
                      </a:ext>
                    </a:extLst>
                  </a:tr>
                  <a:tr h="525489">
                    <a:tc>
                      <a:txBody>
                        <a:bodyPr/>
                        <a:lstStyle/>
                        <a:p>
                          <a:r>
                            <a:rPr lang="en-GB" sz="1200" b="0" dirty="0">
                              <a:latin typeface="+mj-lt"/>
                            </a:rPr>
                            <a:t>Exterior angle</a:t>
                          </a:r>
                        </a:p>
                      </a:txBody>
                      <a:tcPr anchor="ctr">
                        <a:solidFill>
                          <a:schemeClr val="bg1"/>
                        </a:solidFill>
                      </a:tcPr>
                    </a:tc>
                    <a:tc>
                      <a:txBody>
                        <a:bodyPr/>
                        <a:lstStyle/>
                        <a:p>
                          <a:r>
                            <a:rPr lang="en-GB" sz="1200" dirty="0">
                              <a:latin typeface="+mj-lt"/>
                            </a:rPr>
                            <a:t>angle between any side of a shape, and a line extended from the next side.</a:t>
                          </a:r>
                        </a:p>
                      </a:txBody>
                      <a:tcPr anchor="ctr"/>
                    </a:tc>
                    <a:tc vMerge="1">
                      <a:txBody>
                        <a:bodyPr/>
                        <a:lstStyle/>
                        <a:p>
                          <a:endParaRPr lang="en-GB" sz="1200" dirty="0"/>
                        </a:p>
                      </a:txBody>
                      <a:tcPr anchor="ctr"/>
                    </a:tc>
                    <a:extLst>
                      <a:ext uri="{0D108BD9-81ED-4DB2-BD59-A6C34878D82A}">
                        <a16:rowId xmlns:a16="http://schemas.microsoft.com/office/drawing/2014/main" val="302127737"/>
                      </a:ext>
                    </a:extLst>
                  </a:tr>
                  <a:tr h="315294">
                    <a:tc gridSpan="3">
                      <a:txBody>
                        <a:bodyPr/>
                        <a:lstStyle/>
                        <a:p>
                          <a:r>
                            <a:rPr lang="en-GB" sz="1200" b="1" dirty="0">
                              <a:latin typeface="+mj-lt"/>
                            </a:rPr>
                            <a:t>Formulae you need to memorise:</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200" b="1" dirty="0"/>
                        </a:p>
                      </a:txBody>
                      <a:tcPr anchor="ctr">
                        <a:solidFill>
                          <a:schemeClr val="accent4">
                            <a:lumMod val="20000"/>
                            <a:lumOff val="80000"/>
                          </a:schemeClr>
                        </a:solidFill>
                      </a:tcPr>
                    </a:tc>
                    <a:extLst>
                      <a:ext uri="{0D108BD9-81ED-4DB2-BD59-A6C34878D82A}">
                        <a16:rowId xmlns:a16="http://schemas.microsoft.com/office/drawing/2014/main" val="3581722548"/>
                      </a:ext>
                    </a:extLst>
                  </a:tr>
                  <a:tr h="3152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mj-lt"/>
                            </a:rPr>
                            <a:t>n</a:t>
                          </a:r>
                          <a:r>
                            <a:rPr lang="en-GB" sz="1200" b="1" baseline="0" dirty="0">
                              <a:solidFill>
                                <a:srgbClr val="FF0000"/>
                              </a:solidFill>
                              <a:latin typeface="+mj-lt"/>
                            </a:rPr>
                            <a:t> = number of sides in the shape</a:t>
                          </a:r>
                          <a:endParaRPr lang="en-GB" sz="1200" b="1" dirty="0">
                            <a:solidFill>
                              <a:srgbClr val="FF0000"/>
                            </a:solidFill>
                            <a:latin typeface="+mj-lt"/>
                          </a:endParaRPr>
                        </a:p>
                      </a:txBody>
                      <a:tcPr anchor="ct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anchor="ctr"/>
                    </a:tc>
                    <a:extLst>
                      <a:ext uri="{0D108BD9-81ED-4DB2-BD59-A6C34878D82A}">
                        <a16:rowId xmlns:a16="http://schemas.microsoft.com/office/drawing/2014/main" val="378647297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Formula 1</a:t>
                          </a: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exterior</a:t>
                          </a:r>
                          <a:r>
                            <a:rPr lang="en-GB" sz="1200" baseline="0" dirty="0">
                              <a:latin typeface="+mj-lt"/>
                            </a:rPr>
                            <a:t> + interior = 180⁰</a:t>
                          </a:r>
                          <a:endParaRPr lang="en-GB" sz="1200" dirty="0">
                            <a:latin typeface="+mj-lt"/>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355832081"/>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Formula 2</a:t>
                          </a:r>
                        </a:p>
                      </a:txBody>
                      <a:tcPr anchor="ctr"/>
                    </a:tc>
                    <a:tc gridSpan="2">
                      <a:txBody>
                        <a:bodyPr/>
                        <a:lstStyle/>
                        <a:p>
                          <a:endParaRPr lang="en-US"/>
                        </a:p>
                      </a:txBody>
                      <a:tcPr anchor="ctr">
                        <a:blipFill>
                          <a:blip r:embed="rId4"/>
                          <a:stretch>
                            <a:fillRect l="-20524" t="-982692" r="-328" b="-803846"/>
                          </a:stretch>
                        </a:blip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1290006752"/>
                      </a:ext>
                    </a:extLst>
                  </a:tr>
                  <a:tr h="315294">
                    <a:tc>
                      <a:txBody>
                        <a:bodyPr/>
                        <a:lstStyle/>
                        <a:p>
                          <a:pPr algn="l"/>
                          <a:r>
                            <a:rPr lang="en-GB" sz="1200" b="0" dirty="0">
                              <a:latin typeface="+mj-lt"/>
                            </a:rPr>
                            <a:t>Formula 3</a:t>
                          </a:r>
                        </a:p>
                      </a:txBody>
                      <a:tcPr anchor="ctr"/>
                    </a:tc>
                    <a:tc gridSpan="2">
                      <a:txBody>
                        <a:bodyPr/>
                        <a:lstStyle/>
                        <a:p>
                          <a:endParaRPr lang="en-US"/>
                        </a:p>
                      </a:txBody>
                      <a:tcPr anchor="ctr">
                        <a:blipFill>
                          <a:blip r:embed="rId4"/>
                          <a:stretch>
                            <a:fillRect l="-20524" t="-1082692" r="-328" b="-703846"/>
                          </a:stretch>
                        </a:blipFill>
                      </a:tcPr>
                    </a:tc>
                    <a:tc hMerge="1">
                      <a:txBody>
                        <a:bodyPr/>
                        <a:lstStyle/>
                        <a:p>
                          <a:endParaRPr lang="en-GB" sz="1200" dirty="0"/>
                        </a:p>
                      </a:txBody>
                      <a:tcPr anchor="ctr"/>
                    </a:tc>
                    <a:extLst>
                      <a:ext uri="{0D108BD9-81ED-4DB2-BD59-A6C34878D82A}">
                        <a16:rowId xmlns:a16="http://schemas.microsoft.com/office/drawing/2014/main" val="2032655376"/>
                      </a:ext>
                    </a:extLst>
                  </a:tr>
                  <a:tr h="315294">
                    <a:tc gridSpan="3">
                      <a:txBody>
                        <a:bodyPr/>
                        <a:lstStyle/>
                        <a:p>
                          <a:r>
                            <a:rPr lang="en-GB" sz="1200" dirty="0">
                              <a:latin typeface="+mj-lt"/>
                            </a:rPr>
                            <a:t>Names and properties of polygons</a:t>
                          </a:r>
                        </a:p>
                      </a:txBody>
                      <a:tcPr anchor="ctr">
                        <a:solidFill>
                          <a:schemeClr val="accent4">
                            <a:lumMod val="20000"/>
                            <a:lumOff val="80000"/>
                          </a:schemeClr>
                        </a:solidFill>
                      </a:tcPr>
                    </a:tc>
                    <a:tc hMerge="1">
                      <a:txBody>
                        <a:bodyPr/>
                        <a:lstStyle/>
                        <a:p>
                          <a:endParaRPr lang="en-GB"/>
                        </a:p>
                      </a:txBody>
                      <a:tcPr/>
                    </a:tc>
                    <a:tc hMerge="1">
                      <a:txBody>
                        <a:bodyPr/>
                        <a:lstStyle/>
                        <a:p>
                          <a:endParaRPr lang="en-GB" sz="1400" dirty="0"/>
                        </a:p>
                      </a:txBody>
                      <a:tcPr anchor="ctr"/>
                    </a:tc>
                    <a:extLst>
                      <a:ext uri="{0D108BD9-81ED-4DB2-BD59-A6C34878D82A}">
                        <a16:rowId xmlns:a16="http://schemas.microsoft.com/office/drawing/2014/main" val="244138069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Pentagon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5 sides and</a:t>
                          </a:r>
                          <a:r>
                            <a:rPr lang="en-GB" sz="1200" baseline="0" dirty="0">
                              <a:latin typeface="+mj-lt"/>
                            </a:rPr>
                            <a:t> angles</a:t>
                          </a:r>
                          <a:endParaRPr lang="en-GB" sz="1200" dirty="0">
                            <a:latin typeface="+mj-lt"/>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extLst>
                      <a:ext uri="{0D108BD9-81ED-4DB2-BD59-A6C34878D82A}">
                        <a16:rowId xmlns:a16="http://schemas.microsoft.com/office/drawing/2014/main" val="3927990553"/>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Hexagon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6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2505913498"/>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Heptagon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7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1168571877"/>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Octagon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8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171625655"/>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Nonagon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9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539766719"/>
                      </a:ext>
                    </a:extLst>
                  </a:tr>
                  <a:tr h="315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j-lt"/>
                            </a:rPr>
                            <a:t>Decagon</a:t>
                          </a: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10 sides and</a:t>
                          </a:r>
                          <a:r>
                            <a:rPr lang="en-GB" sz="1200" baseline="0" dirty="0">
                              <a:latin typeface="+mj-lt"/>
                            </a:rPr>
                            <a:t> angles</a:t>
                          </a:r>
                          <a:endParaRPr lang="en-GB" sz="1200" dirty="0">
                            <a:latin typeface="+mj-lt"/>
                          </a:endParaRPr>
                        </a:p>
                      </a:txBody>
                      <a:tcPr anchor="ctr"/>
                    </a:tc>
                    <a:tc hMerge="1">
                      <a:txBody>
                        <a:bodyPr/>
                        <a:lstStyle/>
                        <a:p>
                          <a:endParaRPr lang="en-GB"/>
                        </a:p>
                      </a:txBody>
                      <a:tcPr/>
                    </a:tc>
                    <a:extLst>
                      <a:ext uri="{0D108BD9-81ED-4DB2-BD59-A6C34878D82A}">
                        <a16:rowId xmlns:a16="http://schemas.microsoft.com/office/drawing/2014/main" val="3798719247"/>
                      </a:ext>
                    </a:extLst>
                  </a:tr>
                </a:tbl>
              </a:graphicData>
            </a:graphic>
          </p:graphicFrame>
        </mc:Fallback>
      </mc:AlternateContent>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432592" y="1200189"/>
            <a:ext cx="2421532" cy="1754141"/>
          </a:xfrm>
          <a:prstGeom prst="rect">
            <a:avLst/>
          </a:prstGeom>
        </p:spPr>
      </p:pic>
      <p:sp>
        <p:nvSpPr>
          <p:cNvPr id="21" name="TextBox 20"/>
          <p:cNvSpPr txBox="1"/>
          <p:nvPr/>
        </p:nvSpPr>
        <p:spPr>
          <a:xfrm>
            <a:off x="289217" y="243225"/>
            <a:ext cx="4143375"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a:t>
            </a:r>
            <a:r>
              <a:rPr lang="en-US" sz="2400" dirty="0">
                <a:solidFill>
                  <a:prstClr val="white"/>
                </a:solidFill>
                <a:latin typeface="Gill Sans MT" panose="020B0502020104020203" pitchFamily="34" charset="0"/>
              </a:rPr>
              <a:t>Higher and Foundation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9" name="TextBox 1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2</a:t>
            </a:r>
          </a:p>
        </p:txBody>
      </p:sp>
    </p:spTree>
    <p:extLst>
      <p:ext uri="{BB962C8B-B14F-4D97-AF65-F5344CB8AC3E}">
        <p14:creationId xmlns:p14="http://schemas.microsoft.com/office/powerpoint/2010/main" val="118969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3946158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1178819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3112758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3112806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261475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spTree>
    <p:extLst>
      <p:ext uri="{BB962C8B-B14F-4D97-AF65-F5344CB8AC3E}">
        <p14:creationId xmlns:p14="http://schemas.microsoft.com/office/powerpoint/2010/main" val="208572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Graphs | Edexcel GCSE Maths Revision Notes 2022 | Save My Exams"/>
          <p:cNvPicPr>
            <a:picLocks noChangeAspect="1" noChangeArrowheads="1"/>
          </p:cNvPicPr>
          <p:nvPr/>
        </p:nvPicPr>
        <p:blipFill rotWithShape="1">
          <a:blip r:embed="rId2">
            <a:extLst>
              <a:ext uri="{28A0092B-C50C-407E-A947-70E740481C1C}">
                <a14:useLocalDpi xmlns:a14="http://schemas.microsoft.com/office/drawing/2010/main" val="0"/>
              </a:ext>
            </a:extLst>
          </a:blip>
          <a:srcRect b="2758"/>
          <a:stretch/>
        </p:blipFill>
        <p:spPr bwMode="auto">
          <a:xfrm>
            <a:off x="2379489" y="243225"/>
            <a:ext cx="9652858" cy="6186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218" y="243225"/>
            <a:ext cx="2221754" cy="83099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Higher and Foundation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192611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9217" y="243225"/>
            <a:ext cx="370801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Year 11 Higher only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508767008"/>
                  </p:ext>
                </p:extLst>
              </p:nvPr>
            </p:nvGraphicFramePr>
            <p:xfrm>
              <a:off x="289216" y="957605"/>
              <a:ext cx="4282783" cy="3592992"/>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a:latin typeface="+mj-lt"/>
                            </a:rPr>
                            <a:t>Advance</a:t>
                          </a:r>
                          <a:r>
                            <a:rPr lang="en-GB" sz="1200" b="1" u="sng" baseline="0" dirty="0">
                              <a:latin typeface="+mj-lt"/>
                            </a:rPr>
                            <a:t>d Trigonometry</a:t>
                          </a:r>
                          <a:endParaRPr lang="en-GB" sz="1200" b="1" u="sng" dirty="0">
                            <a:latin typeface="+mj-lt"/>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Sine</a:t>
                          </a:r>
                          <a:r>
                            <a:rPr lang="en-GB" sz="1200" kern="1400" baseline="0" dirty="0">
                              <a:ln>
                                <a:noFill/>
                              </a:ln>
                              <a:solidFill>
                                <a:srgbClr val="000000"/>
                              </a:solidFill>
                              <a:effectLst/>
                              <a:latin typeface="+mj-lt"/>
                            </a:rPr>
                            <a:t> rule (sides)</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𝑎</m:t>
                                    </m:r>
                                  </m:num>
                                  <m:den>
                                    <m:r>
                                      <a:rPr lang="en-GB" sz="1200" b="0" i="1" kern="1400" smtClean="0">
                                        <a:ln>
                                          <a:noFill/>
                                        </a:ln>
                                        <a:solidFill>
                                          <a:srgbClr val="000000"/>
                                        </a:solidFill>
                                        <a:effectLst/>
                                        <a:latin typeface="Cambria Math" panose="02040503050406030204" pitchFamily="18" charset="0"/>
                                      </a:rPr>
                                      <m:t>𝑆𝑖𝑛𝐴</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𝑏</m:t>
                                    </m:r>
                                  </m:num>
                                  <m:den>
                                    <m:r>
                                      <a:rPr lang="en-GB" sz="1200" b="0" i="1" kern="1400" smtClean="0">
                                        <a:ln>
                                          <a:noFill/>
                                        </a:ln>
                                        <a:solidFill>
                                          <a:srgbClr val="000000"/>
                                        </a:solidFill>
                                        <a:effectLst/>
                                        <a:latin typeface="Cambria Math" panose="02040503050406030204" pitchFamily="18" charset="0"/>
                                      </a:rPr>
                                      <m:t>𝑆𝑖𝑛𝐵</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𝑐</m:t>
                                    </m:r>
                                  </m:num>
                                  <m:den>
                                    <m:r>
                                      <a:rPr lang="en-GB" sz="1200" b="0" i="1" kern="1400" smtClean="0">
                                        <a:ln>
                                          <a:noFill/>
                                        </a:ln>
                                        <a:solidFill>
                                          <a:srgbClr val="000000"/>
                                        </a:solidFill>
                                        <a:effectLst/>
                                        <a:latin typeface="Cambria Math" panose="02040503050406030204" pitchFamily="18" charset="0"/>
                                      </a:rPr>
                                      <m:t>𝑆𝑖𝑛𝐶</m:t>
                                    </m:r>
                                  </m:den>
                                </m:f>
                              </m:oMath>
                            </m:oMathPara>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8308046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Sine rule (angles)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𝑆𝑖𝑛𝐴</m:t>
                                    </m:r>
                                  </m:num>
                                  <m:den>
                                    <m:r>
                                      <a:rPr lang="en-GB" sz="1200" b="0" i="1" kern="1400" smtClean="0">
                                        <a:ln>
                                          <a:noFill/>
                                        </a:ln>
                                        <a:solidFill>
                                          <a:srgbClr val="000000"/>
                                        </a:solidFill>
                                        <a:effectLst/>
                                        <a:latin typeface="Cambria Math" panose="02040503050406030204" pitchFamily="18" charset="0"/>
                                      </a:rPr>
                                      <m:t>𝑎</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𝑆𝑖𝑛𝐵</m:t>
                                    </m:r>
                                  </m:num>
                                  <m:den>
                                    <m:r>
                                      <a:rPr lang="en-GB" sz="1200" b="0" i="1" kern="1400" smtClean="0">
                                        <a:ln>
                                          <a:noFill/>
                                        </a:ln>
                                        <a:solidFill>
                                          <a:srgbClr val="000000"/>
                                        </a:solidFill>
                                        <a:effectLst/>
                                        <a:latin typeface="Cambria Math" panose="02040503050406030204" pitchFamily="18" charset="0"/>
                                      </a:rPr>
                                      <m:t>𝑏</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𝑆𝑖𝑛𝐶</m:t>
                                    </m:r>
                                  </m:num>
                                  <m:den>
                                    <m:r>
                                      <a:rPr lang="en-GB" sz="1200" b="0" i="1" kern="1400" smtClean="0">
                                        <a:ln>
                                          <a:noFill/>
                                        </a:ln>
                                        <a:solidFill>
                                          <a:srgbClr val="000000"/>
                                        </a:solidFill>
                                        <a:effectLst/>
                                        <a:latin typeface="Cambria Math" panose="02040503050406030204" pitchFamily="18" charset="0"/>
                                      </a:rPr>
                                      <m:t>𝑐</m:t>
                                    </m:r>
                                  </m:den>
                                </m:f>
                              </m:oMath>
                            </m:oMathPara>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489290701"/>
                      </a:ext>
                    </a:extLst>
                  </a:tr>
                  <a:tr h="19768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Cosine rule (sides)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20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𝑏𝑐𝐶𝑜𝑠</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591994769"/>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Cosine rule (angles)</a:t>
                          </a: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𝐶𝑜𝑠</m:t>
                                </m:r>
                                <m:d>
                                  <m:dPr>
                                    <m:ctrlPr>
                                      <a:rPr lang="en-GB" sz="1200" b="0" i="1" kern="1400" smtClean="0">
                                        <a:ln>
                                          <a:noFill/>
                                        </a:ln>
                                        <a:solidFill>
                                          <a:srgbClr val="000000"/>
                                        </a:solidFill>
                                        <a:effectLst/>
                                        <a:latin typeface="Cambria Math" panose="02040503050406030204" pitchFamily="18" charset="0"/>
                                      </a:rPr>
                                    </m:ctrlPr>
                                  </m:dPr>
                                  <m:e>
                                    <m:r>
                                      <a:rPr lang="en-GB" sz="1200" b="0" i="1" kern="1400" smtClean="0">
                                        <a:ln>
                                          <a:noFill/>
                                        </a:ln>
                                        <a:solidFill>
                                          <a:srgbClr val="000000"/>
                                        </a:solidFill>
                                        <a:effectLst/>
                                        <a:latin typeface="Cambria Math" panose="02040503050406030204" pitchFamily="18" charset="0"/>
                                      </a:rPr>
                                      <m:t>𝐴</m:t>
                                    </m:r>
                                  </m:e>
                                </m:d>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num>
                                  <m:den>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m:t>
                                    </m:r>
                                  </m:den>
                                </m:f>
                              </m:oMath>
                            </m:oMathPara>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80808889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Area</a:t>
                          </a:r>
                          <a:r>
                            <a:rPr lang="en-GB" sz="1200" kern="1400" baseline="0" dirty="0">
                              <a:ln>
                                <a:noFill/>
                              </a:ln>
                              <a:solidFill>
                                <a:srgbClr val="000000"/>
                              </a:solidFill>
                              <a:effectLst/>
                              <a:latin typeface="+mj-lt"/>
                            </a:rPr>
                            <a:t> of any triangle</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1</m:t>
                                    </m:r>
                                  </m:num>
                                  <m:den>
                                    <m:r>
                                      <a:rPr lang="en-GB" sz="1200" b="0" i="1" kern="1400" smtClean="0">
                                        <a:ln>
                                          <a:noFill/>
                                        </a:ln>
                                        <a:solidFill>
                                          <a:srgbClr val="000000"/>
                                        </a:solidFill>
                                        <a:effectLst/>
                                        <a:latin typeface="Cambria Math" panose="02040503050406030204" pitchFamily="18" charset="0"/>
                                      </a:rPr>
                                      <m:t>2</m:t>
                                    </m:r>
                                  </m:den>
                                </m:f>
                                <m:r>
                                  <a:rPr lang="en-GB" sz="1200" b="0" i="1" kern="1400" smtClean="0">
                                    <a:ln>
                                      <a:noFill/>
                                    </a:ln>
                                    <a:solidFill>
                                      <a:srgbClr val="000000"/>
                                    </a:solidFill>
                                    <a:effectLst/>
                                    <a:latin typeface="Cambria Math" panose="02040503050406030204" pitchFamily="18" charset="0"/>
                                  </a:rPr>
                                  <m:t>𝑎𝑏𝑆𝑖𝑛</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𝐶</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70688304"/>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508767008"/>
                  </p:ext>
                </p:extLst>
              </p:nvPr>
            </p:nvGraphicFramePr>
            <p:xfrm>
              <a:off x="289216" y="957605"/>
              <a:ext cx="4282783" cy="3603470"/>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a:latin typeface="+mj-lt"/>
                            </a:rPr>
                            <a:t>Advance</a:t>
                          </a:r>
                          <a:r>
                            <a:rPr lang="en-GB" sz="1200" b="1" u="sng" baseline="0" dirty="0">
                              <a:latin typeface="+mj-lt"/>
                            </a:rPr>
                            <a:t>d Trigonometry</a:t>
                          </a:r>
                          <a:endParaRPr lang="en-GB" sz="1200" b="1" u="sng" dirty="0">
                            <a:latin typeface="+mj-lt"/>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66421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Sine</a:t>
                          </a:r>
                          <a:r>
                            <a:rPr lang="en-GB" sz="1200" kern="1400" baseline="0" dirty="0">
                              <a:ln>
                                <a:noFill/>
                              </a:ln>
                              <a:solidFill>
                                <a:srgbClr val="000000"/>
                              </a:solidFill>
                              <a:effectLst/>
                              <a:latin typeface="+mj-lt"/>
                            </a:rPr>
                            <a:t> rule (sides)</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57143" t="-69725" r="-670" b="-376147"/>
                          </a:stretch>
                        </a:blipFill>
                      </a:tcPr>
                    </a:tc>
                    <a:extLst>
                      <a:ext uri="{0D108BD9-81ED-4DB2-BD59-A6C34878D82A}">
                        <a16:rowId xmlns:a16="http://schemas.microsoft.com/office/drawing/2014/main" val="1283080463"/>
                      </a:ext>
                    </a:extLst>
                  </a:tr>
                  <a:tr h="65982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Sine rule (angles)</a:t>
                          </a:r>
                        </a:p>
                      </a:txBody>
                      <a:tcPr marL="36576" marR="36576" marT="36576" marB="36576" anchor="ctr"/>
                    </a:tc>
                    <a:tc>
                      <a:txBody>
                        <a:bodyPr/>
                        <a:lstStyle/>
                        <a:p>
                          <a:endParaRPr lang="en-US"/>
                        </a:p>
                      </a:txBody>
                      <a:tcPr marL="36576" marR="36576" marT="36576" marB="36576" anchor="ctr">
                        <a:blipFill>
                          <a:blip r:embed="rId2"/>
                          <a:stretch>
                            <a:fillRect l="-57143" t="-171296" r="-670" b="-279630"/>
                          </a:stretch>
                        </a:blipFill>
                      </a:tcPr>
                    </a:tc>
                    <a:extLst>
                      <a:ext uri="{0D108BD9-81ED-4DB2-BD59-A6C34878D82A}">
                        <a16:rowId xmlns:a16="http://schemas.microsoft.com/office/drawing/2014/main" val="3489290701"/>
                      </a:ext>
                    </a:extLst>
                  </a:tr>
                  <a:tr h="47352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Cosine rule (sides)</a:t>
                          </a:r>
                        </a:p>
                      </a:txBody>
                      <a:tcPr marL="36576" marR="36576" marT="36576" marB="36576" anchor="ctr"/>
                    </a:tc>
                    <a:tc>
                      <a:txBody>
                        <a:bodyPr/>
                        <a:lstStyle/>
                        <a:p>
                          <a:endParaRPr lang="en-US"/>
                        </a:p>
                      </a:txBody>
                      <a:tcPr marL="36576" marR="36576" marT="36576" marB="36576" anchor="ctr">
                        <a:blipFill>
                          <a:blip r:embed="rId2"/>
                          <a:stretch>
                            <a:fillRect l="-57143" t="-375641" r="-670" b="-287179"/>
                          </a:stretch>
                        </a:blipFill>
                      </a:tcPr>
                    </a:tc>
                    <a:extLst>
                      <a:ext uri="{0D108BD9-81ED-4DB2-BD59-A6C34878D82A}">
                        <a16:rowId xmlns:a16="http://schemas.microsoft.com/office/drawing/2014/main" val="591994769"/>
                      </a:ext>
                    </a:extLst>
                  </a:tr>
                  <a:tr h="69323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Cosine rule (angles)</a:t>
                          </a:r>
                        </a:p>
                      </a:txBody>
                      <a:tcPr marL="36576" marR="36576" marT="36576" marB="36576" anchor="ctr"/>
                    </a:tc>
                    <a:tc>
                      <a:txBody>
                        <a:bodyPr/>
                        <a:lstStyle/>
                        <a:p>
                          <a:endParaRPr lang="en-US"/>
                        </a:p>
                      </a:txBody>
                      <a:tcPr marL="36576" marR="36576" marT="36576" marB="36576" anchor="ctr">
                        <a:blipFill>
                          <a:blip r:embed="rId2"/>
                          <a:stretch>
                            <a:fillRect l="-57143" t="-325439" r="-670" b="-96491"/>
                          </a:stretch>
                        </a:blipFill>
                      </a:tcPr>
                    </a:tc>
                    <a:extLst>
                      <a:ext uri="{0D108BD9-81ED-4DB2-BD59-A6C34878D82A}">
                        <a16:rowId xmlns:a16="http://schemas.microsoft.com/office/drawing/2014/main" val="808088893"/>
                      </a:ext>
                    </a:extLst>
                  </a:tr>
                  <a:tr h="658305">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Area</a:t>
                          </a:r>
                          <a:r>
                            <a:rPr lang="en-GB" sz="1200" kern="1400" baseline="0" dirty="0">
                              <a:ln>
                                <a:noFill/>
                              </a:ln>
                              <a:solidFill>
                                <a:srgbClr val="000000"/>
                              </a:solidFill>
                              <a:effectLst/>
                              <a:latin typeface="+mj-lt"/>
                            </a:rPr>
                            <a:t> of any triangle</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57143" t="-449074" r="-670" b="-1852"/>
                          </a:stretch>
                        </a:blipFill>
                      </a:tcPr>
                    </a:tc>
                    <a:extLst>
                      <a:ext uri="{0D108BD9-81ED-4DB2-BD59-A6C34878D82A}">
                        <a16:rowId xmlns:a16="http://schemas.microsoft.com/office/drawing/2014/main" val="270688304"/>
                      </a:ext>
                    </a:extLst>
                  </a:tr>
                </a:tbl>
              </a:graphicData>
            </a:graphic>
          </p:graphicFrame>
        </mc:Fallback>
      </mc:AlternateContent>
      <p:graphicFrame>
        <p:nvGraphicFramePr>
          <p:cNvPr id="19" name="Table 18"/>
          <p:cNvGraphicFramePr>
            <a:graphicFrameLocks noGrp="1"/>
          </p:cNvGraphicFramePr>
          <p:nvPr>
            <p:extLst>
              <p:ext uri="{D42A27DB-BD31-4B8C-83A1-F6EECF244321}">
                <p14:modId xmlns:p14="http://schemas.microsoft.com/office/powerpoint/2010/main" val="3644740504"/>
              </p:ext>
            </p:extLst>
          </p:nvPr>
        </p:nvGraphicFramePr>
        <p:xfrm>
          <a:off x="4848225" y="243225"/>
          <a:ext cx="7077075" cy="6326598"/>
        </p:xfrm>
        <a:graphic>
          <a:graphicData uri="http://schemas.openxmlformats.org/drawingml/2006/table">
            <a:tbl>
              <a:tblPr firstRow="1" bandRow="1">
                <a:tableStyleId>{5940675A-B579-460E-94D1-54222C63F5DA}</a:tableStyleId>
              </a:tblPr>
              <a:tblGrid>
                <a:gridCol w="1161731">
                  <a:extLst>
                    <a:ext uri="{9D8B030D-6E8A-4147-A177-3AD203B41FA5}">
                      <a16:colId xmlns:a16="http://schemas.microsoft.com/office/drawing/2014/main" val="20000"/>
                    </a:ext>
                  </a:extLst>
                </a:gridCol>
                <a:gridCol w="5915344">
                  <a:extLst>
                    <a:ext uri="{9D8B030D-6E8A-4147-A177-3AD203B41FA5}">
                      <a16:colId xmlns:a16="http://schemas.microsoft.com/office/drawing/2014/main" val="20001"/>
                    </a:ext>
                  </a:extLst>
                </a:gridCol>
              </a:tblGrid>
              <a:tr h="422398">
                <a:tc gridSpan="2">
                  <a:txBody>
                    <a:bodyPr/>
                    <a:lstStyle/>
                    <a:p>
                      <a:pPr algn="ctr"/>
                      <a:r>
                        <a:rPr lang="en-GB" sz="1200" b="1" u="sng" dirty="0">
                          <a:latin typeface="+mj-lt"/>
                        </a:rPr>
                        <a:t>Trigonometric Graphs</a:t>
                      </a: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1972802">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j-lt"/>
                        </a:rPr>
                        <a:t>y</a:t>
                      </a:r>
                      <a:r>
                        <a:rPr lang="en-GB" sz="1200" kern="1400" baseline="0" dirty="0">
                          <a:ln>
                            <a:noFill/>
                          </a:ln>
                          <a:solidFill>
                            <a:srgbClr val="000000"/>
                          </a:solidFill>
                          <a:effectLst/>
                          <a:latin typeface="+mj-lt"/>
                        </a:rPr>
                        <a:t>  = sin(x)</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mj-lt"/>
                        </a:rPr>
                        <a:t>-</a:t>
                      </a:r>
                      <a:r>
                        <a:rPr lang="en-GB" sz="1200" kern="1400" baseline="0" dirty="0">
                          <a:ln>
                            <a:noFill/>
                          </a:ln>
                          <a:solidFill>
                            <a:srgbClr val="000000"/>
                          </a:solidFill>
                          <a:effectLst/>
                          <a:latin typeface="+mj-lt"/>
                        </a:rPr>
                        <a:t> Graph is a continuous curve and repeats every 360⁰</a:t>
                      </a:r>
                      <a:br>
                        <a:rPr lang="en-GB" sz="1200" kern="1400" baseline="0" dirty="0">
                          <a:ln>
                            <a:noFill/>
                          </a:ln>
                          <a:solidFill>
                            <a:srgbClr val="000000"/>
                          </a:solidFill>
                          <a:effectLst/>
                          <a:latin typeface="+mj-lt"/>
                        </a:rPr>
                      </a:br>
                      <a:r>
                        <a:rPr lang="en-GB" sz="1200" kern="1400" baseline="0" dirty="0">
                          <a:ln>
                            <a:noFill/>
                          </a:ln>
                          <a:solidFill>
                            <a:srgbClr val="000000"/>
                          </a:solidFill>
                          <a:effectLst/>
                          <a:latin typeface="+mj-lt"/>
                        </a:rPr>
                        <a:t>- Passes through (0, 0)</a:t>
                      </a:r>
                      <a:br>
                        <a:rPr lang="en-GB" sz="1200" kern="1400" baseline="0" dirty="0">
                          <a:ln>
                            <a:noFill/>
                          </a:ln>
                          <a:solidFill>
                            <a:srgbClr val="000000"/>
                          </a:solidFill>
                          <a:effectLst/>
                          <a:latin typeface="+mj-lt"/>
                        </a:rPr>
                      </a:br>
                      <a:r>
                        <a:rPr lang="en-GB" sz="1200" kern="1400" baseline="0" dirty="0">
                          <a:ln>
                            <a:noFill/>
                          </a:ln>
                          <a:solidFill>
                            <a:srgbClr val="000000"/>
                          </a:solidFill>
                          <a:effectLst/>
                          <a:latin typeface="+mj-lt"/>
                        </a:rPr>
                        <a:t>- Maximum point of 1, minimum point of -1</a:t>
                      </a:r>
                      <a:endParaRPr lang="en-GB" sz="1200" kern="1400" dirty="0">
                        <a:ln>
                          <a:noFill/>
                        </a:ln>
                        <a:solidFill>
                          <a:srgbClr val="000000"/>
                        </a:solidFill>
                        <a:effectLst/>
                        <a:latin typeface="+mj-lt"/>
                      </a:endParaRPr>
                    </a:p>
                  </a:txBody>
                  <a:tcPr marL="36576" marR="36576" marT="36576" marB="36576" anchor="b"/>
                </a:tc>
                <a:extLst>
                  <a:ext uri="{0D108BD9-81ED-4DB2-BD59-A6C34878D82A}">
                    <a16:rowId xmlns:a16="http://schemas.microsoft.com/office/drawing/2014/main" val="1283080463"/>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j-lt"/>
                        </a:rPr>
                        <a:t>y</a:t>
                      </a:r>
                      <a:r>
                        <a:rPr lang="en-GB" sz="1200" kern="1400" baseline="0" dirty="0">
                          <a:ln>
                            <a:noFill/>
                          </a:ln>
                          <a:solidFill>
                            <a:srgbClr val="000000"/>
                          </a:solidFill>
                          <a:effectLst/>
                          <a:latin typeface="+mj-lt"/>
                        </a:rPr>
                        <a:t>  = cos(x)</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mj-lt"/>
                        </a:rPr>
                        <a:t>-</a:t>
                      </a:r>
                      <a:r>
                        <a:rPr lang="en-GB" sz="1200" kern="1400" baseline="0" dirty="0">
                          <a:ln>
                            <a:noFill/>
                          </a:ln>
                          <a:solidFill>
                            <a:srgbClr val="000000"/>
                          </a:solidFill>
                          <a:effectLst/>
                          <a:latin typeface="+mj-lt"/>
                        </a:rPr>
                        <a:t> Graph is a continuous curve and repeats every 360⁰</a:t>
                      </a:r>
                      <a:br>
                        <a:rPr lang="en-GB" sz="1200" kern="1400" baseline="0" dirty="0">
                          <a:ln>
                            <a:noFill/>
                          </a:ln>
                          <a:solidFill>
                            <a:srgbClr val="000000"/>
                          </a:solidFill>
                          <a:effectLst/>
                          <a:latin typeface="+mj-lt"/>
                        </a:rPr>
                      </a:br>
                      <a:r>
                        <a:rPr lang="en-GB" sz="1200" kern="1400" baseline="0" dirty="0">
                          <a:ln>
                            <a:noFill/>
                          </a:ln>
                          <a:solidFill>
                            <a:srgbClr val="000000"/>
                          </a:solidFill>
                          <a:effectLst/>
                          <a:latin typeface="+mj-lt"/>
                        </a:rPr>
                        <a:t>- Passes through (0, 1)</a:t>
                      </a:r>
                      <a:br>
                        <a:rPr lang="en-GB" sz="1200" kern="1400" baseline="0" dirty="0">
                          <a:ln>
                            <a:noFill/>
                          </a:ln>
                          <a:solidFill>
                            <a:srgbClr val="000000"/>
                          </a:solidFill>
                          <a:effectLst/>
                          <a:latin typeface="+mj-lt"/>
                        </a:rPr>
                      </a:br>
                      <a:r>
                        <a:rPr lang="en-GB" sz="1200" kern="1400" baseline="0" dirty="0">
                          <a:ln>
                            <a:noFill/>
                          </a:ln>
                          <a:solidFill>
                            <a:srgbClr val="000000"/>
                          </a:solidFill>
                          <a:effectLst/>
                          <a:latin typeface="+mj-lt"/>
                        </a:rPr>
                        <a:t>- Maximum point of 1, minimum point of -1</a:t>
                      </a:r>
                      <a:endParaRPr lang="en-GB" sz="1200" kern="1400" dirty="0">
                        <a:ln>
                          <a:noFill/>
                        </a:ln>
                        <a:solidFill>
                          <a:srgbClr val="000000"/>
                        </a:solidFill>
                        <a:effectLst/>
                        <a:latin typeface="+mj-lt"/>
                      </a:endParaRPr>
                    </a:p>
                  </a:txBody>
                  <a:tcPr marL="36576" marR="36576" marT="36576" marB="36576" anchor="b"/>
                </a:tc>
                <a:extLst>
                  <a:ext uri="{0D108BD9-81ED-4DB2-BD59-A6C34878D82A}">
                    <a16:rowId xmlns:a16="http://schemas.microsoft.com/office/drawing/2014/main" val="3489290701"/>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j-lt"/>
                        </a:rPr>
                        <a:t>y</a:t>
                      </a:r>
                      <a:r>
                        <a:rPr lang="en-GB" sz="1200" kern="1400" baseline="0" dirty="0">
                          <a:ln>
                            <a:noFill/>
                          </a:ln>
                          <a:solidFill>
                            <a:srgbClr val="000000"/>
                          </a:solidFill>
                          <a:effectLst/>
                          <a:latin typeface="+mj-lt"/>
                        </a:rPr>
                        <a:t>  = tan(x)</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R="0" indent="0" algn="l" rtl="0">
                        <a:lnSpc>
                          <a:spcPct val="100000"/>
                        </a:lnSpc>
                        <a:spcBef>
                          <a:spcPts val="0"/>
                        </a:spcBef>
                        <a:spcAft>
                          <a:spcPts val="1400"/>
                        </a:spcAft>
                      </a:pPr>
                      <a:endParaRPr lang="en-GB" sz="1200" kern="1400" dirty="0">
                        <a:ln>
                          <a:noFill/>
                        </a:ln>
                        <a:solidFill>
                          <a:srgbClr val="000000"/>
                        </a:solidFill>
                        <a:effectLst/>
                        <a:latin typeface="+mj-lt"/>
                      </a:endParaRPr>
                    </a:p>
                    <a:p>
                      <a:pPr marL="0" marR="0" indent="0" algn="l" rtl="0">
                        <a:lnSpc>
                          <a:spcPct val="100000"/>
                        </a:lnSpc>
                        <a:spcBef>
                          <a:spcPts val="0"/>
                        </a:spcBef>
                        <a:spcAft>
                          <a:spcPts val="1400"/>
                        </a:spcAft>
                        <a:buFont typeface="Arial" panose="020B0604020202020204" pitchFamily="34" charset="0"/>
                        <a:buNone/>
                      </a:pP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591994769"/>
                  </a:ext>
                </a:extLst>
              </a:tr>
            </a:tbl>
          </a:graphicData>
        </a:graphic>
      </p:graphicFrame>
      <p:pic>
        <p:nvPicPr>
          <p:cNvPr id="20" name="Picture 2" descr="Cosine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68" y="4790172"/>
            <a:ext cx="1956232" cy="17725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557962" y="704890"/>
            <a:ext cx="4753313" cy="129536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448424" y="2664571"/>
            <a:ext cx="4791076" cy="1305651"/>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095999" y="4634543"/>
            <a:ext cx="4210050" cy="1847850"/>
          </a:xfrm>
          <a:prstGeom prst="rect">
            <a:avLst/>
          </a:prstGeom>
        </p:spPr>
      </p:pic>
      <p:sp>
        <p:nvSpPr>
          <p:cNvPr id="8" name="TextBox 7"/>
          <p:cNvSpPr txBox="1"/>
          <p:nvPr/>
        </p:nvSpPr>
        <p:spPr>
          <a:xfrm>
            <a:off x="10382249" y="5006573"/>
            <a:ext cx="1543051" cy="1384995"/>
          </a:xfrm>
          <a:prstGeom prst="rect">
            <a:avLst/>
          </a:prstGeom>
          <a:noFill/>
        </p:spPr>
        <p:txBody>
          <a:bodyPr wrap="square" rtlCol="0">
            <a:spAutoFit/>
          </a:bodyPr>
          <a:lstStyle/>
          <a:p>
            <a:r>
              <a:rPr lang="en-GB" sz="1200" dirty="0">
                <a:latin typeface="Gill Sans MT" panose="020B0502020104020203" pitchFamily="34" charset="0"/>
              </a:rPr>
              <a:t>- Repeats every 180</a:t>
            </a:r>
            <a:r>
              <a:rPr lang="en-GB" sz="1200" kern="1400" dirty="0">
                <a:solidFill>
                  <a:srgbClr val="000000"/>
                </a:solidFill>
                <a:latin typeface="Gill Sans MT" panose="020B0502020104020203" pitchFamily="34" charset="0"/>
              </a:rPr>
              <a:t>⁰</a:t>
            </a:r>
            <a:br>
              <a:rPr lang="en-GB" sz="1200" kern="1400" dirty="0">
                <a:solidFill>
                  <a:srgbClr val="000000"/>
                </a:solidFill>
                <a:latin typeface="Gill Sans MT" panose="020B0502020104020203" pitchFamily="34" charset="0"/>
              </a:rPr>
            </a:br>
            <a:r>
              <a:rPr lang="en-GB" sz="1200" kern="1400" dirty="0">
                <a:solidFill>
                  <a:srgbClr val="000000"/>
                </a:solidFill>
                <a:latin typeface="Gill Sans MT" panose="020B0502020104020203" pitchFamily="34" charset="0"/>
              </a:rPr>
              <a:t>- Not a continuous curve</a:t>
            </a:r>
          </a:p>
          <a:p>
            <a:r>
              <a:rPr lang="en-GB" sz="1200" dirty="0">
                <a:latin typeface="Gill Sans MT" panose="020B0502020104020203" pitchFamily="34" charset="0"/>
              </a:rPr>
              <a:t>- Vertical </a:t>
            </a:r>
            <a:r>
              <a:rPr lang="en-GB" sz="1200" dirty="0" err="1">
                <a:latin typeface="Gill Sans MT" panose="020B0502020104020203" pitchFamily="34" charset="0"/>
              </a:rPr>
              <a:t>aysmptotes</a:t>
            </a:r>
            <a:r>
              <a:rPr lang="en-GB" sz="1200" dirty="0">
                <a:latin typeface="Gill Sans MT" panose="020B0502020104020203" pitchFamily="34" charset="0"/>
              </a:rPr>
              <a:t> (lines where it is not allowed to touch) at 90</a:t>
            </a:r>
            <a:r>
              <a:rPr lang="en-GB" sz="1200" kern="1400" dirty="0">
                <a:solidFill>
                  <a:srgbClr val="000000"/>
                </a:solidFill>
                <a:latin typeface="Gill Sans MT" panose="020B0502020104020203" pitchFamily="34" charset="0"/>
              </a:rPr>
              <a:t>⁰</a:t>
            </a:r>
            <a:r>
              <a:rPr lang="en-GB" sz="1200" dirty="0">
                <a:latin typeface="Gill Sans MT" panose="020B0502020104020203" pitchFamily="34" charset="0"/>
              </a:rPr>
              <a:t> and 180</a:t>
            </a:r>
            <a:r>
              <a:rPr lang="en-GB" sz="1200" kern="1400" dirty="0">
                <a:solidFill>
                  <a:srgbClr val="000000"/>
                </a:solidFill>
                <a:latin typeface="Gill Sans MT" panose="020B0502020104020203" pitchFamily="34" charset="0"/>
              </a:rPr>
              <a:t>⁰</a:t>
            </a:r>
            <a:endParaRPr lang="en-GB" sz="1200" dirty="0">
              <a:latin typeface="Gill Sans MT" panose="020B0502020104020203" pitchFamily="34" charset="0"/>
            </a:endParaRPr>
          </a:p>
        </p:txBody>
      </p:sp>
      <p:sp>
        <p:nvSpPr>
          <p:cNvPr id="11" name="TextBox 10"/>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405784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944" t="18025" r="32014" b="22963"/>
          <a:stretch/>
        </p:blipFill>
        <p:spPr>
          <a:xfrm>
            <a:off x="4775200" y="152400"/>
            <a:ext cx="7112000" cy="6550166"/>
          </a:xfrm>
          <a:prstGeom prst="rect">
            <a:avLst/>
          </a:prstGeom>
        </p:spPr>
      </p:pic>
      <p:sp>
        <p:nvSpPr>
          <p:cNvPr id="3" name="TextBox 2"/>
          <p:cNvSpPr txBox="1"/>
          <p:nvPr/>
        </p:nvSpPr>
        <p:spPr>
          <a:xfrm>
            <a:off x="273176" y="900159"/>
            <a:ext cx="4089400" cy="1200329"/>
          </a:xfrm>
          <a:prstGeom prst="rect">
            <a:avLst/>
          </a:prstGeom>
          <a:solidFill>
            <a:schemeClr val="accent6">
              <a:lumMod val="20000"/>
              <a:lumOff val="80000"/>
            </a:schemeClr>
          </a:solidFill>
        </p:spPr>
        <p:txBody>
          <a:bodyPr wrap="square" rtlCol="0">
            <a:spAutoFit/>
          </a:bodyPr>
          <a:lstStyle/>
          <a:p>
            <a:r>
              <a:rPr lang="en-GB" sz="1200" b="1" u="sng" dirty="0">
                <a:latin typeface="Gill Sans MT" panose="020B0502020104020203" pitchFamily="34" charset="0"/>
              </a:rPr>
              <a:t>Foundation Formula Sheet</a:t>
            </a:r>
          </a:p>
          <a:p>
            <a:endParaRPr lang="en-GB" sz="1200" b="1" u="sng" dirty="0">
              <a:latin typeface="Gill Sans MT" panose="020B0502020104020203" pitchFamily="34" charset="0"/>
            </a:endParaRPr>
          </a:p>
          <a:p>
            <a:r>
              <a:rPr lang="en-GB" sz="1200" dirty="0">
                <a:latin typeface="Gill Sans MT" panose="020B0502020104020203" pitchFamily="34" charset="0"/>
              </a:rPr>
              <a:t>This is the formula sheet you will be given in the GCSE exams.</a:t>
            </a:r>
          </a:p>
          <a:p>
            <a:endParaRPr lang="en-GB" sz="1200" dirty="0">
              <a:latin typeface="Gill Sans MT" panose="020B0502020104020203" pitchFamily="34" charset="0"/>
            </a:endParaRPr>
          </a:p>
          <a:p>
            <a:r>
              <a:rPr lang="en-GB" sz="1200" dirty="0">
                <a:latin typeface="Gill Sans MT" panose="020B0502020104020203" pitchFamily="34" charset="0"/>
              </a:rPr>
              <a:t>You do</a:t>
            </a:r>
            <a:r>
              <a:rPr lang="en-GB" sz="1200" b="1" dirty="0">
                <a:latin typeface="Gill Sans MT" panose="020B0502020104020203" pitchFamily="34" charset="0"/>
              </a:rPr>
              <a:t> not</a:t>
            </a:r>
            <a:r>
              <a:rPr lang="en-GB" sz="1200" dirty="0">
                <a:latin typeface="Gill Sans MT" panose="020B0502020104020203" pitchFamily="34" charset="0"/>
              </a:rPr>
              <a:t> need to memorise it, but you should refer to it when doing revision and practice papers.</a:t>
            </a:r>
          </a:p>
        </p:txBody>
      </p:sp>
      <p:sp>
        <p:nvSpPr>
          <p:cNvPr id="4" name="TextBox 3"/>
          <p:cNvSpPr txBox="1"/>
          <p:nvPr/>
        </p:nvSpPr>
        <p:spPr>
          <a:xfrm>
            <a:off x="289218" y="243225"/>
            <a:ext cx="149145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5</a:t>
            </a:r>
          </a:p>
        </p:txBody>
      </p:sp>
    </p:spTree>
    <p:extLst>
      <p:ext uri="{BB962C8B-B14F-4D97-AF65-F5344CB8AC3E}">
        <p14:creationId xmlns:p14="http://schemas.microsoft.com/office/powerpoint/2010/main" val="194304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063" t="10741" r="32143" b="10670"/>
          <a:stretch/>
        </p:blipFill>
        <p:spPr>
          <a:xfrm rot="5400000">
            <a:off x="4646628" y="-701887"/>
            <a:ext cx="6686973" cy="8258632"/>
          </a:xfrm>
          <a:prstGeom prst="rect">
            <a:avLst/>
          </a:prstGeom>
        </p:spPr>
      </p:pic>
      <p:sp>
        <p:nvSpPr>
          <p:cNvPr id="5" name="TextBox 4"/>
          <p:cNvSpPr txBox="1"/>
          <p:nvPr/>
        </p:nvSpPr>
        <p:spPr>
          <a:xfrm>
            <a:off x="289218" y="914048"/>
            <a:ext cx="2997201" cy="1569660"/>
          </a:xfrm>
          <a:prstGeom prst="rect">
            <a:avLst/>
          </a:prstGeom>
          <a:solidFill>
            <a:schemeClr val="accent2">
              <a:lumMod val="20000"/>
              <a:lumOff val="80000"/>
            </a:schemeClr>
          </a:solidFill>
        </p:spPr>
        <p:txBody>
          <a:bodyPr wrap="square" rtlCol="0">
            <a:spAutoFit/>
          </a:bodyPr>
          <a:lstStyle/>
          <a:p>
            <a:r>
              <a:rPr lang="en-GB" sz="1200" b="1" u="sng" dirty="0">
                <a:latin typeface="Gill Sans MT" panose="020B0502020104020203" pitchFamily="34" charset="0"/>
              </a:rPr>
              <a:t>Higher Formula Sheet</a:t>
            </a:r>
          </a:p>
          <a:p>
            <a:endParaRPr lang="en-GB" sz="1200" b="1" u="sng" dirty="0">
              <a:latin typeface="Gill Sans MT" panose="020B0502020104020203" pitchFamily="34" charset="0"/>
            </a:endParaRPr>
          </a:p>
          <a:p>
            <a:r>
              <a:rPr lang="en-GB" sz="1200" dirty="0">
                <a:latin typeface="Gill Sans MT" panose="020B0502020104020203" pitchFamily="34" charset="0"/>
              </a:rPr>
              <a:t>This is the formula sheet you will be given in the GCSE exams.</a:t>
            </a:r>
          </a:p>
          <a:p>
            <a:endParaRPr lang="en-GB" sz="1200" dirty="0">
              <a:latin typeface="Gill Sans MT" panose="020B0502020104020203" pitchFamily="34" charset="0"/>
            </a:endParaRPr>
          </a:p>
          <a:p>
            <a:r>
              <a:rPr lang="en-GB" sz="1200" dirty="0">
                <a:latin typeface="Gill Sans MT" panose="020B0502020104020203" pitchFamily="34" charset="0"/>
              </a:rPr>
              <a:t>You do</a:t>
            </a:r>
            <a:r>
              <a:rPr lang="en-GB" sz="1200" b="1" dirty="0">
                <a:latin typeface="Gill Sans MT" panose="020B0502020104020203" pitchFamily="34" charset="0"/>
              </a:rPr>
              <a:t> not</a:t>
            </a:r>
            <a:r>
              <a:rPr lang="en-GB" sz="1200" dirty="0">
                <a:latin typeface="Gill Sans MT" panose="020B0502020104020203" pitchFamily="34" charset="0"/>
              </a:rPr>
              <a:t> need to memorise it, but you should refer to it when doing revision and practice papers.</a:t>
            </a:r>
          </a:p>
        </p:txBody>
      </p:sp>
      <p:sp>
        <p:nvSpPr>
          <p:cNvPr id="6" name="TextBox 5"/>
          <p:cNvSpPr txBox="1"/>
          <p:nvPr/>
        </p:nvSpPr>
        <p:spPr>
          <a:xfrm>
            <a:off x="289218" y="243225"/>
            <a:ext cx="149145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6</a:t>
            </a:r>
          </a:p>
        </p:txBody>
      </p:sp>
    </p:spTree>
    <p:extLst>
      <p:ext uri="{BB962C8B-B14F-4D97-AF65-F5344CB8AC3E}">
        <p14:creationId xmlns:p14="http://schemas.microsoft.com/office/powerpoint/2010/main" val="332602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913120" y="169439"/>
          <a:ext cx="6065379" cy="6388115"/>
        </p:xfrm>
        <a:graphic>
          <a:graphicData uri="http://schemas.openxmlformats.org/drawingml/2006/table">
            <a:tbl>
              <a:tblPr firstRow="1" bandRow="1">
                <a:tableStyleId>{5940675A-B579-460E-94D1-54222C63F5DA}</a:tableStyleId>
              </a:tblPr>
              <a:tblGrid>
                <a:gridCol w="1427464">
                  <a:extLst>
                    <a:ext uri="{9D8B030D-6E8A-4147-A177-3AD203B41FA5}">
                      <a16:colId xmlns:a16="http://schemas.microsoft.com/office/drawing/2014/main" val="20000"/>
                    </a:ext>
                  </a:extLst>
                </a:gridCol>
                <a:gridCol w="4637915">
                  <a:extLst>
                    <a:ext uri="{9D8B030D-6E8A-4147-A177-3AD203B41FA5}">
                      <a16:colId xmlns:a16="http://schemas.microsoft.com/office/drawing/2014/main" val="20001"/>
                    </a:ext>
                  </a:extLst>
                </a:gridCol>
              </a:tblGrid>
              <a:tr h="528207">
                <a:tc gridSpan="2">
                  <a:txBody>
                    <a:bodyPr/>
                    <a:lstStyle/>
                    <a:p>
                      <a:pPr algn="ctr"/>
                      <a:r>
                        <a:rPr lang="en-US" sz="1200" b="0" dirty="0">
                          <a:latin typeface="Gill Sans MT" panose="020B0502020104020203" pitchFamily="34" charset="0"/>
                        </a:rPr>
                        <a:t>Paper 1 Biology</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739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Embryonic stem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most types of cell.</a:t>
                      </a:r>
                    </a:p>
                  </a:txBody>
                  <a:tcPr marL="12700" marR="12700" marT="12700" marB="0" anchor="ctr"/>
                </a:tc>
                <a:extLst>
                  <a:ext uri="{0D108BD9-81ED-4DB2-BD59-A6C34878D82A}">
                    <a16:rowId xmlns:a16="http://schemas.microsoft.com/office/drawing/2014/main" val="10001"/>
                  </a:ext>
                </a:extLst>
              </a:tr>
              <a:tr h="550404">
                <a:tc>
                  <a:txBody>
                    <a:bodyPr/>
                    <a:lstStyle/>
                    <a:p>
                      <a:pPr algn="l" fontAlgn="ctr"/>
                      <a:r>
                        <a:rPr lang="en-GB" sz="1200" b="0" i="0" u="none" strike="noStrike" dirty="0">
                          <a:solidFill>
                            <a:srgbClr val="000000"/>
                          </a:solidFill>
                          <a:effectLst/>
                          <a:latin typeface="Gill Sans MT" panose="020B0502020104020203" pitchFamily="34" charset="0"/>
                          <a:cs typeface="Tahoma"/>
                        </a:rPr>
                        <a:t>Adult stem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a limited number of cells e.g. bone marrow stem cells can form various blood cells.</a:t>
                      </a:r>
                    </a:p>
                  </a:txBody>
                  <a:tcPr marL="12700" marR="12700" marT="12700" marB="0" anchor="ctr"/>
                </a:tc>
                <a:extLst>
                  <a:ext uri="{0D108BD9-81ED-4DB2-BD59-A6C34878D82A}">
                    <a16:rowId xmlns:a16="http://schemas.microsoft.com/office/drawing/2014/main" val="10002"/>
                  </a:ext>
                </a:extLst>
              </a:tr>
              <a:tr h="653900">
                <a:tc>
                  <a:txBody>
                    <a:bodyPr/>
                    <a:lstStyle/>
                    <a:p>
                      <a:pPr algn="l" fontAlgn="ctr"/>
                      <a:r>
                        <a:rPr lang="en-GB" sz="1200" b="0" i="0" u="none" strike="noStrike" dirty="0">
                          <a:solidFill>
                            <a:srgbClr val="000000"/>
                          </a:solidFill>
                          <a:effectLst/>
                          <a:latin typeface="Gill Sans MT" panose="020B0502020104020203" pitchFamily="34" charset="0"/>
                          <a:cs typeface="Tahoma"/>
                        </a:rPr>
                        <a:t>Meristem</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Found in plants.  Can differentiate (divide) into any type of plant cell.</a:t>
                      </a:r>
                    </a:p>
                  </a:txBody>
                  <a:tcPr marL="12700" marR="12700" marT="12700" marB="0" anchor="ctr"/>
                </a:tc>
                <a:extLst>
                  <a:ext uri="{0D108BD9-81ED-4DB2-BD59-A6C34878D82A}">
                    <a16:rowId xmlns:a16="http://schemas.microsoft.com/office/drawing/2014/main" val="10003"/>
                  </a:ext>
                </a:extLst>
              </a:tr>
              <a:tr h="4107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Diffusion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Spreading out of the particles (gas/ solution) resulting in a net movement from an area of higher concentration to an area of lower concentration.</a:t>
                      </a:r>
                    </a:p>
                  </a:txBody>
                  <a:tcPr marL="12700" marR="12700" marT="12700" marB="0" anchor="ctr"/>
                </a:tc>
                <a:extLst>
                  <a:ext uri="{0D108BD9-81ED-4DB2-BD59-A6C34878D82A}">
                    <a16:rowId xmlns:a16="http://schemas.microsoft.com/office/drawing/2014/main" val="10004"/>
                  </a:ext>
                </a:extLst>
              </a:tr>
              <a:tr h="653900">
                <a:tc>
                  <a:txBody>
                    <a:bodyPr/>
                    <a:lstStyle/>
                    <a:p>
                      <a:pPr algn="l" fontAlgn="ctr"/>
                      <a:r>
                        <a:rPr lang="en-GB" sz="1200" b="0" i="0" u="none" strike="noStrike" dirty="0">
                          <a:solidFill>
                            <a:srgbClr val="000000"/>
                          </a:solidFill>
                          <a:effectLst/>
                          <a:latin typeface="Gill Sans MT" panose="020B0502020104020203" pitchFamily="34" charset="0"/>
                          <a:cs typeface="Tahoma"/>
                        </a:rPr>
                        <a:t>Osmosis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diffusion of water from a dilute solution to a concentrated solution through a partially permeable membrane.</a:t>
                      </a:r>
                    </a:p>
                  </a:txBody>
                  <a:tcPr marL="12700" marR="12700" marT="12700" marB="0" anchor="ctr"/>
                </a:tc>
                <a:extLst>
                  <a:ext uri="{0D108BD9-81ED-4DB2-BD59-A6C34878D82A}">
                    <a16:rowId xmlns:a16="http://schemas.microsoft.com/office/drawing/2014/main" val="10005"/>
                  </a:ext>
                </a:extLst>
              </a:tr>
              <a:tr h="609305">
                <a:tc>
                  <a:txBody>
                    <a:bodyPr/>
                    <a:lstStyle/>
                    <a:p>
                      <a:pPr algn="l" fontAlgn="ctr"/>
                      <a:r>
                        <a:rPr lang="en-GB" sz="1200" b="0" i="0" u="none" strike="noStrike" dirty="0">
                          <a:solidFill>
                            <a:srgbClr val="000000"/>
                          </a:solidFill>
                          <a:effectLst/>
                          <a:latin typeface="Gill Sans MT" panose="020B0502020104020203" pitchFamily="34" charset="0"/>
                          <a:cs typeface="Tahoma"/>
                        </a:rPr>
                        <a:t>Active Transport</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substances from a more dilute solution to a more concentrated solution (against a concentration gradient). Requires energy from respiration.</a:t>
                      </a:r>
                    </a:p>
                  </a:txBody>
                  <a:tcPr marL="12700" marR="12700" marT="12700" marB="0" anchor="ctr"/>
                </a:tc>
                <a:extLst>
                  <a:ext uri="{0D108BD9-81ED-4DB2-BD59-A6C34878D82A}">
                    <a16:rowId xmlns:a16="http://schemas.microsoft.com/office/drawing/2014/main" val="10006"/>
                  </a:ext>
                </a:extLst>
              </a:tr>
              <a:tr h="514313">
                <a:tc>
                  <a:txBody>
                    <a:bodyPr/>
                    <a:lstStyle/>
                    <a:p>
                      <a:pPr algn="l" fontAlgn="ctr"/>
                      <a:r>
                        <a:rPr lang="en-GB" sz="1200" b="0" i="0" u="none" strike="noStrike" dirty="0">
                          <a:solidFill>
                            <a:srgbClr val="000000"/>
                          </a:solidFill>
                          <a:effectLst/>
                          <a:latin typeface="Gill Sans MT" panose="020B0502020104020203" pitchFamily="34" charset="0"/>
                          <a:cs typeface="Tahoma"/>
                        </a:rPr>
                        <a:t>Enzyme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biological catalyst</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that can speed up the rate of reaction without being used itself.  Made of</a:t>
                      </a:r>
                      <a:r>
                        <a:rPr lang="en-GB" sz="1200" b="0" i="0" u="none" strike="noStrike" baseline="0" dirty="0">
                          <a:solidFill>
                            <a:srgbClr val="000000"/>
                          </a:solidFill>
                          <a:effectLst/>
                          <a:latin typeface="Gill Sans MT" panose="020B0502020104020203" pitchFamily="34" charset="0"/>
                          <a:cs typeface="Tahoma"/>
                        </a:rPr>
                        <a:t> a large protein molecule.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535829074"/>
                  </a:ext>
                </a:extLst>
              </a:tr>
              <a:tr h="568451">
                <a:tc>
                  <a:txBody>
                    <a:bodyPr/>
                    <a:lstStyle/>
                    <a:p>
                      <a:pPr algn="l" fontAlgn="ctr"/>
                      <a:r>
                        <a:rPr lang="en-GB" sz="1200" b="0" i="0" u="none" strike="noStrike" dirty="0">
                          <a:solidFill>
                            <a:srgbClr val="000000"/>
                          </a:solidFill>
                          <a:effectLst/>
                          <a:latin typeface="Gill Sans MT" panose="020B0502020104020203" pitchFamily="34" charset="0"/>
                          <a:cs typeface="Tahoma"/>
                        </a:rPr>
                        <a:t>Denatured</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When the active site</a:t>
                      </a:r>
                      <a:r>
                        <a:rPr lang="en-GB" sz="1200" b="0" i="0" u="none" strike="noStrike" baseline="0" dirty="0">
                          <a:solidFill>
                            <a:srgbClr val="000000"/>
                          </a:solidFill>
                          <a:effectLst/>
                          <a:latin typeface="Gill Sans MT" panose="020B0502020104020203" pitchFamily="34" charset="0"/>
                          <a:cs typeface="Tahoma"/>
                        </a:rPr>
                        <a:t> of an enzyme changes shape and the substrate can no longer fit in.  Can be caused by pH or temperature.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58840559"/>
                  </a:ext>
                </a:extLst>
              </a:tr>
              <a:tr h="460174">
                <a:tc>
                  <a:txBody>
                    <a:bodyPr/>
                    <a:lstStyle/>
                    <a:p>
                      <a:pPr algn="l" fontAlgn="ctr"/>
                      <a:r>
                        <a:rPr lang="en-GB" sz="1200" b="0" i="0" u="none" strike="noStrike" dirty="0">
                          <a:solidFill>
                            <a:srgbClr val="000000"/>
                          </a:solidFill>
                          <a:effectLst/>
                          <a:latin typeface="Gill Sans MT" panose="020B0502020104020203" pitchFamily="34" charset="0"/>
                          <a:cs typeface="Tahoma"/>
                        </a:rPr>
                        <a:t> Antibodies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a:t>
                      </a:r>
                      <a:r>
                        <a:rPr lang="en-GB" sz="1200" b="0" i="0" u="none" strike="noStrike" baseline="0" dirty="0">
                          <a:solidFill>
                            <a:srgbClr val="000000"/>
                          </a:solidFill>
                          <a:effectLst/>
                          <a:latin typeface="Gill Sans MT" panose="020B0502020104020203" pitchFamily="34" charset="0"/>
                          <a:cs typeface="Tahoma"/>
                        </a:rPr>
                        <a:t> white blood cells (lymphocytes) produce antibodies.  These bind to pathogens and destroy them or stick them together.</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488596496"/>
                  </a:ext>
                </a:extLst>
              </a:tr>
              <a:tr h="410798">
                <a:tc>
                  <a:txBody>
                    <a:bodyPr/>
                    <a:lstStyle/>
                    <a:p>
                      <a:pPr algn="l" fontAlgn="ctr"/>
                      <a:r>
                        <a:rPr lang="en-GB" sz="1200" b="0" i="0" u="none" strike="noStrike" dirty="0">
                          <a:solidFill>
                            <a:srgbClr val="000000"/>
                          </a:solidFill>
                          <a:effectLst/>
                          <a:latin typeface="Gill Sans MT" panose="020B0502020104020203" pitchFamily="34" charset="0"/>
                          <a:cs typeface="Tahoma"/>
                        </a:rPr>
                        <a:t> Antitoxins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 white blood cells (lymphocytes) produce antitoxins. Antitoxins</a:t>
                      </a:r>
                      <a:r>
                        <a:rPr lang="en-GB" sz="1200" b="0" i="0" u="none" strike="noStrike" baseline="0" dirty="0">
                          <a:solidFill>
                            <a:srgbClr val="000000"/>
                          </a:solidFill>
                          <a:effectLst/>
                          <a:latin typeface="Gill Sans MT" panose="020B0502020104020203" pitchFamily="34" charset="0"/>
                          <a:cs typeface="Tahoma"/>
                        </a:rPr>
                        <a:t> neutralise toxins.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432269375"/>
                  </a:ext>
                </a:extLst>
              </a:tr>
              <a:tr h="653900">
                <a:tc>
                  <a:txBody>
                    <a:bodyPr/>
                    <a:lstStyle/>
                    <a:p>
                      <a:pPr algn="l" fontAlgn="ctr"/>
                      <a:r>
                        <a:rPr lang="en-GB" sz="1200" b="0" i="0" u="none" strike="noStrike" dirty="0">
                          <a:solidFill>
                            <a:srgbClr val="000000"/>
                          </a:solidFill>
                          <a:effectLst/>
                          <a:latin typeface="Gill Sans MT" panose="020B0502020104020203" pitchFamily="34" charset="0"/>
                          <a:cs typeface="Tahoma"/>
                        </a:rPr>
                        <a:t>Antibiotics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Antibiotics kill</a:t>
                      </a:r>
                      <a:r>
                        <a:rPr lang="en-GB" sz="1200" b="0" i="0" u="none" strike="noStrike" baseline="0" dirty="0">
                          <a:solidFill>
                            <a:srgbClr val="000000"/>
                          </a:solidFill>
                          <a:effectLst/>
                          <a:latin typeface="Gill Sans MT" panose="020B0502020104020203" pitchFamily="34" charset="0"/>
                          <a:cs typeface="Tahoma"/>
                        </a:rPr>
                        <a:t> bacteria.  Specific antibiotics should be used for specific bacteria.  Some bacteria are resistant to antibiotics.  Do not kill viruses.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395636020"/>
                  </a:ext>
                </a:extLst>
              </a:tr>
            </a:tbl>
          </a:graphicData>
        </a:graphic>
      </p:graphicFrame>
      <p:graphicFrame>
        <p:nvGraphicFramePr>
          <p:cNvPr id="11" name="Content Placeholder 3"/>
          <p:cNvGraphicFramePr>
            <a:graphicFrameLocks/>
          </p:cNvGraphicFramePr>
          <p:nvPr/>
        </p:nvGraphicFramePr>
        <p:xfrm>
          <a:off x="283170" y="764892"/>
          <a:ext cx="5516739" cy="5792661"/>
        </p:xfrm>
        <a:graphic>
          <a:graphicData uri="http://schemas.openxmlformats.org/drawingml/2006/table">
            <a:tbl>
              <a:tblPr firstRow="1" bandRow="1">
                <a:tableStyleId>{5940675A-B579-460E-94D1-54222C63F5DA}</a:tableStyleId>
              </a:tblPr>
              <a:tblGrid>
                <a:gridCol w="1277500">
                  <a:extLst>
                    <a:ext uri="{9D8B030D-6E8A-4147-A177-3AD203B41FA5}">
                      <a16:colId xmlns:a16="http://schemas.microsoft.com/office/drawing/2014/main" val="20000"/>
                    </a:ext>
                  </a:extLst>
                </a:gridCol>
                <a:gridCol w="4239239">
                  <a:extLst>
                    <a:ext uri="{9D8B030D-6E8A-4147-A177-3AD203B41FA5}">
                      <a16:colId xmlns:a16="http://schemas.microsoft.com/office/drawing/2014/main" val="20001"/>
                    </a:ext>
                  </a:extLst>
                </a:gridCol>
              </a:tblGrid>
              <a:tr h="364268">
                <a:tc gridSpan="2">
                  <a:txBody>
                    <a:bodyPr/>
                    <a:lstStyle/>
                    <a:p>
                      <a:pPr algn="ctr"/>
                      <a:r>
                        <a:rPr lang="en-US" sz="1200" b="0" dirty="0">
                          <a:latin typeface="Gill Sans MT" panose="020B0502020104020203" pitchFamily="34" charset="0"/>
                        </a:rPr>
                        <a:t>Paper 1 Biology</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63331">
                <a:tc>
                  <a:txBody>
                    <a:bodyPr/>
                    <a:lstStyle/>
                    <a:p>
                      <a:pPr algn="l" fontAlgn="ctr"/>
                      <a:r>
                        <a:rPr lang="en-GB" sz="1200" b="0" i="0" u="none" strike="noStrike" dirty="0">
                          <a:solidFill>
                            <a:srgbClr val="000000"/>
                          </a:solidFill>
                          <a:effectLst/>
                          <a:latin typeface="Gill Sans MT" panose="020B0502020104020203" pitchFamily="34" charset="0"/>
                          <a:cs typeface="Tahoma"/>
                        </a:rPr>
                        <a:t>Mitochondria</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Provides energy from aerobic respiration.</a:t>
                      </a:r>
                    </a:p>
                  </a:txBody>
                  <a:tcPr marL="12700" marR="12700" marT="12700" marB="0" anchor="ctr"/>
                </a:tc>
                <a:extLst>
                  <a:ext uri="{0D108BD9-81ED-4DB2-BD59-A6C34878D82A}">
                    <a16:rowId xmlns:a16="http://schemas.microsoft.com/office/drawing/2014/main" val="10001"/>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Ribosome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Synthesises (makes) proteins.</a:t>
                      </a:r>
                    </a:p>
                  </a:txBody>
                  <a:tcPr marL="12700" marR="12700" marT="12700" marB="0" anchor="ctr"/>
                </a:tc>
                <a:extLst>
                  <a:ext uri="{0D108BD9-81ED-4DB2-BD59-A6C34878D82A}">
                    <a16:rowId xmlns:a16="http://schemas.microsoft.com/office/drawing/2014/main" val="10002"/>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Chloroplast</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 photosynthesis occurs.</a:t>
                      </a:r>
                    </a:p>
                  </a:txBody>
                  <a:tcPr marL="12700" marR="12700" marT="12700" marB="0" anchor="ctr"/>
                </a:tc>
                <a:extLst>
                  <a:ext uri="{0D108BD9-81ED-4DB2-BD59-A6C34878D82A}">
                    <a16:rowId xmlns:a16="http://schemas.microsoft.com/office/drawing/2014/main" val="10003"/>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 Xylem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Waterproofed cell wall; cells are hollow to allow water to move through.</a:t>
                      </a:r>
                    </a:p>
                  </a:txBody>
                  <a:tcPr marL="12700" marR="12700" marT="12700" marB="0" anchor="ctr"/>
                </a:tc>
                <a:extLst>
                  <a:ext uri="{0D108BD9-81ED-4DB2-BD59-A6C34878D82A}">
                    <a16:rowId xmlns:a16="http://schemas.microsoft.com/office/drawing/2014/main" val="10004"/>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 Phloem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 cells have lots of mitochondria for active transport; some cells have very little cytoplasm for sugars to move through easily.</a:t>
                      </a:r>
                    </a:p>
                  </a:txBody>
                  <a:tcPr marL="12700" marR="12700" marT="12700" marB="0" anchor="ctr"/>
                </a:tc>
                <a:extLst>
                  <a:ext uri="{0D108BD9-81ED-4DB2-BD59-A6C34878D82A}">
                    <a16:rowId xmlns:a16="http://schemas.microsoft.com/office/drawing/2014/main" val="10005"/>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 Light microscope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Basic microscope with a maximum magnification of 1500x.  Low resolution.</a:t>
                      </a:r>
                    </a:p>
                  </a:txBody>
                  <a:tcPr marL="12700" marR="12700" marT="12700" marB="0" anchor="ctr"/>
                </a:tc>
                <a:extLst>
                  <a:ext uri="{0D108BD9-81ED-4DB2-BD59-A6C34878D82A}">
                    <a16:rowId xmlns:a16="http://schemas.microsoft.com/office/drawing/2014/main" val="10006"/>
                  </a:ext>
                </a:extLst>
              </a:tr>
              <a:tr h="627331">
                <a:tc>
                  <a:txBody>
                    <a:bodyPr/>
                    <a:lstStyle/>
                    <a:p>
                      <a:pPr algn="l" fontAlgn="ctr"/>
                      <a:r>
                        <a:rPr lang="en-GB" sz="1200" b="0" i="0" u="none" strike="noStrike" dirty="0">
                          <a:solidFill>
                            <a:srgbClr val="000000"/>
                          </a:solidFill>
                          <a:effectLst/>
                          <a:latin typeface="Gill Sans MT" panose="020B0502020104020203" pitchFamily="34" charset="0"/>
                          <a:cs typeface="Tahoma"/>
                        </a:rPr>
                        <a:t> Electron microscope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Microscope with a much higher magnification (up to 500 000x) and resolving power than a light microscope. This means that it can be used to study cells in much finer detail.</a:t>
                      </a:r>
                    </a:p>
                  </a:txBody>
                  <a:tcPr marL="12700" marR="12700" marT="12700" marB="0" anchor="ctr"/>
                </a:tc>
                <a:extLst>
                  <a:ext uri="{0D108BD9-81ED-4DB2-BD59-A6C34878D82A}">
                    <a16:rowId xmlns:a16="http://schemas.microsoft.com/office/drawing/2014/main" val="535829074"/>
                  </a:ext>
                </a:extLst>
              </a:tr>
              <a:tr h="573745">
                <a:tc>
                  <a:txBody>
                    <a:bodyPr/>
                    <a:lstStyle/>
                    <a:p>
                      <a:pPr algn="l" fontAlgn="ctr"/>
                      <a:r>
                        <a:rPr lang="en-GB" sz="1200" b="0" i="0" u="none" strike="noStrike" dirty="0">
                          <a:solidFill>
                            <a:srgbClr val="000000"/>
                          </a:solidFill>
                          <a:effectLst/>
                          <a:latin typeface="Gill Sans MT" panose="020B0502020104020203" pitchFamily="34" charset="0"/>
                          <a:cs typeface="Tahoma"/>
                        </a:rPr>
                        <a:t>Resolution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ability of a microscope to distinguish detail.</a:t>
                      </a:r>
                    </a:p>
                  </a:txBody>
                  <a:tcPr marL="12700" marR="12700" marT="12700" marB="0" anchor="ctr"/>
                </a:tc>
                <a:extLst>
                  <a:ext uri="{0D108BD9-81ED-4DB2-BD59-A6C34878D82A}">
                    <a16:rowId xmlns:a16="http://schemas.microsoft.com/office/drawing/2014/main" val="2432269375"/>
                  </a:ext>
                </a:extLst>
              </a:tr>
              <a:tr h="62733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Magnification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degree by which an object is enlarged.</a:t>
                      </a:r>
                    </a:p>
                    <a:p>
                      <a:pPr algn="l" fontAlgn="ctr"/>
                      <a:r>
                        <a:rPr lang="en-GB" sz="1200" b="0" i="0" u="none" strike="noStrike" dirty="0">
                          <a:solidFill>
                            <a:srgbClr val="000000"/>
                          </a:solidFill>
                          <a:effectLst/>
                          <a:latin typeface="Gill Sans MT" panose="020B0502020104020203" pitchFamily="34" charset="0"/>
                          <a:cs typeface="Tahoma"/>
                        </a:rPr>
                        <a:t>Magnification = </a:t>
                      </a:r>
                      <a:r>
                        <a:rPr lang="en-GB" sz="1200" b="0" i="0" u="sng" strike="noStrike" dirty="0">
                          <a:solidFill>
                            <a:srgbClr val="000000"/>
                          </a:solidFill>
                          <a:effectLst/>
                          <a:latin typeface="Gill Sans MT" panose="020B0502020104020203" pitchFamily="34" charset="0"/>
                          <a:cs typeface="Tahoma"/>
                        </a:rPr>
                        <a:t>   size of image__</a:t>
                      </a:r>
                    </a:p>
                    <a:p>
                      <a:pPr algn="l" fontAlgn="ctr"/>
                      <a:r>
                        <a:rPr lang="en-GB" sz="1200" b="0" i="0" u="none" strike="noStrike" dirty="0">
                          <a:solidFill>
                            <a:srgbClr val="000000"/>
                          </a:solidFill>
                          <a:effectLst/>
                          <a:latin typeface="Gill Sans MT" panose="020B0502020104020203" pitchFamily="34" charset="0"/>
                          <a:cs typeface="Tahoma"/>
                        </a:rPr>
                        <a:t>                            size of real object</a:t>
                      </a:r>
                    </a:p>
                  </a:txBody>
                  <a:tcPr marL="12700" marR="12700" marT="12700" marB="0" anchor="ctr"/>
                </a:tc>
                <a:extLst>
                  <a:ext uri="{0D108BD9-81ED-4DB2-BD59-A6C34878D82A}">
                    <a16:rowId xmlns:a16="http://schemas.microsoft.com/office/drawing/2014/main" val="3395636020"/>
                  </a:ext>
                </a:extLst>
              </a:tr>
            </a:tbl>
          </a:graphicData>
        </a:graphic>
      </p:graphicFrame>
      <p:sp>
        <p:nvSpPr>
          <p:cNvPr id="5" name="TextBox 4"/>
          <p:cNvSpPr txBox="1"/>
          <p:nvPr/>
        </p:nvSpPr>
        <p:spPr>
          <a:xfrm>
            <a:off x="283170" y="169439"/>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S</a:t>
            </a: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rPr>
              <a:t>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66860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7150</Words>
  <Application>Microsoft Office PowerPoint</Application>
  <PresentationFormat>Widescreen</PresentationFormat>
  <Paragraphs>1136</Paragraphs>
  <Slides>45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Aptos</vt:lpstr>
      <vt:lpstr>Aptos Display</vt:lpstr>
      <vt:lpstr>Arial</vt:lpstr>
      <vt:lpstr>Calibri</vt:lpstr>
      <vt:lpstr>Cambria Math</vt:lpstr>
      <vt:lpstr>Gill Sans MT</vt:lpstr>
      <vt:lpstr>Office Theme</vt:lpstr>
      <vt:lpstr>1_Office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MAmin</cp:lastModifiedBy>
  <cp:revision>41</cp:revision>
  <cp:lastPrinted>2026-02-04T13:04:27Z</cp:lastPrinted>
  <dcterms:created xsi:type="dcterms:W3CDTF">2024-02-09T08:29:11Z</dcterms:created>
  <dcterms:modified xsi:type="dcterms:W3CDTF">2026-02-05T09:54:35Z</dcterms:modified>
</cp:coreProperties>
</file>