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0" r:id="rId4"/>
    <p:sldId id="274" r:id="rId5"/>
    <p:sldId id="289" r:id="rId6"/>
    <p:sldId id="287" r:id="rId7"/>
    <p:sldId id="284" r:id="rId8"/>
    <p:sldId id="281" r:id="rId9"/>
    <p:sldId id="278" r:id="rId10"/>
    <p:sldId id="286" r:id="rId11"/>
    <p:sldId id="27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464"/>
    <a:srgbClr val="6491D4"/>
    <a:srgbClr val="EEE870"/>
    <a:srgbClr val="C67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97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6C236-9748-42C3-868D-89F234E9F7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CEB37A-4536-41B8-8118-4B27B3CC5F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E40574-5A46-429A-9D87-0F84C5FFAD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A8C34D-39D0-4625-BAA2-FB26C3C99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77034-A545-426D-9C46-F39A2183C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6688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1948D-811A-4B8D-8D7B-B562A024D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EB0A57-D55D-4E5D-87C4-A88948A63E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52B6A-4D8F-46C6-9AE3-8E1DCF8D4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8245C-0AE0-4288-A92E-15185793C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396DC3-3E37-484D-B1F9-E47791AAF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748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FF974D-D2CC-4101-90DD-AFF67E3E4D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F9A1A0-39DC-4B01-BB5A-8708969E28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50014C-E888-4391-BD0E-804BE613A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3EC1A2-C6A2-40F0-8DC9-D9B997324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0E400-2776-4619-A618-013BF8412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5402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99EBD6-5A36-4B18-BFF8-6CFB4F69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4CF1C-64F0-4278-AE2C-C8EAAA855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6E623-682C-47AF-A07C-CAA1BFF9F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8914B3-DF13-467C-B7EF-78570B88E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5045-421C-4A85-9F64-D4F64AC59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341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BFC41-8843-4FFF-A896-A5150B2CF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F835EA-3002-4AF7-BDCF-0B8F563C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36311-C066-43EF-ABBB-CCBB0E2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CA725E-2952-48A9-8E92-0B7DC7A67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5AAD66-D3EF-462F-AB15-849D6F995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50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C6594F-627A-4DF7-B855-8CC82F510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10461B-E92D-4501-A52C-509A8A05256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445F31-52FC-4792-9EB5-D2F759E511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3CE8CE-40B3-464E-B453-A2FAE7DC64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3DEA6-68E7-417B-971D-04E969C0C5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E19799-5B11-46B0-A940-0DCC1401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5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38FCA6-00C6-41E2-AF00-726DED7FC9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5A5188-A5E7-4EA4-9546-FD6FFB9F7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929907-66EE-474F-864F-00973CC9F3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BB3DAF-6937-43DB-986D-859FB588A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C2ED2E-A442-454B-B572-584A9ECB2C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A282F7-36C4-4A2A-9719-CE79E1282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F63480-2E45-4153-86B7-1DD8F278A6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B0707F-A685-4D24-9336-F713FA1E7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69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293A7-F48A-4663-9B68-22643CC82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713012-3122-48AD-8909-4D792BA2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D55003-95C9-41B3-9F89-1E672A692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C5A9DF-62BA-4C37-B108-B93D69521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1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718507-3485-43B3-94BA-E02A24784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168016-CF04-4944-BA95-D1ED7FF688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2618B4-8439-4CBA-99F5-1D4974BF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277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87C1D2-C64E-4758-A3B4-95A08F487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9C9681-561B-486E-A7BF-C8E91D0C4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914526-F7A8-4298-9B83-0883B2D0BC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1E8947-FAF2-4535-B79D-E1165CA4F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B41BA13-D544-4A48-BE06-989C7B550B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99728D-72A6-43E2-B27A-B331165CB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5635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CC0831-AE82-4F43-BB87-976A500E0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34CC60-87DE-43E2-BEB0-BF592ED831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B137C4-5FB4-4E6F-A283-BA1E507F44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4AD8B8-ED64-48C3-A10E-506D57AC93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5820F9-184D-4DEA-9E1C-18A0FEF1D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F5F51A-9CAB-4C3C-A1CD-E07E62E67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683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361B46-5204-4CDD-A0C0-3B7F9EBED9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F63FC6-1DE6-4A76-8DD5-C433254A79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A3486-730D-4383-9754-A1F2DD4909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5636D-264A-4F6D-8ECE-8EDFBE94DDD3}" type="datetimeFigureOut">
              <a:rPr lang="en-GB" smtClean="0"/>
              <a:t>13/03/2020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58C15D-B9E3-44C2-99CA-29703B102E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F89060-30FC-4112-86C5-62322D71DB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95AE4-F2A1-4FCC-8F85-C251955AF8A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456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Progression in Mastery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 smtClean="0">
                <a:latin typeface="Century Gothic" panose="020B0502020202020204" pitchFamily="34" charset="0"/>
              </a:rPr>
              <a:t>Year </a:t>
            </a:r>
            <a:r>
              <a:rPr lang="en-GB" sz="3600" b="1" dirty="0">
                <a:latin typeface="Century Gothic" panose="020B0502020202020204" pitchFamily="34" charset="0"/>
              </a:rPr>
              <a:t>3</a:t>
            </a:r>
            <a:r>
              <a:rPr lang="en-GB" sz="3600" b="1" dirty="0" smtClean="0">
                <a:latin typeface="Century Gothic" panose="020B0502020202020204" pitchFamily="34" charset="0"/>
              </a:rPr>
              <a:t> Measure Perimeter</a:t>
            </a:r>
            <a:endParaRPr lang="en-GB" sz="54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10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400300" y="2322662"/>
            <a:ext cx="7350517" cy="3342239"/>
            <a:chOff x="2400300" y="2322662"/>
            <a:chExt cx="7350517" cy="3342239"/>
          </a:xfrm>
        </p:grpSpPr>
        <p:sp>
          <p:nvSpPr>
            <p:cNvPr id="11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2400300" y="2623453"/>
              <a:ext cx="4536000" cy="2551869"/>
            </a:xfrm>
            <a:prstGeom prst="wedgeEllipseCallout">
              <a:avLst>
                <a:gd name="adj1" fmla="val 52391"/>
                <a:gd name="adj2" fmla="val 36343"/>
              </a:avLst>
            </a:prstGeom>
            <a:noFill/>
            <a:ln w="69850">
              <a:solidFill>
                <a:srgbClr val="F5B46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Are you ready to learn about perimeter?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pic>
          <p:nvPicPr>
            <p:cNvPr id="1027" name="Picture 3" descr="27145461_468214916908565_128156848_o">
              <a:extLst>
                <a:ext uri="{FF2B5EF4-FFF2-40B4-BE49-F238E27FC236}">
                  <a16:creationId xmlns:a16="http://schemas.microsoft.com/office/drawing/2014/main" id="{27EAEF8D-9E36-4715-8503-9B6DCD9DB6C4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5537" t="33002" r="11740" b="48234"/>
            <a:stretch/>
          </p:blipFill>
          <p:spPr bwMode="auto">
            <a:xfrm>
              <a:off x="6936300" y="2322662"/>
              <a:ext cx="2814517" cy="33422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</p:grpSp>
      <p:pic>
        <p:nvPicPr>
          <p:cNvPr id="12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3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42A8559-181C-4E7E-BCC0-148EBFA93740}"/>
              </a:ext>
            </a:extLst>
          </p:cNvPr>
          <p:cNvSpPr/>
          <p:nvPr/>
        </p:nvSpPr>
        <p:spPr>
          <a:xfrm>
            <a:off x="-4130" y="77493"/>
            <a:ext cx="12192000" cy="1403324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2456" y="1176320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/>
          </a:p>
        </p:txBody>
      </p:sp>
      <p:sp>
        <p:nvSpPr>
          <p:cNvPr id="7" name="TextBox 4">
            <a:extLst>
              <a:ext uri="{FF2B5EF4-FFF2-40B4-BE49-F238E27FC236}">
                <a16:creationId xmlns:a16="http://schemas.microsoft.com/office/drawing/2014/main" id="{B54EBE31-22BE-420A-AEAD-3A55913DF39A}"/>
              </a:ext>
            </a:extLst>
          </p:cNvPr>
          <p:cNvSpPr txBox="1"/>
          <p:nvPr/>
        </p:nvSpPr>
        <p:spPr>
          <a:xfrm>
            <a:off x="-24446" y="160277"/>
            <a:ext cx="12191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6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Independent Task</a:t>
            </a: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en-GB" sz="3600" b="1" dirty="0">
                <a:latin typeface="Century Gothic" panose="020B0502020202020204" pitchFamily="34" charset="0"/>
              </a:rPr>
              <a:t>Let’s showcase our learning</a:t>
            </a:r>
            <a:endParaRPr lang="en-GB" sz="5400" b="1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11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837" y="2322478"/>
            <a:ext cx="3456000" cy="243592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43553" y="2822928"/>
            <a:ext cx="3456000" cy="244528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36695" y="3312409"/>
            <a:ext cx="3456000" cy="2449875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97805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Exit task – Dong Nao </a:t>
            </a:r>
            <a:r>
              <a:rPr lang="en-GB" sz="3600" b="1" dirty="0" err="1">
                <a:solidFill>
                  <a:schemeClr val="tx1"/>
                </a:solidFill>
                <a:latin typeface="Century Gothic" panose="020B0502020202020204" pitchFamily="34" charset="0"/>
              </a:rPr>
              <a:t>Jin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70477" y="1215485"/>
            <a:ext cx="108510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</a:rPr>
              <a:t>Can you draw different shapes with the following perimeters?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73620" y="2301245"/>
            <a:ext cx="7844761" cy="3044917"/>
            <a:chOff x="1463960" y="2301245"/>
            <a:chExt cx="7844761" cy="3044917"/>
          </a:xfrm>
        </p:grpSpPr>
        <p:sp>
          <p:nvSpPr>
            <p:cNvPr id="13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1463960" y="2301245"/>
              <a:ext cx="1585210" cy="731887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6cm</a:t>
              </a:r>
              <a:endParaRPr lang="en-GB" sz="24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3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1463960" y="4614275"/>
              <a:ext cx="1585210" cy="731887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15cm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4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4616038" y="3457239"/>
              <a:ext cx="1585210" cy="731887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32cm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5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7723511" y="2301245"/>
              <a:ext cx="1585210" cy="731887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60cm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  <p:sp>
          <p:nvSpPr>
            <p:cNvPr id="26" name="Speech Bubble: Oval 10">
              <a:extLst>
                <a:ext uri="{FF2B5EF4-FFF2-40B4-BE49-F238E27FC236}">
                  <a16:creationId xmlns:a16="http://schemas.microsoft.com/office/drawing/2014/main" id="{5674924C-509F-4D9A-9938-06747EA21398}"/>
                </a:ext>
              </a:extLst>
            </p:cNvPr>
            <p:cNvSpPr/>
            <p:nvPr/>
          </p:nvSpPr>
          <p:spPr>
            <a:xfrm>
              <a:off x="7723511" y="4614275"/>
              <a:ext cx="1585210" cy="731887"/>
            </a:xfrm>
            <a:prstGeom prst="roundRect">
              <a:avLst/>
            </a:prstGeom>
            <a:solidFill>
              <a:schemeClr val="bg1"/>
            </a:solidFill>
            <a:ln w="6985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GB" sz="3200" dirty="0" smtClean="0">
                  <a:solidFill>
                    <a:schemeClr val="tx1"/>
                  </a:solidFill>
                  <a:latin typeface="Century Gothic" panose="020B0502020202020204" pitchFamily="34" charset="0"/>
                </a:rPr>
                <a:t>25cm</a:t>
              </a:r>
              <a:endParaRPr lang="en-GB" sz="3200" dirty="0">
                <a:solidFill>
                  <a:schemeClr val="tx1"/>
                </a:solidFill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1684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do this!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202177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What is the total length of the race track?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196339" y="1775594"/>
            <a:ext cx="7799323" cy="3862110"/>
            <a:chOff x="2326523" y="1775594"/>
            <a:chExt cx="7799323" cy="3862110"/>
          </a:xfrm>
        </p:grpSpPr>
        <p:sp>
          <p:nvSpPr>
            <p:cNvPr id="15" name="TextBox 14"/>
            <p:cNvSpPr txBox="1"/>
            <p:nvPr/>
          </p:nvSpPr>
          <p:spPr>
            <a:xfrm>
              <a:off x="4440643" y="3233551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8 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 rot="5400000">
              <a:off x="2606822" y="2495408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300 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 rot="5400000">
              <a:off x="7191035" y="4001763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150 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8657745" y="3043805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200cm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pic>
          <p:nvPicPr>
            <p:cNvPr id="2" name="Picture 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51870" r="49560" b="4228"/>
            <a:stretch/>
          </p:blipFill>
          <p:spPr>
            <a:xfrm>
              <a:off x="2326523" y="1775594"/>
              <a:ext cx="641879" cy="2221888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51870" r="49560" b="9798"/>
            <a:stretch/>
          </p:blipFill>
          <p:spPr>
            <a:xfrm rot="5400000">
              <a:off x="2978693" y="3013104"/>
              <a:ext cx="641879" cy="1939998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51870" r="49560" b="9798"/>
            <a:stretch/>
          </p:blipFill>
          <p:spPr>
            <a:xfrm rot="5400000">
              <a:off x="4456400" y="3013104"/>
              <a:ext cx="641879" cy="1939998"/>
            </a:xfrm>
            <a:prstGeom prst="rect">
              <a:avLst/>
            </a:prstGeom>
          </p:spPr>
        </p:pic>
        <p:pic>
          <p:nvPicPr>
            <p:cNvPr id="19" name="Picture 18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51870" r="49560" b="9798"/>
            <a:stretch/>
          </p:blipFill>
          <p:spPr>
            <a:xfrm rot="5400000">
              <a:off x="5934107" y="3013104"/>
              <a:ext cx="641879" cy="1939998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60468" r="49560" b="4228"/>
            <a:stretch/>
          </p:blipFill>
          <p:spPr>
            <a:xfrm>
              <a:off x="6899586" y="3657679"/>
              <a:ext cx="641879" cy="1786741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60468" r="49560" b="4228"/>
            <a:stretch/>
          </p:blipFill>
          <p:spPr>
            <a:xfrm rot="16200000">
              <a:off x="7475731" y="4423394"/>
              <a:ext cx="641879" cy="1786741"/>
            </a:xfrm>
            <a:prstGeom prst="rect">
              <a:avLst/>
            </a:prstGeom>
          </p:spPr>
        </p:pic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60468" r="49560" b="4228"/>
            <a:stretch/>
          </p:blipFill>
          <p:spPr>
            <a:xfrm rot="10800000">
              <a:off x="8336806" y="3850963"/>
              <a:ext cx="641879" cy="1786741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9" t="60468" r="49560" b="4228"/>
            <a:stretch/>
          </p:blipFill>
          <p:spPr>
            <a:xfrm rot="16200000">
              <a:off x="8911536" y="2845786"/>
              <a:ext cx="641879" cy="1786741"/>
            </a:xfrm>
            <a:prstGeom prst="rect">
              <a:avLst/>
            </a:prstGeom>
          </p:spPr>
        </p:pic>
        <p:sp>
          <p:nvSpPr>
            <p:cNvPr id="24" name="TextBox 23"/>
            <p:cNvSpPr txBox="1"/>
            <p:nvPr/>
          </p:nvSpPr>
          <p:spPr>
            <a:xfrm>
              <a:off x="7354586" y="467826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1 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 rot="16200000">
              <a:off x="7594128" y="3973079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Century Gothic" panose="020B0502020202020204" pitchFamily="34" charset="0"/>
                </a:rPr>
                <a:t>2</a:t>
              </a:r>
              <a:r>
                <a:rPr lang="en-GB" b="1" dirty="0" smtClean="0">
                  <a:latin typeface="Century Gothic" panose="020B0502020202020204" pitchFamily="34" charset="0"/>
                </a:rPr>
                <a:t> 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3441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revisit what we should know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5697" y="3505107"/>
            <a:ext cx="5021793" cy="461700"/>
          </a:xfrm>
          <a:prstGeom prst="rect">
            <a:avLst/>
          </a:prstGeom>
        </p:spPr>
      </p:pic>
      <p:sp>
        <p:nvSpPr>
          <p:cNvPr id="12" name="Rounded Rectangle 11"/>
          <p:cNvSpPr/>
          <p:nvPr/>
        </p:nvSpPr>
        <p:spPr>
          <a:xfrm>
            <a:off x="7120843" y="2346142"/>
            <a:ext cx="3285460" cy="211587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It is important to start the measurement from ZERO</a:t>
            </a:r>
            <a:endParaRPr lang="en-GB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1942976" y="3058524"/>
            <a:ext cx="3848986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942976" y="3058524"/>
            <a:ext cx="0" cy="446583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5791962" y="3058524"/>
            <a:ext cx="0" cy="446583"/>
          </a:xfrm>
          <a:prstGeom prst="line">
            <a:avLst/>
          </a:prstGeom>
          <a:ln w="28575">
            <a:solidFill>
              <a:schemeClr val="accent4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798765" y="1304151"/>
            <a:ext cx="81419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>
                <a:latin typeface="Century Gothic" panose="020B0502020202020204" pitchFamily="34" charset="0"/>
              </a:rPr>
              <a:t>We use a ruler to measure lengths up to 30cm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7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109447"/>
            <a:ext cx="121854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measure the total length around a shape.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This is called the perimeter.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grpSp>
        <p:nvGrpSpPr>
          <p:cNvPr id="41" name="Group 40"/>
          <p:cNvGrpSpPr/>
          <p:nvPr/>
        </p:nvGrpSpPr>
        <p:grpSpPr>
          <a:xfrm>
            <a:off x="2671565" y="2128514"/>
            <a:ext cx="6848870" cy="2828925"/>
            <a:chOff x="2715627" y="2731312"/>
            <a:chExt cx="6848870" cy="2828925"/>
          </a:xfrm>
        </p:grpSpPr>
        <p:grpSp>
          <p:nvGrpSpPr>
            <p:cNvPr id="26" name="Group 25"/>
            <p:cNvGrpSpPr/>
            <p:nvPr/>
          </p:nvGrpSpPr>
          <p:grpSpPr>
            <a:xfrm>
              <a:off x="2715627" y="2731312"/>
              <a:ext cx="1924050" cy="2828925"/>
              <a:chOff x="5133975" y="2666975"/>
              <a:chExt cx="1924050" cy="2828925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5308722" y="2817445"/>
                <a:ext cx="1574556" cy="2531233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38100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3" name="Straight Arrow Connector 2"/>
              <p:cNvCxnSpPr/>
              <p:nvPr/>
            </p:nvCxnSpPr>
            <p:spPr>
              <a:xfrm>
                <a:off x="5308722" y="2666975"/>
                <a:ext cx="1574556" cy="0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Arrow Connector 22"/>
              <p:cNvCxnSpPr/>
              <p:nvPr/>
            </p:nvCxnSpPr>
            <p:spPr>
              <a:xfrm>
                <a:off x="7046779" y="2817445"/>
                <a:ext cx="11246" cy="2531233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Straight Arrow Connector 23"/>
              <p:cNvCxnSpPr/>
              <p:nvPr/>
            </p:nvCxnSpPr>
            <p:spPr>
              <a:xfrm flipH="1">
                <a:off x="5318247" y="5495900"/>
                <a:ext cx="1574556" cy="0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Straight Arrow Connector 24"/>
              <p:cNvCxnSpPr/>
              <p:nvPr/>
            </p:nvCxnSpPr>
            <p:spPr>
              <a:xfrm flipV="1">
                <a:off x="5133975" y="2817444"/>
                <a:ext cx="11246" cy="2531233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0" name="Group 39"/>
            <p:cNvGrpSpPr/>
            <p:nvPr/>
          </p:nvGrpSpPr>
          <p:grpSpPr>
            <a:xfrm>
              <a:off x="6583375" y="3023762"/>
              <a:ext cx="2981122" cy="2134266"/>
              <a:chOff x="6583375" y="3023762"/>
              <a:chExt cx="2981122" cy="2134266"/>
            </a:xfrm>
          </p:grpSpPr>
          <p:sp>
            <p:nvSpPr>
              <p:cNvPr id="27" name="Flowchart: Manual Operation 26"/>
              <p:cNvSpPr/>
              <p:nvPr/>
            </p:nvSpPr>
            <p:spPr>
              <a:xfrm>
                <a:off x="6763240" y="3205842"/>
                <a:ext cx="2621392" cy="1756333"/>
              </a:xfrm>
              <a:prstGeom prst="flowChartManualOperation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 w="28575">
                <a:solidFill>
                  <a:srgbClr val="0070C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29" name="Straight Arrow Connector 28"/>
              <p:cNvCxnSpPr/>
              <p:nvPr/>
            </p:nvCxnSpPr>
            <p:spPr>
              <a:xfrm>
                <a:off x="6701588" y="3023762"/>
                <a:ext cx="2731172" cy="8197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Arrow Connector 32"/>
              <p:cNvCxnSpPr/>
              <p:nvPr/>
            </p:nvCxnSpPr>
            <p:spPr>
              <a:xfrm flipH="1">
                <a:off x="7299156" y="5149831"/>
                <a:ext cx="1556086" cy="8197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/>
              <p:nvPr/>
            </p:nvCxnSpPr>
            <p:spPr>
              <a:xfrm flipH="1">
                <a:off x="9035717" y="3249153"/>
                <a:ext cx="528780" cy="1713022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Arrow Connector 36"/>
              <p:cNvCxnSpPr/>
              <p:nvPr/>
            </p:nvCxnSpPr>
            <p:spPr>
              <a:xfrm flipH="1" flipV="1">
                <a:off x="6583375" y="3245159"/>
                <a:ext cx="529391" cy="1756473"/>
              </a:xfrm>
              <a:prstGeom prst="straightConnector1">
                <a:avLst/>
              </a:prstGeom>
              <a:ln w="28575">
                <a:solidFill>
                  <a:schemeClr val="accent4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Rectangle 1"/>
          <p:cNvSpPr/>
          <p:nvPr/>
        </p:nvSpPr>
        <p:spPr>
          <a:xfrm>
            <a:off x="0" y="5034043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2800" dirty="0" smtClean="0">
                <a:solidFill>
                  <a:schemeClr val="accent4"/>
                </a:solid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</a:t>
            </a:r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the total length of the sides of a shape.</a:t>
            </a:r>
            <a:endParaRPr lang="en-GB" sz="28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65F1086-7539-45B9-8794-4D5A2A493BEA}"/>
              </a:ext>
            </a:extLst>
          </p:cNvPr>
          <p:cNvSpPr/>
          <p:nvPr/>
        </p:nvSpPr>
        <p:spPr>
          <a:xfrm>
            <a:off x="4767752" y="5641433"/>
            <a:ext cx="26564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 all say it!</a:t>
            </a:r>
            <a:endParaRPr lang="en-GB" sz="3200" dirty="0">
              <a:solidFill>
                <a:srgbClr val="FF0000"/>
              </a:solidFill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EDB81F0-DBDB-4EC0-8C79-FB97036B634B}"/>
              </a:ext>
            </a:extLst>
          </p:cNvPr>
          <p:cNvSpPr/>
          <p:nvPr/>
        </p:nvSpPr>
        <p:spPr>
          <a:xfrm>
            <a:off x="4992172" y="5647378"/>
            <a:ext cx="22076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You say it!</a:t>
            </a:r>
            <a:endParaRPr lang="en-GB" sz="3200" dirty="0">
              <a:solidFill>
                <a:srgbClr val="00B0F0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95C708AD-0534-49BB-8F46-6D431AC800D4}"/>
              </a:ext>
            </a:extLst>
          </p:cNvPr>
          <p:cNvSpPr/>
          <p:nvPr/>
        </p:nvSpPr>
        <p:spPr>
          <a:xfrm>
            <a:off x="5283200" y="5647378"/>
            <a:ext cx="1625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00B0F0"/>
                </a:solidFill>
                <a:latin typeface="Century Gothic" panose="020B0502020202020204" pitchFamily="34" charset="0"/>
              </a:rPr>
              <a:t>I say it!        </a:t>
            </a:r>
            <a:endParaRPr lang="en-GB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5640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2" grpId="1"/>
      <p:bldP spid="22" grpId="2"/>
      <p:bldP spid="28" grpId="0"/>
      <p:bldP spid="28" grpId="1"/>
      <p:bldP spid="28" grpId="2"/>
      <p:bldP spid="30" grpId="0"/>
      <p:bldP spid="30" grpId="1"/>
      <p:bldP spid="30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109447"/>
            <a:ext cx="1218547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When measuring perimeter, it is important to check you have </a:t>
            </a: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measured</a:t>
            </a:r>
            <a:r>
              <a:rPr lang="en-GB" sz="2800" dirty="0" smtClean="0">
                <a:latin typeface="Century Gothic" panose="020B0502020202020204" pitchFamily="34" charset="0"/>
              </a:rPr>
              <a:t> ALL the sides……. 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It may help to draw a dot on one of the corners…</a:t>
            </a:r>
            <a:endParaRPr lang="en-GB" sz="2800" dirty="0" smtClean="0"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846312" y="2278984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2846312" y="2128514"/>
            <a:ext cx="1574556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4584369" y="2278984"/>
            <a:ext cx="11246" cy="253123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>
            <a:off x="2855837" y="4957439"/>
            <a:ext cx="1574556" cy="0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671565" y="2278983"/>
            <a:ext cx="11246" cy="253123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Flowchart: Manual Operation 26"/>
          <p:cNvSpPr/>
          <p:nvPr/>
        </p:nvSpPr>
        <p:spPr>
          <a:xfrm>
            <a:off x="6719178" y="2603044"/>
            <a:ext cx="2621392" cy="1756333"/>
          </a:xfrm>
          <a:prstGeom prst="flowChartManualOperation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657526" y="2420964"/>
            <a:ext cx="2731172" cy="819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7255094" y="4547033"/>
            <a:ext cx="1556086" cy="8197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8991655" y="2646355"/>
            <a:ext cx="528780" cy="1713022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 flipV="1">
            <a:off x="6539313" y="2642361"/>
            <a:ext cx="529391" cy="1756473"/>
          </a:xfrm>
          <a:prstGeom prst="straightConnector1">
            <a:avLst/>
          </a:prstGeom>
          <a:ln w="28575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val 3"/>
          <p:cNvSpPr/>
          <p:nvPr/>
        </p:nvSpPr>
        <p:spPr>
          <a:xfrm>
            <a:off x="2756953" y="2190298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6657526" y="2514424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238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learn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8" y="116706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To find the perimeter, ALL the sides need to be </a:t>
            </a:r>
            <a:r>
              <a:rPr lang="en-GB" sz="2800" dirty="0" smtClean="0">
                <a:latin typeface="Century Gothic" panose="020B0502020202020204" pitchFamily="34" charset="0"/>
              </a:rPr>
              <a:t>measured</a:t>
            </a:r>
            <a:r>
              <a:rPr lang="en-GB" sz="2800" dirty="0" smtClean="0">
                <a:latin typeface="Century Gothic" panose="020B0502020202020204" pitchFamily="34" charset="0"/>
              </a:rPr>
              <a:t>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3" name="Flowchart: Manual Operation 2"/>
          <p:cNvSpPr/>
          <p:nvPr/>
        </p:nvSpPr>
        <p:spPr>
          <a:xfrm>
            <a:off x="2119591" y="2428433"/>
            <a:ext cx="3010829" cy="2017255"/>
          </a:xfrm>
          <a:prstGeom prst="flowChartManualOperation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2883449" y="1949642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10cm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883449" y="4544980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6</a:t>
            </a:r>
            <a:r>
              <a:rPr lang="en-GB" b="1" dirty="0" smtClean="0">
                <a:latin typeface="Century Gothic" panose="020B0502020202020204" pitchFamily="34" charset="0"/>
              </a:rPr>
              <a:t>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0881" y="3252394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7cm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9591" y="5244540"/>
            <a:ext cx="7382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perimeter of this shape is ______ cm. </a:t>
            </a:r>
            <a:endParaRPr lang="en-GB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1170598" y="3267634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7cm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6012728" y="2984188"/>
            <a:ext cx="486073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10cm + 7cm + 7cm + 6cm = 30cm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2048301" y="2338432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273642" y="2318974"/>
            <a:ext cx="2794993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6420000">
            <a:off x="3920805" y="3444269"/>
            <a:ext cx="212400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5180000" flipV="1">
            <a:off x="1224289" y="3445333"/>
            <a:ext cx="212400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2699430" y="4547474"/>
            <a:ext cx="176400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10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8" grpId="0"/>
      <p:bldP spid="19" grpId="0"/>
      <p:bldP spid="5" grpId="0"/>
      <p:bldP spid="16" grpId="0"/>
      <p:bldP spid="20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-6528" y="1167069"/>
            <a:ext cx="1219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Find the perimeter of this shape.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19591" y="5244540"/>
            <a:ext cx="73821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 smtClean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perimeter of this shape is ______ cm. </a:t>
            </a:r>
            <a:endParaRPr lang="en-GB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996485" y="4050512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9 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 rot="2039164">
            <a:off x="3407385" y="2483530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14 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 rot="16200000">
            <a:off x="1464058" y="2788358"/>
            <a:ext cx="1483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5 cm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5132201" y="2760742"/>
            <a:ext cx="56040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___ + ___ + ___  = ___</a:t>
            </a:r>
          </a:p>
        </p:txBody>
      </p:sp>
      <p:sp>
        <p:nvSpPr>
          <p:cNvPr id="3" name="Right Triangle 2"/>
          <p:cNvSpPr/>
          <p:nvPr/>
        </p:nvSpPr>
        <p:spPr>
          <a:xfrm>
            <a:off x="2525162" y="2010487"/>
            <a:ext cx="2899954" cy="1925074"/>
          </a:xfrm>
          <a:prstGeom prst="rtTriangle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435162" y="1920487"/>
            <a:ext cx="180000" cy="180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859246" y="2091108"/>
            <a:ext cx="2565870" cy="16920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639397" y="4041226"/>
            <a:ext cx="2736000" cy="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2444388" y="2164080"/>
            <a:ext cx="0" cy="1764000"/>
          </a:xfrm>
          <a:prstGeom prst="straightConnector1">
            <a:avLst/>
          </a:prstGeom>
          <a:ln w="28575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251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3" grpId="0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develop our learning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033984" y="2353625"/>
            <a:ext cx="1574556" cy="253123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TextBox 13"/>
          <p:cNvSpPr txBox="1"/>
          <p:nvPr/>
        </p:nvSpPr>
        <p:spPr>
          <a:xfrm>
            <a:off x="1081358" y="3249909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9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3807341" y="2430541"/>
            <a:ext cx="7262949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If we know one of the lengths, we know the opposite length will be the same.</a:t>
            </a:r>
          </a:p>
          <a:p>
            <a:pPr algn="ctr"/>
            <a:endParaRPr lang="en-GB" sz="2800" dirty="0" smtClean="0">
              <a:latin typeface="Century Gothic" panose="020B0502020202020204" pitchFamily="34" charset="0"/>
            </a:endParaRPr>
          </a:p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If we know one of the widths, we know the opposite width will be the same.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1549" y="1951835"/>
            <a:ext cx="1123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5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0" y="1109447"/>
            <a:ext cx="1218547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We can use the properties of a rectangle when finding perimeter. </a:t>
            </a:r>
            <a:endParaRPr lang="en-GB" sz="28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66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Diagonal Corners Rounded 5">
            <a:extLst>
              <a:ext uri="{FF2B5EF4-FFF2-40B4-BE49-F238E27FC236}">
                <a16:creationId xmlns:a16="http://schemas.microsoft.com/office/drawing/2014/main" id="{5FB8E59A-7B57-4B99-8CC4-21BC88A6182A}"/>
              </a:ext>
            </a:extLst>
          </p:cNvPr>
          <p:cNvSpPr/>
          <p:nvPr/>
        </p:nvSpPr>
        <p:spPr>
          <a:xfrm>
            <a:off x="1463960" y="307439"/>
            <a:ext cx="9272338" cy="72851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Let’s </a:t>
            </a:r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talk</a:t>
            </a:r>
            <a:endParaRPr lang="en-GB" sz="5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A3981F-4871-4AE4-A793-E45B90BF02AE}"/>
              </a:ext>
            </a:extLst>
          </p:cNvPr>
          <p:cNvSpPr/>
          <p:nvPr/>
        </p:nvSpPr>
        <p:spPr>
          <a:xfrm>
            <a:off x="-6529" y="6186303"/>
            <a:ext cx="12192000" cy="59420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endParaRPr lang="en-GB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D344B2F3-D856-4E90-8D1C-32DED7887054}"/>
              </a:ext>
            </a:extLst>
          </p:cNvPr>
          <p:cNvSpPr/>
          <p:nvPr/>
        </p:nvSpPr>
        <p:spPr>
          <a:xfrm>
            <a:off x="1370638" y="1226833"/>
            <a:ext cx="949097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800" dirty="0" smtClean="0">
                <a:latin typeface="Century Gothic" panose="020B0502020202020204" pitchFamily="34" charset="0"/>
              </a:rPr>
              <a:t>Work out the perimeter of these rectangles.</a:t>
            </a:r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  <a:p>
            <a:pPr algn="ctr"/>
            <a:endParaRPr lang="en-GB" sz="2800" dirty="0">
              <a:latin typeface="Century Gothic" panose="020B0502020202020204" pitchFamily="34" charset="0"/>
            </a:endParaRPr>
          </a:p>
        </p:txBody>
      </p:sp>
      <p:pic>
        <p:nvPicPr>
          <p:cNvPr id="9" name="Picture 2" descr="https://www.deepeningunderstanding.co.uk/wp-content/uploads/2016/11/DU-logo.png"/>
          <p:cNvPicPr>
            <a:picLocks noChangeAspect="1" noChangeArrowheads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753" y="6110429"/>
            <a:ext cx="763965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80DE48FF-7871-4CC4-9B74-EB4C8BDDAF0C}"/>
              </a:ext>
            </a:extLst>
          </p:cNvPr>
          <p:cNvSpPr txBox="1"/>
          <p:nvPr/>
        </p:nvSpPr>
        <p:spPr>
          <a:xfrm>
            <a:off x="3807341" y="6358092"/>
            <a:ext cx="46141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sz="1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©Deepening Understanding LTD </a:t>
            </a:r>
            <a:r>
              <a:rPr lang="en-GB" sz="1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2020</a:t>
            </a:r>
            <a:endParaRPr lang="en-GB" sz="12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094192" y="3906539"/>
            <a:ext cx="3190606" cy="1773176"/>
            <a:chOff x="2902440" y="3627764"/>
            <a:chExt cx="3190606" cy="1773176"/>
          </a:xfrm>
        </p:grpSpPr>
        <p:sp>
          <p:nvSpPr>
            <p:cNvPr id="13" name="Rectangle 12"/>
            <p:cNvSpPr/>
            <p:nvPr/>
          </p:nvSpPr>
          <p:spPr>
            <a:xfrm rot="5400000">
              <a:off x="4380028" y="3687921"/>
              <a:ext cx="1330972" cy="209506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2902440" y="4558353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12 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10418" y="3627764"/>
              <a:ext cx="107019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20 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6112073" y="2082301"/>
            <a:ext cx="3985736" cy="1172242"/>
            <a:chOff x="5704830" y="2283019"/>
            <a:chExt cx="3985736" cy="1172242"/>
          </a:xfrm>
        </p:grpSpPr>
        <p:sp>
          <p:nvSpPr>
            <p:cNvPr id="20" name="Rectangle 19"/>
            <p:cNvSpPr/>
            <p:nvPr/>
          </p:nvSpPr>
          <p:spPr>
            <a:xfrm rot="5400000">
              <a:off x="6915202" y="1483872"/>
              <a:ext cx="761017" cy="31817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28575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8929549" y="2912027"/>
              <a:ext cx="761017" cy="325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4cm</a:t>
              </a:r>
              <a:endParaRPr lang="en-GB" b="1" dirty="0">
                <a:latin typeface="Century Gothic" panose="020B0502020202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824191" y="2283019"/>
              <a:ext cx="943040" cy="3254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 smtClean="0">
                  <a:latin typeface="Century Gothic" panose="020B0502020202020204" pitchFamily="34" charset="0"/>
                </a:rPr>
                <a:t>16 cm</a:t>
              </a:r>
              <a:r>
                <a:rPr lang="en-GB" dirty="0" smtClean="0">
                  <a:latin typeface="Century Gothic" panose="020B0502020202020204" pitchFamily="34" charset="0"/>
                </a:rPr>
                <a:t> </a:t>
              </a:r>
              <a:endParaRPr lang="en-GB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5" name="Rectangle 4"/>
          <p:cNvSpPr/>
          <p:nvPr/>
        </p:nvSpPr>
        <p:spPr>
          <a:xfrm>
            <a:off x="6729970" y="4237461"/>
            <a:ext cx="2785367" cy="137966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7587557" y="3799501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10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24753" y="4770913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7</a:t>
            </a:r>
            <a:r>
              <a:rPr lang="en-GB" b="1" dirty="0" smtClean="0">
                <a:latin typeface="Century Gothic" panose="020B0502020202020204" pitchFamily="34" charset="0"/>
              </a:rPr>
              <a:t>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088314" y="2196790"/>
            <a:ext cx="2258922" cy="10724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TextBox 31"/>
          <p:cNvSpPr txBox="1"/>
          <p:nvPr/>
        </p:nvSpPr>
        <p:spPr>
          <a:xfrm>
            <a:off x="3682678" y="1815490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latin typeface="Century Gothic" panose="020B0502020202020204" pitchFamily="34" charset="0"/>
              </a:rPr>
              <a:t>12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156379" y="2548344"/>
            <a:ext cx="10701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Century Gothic" panose="020B0502020202020204" pitchFamily="34" charset="0"/>
              </a:rPr>
              <a:t>8</a:t>
            </a:r>
            <a:r>
              <a:rPr lang="en-GB" b="1" dirty="0" smtClean="0">
                <a:latin typeface="Century Gothic" panose="020B0502020202020204" pitchFamily="34" charset="0"/>
              </a:rPr>
              <a:t> cm</a:t>
            </a:r>
            <a:r>
              <a:rPr lang="en-GB" dirty="0" smtClean="0">
                <a:latin typeface="Century Gothic" panose="020B0502020202020204" pitchFamily="34" charset="0"/>
              </a:rPr>
              <a:t> 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22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1010</TotalTime>
  <Words>371</Words>
  <Application>Microsoft Office PowerPoint</Application>
  <PresentationFormat>Widescreen</PresentationFormat>
  <Paragraphs>181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</dc:creator>
  <cp:lastModifiedBy>Remote 1</cp:lastModifiedBy>
  <cp:revision>125</cp:revision>
  <dcterms:created xsi:type="dcterms:W3CDTF">2018-03-29T14:43:08Z</dcterms:created>
  <dcterms:modified xsi:type="dcterms:W3CDTF">2020-03-13T12:07:39Z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