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0" r:id="rId6"/>
    <p:sldId id="274" r:id="rId7"/>
    <p:sldId id="275" r:id="rId8"/>
    <p:sldId id="272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6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62C896"/>
    <a:srgbClr val="EEE87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Year </a:t>
            </a:r>
            <a:r>
              <a:rPr lang="en-GB" sz="3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 smtClean="0">
                <a:latin typeface="Century Gothic" panose="020B0502020202020204" pitchFamily="34" charset="0"/>
              </a:rPr>
              <a:t> Calculate Perimeter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453524" y="2717847"/>
            <a:ext cx="4369809" cy="2551869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62C8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Can we calculate </a:t>
            </a:r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erimeter?</a:t>
            </a:r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5" t="78159" r="69472" b="3077"/>
          <a:stretch/>
        </p:blipFill>
        <p:spPr bwMode="auto">
          <a:xfrm>
            <a:off x="6923959" y="2397404"/>
            <a:ext cx="3067206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-6530" y="1180078"/>
            <a:ext cx="121920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Use two different ways to work out each of these shape’s perimeters.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40705" y="2082045"/>
            <a:ext cx="7310590" cy="3114423"/>
            <a:chOff x="3399710" y="2082045"/>
            <a:chExt cx="7310590" cy="3114423"/>
          </a:xfrm>
        </p:grpSpPr>
        <p:sp>
          <p:nvSpPr>
            <p:cNvPr id="4" name="Hexagon 3"/>
            <p:cNvSpPr/>
            <p:nvPr/>
          </p:nvSpPr>
          <p:spPr>
            <a:xfrm>
              <a:off x="3399710" y="2661227"/>
              <a:ext cx="2657832" cy="2291235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rapezoid 4"/>
            <p:cNvSpPr/>
            <p:nvPr/>
          </p:nvSpPr>
          <p:spPr>
            <a:xfrm>
              <a:off x="7177059" y="3016139"/>
              <a:ext cx="2564808" cy="158141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70480" y="2082045"/>
              <a:ext cx="1116290" cy="476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7cm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01317" y="4719648"/>
              <a:ext cx="1116290" cy="476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7cm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09132" y="2439090"/>
              <a:ext cx="1116290" cy="476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5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94010" y="3568434"/>
              <a:ext cx="1116290" cy="476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5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8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800322" y="2720155"/>
            <a:ext cx="47373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Sometimes we need to use other lengths to work out missing lengths.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32763" y="1885428"/>
            <a:ext cx="5267559" cy="4082645"/>
            <a:chOff x="3573434" y="1885428"/>
            <a:chExt cx="5267559" cy="4082645"/>
          </a:xfrm>
        </p:grpSpPr>
        <p:grpSp>
          <p:nvGrpSpPr>
            <p:cNvPr id="3" name="Group 2"/>
            <p:cNvGrpSpPr/>
            <p:nvPr/>
          </p:nvGrpSpPr>
          <p:grpSpPr>
            <a:xfrm>
              <a:off x="3573434" y="2285687"/>
              <a:ext cx="4366234" cy="3256468"/>
              <a:chOff x="3334215" y="2118421"/>
              <a:chExt cx="4605453" cy="343488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215" y="2118732"/>
                <a:ext cx="4605453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5400000">
                <a:off x="4071898" y="3168958"/>
                <a:ext cx="3434885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6241" y="21504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46241" y="27219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462452" y="188542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20cm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0196" y="3701883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8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62704" y="3697612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6cm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06497" y="2720155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4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0439" y="4468297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5cm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28976" y="5567963"/>
              <a:ext cx="7441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?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8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275772" y="3279900"/>
            <a:ext cx="5218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32757" y="1885280"/>
            <a:ext cx="5267559" cy="4082793"/>
            <a:chOff x="3573434" y="1885280"/>
            <a:chExt cx="5267559" cy="4082793"/>
          </a:xfrm>
        </p:grpSpPr>
        <p:grpSp>
          <p:nvGrpSpPr>
            <p:cNvPr id="3" name="Group 2"/>
            <p:cNvGrpSpPr/>
            <p:nvPr/>
          </p:nvGrpSpPr>
          <p:grpSpPr>
            <a:xfrm>
              <a:off x="3573434" y="2285687"/>
              <a:ext cx="4366234" cy="3256468"/>
              <a:chOff x="3334215" y="2118421"/>
              <a:chExt cx="4605453" cy="343488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215" y="2118732"/>
                <a:ext cx="4605453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5400000">
                <a:off x="4071898" y="3168958"/>
                <a:ext cx="3434885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6241" y="21504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46241" y="27219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462452" y="188542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20cm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0196" y="3701883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8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62704" y="3697612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6cm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06497" y="2720155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4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0439" y="4468297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5cm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28976" y="5567963"/>
              <a:ext cx="7441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?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246467" y="1885280"/>
              <a:ext cx="1264530" cy="389571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711016" y="3712422"/>
              <a:ext cx="1264530" cy="389571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660439" y="3708582"/>
              <a:ext cx="1264530" cy="389571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800322" y="2720155"/>
            <a:ext cx="47373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These lengths can help us work out the missing length.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275772" y="3279900"/>
            <a:ext cx="5218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32757" y="1885280"/>
            <a:ext cx="5267559" cy="4082793"/>
            <a:chOff x="3573434" y="1885280"/>
            <a:chExt cx="5267559" cy="4082793"/>
          </a:xfrm>
        </p:grpSpPr>
        <p:grpSp>
          <p:nvGrpSpPr>
            <p:cNvPr id="3" name="Group 2"/>
            <p:cNvGrpSpPr/>
            <p:nvPr/>
          </p:nvGrpSpPr>
          <p:grpSpPr>
            <a:xfrm>
              <a:off x="3573434" y="2285687"/>
              <a:ext cx="4366234" cy="3256468"/>
              <a:chOff x="3334215" y="2118421"/>
              <a:chExt cx="4605453" cy="343488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215" y="2118732"/>
                <a:ext cx="4605453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5400000">
                <a:off x="4071898" y="3168958"/>
                <a:ext cx="3434885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6241" y="21504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46241" y="27219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462452" y="188542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20cm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0196" y="3701883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8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62704" y="3697612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6cm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06497" y="2720155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4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0439" y="4468297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5cm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28976" y="5567963"/>
              <a:ext cx="7441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?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246467" y="1885280"/>
              <a:ext cx="1264530" cy="389571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711016" y="3712422"/>
              <a:ext cx="1264530" cy="389571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660439" y="3708582"/>
              <a:ext cx="1264530" cy="389571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800322" y="2720155"/>
            <a:ext cx="47373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8cm + 6cm + ? = 20cm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8cm + 6cm = 14cm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20cm – 14cm = 6cm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missing length is 6cm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275772" y="3279900"/>
            <a:ext cx="5218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32757" y="1885428"/>
            <a:ext cx="5267559" cy="4082645"/>
            <a:chOff x="3573434" y="1885428"/>
            <a:chExt cx="5267559" cy="4082645"/>
          </a:xfrm>
        </p:grpSpPr>
        <p:grpSp>
          <p:nvGrpSpPr>
            <p:cNvPr id="3" name="Group 2"/>
            <p:cNvGrpSpPr/>
            <p:nvPr/>
          </p:nvGrpSpPr>
          <p:grpSpPr>
            <a:xfrm>
              <a:off x="3573434" y="2285687"/>
              <a:ext cx="4366234" cy="3256468"/>
              <a:chOff x="3334215" y="2118421"/>
              <a:chExt cx="4605453" cy="343488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215" y="2118732"/>
                <a:ext cx="4605453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5400000">
                <a:off x="4071898" y="3168958"/>
                <a:ext cx="3434885" cy="133381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6241" y="21504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46241" y="2721986"/>
                <a:ext cx="3434885" cy="6930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462452" y="188542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20cm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0196" y="3701883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8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62704" y="3697612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6cm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06497" y="2720155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4</a:t>
              </a:r>
              <a:r>
                <a:rPr lang="en-GB" sz="2000" dirty="0" smtClean="0">
                  <a:latin typeface="Century Gothic" panose="020B0502020202020204" pitchFamily="34" charset="0"/>
                </a:rPr>
                <a:t>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0439" y="4468297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5cm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33785" y="5567963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latin typeface="Century Gothic" panose="020B0502020202020204" pitchFamily="34" charset="0"/>
                </a:rPr>
                <a:t>6cm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800322" y="2720155"/>
            <a:ext cx="47373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Now we can work out the total perimeter: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20cm + 4cm + 6cm + 5cm + 6cm + 5cm + 8cm + 4cm = 58cm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0179" y="4468297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5cm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1121" y="2718191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4</a:t>
            </a:r>
            <a:r>
              <a:rPr lang="en-GB" sz="2000" dirty="0" smtClean="0">
                <a:latin typeface="Century Gothic" panose="020B0502020202020204" pitchFamily="34" charset="0"/>
              </a:rPr>
              <a:t>cm</a:t>
            </a:r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-6530" y="1180078"/>
            <a:ext cx="121920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Work out the missing lengths and then the total perimeter of this shape.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29254" y="2587083"/>
            <a:ext cx="3133493" cy="3133493"/>
            <a:chOff x="3200399" y="2587083"/>
            <a:chExt cx="3133493" cy="3133493"/>
          </a:xfrm>
        </p:grpSpPr>
        <p:sp>
          <p:nvSpPr>
            <p:cNvPr id="12" name="Rectangle 11"/>
            <p:cNvSpPr/>
            <p:nvPr/>
          </p:nvSpPr>
          <p:spPr>
            <a:xfrm>
              <a:off x="3200400" y="2587083"/>
              <a:ext cx="1661532" cy="313349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3936380" y="1851103"/>
              <a:ext cx="1661532" cy="313349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33851" y="2645820"/>
              <a:ext cx="1509132" cy="303210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19345" y="2642106"/>
              <a:ext cx="1509132" cy="303210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794705" y="3178097"/>
            <a:ext cx="13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5cm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2318" y="4802132"/>
            <a:ext cx="13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5cm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88415" y="5746150"/>
            <a:ext cx="13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5cm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7872" y="2215894"/>
            <a:ext cx="13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?</a:t>
            </a:r>
            <a:r>
              <a:rPr lang="en-GB" dirty="0" smtClean="0">
                <a:latin typeface="Century Gothic" panose="020B0502020202020204" pitchFamily="34" charset="0"/>
              </a:rPr>
              <a:t>cm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04633" y="3951993"/>
            <a:ext cx="13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?</a:t>
            </a:r>
            <a:r>
              <a:rPr lang="en-GB" dirty="0" smtClean="0">
                <a:latin typeface="Century Gothic" panose="020B0502020202020204" pitchFamily="34" charset="0"/>
              </a:rPr>
              <a:t>cm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1974" y="4248616"/>
            <a:ext cx="13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6cm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85B9B-A240-49FD-9976-A59671B7092B}"/>
              </a:ext>
            </a:extLst>
          </p:cNvPr>
          <p:cNvSpPr/>
          <p:nvPr/>
        </p:nvSpPr>
        <p:spPr>
          <a:xfrm>
            <a:off x="349945" y="2085746"/>
            <a:ext cx="3463565" cy="25383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chemeClr val="tx1"/>
                </a:solidFill>
                <a:latin typeface="Century Gothic" panose="020B0502020202020204" pitchFamily="34" charset="0"/>
              </a:rPr>
              <a:t>Resource Fluency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C74B3E-55D6-4266-8996-9C5E02E5C487}"/>
              </a:ext>
            </a:extLst>
          </p:cNvPr>
          <p:cNvSpPr/>
          <p:nvPr/>
        </p:nvSpPr>
        <p:spPr>
          <a:xfrm>
            <a:off x="4364287" y="2874355"/>
            <a:ext cx="3463565" cy="25383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chemeClr val="tx1"/>
                </a:solidFill>
                <a:latin typeface="Century Gothic" panose="020B0502020202020204" pitchFamily="34" charset="0"/>
              </a:rPr>
              <a:t>Resource Reasoning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41AF5D-0926-4865-B128-490B62331C0D}"/>
              </a:ext>
            </a:extLst>
          </p:cNvPr>
          <p:cNvSpPr/>
          <p:nvPr/>
        </p:nvSpPr>
        <p:spPr>
          <a:xfrm>
            <a:off x="8378629" y="3473993"/>
            <a:ext cx="3463565" cy="25383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chemeClr val="tx1"/>
                </a:solidFill>
                <a:latin typeface="Century Gothic" panose="020B0502020202020204" pitchFamily="34" charset="0"/>
              </a:rPr>
              <a:t>Resource Problem Solving</a:t>
            </a:r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960" y="1167788"/>
            <a:ext cx="9272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Darcey has 35 metres of fencing for her rabbit run.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possible shapes could she create?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38846" y="2205913"/>
            <a:ext cx="4314309" cy="4169377"/>
            <a:chOff x="4753636" y="2382185"/>
            <a:chExt cx="4314309" cy="4169377"/>
          </a:xfrm>
        </p:grpSpPr>
        <p:pic>
          <p:nvPicPr>
            <p:cNvPr id="10" name="Picture 3" descr="27145461_468214916908565_128156848_o">
              <a:extLst>
                <a:ext uri="{FF2B5EF4-FFF2-40B4-BE49-F238E27FC236}">
                  <a16:creationId xmlns:a16="http://schemas.microsoft.com/office/drawing/2014/main" id="{27EAEF8D-9E36-4715-8503-9B6DCD9DB6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65" t="78159" r="69472" b="3077"/>
            <a:stretch/>
          </p:blipFill>
          <p:spPr bwMode="auto">
            <a:xfrm>
              <a:off x="4753636" y="2382185"/>
              <a:ext cx="3067206" cy="3342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3739" y="4063874"/>
              <a:ext cx="2494206" cy="2487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Write three sentences comparing the different lengths of the objects.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38988" y="2210145"/>
            <a:ext cx="10914024" cy="3420737"/>
            <a:chOff x="367248" y="2210145"/>
            <a:chExt cx="10914024" cy="3420737"/>
          </a:xfrm>
        </p:grpSpPr>
        <p:grpSp>
          <p:nvGrpSpPr>
            <p:cNvPr id="22" name="Group 21"/>
            <p:cNvGrpSpPr/>
            <p:nvPr/>
          </p:nvGrpSpPr>
          <p:grpSpPr>
            <a:xfrm>
              <a:off x="8750473" y="3484471"/>
              <a:ext cx="2530799" cy="2146411"/>
              <a:chOff x="8750473" y="3484471"/>
              <a:chExt cx="2530799" cy="214641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8750473" y="3484471"/>
                <a:ext cx="473494" cy="2146411"/>
                <a:chOff x="8750473" y="3484471"/>
                <a:chExt cx="473494" cy="2146411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7845552" y="4389393"/>
                  <a:ext cx="2146410" cy="336567"/>
                </a:xfrm>
                <a:prstGeom prst="rect">
                  <a:avLst/>
                </a:prstGeom>
              </p:spPr>
            </p:pic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9223967" y="3484471"/>
                  <a:ext cx="0" cy="2146410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9507557" y="4326843"/>
                <a:ext cx="17737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entury Gothic" panose="020B0502020202020204" pitchFamily="34" charset="0"/>
                  </a:rPr>
                  <a:t>151mm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432722" y="2210145"/>
              <a:ext cx="5326556" cy="3420737"/>
              <a:chOff x="4898431" y="2210145"/>
              <a:chExt cx="5326556" cy="3420737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8431" y="2210145"/>
                <a:ext cx="2678466" cy="3420737"/>
              </a:xfrm>
              <a:prstGeom prst="rect">
                <a:avLst/>
              </a:prstGeom>
            </p:spPr>
          </p:pic>
          <p:cxnSp>
            <p:nvCxnSpPr>
              <p:cNvPr id="13" name="Straight Arrow Connector 12"/>
              <p:cNvCxnSpPr/>
              <p:nvPr/>
            </p:nvCxnSpPr>
            <p:spPr>
              <a:xfrm>
                <a:off x="7727509" y="2210145"/>
                <a:ext cx="0" cy="3420737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7860486" y="3865178"/>
                <a:ext cx="23645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entury Gothic" panose="020B0502020202020204" pitchFamily="34" charset="0"/>
                  </a:rPr>
                  <a:t>25 cm 4mm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67248" y="3135411"/>
              <a:ext cx="2973888" cy="2495320"/>
              <a:chOff x="1491162" y="3135562"/>
              <a:chExt cx="2973888" cy="249532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1162" y="3135562"/>
                <a:ext cx="526079" cy="2495320"/>
              </a:xfrm>
              <a:prstGeom prst="rect">
                <a:avLst/>
              </a:prstGeom>
            </p:spPr>
          </p:pic>
          <p:cxnSp>
            <p:nvCxnSpPr>
              <p:cNvPr id="10" name="Straight Arrow Connector 9"/>
              <p:cNvCxnSpPr/>
              <p:nvPr/>
            </p:nvCxnSpPr>
            <p:spPr>
              <a:xfrm>
                <a:off x="2099727" y="3135562"/>
                <a:ext cx="0" cy="2495320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236654" y="4152389"/>
                <a:ext cx="2228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entury Gothic" panose="020B0502020202020204" pitchFamily="34" charset="0"/>
                  </a:rPr>
                  <a:t>10cm 2mm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63960" y="1137427"/>
            <a:ext cx="9272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To measure perimeter, we measure the length of each side and add them together.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0" name="Flowchart: Manual Operation 9"/>
          <p:cNvSpPr/>
          <p:nvPr/>
        </p:nvSpPr>
        <p:spPr>
          <a:xfrm>
            <a:off x="2119591" y="2549620"/>
            <a:ext cx="3010829" cy="2017255"/>
          </a:xfrm>
          <a:prstGeom prst="flowChartManualOperation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883449" y="2144971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10cm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449" y="4620447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</a:t>
            </a:r>
            <a:r>
              <a:rPr lang="en-GB" b="1" dirty="0" smtClean="0">
                <a:latin typeface="Century Gothic" panose="020B0502020202020204" pitchFamily="34" charset="0"/>
              </a:rPr>
              <a:t>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961" y="3373581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7cm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19591" y="5365727"/>
            <a:ext cx="7382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perimeter of this shape is ______ cm. 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216318" y="3373581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7cm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5875568" y="3105375"/>
            <a:ext cx="48607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10cm + 7cm + 7cm + 6cm = 30cm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269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r>
              <a:rPr lang="en-GB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total length of the sides of a shape.</a:t>
            </a:r>
            <a:endParaRPr lang="en-GB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64143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64737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64737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8059" y="2475569"/>
            <a:ext cx="4415883" cy="20852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-6529" y="113764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missing length of the shape? What is its perimeter?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966224" y="3348159"/>
            <a:ext cx="8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anose="020B0502020202020204" pitchFamily="34" charset="0"/>
              </a:rPr>
              <a:t>9cm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3858" y="1943027"/>
            <a:ext cx="1214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anose="020B0502020202020204" pitchFamily="34" charset="0"/>
              </a:rPr>
              <a:t>12cm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93858" y="4603070"/>
            <a:ext cx="1214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anose="020B0502020202020204" pitchFamily="34" charset="0"/>
              </a:rPr>
              <a:t>12cm</a:t>
            </a:r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-6530" y="1180078"/>
            <a:ext cx="121920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To calculate the perimeter, we add all the lengths of the shape together.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6450" y="2686050"/>
            <a:ext cx="538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Rectangles have opposite sides of the same length.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6450" y="4621530"/>
            <a:ext cx="538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In a regular shape, all of the sides are the same length.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4"/>
          <a:stretch/>
        </p:blipFill>
        <p:spPr>
          <a:xfrm>
            <a:off x="1463960" y="2034094"/>
            <a:ext cx="3184009" cy="258743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4" t="19923" b="15436"/>
          <a:stretch/>
        </p:blipFill>
        <p:spPr>
          <a:xfrm>
            <a:off x="2236669" y="4343400"/>
            <a:ext cx="2284910" cy="162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-6530" y="1180078"/>
            <a:ext cx="121920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use this to help us calculate these shapes areas quickly.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6450" y="2775833"/>
            <a:ext cx="538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This shape’s perimeter is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2cm + 3cm + 2cm + 3cm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6450" y="4621530"/>
            <a:ext cx="538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This shape’s perimeter is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3cm + 3cm + 3cm + 3cm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4"/>
          <a:stretch/>
        </p:blipFill>
        <p:spPr>
          <a:xfrm>
            <a:off x="1463960" y="2034094"/>
            <a:ext cx="3184009" cy="258743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4" t="19923" b="15436"/>
          <a:stretch/>
        </p:blipFill>
        <p:spPr>
          <a:xfrm>
            <a:off x="2236669" y="4343400"/>
            <a:ext cx="2284910" cy="162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-6530" y="1180078"/>
            <a:ext cx="121920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other calculations could we do to work out these shape’s perimeters?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03996" y="2034094"/>
            <a:ext cx="3184009" cy="3932366"/>
            <a:chOff x="1463960" y="2034094"/>
            <a:chExt cx="3184009" cy="3932366"/>
          </a:xfrm>
        </p:grpSpPr>
        <p:pic>
          <p:nvPicPr>
            <p:cNvPr id="14" name="Picture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954"/>
            <a:stretch/>
          </p:blipFill>
          <p:spPr>
            <a:xfrm>
              <a:off x="1463960" y="2034094"/>
              <a:ext cx="3184009" cy="2587436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14" t="19923" b="15436"/>
            <a:stretch/>
          </p:blipFill>
          <p:spPr>
            <a:xfrm>
              <a:off x="2236669" y="4343400"/>
              <a:ext cx="2284910" cy="1623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88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5774"/>
            <a:ext cx="121854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use repeated addition or multiplication to work out the perimeter of a shape with sides the same lengths.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42576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43170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43170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69736" y="2613766"/>
            <a:ext cx="2539328" cy="2539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886450" y="2630870"/>
            <a:ext cx="53835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add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add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add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>
                <a:latin typeface="Century Gothic" panose="020B0502020202020204" pitchFamily="34" charset="0"/>
              </a:rPr>
              <a:t> =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</a:p>
          <a:p>
            <a:pPr algn="ctr"/>
            <a:endParaRPr lang="en-GB" sz="2800" dirty="0" smtClean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>
                <a:latin typeface="Century Gothic" panose="020B0502020202020204" pitchFamily="34" charset="0"/>
              </a:rPr>
              <a:t> x 4 =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9161" y="3601845"/>
            <a:ext cx="104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</a:rPr>
              <a:t>6cm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5774"/>
            <a:ext cx="121854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also repeated addition or multiplication to work out the perimeter of a shape with some sides the same lengths.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42576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43170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43170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6450" y="2630870"/>
            <a:ext cx="5383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add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add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dirty="0">
                <a:latin typeface="Century Gothic" panose="020B0502020202020204" pitchFamily="34" charset="0"/>
              </a:rPr>
              <a:t> add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>
                <a:latin typeface="Century Gothic" panose="020B0502020202020204" pitchFamily="34" charset="0"/>
              </a:rPr>
              <a:t> =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</a:p>
          <a:p>
            <a:pPr algn="ctr"/>
            <a:endParaRPr lang="en-GB" sz="2800" dirty="0" smtClean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latin typeface="Century Gothic" panose="020B0502020202020204" pitchFamily="34" charset="0"/>
              </a:rPr>
              <a:t>x 2 =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</a:p>
          <a:p>
            <a:pPr algn="ctr"/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 smtClean="0">
                <a:latin typeface="Century Gothic" panose="020B0502020202020204" pitchFamily="34" charset="0"/>
              </a:rPr>
              <a:t> +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 smtClean="0">
                <a:latin typeface="Century Gothic" panose="020B0502020202020204" pitchFamily="34" charset="0"/>
              </a:rPr>
              <a:t> +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 smtClean="0">
                <a:latin typeface="Century Gothic" panose="020B0502020202020204" pitchFamily="34" charset="0"/>
              </a:rPr>
              <a:t> = 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3046" y="3601845"/>
            <a:ext cx="104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4</a:t>
            </a:r>
            <a:r>
              <a:rPr lang="en-GB" sz="2800" dirty="0" smtClean="0">
                <a:latin typeface="Century Gothic" panose="020B0502020202020204" pitchFamily="34" charset="0"/>
              </a:rPr>
              <a:t>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542478" y="2603511"/>
            <a:ext cx="3189249" cy="2565784"/>
          </a:xfrm>
          <a:prstGeom prst="trapezoid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719537" y="5143922"/>
            <a:ext cx="104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</a:rPr>
              <a:t>5cm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9536" y="2107650"/>
            <a:ext cx="104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3</a:t>
            </a:r>
            <a:r>
              <a:rPr lang="en-GB" sz="2800" dirty="0" smtClean="0">
                <a:latin typeface="Century Gothic" panose="020B0502020202020204" pitchFamily="34" charset="0"/>
              </a:rPr>
              <a:t>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0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608</Words>
  <Application>Microsoft Office PowerPoint</Application>
  <PresentationFormat>Widescreen</PresentationFormat>
  <Paragraphs>317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Remote 1</cp:lastModifiedBy>
  <cp:revision>93</cp:revision>
  <dcterms:created xsi:type="dcterms:W3CDTF">2018-03-29T14:43:08Z</dcterms:created>
  <dcterms:modified xsi:type="dcterms:W3CDTF">2020-03-13T11:37:56Z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