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69" r:id="rId5"/>
    <p:sldId id="276" r:id="rId6"/>
    <p:sldId id="272" r:id="rId7"/>
    <p:sldId id="288" r:id="rId8"/>
    <p:sldId id="285" r:id="rId9"/>
    <p:sldId id="274" r:id="rId10"/>
    <p:sldId id="26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1D4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01/09/2019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4</a:t>
            </a:r>
            <a:r>
              <a:rPr lang="en-GB" sz="3600" b="1" dirty="0" smtClean="0">
                <a:latin typeface="Century Gothic" panose="020B0502020202020204" pitchFamily="34" charset="0"/>
              </a:rPr>
              <a:t> Count in 1,000s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304817" y="2721332"/>
            <a:ext cx="4924581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6491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Are you ready to count in thousands?</a:t>
            </a:r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4" t="32711" r="40823" b="48525"/>
          <a:stretch/>
        </p:blipFill>
        <p:spPr bwMode="auto">
          <a:xfrm>
            <a:off x="7229398" y="1904836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35" y="2177071"/>
            <a:ext cx="3456000" cy="244310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417" y="2869091"/>
            <a:ext cx="3456000" cy="244545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1916" y="3470963"/>
            <a:ext cx="3456000" cy="24604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479279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1158" y="5409790"/>
            <a:ext cx="100439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latin typeface="Century Gothic" panose="020B0502020202020204" pitchFamily="34" charset="0"/>
              </a:rPr>
              <a:t>How many points could the rest of the gang have scored?  </a:t>
            </a:r>
            <a:endParaRPr lang="en-GB" sz="27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96468" y="3571213"/>
            <a:ext cx="4737294" cy="1795447"/>
            <a:chOff x="4979832" y="3827350"/>
            <a:chExt cx="4082673" cy="1547344"/>
          </a:xfrm>
        </p:grpSpPr>
        <p:pic>
          <p:nvPicPr>
            <p:cNvPr id="14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32" t="33353" r="70445" b="47883"/>
            <a:stretch/>
          </p:blipFill>
          <p:spPr bwMode="auto">
            <a:xfrm>
              <a:off x="4979832" y="3827351"/>
              <a:ext cx="1282025" cy="1522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7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26" t="34453" r="11151" b="46783"/>
            <a:stretch/>
          </p:blipFill>
          <p:spPr bwMode="auto">
            <a:xfrm>
              <a:off x="6380156" y="3852289"/>
              <a:ext cx="1282025" cy="1522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9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467" t="56994" r="39810" b="24242"/>
            <a:stretch/>
          </p:blipFill>
          <p:spPr bwMode="auto">
            <a:xfrm>
              <a:off x="7780480" y="3827350"/>
              <a:ext cx="1282025" cy="1522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06" y="1378032"/>
            <a:ext cx="2299025" cy="364290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43031" y="1339083"/>
            <a:ext cx="924416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latin typeface="Century Gothic" panose="020B0502020202020204" pitchFamily="34" charset="0"/>
              </a:rPr>
              <a:t>On a video game in the arcade, Jerry, Ranjit and Jane got a combined score of 10,000 points. </a:t>
            </a:r>
            <a:endParaRPr lang="en-GB" sz="2700" dirty="0" smtClean="0">
              <a:latin typeface="Century Gothic" panose="020B0502020202020204" pitchFamily="34" charset="0"/>
            </a:endParaRPr>
          </a:p>
          <a:p>
            <a:pPr algn="ctr"/>
            <a:endParaRPr lang="en-GB" sz="12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700" dirty="0" smtClean="0">
                <a:latin typeface="Century Gothic" panose="020B0502020202020204" pitchFamily="34" charset="0"/>
              </a:rPr>
              <a:t>Jerry scored the lowest amount of points with </a:t>
            </a:r>
            <a:r>
              <a:rPr lang="en-GB" sz="2700" dirty="0" smtClean="0">
                <a:latin typeface="Century Gothic" panose="020B0502020202020204" pitchFamily="34" charset="0"/>
              </a:rPr>
              <a:t>2,000.</a:t>
            </a:r>
            <a:endParaRPr lang="en-GB" sz="2700" dirty="0" smtClean="0">
              <a:latin typeface="Century Gothic" panose="020B0502020202020204" pitchFamily="34" charset="0"/>
            </a:endParaRPr>
          </a:p>
          <a:p>
            <a:pPr algn="ctr"/>
            <a:endParaRPr lang="en-GB" sz="12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700" dirty="0" smtClean="0">
                <a:latin typeface="Century Gothic" panose="020B0502020202020204" pitchFamily="34" charset="0"/>
              </a:rPr>
              <a:t>All </a:t>
            </a:r>
            <a:r>
              <a:rPr lang="en-GB" sz="2700" dirty="0" smtClean="0">
                <a:latin typeface="Century Gothic" panose="020B0502020202020204" pitchFamily="34" charset="0"/>
              </a:rPr>
              <a:t>the children’s scores are multiples of 1,000.</a:t>
            </a:r>
          </a:p>
        </p:txBody>
      </p: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1532" y="1178128"/>
            <a:ext cx="88206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number is represented here?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How did you work it out?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47" y="1893866"/>
            <a:ext cx="1733953" cy="17316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88" y="2594814"/>
            <a:ext cx="1733953" cy="17316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61" y="3156471"/>
            <a:ext cx="1733953" cy="17316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85" y="1881166"/>
            <a:ext cx="1733953" cy="17316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509" y="1881166"/>
            <a:ext cx="1733953" cy="17316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332" y="2404732"/>
            <a:ext cx="1733953" cy="17316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472" y="2962418"/>
            <a:ext cx="1733953" cy="17316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196" y="3510684"/>
            <a:ext cx="1733953" cy="17316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498" y="2466946"/>
            <a:ext cx="1733953" cy="173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revisit what we should know…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2670717" y="988428"/>
            <a:ext cx="78358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3960" y="1297502"/>
            <a:ext cx="92723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Let’s count in 100s.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Continue the sequence…..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2669138" y="4190675"/>
            <a:ext cx="1710807" cy="5433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entury Gothic" panose="020B0502020202020204" pitchFamily="34" charset="0"/>
              </a:rPr>
              <a:t>200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344309" y="4190674"/>
            <a:ext cx="1710807" cy="5433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entury Gothic" panose="020B0502020202020204" pitchFamily="34" charset="0"/>
              </a:rPr>
              <a:t>300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8019480" y="4193634"/>
            <a:ext cx="1710807" cy="5433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Century Gothic" panose="020B0502020202020204" pitchFamily="34" charset="0"/>
              </a:rPr>
              <a:t>4</a:t>
            </a:r>
            <a:r>
              <a:rPr lang="en-GB" sz="2800" dirty="0" smtClean="0">
                <a:latin typeface="Century Gothic" panose="020B0502020202020204" pitchFamily="34" charset="0"/>
              </a:rPr>
              <a:t>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87027"/>
              </p:ext>
            </p:extLst>
          </p:nvPr>
        </p:nvGraphicFramePr>
        <p:xfrm>
          <a:off x="2531411" y="3269576"/>
          <a:ext cx="1964616" cy="83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72">
                  <a:extLst>
                    <a:ext uri="{9D8B030D-6E8A-4147-A177-3AD203B41FA5}">
                      <a16:colId xmlns:a16="http://schemas.microsoft.com/office/drawing/2014/main" val="2645115475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474871873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297989906"/>
                    </a:ext>
                  </a:extLst>
                </a:gridCol>
              </a:tblGrid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234903"/>
                  </a:ext>
                </a:extLst>
              </a:tr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05224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48510"/>
              </p:ext>
            </p:extLst>
          </p:nvPr>
        </p:nvGraphicFramePr>
        <p:xfrm>
          <a:off x="5204341" y="3264801"/>
          <a:ext cx="1964616" cy="83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72">
                  <a:extLst>
                    <a:ext uri="{9D8B030D-6E8A-4147-A177-3AD203B41FA5}">
                      <a16:colId xmlns:a16="http://schemas.microsoft.com/office/drawing/2014/main" val="2645115475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474871873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297989906"/>
                    </a:ext>
                  </a:extLst>
                </a:gridCol>
              </a:tblGrid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234903"/>
                  </a:ext>
                </a:extLst>
              </a:tr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0522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64913"/>
              </p:ext>
            </p:extLst>
          </p:nvPr>
        </p:nvGraphicFramePr>
        <p:xfrm>
          <a:off x="7877271" y="3264801"/>
          <a:ext cx="1964616" cy="83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72">
                  <a:extLst>
                    <a:ext uri="{9D8B030D-6E8A-4147-A177-3AD203B41FA5}">
                      <a16:colId xmlns:a16="http://schemas.microsoft.com/office/drawing/2014/main" val="2645115475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474871873"/>
                    </a:ext>
                  </a:extLst>
                </a:gridCol>
                <a:gridCol w="654872">
                  <a:extLst>
                    <a:ext uri="{9D8B030D-6E8A-4147-A177-3AD203B41FA5}">
                      <a16:colId xmlns:a16="http://schemas.microsoft.com/office/drawing/2014/main" val="1297989906"/>
                    </a:ext>
                  </a:extLst>
                </a:gridCol>
              </a:tblGrid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234903"/>
                  </a:ext>
                </a:extLst>
              </a:tr>
              <a:tr h="4163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05224"/>
                  </a:ext>
                </a:extLst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2811065" y="2660663"/>
            <a:ext cx="2854712" cy="604137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5574" y="2229035"/>
            <a:ext cx="114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Add 100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5575508" y="2658435"/>
            <a:ext cx="2854712" cy="604137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67765" y="2213744"/>
            <a:ext cx="114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Add 100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learn.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2670717" y="988428"/>
            <a:ext cx="78358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3960" y="1297502"/>
            <a:ext cx="9272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 smtClean="0">
                <a:latin typeface="Century Gothic" panose="020B0502020202020204" pitchFamily="34" charset="0"/>
              </a:rPr>
              <a:t> tens make one hundred.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 smtClean="0">
                <a:latin typeface="Century Gothic" panose="020B0502020202020204" pitchFamily="34" charset="0"/>
              </a:rPr>
              <a:t> hundreds make one thousand.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4" y="4223642"/>
            <a:ext cx="1009358" cy="100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2" y="4223642"/>
            <a:ext cx="1009358" cy="100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270" y="4223642"/>
            <a:ext cx="1009358" cy="1008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28" y="4223642"/>
            <a:ext cx="1009358" cy="1008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86" y="4223642"/>
            <a:ext cx="1009358" cy="1008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77" y="4219286"/>
            <a:ext cx="1009358" cy="1008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435" y="4219286"/>
            <a:ext cx="1009358" cy="1008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093" y="4219286"/>
            <a:ext cx="1009358" cy="1008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751" y="4219286"/>
            <a:ext cx="1009358" cy="1008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409" y="4219286"/>
            <a:ext cx="1009358" cy="100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260" y="1988653"/>
            <a:ext cx="173063" cy="1404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353" y="1984297"/>
            <a:ext cx="173063" cy="1404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918" y="1984297"/>
            <a:ext cx="173063" cy="1404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074" y="1979941"/>
            <a:ext cx="173063" cy="1404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877" y="1984297"/>
            <a:ext cx="173063" cy="1404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70" y="1979941"/>
            <a:ext cx="173063" cy="1404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535" y="1979941"/>
            <a:ext cx="173063" cy="1404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691" y="1975585"/>
            <a:ext cx="173063" cy="1404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077" y="1988648"/>
            <a:ext cx="173063" cy="1404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33" y="1984292"/>
            <a:ext cx="173063" cy="14040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652895" y="5399186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877315" y="5399187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168343" y="5399186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48" grpId="2"/>
      <p:bldP spid="49" grpId="0"/>
      <p:bldP spid="49" grpId="1"/>
      <p:bldP spid="4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625600" y="1280555"/>
            <a:ext cx="8648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9967" y="1388101"/>
            <a:ext cx="9610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What does this block represent?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Explain why?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589" y="2357858"/>
            <a:ext cx="2736000" cy="242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960" y="1270534"/>
            <a:ext cx="9272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 is represented here?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There are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blocks, each block is worth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is represented.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7" y="2039231"/>
            <a:ext cx="1663494" cy="1476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11" y="2039231"/>
            <a:ext cx="1663494" cy="1476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095" y="2039231"/>
            <a:ext cx="1663494" cy="1476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179" y="2039231"/>
            <a:ext cx="1663494" cy="1476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262" y="2039231"/>
            <a:ext cx="1663494" cy="1476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346" y="2039231"/>
            <a:ext cx="1663494" cy="1476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652895" y="5399186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877315" y="5399187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168343" y="5399186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960" y="1270534"/>
            <a:ext cx="9272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 is represented here?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There are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blocks, each block is worth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is represented.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35" y="2013106"/>
            <a:ext cx="1260000" cy="11179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19" y="2013106"/>
            <a:ext cx="1260000" cy="11179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03" y="2013106"/>
            <a:ext cx="1260000" cy="1117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87" y="2013106"/>
            <a:ext cx="1260000" cy="111798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270" y="2013106"/>
            <a:ext cx="1260000" cy="111798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354" y="2013106"/>
            <a:ext cx="1260000" cy="11179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63" y="2818656"/>
            <a:ext cx="1260000" cy="11179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947" y="2818656"/>
            <a:ext cx="1260000" cy="11179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031" y="2818656"/>
            <a:ext cx="1260000" cy="111798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115" y="2818656"/>
            <a:ext cx="1260000" cy="111798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98" y="2818656"/>
            <a:ext cx="1260000" cy="111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413" y="3254911"/>
            <a:ext cx="1663494" cy="1476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497" y="3254911"/>
            <a:ext cx="1663494" cy="1476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81" y="3254911"/>
            <a:ext cx="1663494" cy="1476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665" y="3254911"/>
            <a:ext cx="1663494" cy="1476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69967" y="1388101"/>
            <a:ext cx="9610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Help Anita work out how many 100s in 4,000.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Explain to your partner how found your answer.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25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4" t="32711" r="40823" b="48525"/>
          <a:stretch/>
        </p:blipFill>
        <p:spPr bwMode="auto">
          <a:xfrm>
            <a:off x="1002573" y="1389428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0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Control 1"/>
          <p:cNvSpPr>
            <a:spLocks noChangeArrowheads="1" noChangeShapeType="1"/>
          </p:cNvSpPr>
          <p:nvPr/>
        </p:nvSpPr>
        <p:spPr bwMode="auto">
          <a:xfrm>
            <a:off x="10194925" y="6611938"/>
            <a:ext cx="3559175" cy="2676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50" y="1568977"/>
            <a:ext cx="1663494" cy="1476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34" y="1568977"/>
            <a:ext cx="1663494" cy="1476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18" y="1568977"/>
            <a:ext cx="1663494" cy="1476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02" y="1568977"/>
            <a:ext cx="1663494" cy="1476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463960" y="3287585"/>
            <a:ext cx="9272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There are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hundreds in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thousand so each block has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hundreds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There are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hundreds in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thousand.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652895" y="5399186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877315" y="5399187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168343" y="5399186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356</Words>
  <Application>Microsoft Office PowerPoint</Application>
  <PresentationFormat>Widescreen</PresentationFormat>
  <Paragraphs>234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2281 Admin</cp:lastModifiedBy>
  <cp:revision>128</cp:revision>
  <dcterms:created xsi:type="dcterms:W3CDTF">2018-03-29T14:43:08Z</dcterms:created>
  <dcterms:modified xsi:type="dcterms:W3CDTF">2019-09-01T22:16:03Z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