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p:regular r:id="rId18"/>
      <p:bold r:id="rId19"/>
      <p:italic r:id="rId20"/>
      <p:boldItalic r:id="rId21"/>
    </p:embeddedFont>
    <p:embeddedFont>
      <p:font typeface="Playfair Displ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9358D2-BC2E-49DF-9960-7F7E82C1FA41}">
  <a:tblStyle styleId="{269358D2-BC2E-49DF-9960-7F7E82C1FA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PlayfairDisplay-regular.fntdata"/><Relationship Id="rId21" Type="http://schemas.openxmlformats.org/officeDocument/2006/relationships/font" Target="fonts/Roboto-boldItalic.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PlayfairDispl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f52e873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f52e873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9f52e8731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9f52e8731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d7fedc4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d7fedc4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5d7fedc45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5d7fedc4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d7fedc45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d7fedc45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d7fedc45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d7fedc45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d7fedc4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d7fedc4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d7fedc4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5d7fedc4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d7fedc45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d7fedc45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7f177a6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7f177a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theguardian.com/education/2021/jan/23/dear-gavin-williamson-could-you-tell-parents-what-a-fronted-adverbial-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tructural-learning.com/post/teaching-and-learning-strategies-a-classroom-guide" TargetMode="External"/><Relationship Id="rId4" Type="http://schemas.openxmlformats.org/officeDocument/2006/relationships/hyperlink" Target="https://www.structural-learning.com/post/phase-1-phonics-a-teachers-guide" TargetMode="External"/><Relationship Id="rId5" Type="http://schemas.openxmlformats.org/officeDocument/2006/relationships/hyperlink" Target="https://www.structural-learning.com/post/graphic-organizer-templates-a-teachers-guide" TargetMode="External"/><Relationship Id="rId6" Type="http://schemas.openxmlformats.org/officeDocument/2006/relationships/hyperlink" Target="https://www.structural-learning.com/post/rethinking-pupil-progr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structural-learning.com/post/the-importance-of-oracy-in-language-development" TargetMode="External"/><Relationship Id="rId4" Type="http://schemas.openxmlformats.org/officeDocument/2006/relationships/hyperlink" Target="https://www.structural-learning.com/post/splds-a-teachers-guide" TargetMode="External"/><Relationship Id="rId9" Type="http://schemas.openxmlformats.org/officeDocument/2006/relationships/hyperlink" Target="https://www.structural-learning.com/post/intent-implementation-and-impact-a-curriculum-guide" TargetMode="External"/><Relationship Id="rId5" Type="http://schemas.openxmlformats.org/officeDocument/2006/relationships/hyperlink" Target="https://www.structural-learning.com/post/reading-comprehension-strategies-in-the-classroom" TargetMode="External"/><Relationship Id="rId6" Type="http://schemas.openxmlformats.org/officeDocument/2006/relationships/hyperlink" Target="https://www.structural-learning.com/post/complex-sentences-a-teachers-guide" TargetMode="External"/><Relationship Id="rId7" Type="http://schemas.openxmlformats.org/officeDocument/2006/relationships/hyperlink" Target="https://www.structural-learning.com/post/jean-piagets-theory-of-cognitive-development-and-active-classrooms" TargetMode="External"/><Relationship Id="rId8" Type="http://schemas.openxmlformats.org/officeDocument/2006/relationships/hyperlink" Target="https://www.structural-learning.com/post/reading-comprehension-in-the-primary-classr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SDP: Spelling</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2"/>
          <p:cNvPicPr preferRelativeResize="0"/>
          <p:nvPr/>
        </p:nvPicPr>
        <p:blipFill>
          <a:blip r:embed="rId3">
            <a:alphaModFix/>
          </a:blip>
          <a:stretch>
            <a:fillRect/>
          </a:stretch>
        </p:blipFill>
        <p:spPr>
          <a:xfrm>
            <a:off x="152400" y="152400"/>
            <a:ext cx="3171825" cy="3533775"/>
          </a:xfrm>
          <a:prstGeom prst="rect">
            <a:avLst/>
          </a:prstGeom>
          <a:noFill/>
          <a:ln>
            <a:noFill/>
          </a:ln>
        </p:spPr>
      </p:pic>
      <p:pic>
        <p:nvPicPr>
          <p:cNvPr id="122" name="Google Shape;122;p22"/>
          <p:cNvPicPr preferRelativeResize="0"/>
          <p:nvPr/>
        </p:nvPicPr>
        <p:blipFill>
          <a:blip r:embed="rId4">
            <a:alphaModFix/>
          </a:blip>
          <a:stretch>
            <a:fillRect/>
          </a:stretch>
        </p:blipFill>
        <p:spPr>
          <a:xfrm>
            <a:off x="3728925" y="479675"/>
            <a:ext cx="4048125" cy="27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3"/>
          <p:cNvPicPr preferRelativeResize="0"/>
          <p:nvPr/>
        </p:nvPicPr>
        <p:blipFill>
          <a:blip r:embed="rId3">
            <a:alphaModFix/>
          </a:blip>
          <a:stretch>
            <a:fillRect/>
          </a:stretch>
        </p:blipFill>
        <p:spPr>
          <a:xfrm>
            <a:off x="582225" y="271700"/>
            <a:ext cx="3352800" cy="3533775"/>
          </a:xfrm>
          <a:prstGeom prst="rect">
            <a:avLst/>
          </a:prstGeom>
          <a:noFill/>
          <a:ln>
            <a:noFill/>
          </a:ln>
        </p:spPr>
      </p:pic>
      <p:pic>
        <p:nvPicPr>
          <p:cNvPr id="130" name="Google Shape;130;p23"/>
          <p:cNvPicPr preferRelativeResize="0"/>
          <p:nvPr/>
        </p:nvPicPr>
        <p:blipFill>
          <a:blip r:embed="rId4">
            <a:alphaModFix/>
          </a:blip>
          <a:stretch>
            <a:fillRect/>
          </a:stretch>
        </p:blipFill>
        <p:spPr>
          <a:xfrm rot="3183662">
            <a:off x="4617750" y="662925"/>
            <a:ext cx="2733675" cy="351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Spelling Research analysis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Starting point</a:t>
            </a:r>
            <a:endParaRPr/>
          </a:p>
          <a:p>
            <a:pPr indent="0" lvl="0" marL="0" rtl="0" algn="l">
              <a:spcBef>
                <a:spcPts val="1200"/>
              </a:spcBef>
              <a:spcAft>
                <a:spcPts val="0"/>
              </a:spcAft>
              <a:buNone/>
            </a:pPr>
            <a:r>
              <a:rPr lang="en" sz="1300">
                <a:solidFill>
                  <a:srgbClr val="121212"/>
                </a:solidFill>
                <a:highlight>
                  <a:srgbClr val="FFFFFF"/>
                </a:highlight>
                <a:latin typeface="Georgia"/>
                <a:ea typeface="Georgia"/>
                <a:cs typeface="Georgia"/>
                <a:sym typeface="Georgia"/>
              </a:rPr>
              <a:t>“But school spelling tests have an essential design flaw, which is that </a:t>
            </a:r>
            <a:r>
              <a:rPr lang="en" sz="1300">
                <a:solidFill>
                  <a:srgbClr val="C70000"/>
                </a:solidFill>
                <a:highlight>
                  <a:srgbClr val="FFFFFF"/>
                </a:highlight>
                <a:uFill>
                  <a:noFill/>
                </a:uFill>
                <a:latin typeface="Georgia"/>
                <a:ea typeface="Georgia"/>
                <a:cs typeface="Georgia"/>
                <a:sym typeface="Georgia"/>
                <a:hlinkClick r:id="rId3">
                  <a:extLst>
                    <a:ext uri="{A12FA001-AC4F-418D-AE19-62706E023703}">
                      <ahyp:hlinkClr val="tx"/>
                    </a:ext>
                  </a:extLst>
                </a:hlinkClick>
              </a:rPr>
              <a:t>involving parents</a:t>
            </a:r>
            <a:r>
              <a:rPr lang="en" sz="1300">
                <a:solidFill>
                  <a:srgbClr val="121212"/>
                </a:solidFill>
                <a:highlight>
                  <a:srgbClr val="FFFFFF"/>
                </a:highlight>
                <a:latin typeface="Georgia"/>
                <a:ea typeface="Georgia"/>
                <a:cs typeface="Georgia"/>
                <a:sym typeface="Georgia"/>
              </a:rPr>
              <a:t> hugely amplifies the opportunity to pile on stress and pressure.” Jane Considine</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1300">
                <a:solidFill>
                  <a:srgbClr val="121212"/>
                </a:solidFill>
                <a:highlight>
                  <a:srgbClr val="FFFFFF"/>
                </a:highlight>
                <a:latin typeface="Georgia"/>
                <a:ea typeface="Georgia"/>
                <a:cs typeface="Georgia"/>
                <a:sym typeface="Georgia"/>
              </a:rPr>
              <a:t> 76% of 1,362 teachers surveyed think tests are an ineffective way to teach spelling. </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1300">
                <a:solidFill>
                  <a:srgbClr val="121212"/>
                </a:solidFill>
                <a:highlight>
                  <a:srgbClr val="FFFFFF"/>
                </a:highlight>
                <a:latin typeface="Georgia"/>
                <a:ea typeface="Georgia"/>
                <a:cs typeface="Georgia"/>
                <a:sym typeface="Georgia"/>
              </a:rPr>
              <a:t>82% of teachers believe spelling has suffered as a result of the restrictions to teaching over the past 18 months as a result of the pandemic.</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1200"/>
              </a:spcAft>
              <a:buNone/>
            </a:pPr>
            <a:r>
              <a:t/>
            </a:r>
            <a:endParaRPr sz="1300">
              <a:solidFill>
                <a:srgbClr val="121212"/>
              </a:solidFill>
              <a:highlight>
                <a:srgbClr val="FFFFFF"/>
              </a:highlight>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a:t>
            </a:r>
            <a:r>
              <a:rPr lang="en"/>
              <a:t> research…</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solidFill>
                  <a:srgbClr val="121212"/>
                </a:solidFill>
                <a:highlight>
                  <a:srgbClr val="FFFFFF"/>
                </a:highlight>
                <a:latin typeface="Georgia"/>
                <a:ea typeface="Georgia"/>
                <a:cs typeface="Georgia"/>
                <a:sym typeface="Georgia"/>
              </a:rPr>
              <a:t> “What we need to do is keep everything within schools, so we don’t up the anxiety. Then, we need to focus on the words each individual child needs to learn to spell – and that’s different for each pupil.”</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0"/>
              </a:spcAft>
              <a:buNone/>
            </a:pPr>
            <a:r>
              <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1300">
                <a:solidFill>
                  <a:srgbClr val="121212"/>
                </a:solidFill>
                <a:highlight>
                  <a:srgbClr val="FFFFFF"/>
                </a:highlight>
                <a:latin typeface="Georgia"/>
                <a:ea typeface="Georgia"/>
                <a:cs typeface="Georgia"/>
                <a:sym typeface="Georgia"/>
              </a:rPr>
              <a:t>Reading: “Reading is fundamentally critical because it’s about interplay. But reading gets you so far, and beyond that it’s about sharpening children to be effective word detectives. In the schools that are best at literacy, vocabulary is prized and teachers work really hard with word-catching and word-collecting. It’s about instilling a love of words – and that starts with finding patterns.”</a:t>
            </a:r>
            <a:endParaRPr sz="1300">
              <a:solidFill>
                <a:srgbClr val="121212"/>
              </a:solidFill>
              <a:highlight>
                <a:srgbClr val="FFFFFF"/>
              </a:highlight>
              <a:latin typeface="Georgia"/>
              <a:ea typeface="Georgia"/>
              <a:cs typeface="Georgia"/>
              <a:sym typeface="Georgia"/>
            </a:endParaRPr>
          </a:p>
          <a:p>
            <a:pPr indent="0" lvl="0" marL="0" rtl="0" algn="l">
              <a:spcBef>
                <a:spcPts val="1200"/>
              </a:spcBef>
              <a:spcAft>
                <a:spcPts val="1200"/>
              </a:spcAft>
              <a:buNone/>
            </a:pPr>
            <a:r>
              <a:rPr lang="en" sz="1300">
                <a:solidFill>
                  <a:srgbClr val="121212"/>
                </a:solidFill>
                <a:highlight>
                  <a:srgbClr val="FFFFFF"/>
                </a:highlight>
                <a:latin typeface="Georgia"/>
                <a:ea typeface="Georgia"/>
                <a:cs typeface="Georgia"/>
                <a:sym typeface="Georgia"/>
              </a:rPr>
              <a:t>The bottom line for both parents and teachers, she says, is to recognise the power of words. “We work so hard to let children be connected to books, but spelling misses out because it hasn’t got the razzle-dazzle of writing or the emotive spell of reading. And yet it’s so important, and that needs to be acknowledged. Spelling is the nuts and bolts of writing: once you can do it, you’re on track. You can soar.”</a:t>
            </a:r>
            <a:endParaRPr sz="1300">
              <a:solidFill>
                <a:srgbClr val="121212"/>
              </a:solidFill>
              <a:highlight>
                <a:srgbClr val="FFFFFF"/>
              </a:highlight>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Autumn focus: High frequency</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Why?</a:t>
            </a:r>
            <a:endParaRPr/>
          </a:p>
          <a:p>
            <a:pPr indent="0" lvl="0" marL="0" rtl="0" algn="l">
              <a:lnSpc>
                <a:spcPct val="124285"/>
              </a:lnSpc>
              <a:spcBef>
                <a:spcPts val="1200"/>
              </a:spcBef>
              <a:spcAft>
                <a:spcPts val="0"/>
              </a:spcAft>
              <a:buClr>
                <a:schemeClr val="dk1"/>
              </a:buClr>
              <a:buSzPct val="62857"/>
              <a:buFont typeface="Arial"/>
              <a:buNone/>
            </a:pPr>
            <a:r>
              <a:rPr lang="en" sz="1750">
                <a:solidFill>
                  <a:srgbClr val="303643"/>
                </a:solidFill>
                <a:highlight>
                  <a:srgbClr val="FFFFFF"/>
                </a:highlight>
                <a:latin typeface="Roboto"/>
                <a:ea typeface="Roboto"/>
                <a:cs typeface="Roboto"/>
                <a:sym typeface="Roboto"/>
              </a:rPr>
              <a:t>What are High Frequency Words?</a:t>
            </a:r>
            <a:endParaRPr sz="175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ct val="75862"/>
              <a:buFont typeface="Arial"/>
              <a:buNone/>
            </a:pPr>
            <a:r>
              <a:rPr lang="en" sz="1450">
                <a:solidFill>
                  <a:srgbClr val="303643"/>
                </a:solidFill>
                <a:highlight>
                  <a:srgbClr val="FFFFFF"/>
                </a:highlight>
                <a:latin typeface="Roboto"/>
                <a:ea typeface="Roboto"/>
                <a:cs typeface="Roboto"/>
                <a:sym typeface="Roboto"/>
              </a:rPr>
              <a:t>The words that are most </a:t>
            </a:r>
            <a:r>
              <a:rPr b="1" lang="en" sz="1450">
                <a:solidFill>
                  <a:srgbClr val="303643"/>
                </a:solidFill>
                <a:highlight>
                  <a:srgbClr val="FFFFFF"/>
                </a:highlight>
                <a:latin typeface="Roboto"/>
                <a:ea typeface="Roboto"/>
                <a:cs typeface="Roboto"/>
                <a:sym typeface="Roboto"/>
              </a:rPr>
              <a:t>frequently</a:t>
            </a:r>
            <a:r>
              <a:rPr lang="en" sz="1450">
                <a:solidFill>
                  <a:srgbClr val="303643"/>
                </a:solidFill>
                <a:highlight>
                  <a:srgbClr val="FFFFFF"/>
                </a:highlight>
                <a:latin typeface="Roboto"/>
                <a:ea typeface="Roboto"/>
                <a:cs typeface="Roboto"/>
                <a:sym typeface="Roboto"/>
              </a:rPr>
              <a:t> used in the </a:t>
            </a:r>
            <a:r>
              <a:rPr b="1" lang="en" sz="1450">
                <a:solidFill>
                  <a:srgbClr val="303643"/>
                </a:solidFill>
                <a:highlight>
                  <a:srgbClr val="FFFFFF"/>
                </a:highlight>
                <a:latin typeface="Roboto"/>
                <a:ea typeface="Roboto"/>
                <a:cs typeface="Roboto"/>
                <a:sym typeface="Roboto"/>
              </a:rPr>
              <a:t>written text </a:t>
            </a:r>
            <a:r>
              <a:rPr lang="en" sz="1450">
                <a:solidFill>
                  <a:srgbClr val="303643"/>
                </a:solidFill>
                <a:highlight>
                  <a:srgbClr val="FFFFFF"/>
                </a:highlight>
                <a:latin typeface="Roboto"/>
                <a:ea typeface="Roboto"/>
                <a:cs typeface="Roboto"/>
                <a:sym typeface="Roboto"/>
              </a:rPr>
              <a:t>are called </a:t>
            </a:r>
            <a:r>
              <a:rPr b="1" lang="en" sz="1450">
                <a:solidFill>
                  <a:srgbClr val="303643"/>
                </a:solidFill>
                <a:highlight>
                  <a:srgbClr val="FFFFFF"/>
                </a:highlight>
                <a:latin typeface="Roboto"/>
                <a:ea typeface="Roboto"/>
                <a:cs typeface="Roboto"/>
                <a:sym typeface="Roboto"/>
              </a:rPr>
              <a:t>High Frequency Words</a:t>
            </a:r>
            <a:r>
              <a:rPr lang="en" sz="1450">
                <a:solidFill>
                  <a:srgbClr val="303643"/>
                </a:solidFill>
                <a:highlight>
                  <a:srgbClr val="FFFFFF"/>
                </a:highlight>
                <a:latin typeface="Roboto"/>
                <a:ea typeface="Roboto"/>
                <a:cs typeface="Roboto"/>
                <a:sym typeface="Roboto"/>
              </a:rPr>
              <a:t>. For example, 'the,' 'have,' and 'to,' may not have any specific </a:t>
            </a:r>
            <a:r>
              <a:rPr lang="en" sz="1450" u="sng">
                <a:solidFill>
                  <a:srgbClr val="303643"/>
                </a:solidFill>
                <a:highlight>
                  <a:srgbClr val="FFFFFF"/>
                </a:highlight>
                <a:latin typeface="Roboto"/>
                <a:ea typeface="Roboto"/>
                <a:cs typeface="Roboto"/>
                <a:sym typeface="Roboto"/>
                <a:hlinkClick r:id="rId3">
                  <a:extLst>
                    <a:ext uri="{A12FA001-AC4F-418D-AE19-62706E023703}">
                      <ahyp:hlinkClr val="tx"/>
                    </a:ext>
                  </a:extLst>
                </a:hlinkClick>
              </a:rPr>
              <a:t>meaning</a:t>
            </a:r>
            <a:r>
              <a:rPr lang="en" sz="1450">
                <a:solidFill>
                  <a:srgbClr val="303643"/>
                </a:solidFill>
                <a:highlight>
                  <a:srgbClr val="FFFFFF"/>
                </a:highlight>
                <a:latin typeface="Roboto"/>
                <a:ea typeface="Roboto"/>
                <a:cs typeface="Roboto"/>
                <a:sym typeface="Roboto"/>
              </a:rPr>
              <a:t> on their own, but these words contribute considerably in providing </a:t>
            </a:r>
            <a:r>
              <a:rPr b="1" lang="en" sz="1450">
                <a:solidFill>
                  <a:srgbClr val="303643"/>
                </a:solidFill>
                <a:highlight>
                  <a:srgbClr val="FFFFFF"/>
                </a:highlight>
                <a:latin typeface="Roboto"/>
                <a:ea typeface="Roboto"/>
                <a:cs typeface="Roboto"/>
                <a:sym typeface="Roboto"/>
              </a:rPr>
              <a:t>meaning</a:t>
            </a:r>
            <a:r>
              <a:rPr lang="en" sz="1450">
                <a:solidFill>
                  <a:srgbClr val="303643"/>
                </a:solidFill>
                <a:highlight>
                  <a:srgbClr val="FFFFFF"/>
                </a:highlight>
                <a:latin typeface="Roboto"/>
                <a:ea typeface="Roboto"/>
                <a:cs typeface="Roboto"/>
                <a:sym typeface="Roboto"/>
              </a:rPr>
              <a:t> to a sentence as a whole. Some high frequency words are also called </a:t>
            </a:r>
            <a:r>
              <a:rPr b="1" lang="en" sz="1450">
                <a:solidFill>
                  <a:srgbClr val="303643"/>
                </a:solidFill>
                <a:highlight>
                  <a:srgbClr val="FFFFFF"/>
                </a:highlight>
                <a:latin typeface="Roboto"/>
                <a:ea typeface="Roboto"/>
                <a:cs typeface="Roboto"/>
                <a:sym typeface="Roboto"/>
              </a:rPr>
              <a:t>sight words </a:t>
            </a:r>
            <a:r>
              <a:rPr lang="en" sz="1450">
                <a:solidFill>
                  <a:srgbClr val="303643"/>
                </a:solidFill>
                <a:highlight>
                  <a:srgbClr val="FFFFFF"/>
                </a:highlight>
                <a:latin typeface="Roboto"/>
                <a:ea typeface="Roboto"/>
                <a:cs typeface="Roboto"/>
                <a:sym typeface="Roboto"/>
              </a:rPr>
              <a:t>or </a:t>
            </a:r>
            <a:r>
              <a:rPr b="1" lang="en" sz="1450">
                <a:solidFill>
                  <a:srgbClr val="303643"/>
                </a:solidFill>
                <a:highlight>
                  <a:srgbClr val="FFFFFF"/>
                </a:highlight>
                <a:latin typeface="Roboto"/>
                <a:ea typeface="Roboto"/>
                <a:cs typeface="Roboto"/>
                <a:sym typeface="Roboto"/>
              </a:rPr>
              <a:t>tricky words</a:t>
            </a:r>
            <a:r>
              <a:rPr lang="en" sz="1450">
                <a:solidFill>
                  <a:srgbClr val="303643"/>
                </a:solidFill>
                <a:highlight>
                  <a:srgbClr val="FFFFFF"/>
                </a:highlight>
                <a:latin typeface="Roboto"/>
                <a:ea typeface="Roboto"/>
                <a:cs typeface="Roboto"/>
                <a:sym typeface="Roboto"/>
              </a:rPr>
              <a:t>. These words are not only difficult to </a:t>
            </a:r>
            <a:r>
              <a:rPr lang="en" sz="1450" u="sng">
                <a:solidFill>
                  <a:srgbClr val="303643"/>
                </a:solidFill>
                <a:highlight>
                  <a:srgbClr val="FFFFFF"/>
                </a:highlight>
                <a:latin typeface="Roboto"/>
                <a:ea typeface="Roboto"/>
                <a:cs typeface="Roboto"/>
                <a:sym typeface="Roboto"/>
                <a:hlinkClick r:id="rId4">
                  <a:extLst>
                    <a:ext uri="{A12FA001-AC4F-418D-AE19-62706E023703}">
                      <ahyp:hlinkClr val="tx"/>
                    </a:ext>
                  </a:extLst>
                </a:hlinkClick>
              </a:rPr>
              <a:t>sound out</a:t>
            </a:r>
            <a:r>
              <a:rPr lang="en" sz="1450">
                <a:solidFill>
                  <a:srgbClr val="303643"/>
                </a:solidFill>
                <a:highlight>
                  <a:srgbClr val="FFFFFF"/>
                </a:highlight>
                <a:latin typeface="Roboto"/>
                <a:ea typeface="Roboto"/>
                <a:cs typeface="Roboto"/>
                <a:sym typeface="Roboto"/>
              </a:rPr>
              <a:t>, but most of these also have a relatively </a:t>
            </a:r>
            <a:r>
              <a:rPr b="1" lang="en" sz="1450" u="sng">
                <a:solidFill>
                  <a:srgbClr val="303643"/>
                </a:solidFill>
                <a:highlight>
                  <a:srgbClr val="FFFFFF"/>
                </a:highlight>
                <a:latin typeface="Roboto"/>
                <a:ea typeface="Roboto"/>
                <a:cs typeface="Roboto"/>
                <a:sym typeface="Roboto"/>
                <a:hlinkClick r:id="rId5">
                  <a:extLst>
                    <a:ext uri="{A12FA001-AC4F-418D-AE19-62706E023703}">
                      <ahyp:hlinkClr val="tx"/>
                    </a:ext>
                  </a:extLst>
                </a:hlinkClick>
              </a:rPr>
              <a:t>abstract meaning</a:t>
            </a:r>
            <a:r>
              <a:rPr lang="en" sz="1450">
                <a:solidFill>
                  <a:srgbClr val="303643"/>
                </a:solidFill>
                <a:highlight>
                  <a:srgbClr val="FFFFFF"/>
                </a:highlight>
                <a:latin typeface="Roboto"/>
                <a:ea typeface="Roboto"/>
                <a:cs typeface="Roboto"/>
                <a:sym typeface="Roboto"/>
              </a:rPr>
              <a:t> which is difficult to explain to young learners. It is easy for </a:t>
            </a:r>
            <a:r>
              <a:rPr lang="en" sz="1450" u="sng">
                <a:solidFill>
                  <a:srgbClr val="303643"/>
                </a:solidFill>
                <a:highlight>
                  <a:srgbClr val="FFFFFF"/>
                </a:highlight>
                <a:latin typeface="Roboto"/>
                <a:ea typeface="Roboto"/>
                <a:cs typeface="Roboto"/>
                <a:sym typeface="Roboto"/>
                <a:hlinkClick r:id="rId6">
                  <a:extLst>
                    <a:ext uri="{A12FA001-AC4F-418D-AE19-62706E023703}">
                      <ahyp:hlinkClr val="tx"/>
                    </a:ext>
                  </a:extLst>
                </a:hlinkClick>
              </a:rPr>
              <a:t>children</a:t>
            </a:r>
            <a:r>
              <a:rPr lang="en" sz="1450">
                <a:solidFill>
                  <a:srgbClr val="303643"/>
                </a:solidFill>
                <a:highlight>
                  <a:srgbClr val="FFFFFF"/>
                </a:highlight>
                <a:latin typeface="Roboto"/>
                <a:ea typeface="Roboto"/>
                <a:cs typeface="Roboto"/>
                <a:sym typeface="Roboto"/>
              </a:rPr>
              <a:t> to learn words like "</a:t>
            </a:r>
            <a:r>
              <a:rPr b="1" lang="en" sz="1450">
                <a:solidFill>
                  <a:srgbClr val="303643"/>
                </a:solidFill>
                <a:highlight>
                  <a:srgbClr val="FFFFFF"/>
                </a:highlight>
                <a:latin typeface="Roboto"/>
                <a:ea typeface="Roboto"/>
                <a:cs typeface="Roboto"/>
                <a:sym typeface="Roboto"/>
              </a:rPr>
              <a:t>apple</a:t>
            </a:r>
            <a:r>
              <a:rPr lang="en" sz="1450">
                <a:solidFill>
                  <a:srgbClr val="303643"/>
                </a:solidFill>
                <a:highlight>
                  <a:srgbClr val="FFFFFF"/>
                </a:highlight>
                <a:latin typeface="Roboto"/>
                <a:ea typeface="Roboto"/>
                <a:cs typeface="Roboto"/>
                <a:sym typeface="Roboto"/>
              </a:rPr>
              <a:t>" and "</a:t>
            </a:r>
            <a:r>
              <a:rPr b="1" lang="en" sz="1450">
                <a:solidFill>
                  <a:srgbClr val="303643"/>
                </a:solidFill>
                <a:highlight>
                  <a:srgbClr val="FFFFFF"/>
                </a:highlight>
                <a:latin typeface="Roboto"/>
                <a:ea typeface="Roboto"/>
                <a:cs typeface="Roboto"/>
                <a:sym typeface="Roboto"/>
              </a:rPr>
              <a:t>boat</a:t>
            </a:r>
            <a:r>
              <a:rPr lang="en" sz="1450">
                <a:solidFill>
                  <a:srgbClr val="303643"/>
                </a:solidFill>
                <a:highlight>
                  <a:srgbClr val="FFFFFF"/>
                </a:highlight>
                <a:latin typeface="Roboto"/>
                <a:ea typeface="Roboto"/>
                <a:cs typeface="Roboto"/>
                <a:sym typeface="Roboto"/>
              </a:rPr>
              <a:t>" because these can be easily related to a picture or a real object, but it's tricky to explain the words like "</a:t>
            </a:r>
            <a:r>
              <a:rPr b="1" lang="en" sz="1450">
                <a:solidFill>
                  <a:srgbClr val="303643"/>
                </a:solidFill>
                <a:highlight>
                  <a:srgbClr val="FFFFFF"/>
                </a:highlight>
                <a:latin typeface="Roboto"/>
                <a:ea typeface="Roboto"/>
                <a:cs typeface="Roboto"/>
                <a:sym typeface="Roboto"/>
              </a:rPr>
              <a:t>of</a:t>
            </a:r>
            <a:r>
              <a:rPr lang="en" sz="1450">
                <a:solidFill>
                  <a:srgbClr val="303643"/>
                </a:solidFill>
                <a:highlight>
                  <a:srgbClr val="FFFFFF"/>
                </a:highlight>
                <a:latin typeface="Roboto"/>
                <a:ea typeface="Roboto"/>
                <a:cs typeface="Roboto"/>
                <a:sym typeface="Roboto"/>
              </a:rPr>
              <a:t>" or "</a:t>
            </a:r>
            <a:r>
              <a:rPr b="1" lang="en" sz="1450">
                <a:solidFill>
                  <a:srgbClr val="303643"/>
                </a:solidFill>
                <a:highlight>
                  <a:srgbClr val="FFFFFF"/>
                </a:highlight>
                <a:latin typeface="Roboto"/>
                <a:ea typeface="Roboto"/>
                <a:cs typeface="Roboto"/>
                <a:sym typeface="Roboto"/>
              </a:rPr>
              <a:t>the</a:t>
            </a:r>
            <a:r>
              <a:rPr lang="en" sz="1450">
                <a:solidFill>
                  <a:srgbClr val="303643"/>
                </a:solidFill>
                <a:highlight>
                  <a:srgbClr val="FFFFFF"/>
                </a:highlight>
                <a:latin typeface="Roboto"/>
                <a:ea typeface="Roboto"/>
                <a:cs typeface="Roboto"/>
                <a:sym typeface="Roboto"/>
              </a:rPr>
              <a:t>" because there's no point of reference.</a:t>
            </a:r>
            <a:endParaRPr sz="1450">
              <a:solidFill>
                <a:srgbClr val="303643"/>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focus on </a:t>
            </a:r>
            <a:r>
              <a:rPr lang="en"/>
              <a:t>this</a:t>
            </a:r>
            <a:r>
              <a:rPr lang="en"/>
              <a:t> area of spelling?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lnSpc>
                <a:spcPct val="124285"/>
              </a:lnSpc>
              <a:spcBef>
                <a:spcPts val="0"/>
              </a:spcBef>
              <a:spcAft>
                <a:spcPts val="0"/>
              </a:spcAft>
              <a:buClr>
                <a:schemeClr val="dk1"/>
              </a:buClr>
              <a:buSzPts val="275"/>
              <a:buFont typeface="Arial"/>
              <a:buNone/>
            </a:pPr>
            <a:r>
              <a:rPr lang="en" sz="4400">
                <a:solidFill>
                  <a:srgbClr val="303643"/>
                </a:solidFill>
                <a:highlight>
                  <a:srgbClr val="FFFFFF"/>
                </a:highlight>
                <a:latin typeface="Roboto"/>
                <a:ea typeface="Roboto"/>
                <a:cs typeface="Roboto"/>
                <a:sym typeface="Roboto"/>
              </a:rPr>
              <a:t>Why is it important to focus on high frequency words?</a:t>
            </a:r>
            <a:endParaRPr sz="440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ts val="275"/>
              <a:buFont typeface="Arial"/>
              <a:buNone/>
            </a:pPr>
            <a:r>
              <a:rPr lang="en" sz="4400">
                <a:solidFill>
                  <a:srgbClr val="303643"/>
                </a:solidFill>
                <a:highlight>
                  <a:srgbClr val="FFFFFF"/>
                </a:highlight>
                <a:latin typeface="Roboto"/>
                <a:ea typeface="Roboto"/>
                <a:cs typeface="Roboto"/>
                <a:sym typeface="Roboto"/>
              </a:rPr>
              <a:t>Children frequently come across </a:t>
            </a:r>
            <a:r>
              <a:rPr b="1" lang="en" sz="4400">
                <a:solidFill>
                  <a:srgbClr val="303643"/>
                </a:solidFill>
                <a:highlight>
                  <a:srgbClr val="FFFFFF"/>
                </a:highlight>
                <a:latin typeface="Roboto"/>
                <a:ea typeface="Roboto"/>
                <a:cs typeface="Roboto"/>
                <a:sym typeface="Roboto"/>
              </a:rPr>
              <a:t>high frequency words </a:t>
            </a:r>
            <a:r>
              <a:rPr lang="en" sz="4400">
                <a:solidFill>
                  <a:srgbClr val="303643"/>
                </a:solidFill>
                <a:highlight>
                  <a:srgbClr val="FFFFFF"/>
                </a:highlight>
                <a:latin typeface="Roboto"/>
                <a:ea typeface="Roboto"/>
                <a:cs typeface="Roboto"/>
                <a:sym typeface="Roboto"/>
              </a:rPr>
              <a:t>while reading texts. Due to this, it is important for the children to </a:t>
            </a:r>
            <a:r>
              <a:rPr b="1" lang="en" sz="4400" u="sng">
                <a:solidFill>
                  <a:srgbClr val="303643"/>
                </a:solidFill>
                <a:highlight>
                  <a:srgbClr val="FFFFFF"/>
                </a:highlight>
                <a:latin typeface="Roboto"/>
                <a:ea typeface="Roboto"/>
                <a:cs typeface="Roboto"/>
                <a:sym typeface="Roboto"/>
                <a:hlinkClick r:id="rId3">
                  <a:extLst>
                    <a:ext uri="{A12FA001-AC4F-418D-AE19-62706E023703}">
                      <ahyp:hlinkClr val="tx"/>
                    </a:ext>
                  </a:extLst>
                </a:hlinkClick>
              </a:rPr>
              <a:t>pronounce</a:t>
            </a:r>
            <a:r>
              <a:rPr lang="en" sz="4400">
                <a:solidFill>
                  <a:srgbClr val="303643"/>
                </a:solidFill>
                <a:highlight>
                  <a:srgbClr val="FFFFFF"/>
                </a:highlight>
                <a:latin typeface="Roboto"/>
                <a:ea typeface="Roboto"/>
                <a:cs typeface="Roboto"/>
                <a:sym typeface="Roboto"/>
              </a:rPr>
              <a:t> these words, </a:t>
            </a:r>
            <a:r>
              <a:rPr b="1" lang="en" sz="4400">
                <a:solidFill>
                  <a:srgbClr val="303643"/>
                </a:solidFill>
                <a:highlight>
                  <a:srgbClr val="FFFFFF"/>
                </a:highlight>
                <a:latin typeface="Roboto"/>
                <a:ea typeface="Roboto"/>
                <a:cs typeface="Roboto"/>
                <a:sym typeface="Roboto"/>
              </a:rPr>
              <a:t>read</a:t>
            </a:r>
            <a:r>
              <a:rPr lang="en" sz="4400">
                <a:solidFill>
                  <a:srgbClr val="303643"/>
                </a:solidFill>
                <a:highlight>
                  <a:srgbClr val="FFFFFF"/>
                </a:highlight>
                <a:latin typeface="Roboto"/>
                <a:ea typeface="Roboto"/>
                <a:cs typeface="Roboto"/>
                <a:sym typeface="Roboto"/>
              </a:rPr>
              <a:t> them correctly, </a:t>
            </a:r>
            <a:r>
              <a:rPr b="1" lang="en" sz="4400">
                <a:solidFill>
                  <a:srgbClr val="303643"/>
                </a:solidFill>
                <a:highlight>
                  <a:srgbClr val="FFFFFF"/>
                </a:highlight>
                <a:latin typeface="Roboto"/>
                <a:ea typeface="Roboto"/>
                <a:cs typeface="Roboto"/>
                <a:sym typeface="Roboto"/>
              </a:rPr>
              <a:t>spell</a:t>
            </a:r>
            <a:r>
              <a:rPr lang="en" sz="4400">
                <a:solidFill>
                  <a:srgbClr val="303643"/>
                </a:solidFill>
                <a:highlight>
                  <a:srgbClr val="FFFFFF"/>
                </a:highlight>
                <a:latin typeface="Roboto"/>
                <a:ea typeface="Roboto"/>
                <a:cs typeface="Roboto"/>
                <a:sym typeface="Roboto"/>
              </a:rPr>
              <a:t> them, and </a:t>
            </a:r>
            <a:r>
              <a:rPr b="1" lang="en" sz="4400">
                <a:solidFill>
                  <a:srgbClr val="303643"/>
                </a:solidFill>
                <a:highlight>
                  <a:srgbClr val="FFFFFF"/>
                </a:highlight>
                <a:latin typeface="Roboto"/>
                <a:ea typeface="Roboto"/>
                <a:cs typeface="Roboto"/>
                <a:sym typeface="Roboto"/>
              </a:rPr>
              <a:t>know</a:t>
            </a:r>
            <a:r>
              <a:rPr lang="en" sz="4400">
                <a:solidFill>
                  <a:srgbClr val="303643"/>
                </a:solidFill>
                <a:highlight>
                  <a:srgbClr val="FFFFFF"/>
                </a:highlight>
                <a:latin typeface="Roboto"/>
                <a:ea typeface="Roboto"/>
                <a:cs typeface="Roboto"/>
                <a:sym typeface="Roboto"/>
              </a:rPr>
              <a:t> what they indicate within a </a:t>
            </a:r>
            <a:r>
              <a:rPr lang="en" sz="4400" u="sng">
                <a:solidFill>
                  <a:srgbClr val="303643"/>
                </a:solidFill>
                <a:highlight>
                  <a:srgbClr val="FFFFFF"/>
                </a:highlight>
                <a:latin typeface="Roboto"/>
                <a:ea typeface="Roboto"/>
                <a:cs typeface="Roboto"/>
                <a:sym typeface="Roboto"/>
                <a:hlinkClick r:id="rId4">
                  <a:extLst>
                    <a:ext uri="{A12FA001-AC4F-418D-AE19-62706E023703}">
                      <ahyp:hlinkClr val="tx"/>
                    </a:ext>
                  </a:extLst>
                </a:hlinkClick>
              </a:rPr>
              <a:t>sentence</a:t>
            </a:r>
            <a:r>
              <a:rPr lang="en" sz="4400">
                <a:solidFill>
                  <a:srgbClr val="303643"/>
                </a:solidFill>
                <a:highlight>
                  <a:srgbClr val="FFFFFF"/>
                </a:highlight>
                <a:latin typeface="Roboto"/>
                <a:ea typeface="Roboto"/>
                <a:cs typeface="Roboto"/>
                <a:sym typeface="Roboto"/>
              </a:rPr>
              <a:t>. These words are considered to be a crucial part of </a:t>
            </a:r>
            <a:r>
              <a:rPr b="1" lang="en" sz="4400" u="sng">
                <a:solidFill>
                  <a:srgbClr val="303643"/>
                </a:solidFill>
                <a:highlight>
                  <a:srgbClr val="FFFFFF"/>
                </a:highlight>
                <a:latin typeface="Roboto"/>
                <a:ea typeface="Roboto"/>
                <a:cs typeface="Roboto"/>
                <a:sym typeface="Roboto"/>
                <a:hlinkClick r:id="rId5">
                  <a:extLst>
                    <a:ext uri="{A12FA001-AC4F-418D-AE19-62706E023703}">
                      <ahyp:hlinkClr val="tx"/>
                    </a:ext>
                  </a:extLst>
                </a:hlinkClick>
              </a:rPr>
              <a:t>literacy development</a:t>
            </a:r>
            <a:r>
              <a:rPr lang="en" sz="4400">
                <a:solidFill>
                  <a:srgbClr val="303643"/>
                </a:solidFill>
                <a:highlight>
                  <a:srgbClr val="FFFFFF"/>
                </a:highlight>
                <a:latin typeface="Roboto"/>
                <a:ea typeface="Roboto"/>
                <a:cs typeface="Roboto"/>
                <a:sym typeface="Roboto"/>
              </a:rPr>
              <a:t> as children will be frequently using these words in writing too. </a:t>
            </a:r>
            <a:endParaRPr sz="440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ts val="275"/>
              <a:buFont typeface="Arial"/>
              <a:buNone/>
            </a:pPr>
            <a:r>
              <a:rPr lang="en" sz="4400">
                <a:solidFill>
                  <a:srgbClr val="303643"/>
                </a:solidFill>
                <a:highlight>
                  <a:srgbClr val="FFFFFF"/>
                </a:highlight>
                <a:latin typeface="Roboto"/>
                <a:ea typeface="Roboto"/>
                <a:cs typeface="Roboto"/>
                <a:sym typeface="Roboto"/>
              </a:rPr>
              <a:t>Research suggests that there are </a:t>
            </a:r>
            <a:r>
              <a:rPr b="1" lang="en" sz="4400">
                <a:solidFill>
                  <a:srgbClr val="303643"/>
                </a:solidFill>
                <a:highlight>
                  <a:srgbClr val="FFFFFF"/>
                </a:highlight>
                <a:latin typeface="Roboto"/>
                <a:ea typeface="Roboto"/>
                <a:cs typeface="Roboto"/>
                <a:sym typeface="Roboto"/>
              </a:rPr>
              <a:t>16</a:t>
            </a:r>
            <a:r>
              <a:rPr lang="en" sz="4400">
                <a:solidFill>
                  <a:srgbClr val="303643"/>
                </a:solidFill>
                <a:highlight>
                  <a:srgbClr val="FFFFFF"/>
                </a:highlight>
                <a:latin typeface="Roboto"/>
                <a:ea typeface="Roboto"/>
                <a:cs typeface="Roboto"/>
                <a:sym typeface="Roboto"/>
              </a:rPr>
              <a:t> </a:t>
            </a:r>
            <a:r>
              <a:rPr b="1" lang="en" sz="4400">
                <a:solidFill>
                  <a:srgbClr val="303643"/>
                </a:solidFill>
                <a:highlight>
                  <a:srgbClr val="FFFFFF"/>
                </a:highlight>
                <a:latin typeface="Roboto"/>
                <a:ea typeface="Roboto"/>
                <a:cs typeface="Roboto"/>
                <a:sym typeface="Roboto"/>
              </a:rPr>
              <a:t>high frequency words</a:t>
            </a:r>
            <a:r>
              <a:rPr lang="en" sz="4400">
                <a:solidFill>
                  <a:srgbClr val="303643"/>
                </a:solidFill>
                <a:highlight>
                  <a:srgbClr val="FFFFFF"/>
                </a:highlight>
                <a:latin typeface="Roboto"/>
                <a:ea typeface="Roboto"/>
                <a:cs typeface="Roboto"/>
                <a:sym typeface="Roboto"/>
              </a:rPr>
              <a:t> that constitute around a quarter of every text, for both children and adults, which shows exactly why it is important for children to understand these words.</a:t>
            </a:r>
            <a:endParaRPr sz="440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ts val="275"/>
              <a:buFont typeface="Arial"/>
              <a:buNone/>
            </a:pPr>
            <a:r>
              <a:rPr lang="en" sz="4400">
                <a:solidFill>
                  <a:srgbClr val="303643"/>
                </a:solidFill>
                <a:highlight>
                  <a:srgbClr val="FFFFFF"/>
                </a:highlight>
                <a:latin typeface="Roboto"/>
                <a:ea typeface="Roboto"/>
                <a:cs typeface="Roboto"/>
                <a:sym typeface="Roboto"/>
              </a:rPr>
              <a:t>Words like 'I' 'and' 'he' and more </a:t>
            </a:r>
            <a:r>
              <a:rPr b="1" lang="en" sz="4400" u="sng">
                <a:solidFill>
                  <a:srgbClr val="303643"/>
                </a:solidFill>
                <a:highlight>
                  <a:srgbClr val="FFFFFF"/>
                </a:highlight>
                <a:latin typeface="Roboto"/>
                <a:ea typeface="Roboto"/>
                <a:cs typeface="Roboto"/>
                <a:sym typeface="Roboto"/>
                <a:hlinkClick r:id="rId6">
                  <a:extLst>
                    <a:ext uri="{A12FA001-AC4F-418D-AE19-62706E023703}">
                      <ahyp:hlinkClr val="tx"/>
                    </a:ext>
                  </a:extLst>
                </a:hlinkClick>
              </a:rPr>
              <a:t>complex</a:t>
            </a:r>
            <a:r>
              <a:rPr b="1" lang="en" sz="4400">
                <a:solidFill>
                  <a:srgbClr val="303643"/>
                </a:solidFill>
                <a:highlight>
                  <a:srgbClr val="FFFFFF"/>
                </a:highlight>
                <a:latin typeface="Roboto"/>
                <a:ea typeface="Roboto"/>
                <a:cs typeface="Roboto"/>
                <a:sym typeface="Roboto"/>
              </a:rPr>
              <a:t> words</a:t>
            </a:r>
            <a:r>
              <a:rPr lang="en" sz="4400">
                <a:solidFill>
                  <a:srgbClr val="303643"/>
                </a:solidFill>
                <a:highlight>
                  <a:srgbClr val="FFFFFF"/>
                </a:highlight>
                <a:latin typeface="Roboto"/>
                <a:ea typeface="Roboto"/>
                <a:cs typeface="Roboto"/>
                <a:sym typeface="Roboto"/>
              </a:rPr>
              <a:t> such as 'then' 'that' and 'went' are commonly used as we read and write. An </a:t>
            </a:r>
            <a:r>
              <a:rPr b="1" lang="en" sz="4400">
                <a:solidFill>
                  <a:srgbClr val="303643"/>
                </a:solidFill>
                <a:highlight>
                  <a:srgbClr val="FFFFFF"/>
                </a:highlight>
                <a:latin typeface="Roboto"/>
                <a:ea typeface="Roboto"/>
                <a:cs typeface="Roboto"/>
                <a:sym typeface="Roboto"/>
              </a:rPr>
              <a:t>educated adult </a:t>
            </a:r>
            <a:r>
              <a:rPr lang="en" sz="4400">
                <a:solidFill>
                  <a:srgbClr val="303643"/>
                </a:solidFill>
                <a:highlight>
                  <a:srgbClr val="FFFFFF"/>
                </a:highlight>
                <a:latin typeface="Roboto"/>
                <a:ea typeface="Roboto"/>
                <a:cs typeface="Roboto"/>
                <a:sym typeface="Roboto"/>
              </a:rPr>
              <a:t>might not notice, but these words can be very tricky for children if they aren't taught how to use these words properly.</a:t>
            </a:r>
            <a:endParaRPr sz="440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ts val="275"/>
              <a:buFont typeface="Arial"/>
              <a:buNone/>
            </a:pPr>
            <a:r>
              <a:rPr lang="en" sz="4400">
                <a:solidFill>
                  <a:srgbClr val="303643"/>
                </a:solidFill>
                <a:highlight>
                  <a:srgbClr val="FFFFFF"/>
                </a:highlight>
                <a:latin typeface="Roboto"/>
                <a:ea typeface="Roboto"/>
                <a:cs typeface="Roboto"/>
                <a:sym typeface="Roboto"/>
              </a:rPr>
              <a:t>Learning and being able to identify </a:t>
            </a:r>
            <a:r>
              <a:rPr b="1" lang="en" sz="4400">
                <a:solidFill>
                  <a:srgbClr val="303643"/>
                </a:solidFill>
                <a:highlight>
                  <a:srgbClr val="FFFFFF"/>
                </a:highlight>
                <a:latin typeface="Roboto"/>
                <a:ea typeface="Roboto"/>
                <a:cs typeface="Roboto"/>
                <a:sym typeface="Roboto"/>
              </a:rPr>
              <a:t>high frequency words</a:t>
            </a:r>
            <a:r>
              <a:rPr lang="en" sz="4400">
                <a:solidFill>
                  <a:srgbClr val="303643"/>
                </a:solidFill>
                <a:highlight>
                  <a:srgbClr val="FFFFFF"/>
                </a:highlight>
                <a:latin typeface="Roboto"/>
                <a:ea typeface="Roboto"/>
                <a:cs typeface="Roboto"/>
                <a:sym typeface="Roboto"/>
              </a:rPr>
              <a:t> offers more confidence to the children. If a </a:t>
            </a:r>
            <a:r>
              <a:rPr lang="en" sz="4400" u="sng">
                <a:solidFill>
                  <a:srgbClr val="303643"/>
                </a:solidFill>
                <a:highlight>
                  <a:srgbClr val="FFFFFF"/>
                </a:highlight>
                <a:latin typeface="Roboto"/>
                <a:ea typeface="Roboto"/>
                <a:cs typeface="Roboto"/>
                <a:sym typeface="Roboto"/>
                <a:hlinkClick r:id="rId7">
                  <a:extLst>
                    <a:ext uri="{A12FA001-AC4F-418D-AE19-62706E023703}">
                      <ahyp:hlinkClr val="tx"/>
                    </a:ext>
                  </a:extLst>
                </a:hlinkClick>
              </a:rPr>
              <a:t>young learner</a:t>
            </a:r>
            <a:r>
              <a:rPr lang="en" sz="4400">
                <a:solidFill>
                  <a:srgbClr val="303643"/>
                </a:solidFill>
                <a:highlight>
                  <a:srgbClr val="FFFFFF"/>
                </a:highlight>
                <a:latin typeface="Roboto"/>
                <a:ea typeface="Roboto"/>
                <a:cs typeface="Roboto"/>
                <a:sym typeface="Roboto"/>
              </a:rPr>
              <a:t> can already identify a quarter of the words in a written text, they are more likely to become more interested to continue reading. Being able to </a:t>
            </a:r>
            <a:r>
              <a:rPr b="1" lang="en" sz="4400">
                <a:solidFill>
                  <a:srgbClr val="303643"/>
                </a:solidFill>
                <a:highlight>
                  <a:srgbClr val="FFFFFF"/>
                </a:highlight>
                <a:latin typeface="Roboto"/>
                <a:ea typeface="Roboto"/>
                <a:cs typeface="Roboto"/>
                <a:sym typeface="Roboto"/>
              </a:rPr>
              <a:t>recognize</a:t>
            </a:r>
            <a:r>
              <a:rPr lang="en" sz="4400">
                <a:solidFill>
                  <a:srgbClr val="303643"/>
                </a:solidFill>
                <a:highlight>
                  <a:srgbClr val="FFFFFF"/>
                </a:highlight>
                <a:latin typeface="Roboto"/>
                <a:ea typeface="Roboto"/>
                <a:cs typeface="Roboto"/>
                <a:sym typeface="Roboto"/>
              </a:rPr>
              <a:t> and </a:t>
            </a:r>
            <a:r>
              <a:rPr b="1" lang="en" sz="4400">
                <a:solidFill>
                  <a:srgbClr val="303643"/>
                </a:solidFill>
                <a:highlight>
                  <a:srgbClr val="FFFFFF"/>
                </a:highlight>
                <a:latin typeface="Roboto"/>
                <a:ea typeface="Roboto"/>
                <a:cs typeface="Roboto"/>
                <a:sym typeface="Roboto"/>
              </a:rPr>
              <a:t>read</a:t>
            </a:r>
            <a:r>
              <a:rPr lang="en" sz="4400">
                <a:solidFill>
                  <a:srgbClr val="303643"/>
                </a:solidFill>
                <a:highlight>
                  <a:srgbClr val="FFFFFF"/>
                </a:highlight>
                <a:latin typeface="Roboto"/>
                <a:ea typeface="Roboto"/>
                <a:cs typeface="Roboto"/>
                <a:sym typeface="Roboto"/>
              </a:rPr>
              <a:t> high frequency words can make </a:t>
            </a:r>
            <a:r>
              <a:rPr lang="en" sz="4400" u="sng">
                <a:solidFill>
                  <a:srgbClr val="303643"/>
                </a:solidFill>
                <a:highlight>
                  <a:srgbClr val="FFFFFF"/>
                </a:highlight>
                <a:latin typeface="Roboto"/>
                <a:ea typeface="Roboto"/>
                <a:cs typeface="Roboto"/>
                <a:sym typeface="Roboto"/>
                <a:hlinkClick r:id="rId8">
                  <a:extLst>
                    <a:ext uri="{A12FA001-AC4F-418D-AE19-62706E023703}">
                      <ahyp:hlinkClr val="tx"/>
                    </a:ext>
                  </a:extLst>
                </a:hlinkClick>
              </a:rPr>
              <a:t>reading</a:t>
            </a:r>
            <a:r>
              <a:rPr lang="en" sz="4400">
                <a:solidFill>
                  <a:srgbClr val="303643"/>
                </a:solidFill>
                <a:highlight>
                  <a:srgbClr val="FFFFFF"/>
                </a:highlight>
                <a:latin typeface="Roboto"/>
                <a:ea typeface="Roboto"/>
                <a:cs typeface="Roboto"/>
                <a:sym typeface="Roboto"/>
              </a:rPr>
              <a:t> and writing easier for children in the early years of their </a:t>
            </a:r>
            <a:r>
              <a:rPr lang="en" sz="4400" u="sng">
                <a:solidFill>
                  <a:srgbClr val="303643"/>
                </a:solidFill>
                <a:highlight>
                  <a:srgbClr val="FFFFFF"/>
                </a:highlight>
                <a:latin typeface="Roboto"/>
                <a:ea typeface="Roboto"/>
                <a:cs typeface="Roboto"/>
                <a:sym typeface="Roboto"/>
                <a:hlinkClick r:id="rId9">
                  <a:extLst>
                    <a:ext uri="{A12FA001-AC4F-418D-AE19-62706E023703}">
                      <ahyp:hlinkClr val="tx"/>
                    </a:ext>
                  </a:extLst>
                </a:hlinkClick>
              </a:rPr>
              <a:t>educational life</a:t>
            </a:r>
            <a:r>
              <a:rPr lang="en" sz="4400">
                <a:solidFill>
                  <a:srgbClr val="303643"/>
                </a:solidFill>
                <a:highlight>
                  <a:srgbClr val="FFFFFF"/>
                </a:highlight>
                <a:latin typeface="Roboto"/>
                <a:ea typeface="Roboto"/>
                <a:cs typeface="Roboto"/>
                <a:sym typeface="Roboto"/>
              </a:rPr>
              <a:t>.</a:t>
            </a:r>
            <a:endParaRPr sz="4400">
              <a:solidFill>
                <a:srgbClr val="303643"/>
              </a:solidFill>
              <a:highlight>
                <a:srgbClr val="FFFFFF"/>
              </a:highlight>
              <a:latin typeface="Roboto"/>
              <a:ea typeface="Roboto"/>
              <a:cs typeface="Roboto"/>
              <a:sym typeface="Roboto"/>
            </a:endParaRPr>
          </a:p>
          <a:p>
            <a:pPr indent="0" lvl="0" marL="0" rtl="0" algn="l">
              <a:lnSpc>
                <a:spcPct val="160000"/>
              </a:lnSpc>
              <a:spcBef>
                <a:spcPts val="800"/>
              </a:spcBef>
              <a:spcAft>
                <a:spcPts val="0"/>
              </a:spcAft>
              <a:buClr>
                <a:schemeClr val="dk1"/>
              </a:buClr>
              <a:buSzPct val="75862"/>
              <a:buFont typeface="Arial"/>
              <a:buNone/>
            </a:pPr>
            <a:r>
              <a:rPr lang="en" sz="1450">
                <a:solidFill>
                  <a:srgbClr val="303643"/>
                </a:solidFill>
                <a:highlight>
                  <a:srgbClr val="FFFFFF"/>
                </a:highlight>
                <a:latin typeface="Roboto"/>
                <a:ea typeface="Roboto"/>
                <a:cs typeface="Roboto"/>
                <a:sym typeface="Roboto"/>
              </a:rPr>
              <a:t>‍</a:t>
            </a:r>
            <a:endParaRPr sz="1450">
              <a:solidFill>
                <a:srgbClr val="303643"/>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Baseline and End-point assessments</a:t>
            </a:r>
            <a:endParaRPr/>
          </a:p>
        </p:txBody>
      </p:sp>
      <p:sp>
        <p:nvSpPr>
          <p:cNvPr id="90" name="Google Shape;90;p18"/>
          <p:cNvSpPr txBox="1"/>
          <p:nvPr>
            <p:ph idx="1" type="body"/>
          </p:nvPr>
        </p:nvSpPr>
        <p:spPr>
          <a:xfrm>
            <a:off x="311700" y="1152475"/>
            <a:ext cx="8520600" cy="290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91" name="Google Shape;91;p18"/>
          <p:cNvGraphicFramePr/>
          <p:nvPr/>
        </p:nvGraphicFramePr>
        <p:xfrm>
          <a:off x="952500" y="1619250"/>
          <a:ext cx="3000000" cy="3000000"/>
        </p:xfrm>
        <a:graphic>
          <a:graphicData uri="http://schemas.openxmlformats.org/drawingml/2006/table">
            <a:tbl>
              <a:tblPr>
                <a:noFill/>
                <a:tableStyleId>{269358D2-BC2E-49DF-9960-7F7E82C1FA41}</a:tableStyleId>
              </a:tblPr>
              <a:tblGrid>
                <a:gridCol w="2413000"/>
                <a:gridCol w="2413000"/>
                <a:gridCol w="2413000"/>
              </a:tblGrid>
              <a:tr h="381000">
                <a:tc>
                  <a:txBody>
                    <a:bodyPr/>
                    <a:lstStyle/>
                    <a:p>
                      <a:pPr indent="0" lvl="0" marL="0" rtl="0" algn="l">
                        <a:spcBef>
                          <a:spcPts val="0"/>
                        </a:spcBef>
                        <a:spcAft>
                          <a:spcPts val="0"/>
                        </a:spcAft>
                        <a:buNone/>
                      </a:pPr>
                      <a:r>
                        <a:rPr lang="en"/>
                        <a:t>Year group</a:t>
                      </a:r>
                      <a:endParaRPr/>
                    </a:p>
                  </a:txBody>
                  <a:tcPr marT="91425" marB="91425" marR="91425" marL="91425"/>
                </a:tc>
                <a:tc>
                  <a:txBody>
                    <a:bodyPr/>
                    <a:lstStyle/>
                    <a:p>
                      <a:pPr indent="0" lvl="0" marL="0" rtl="0" algn="l">
                        <a:spcBef>
                          <a:spcPts val="0"/>
                        </a:spcBef>
                        <a:spcAft>
                          <a:spcPts val="0"/>
                        </a:spcAft>
                        <a:buNone/>
                      </a:pPr>
                      <a:r>
                        <a:rPr lang="en"/>
                        <a:t>Baseline score*</a:t>
                      </a:r>
                      <a:endParaRPr/>
                    </a:p>
                  </a:txBody>
                  <a:tcPr marT="91425" marB="91425" marR="91425" marL="91425"/>
                </a:tc>
                <a:tc>
                  <a:txBody>
                    <a:bodyPr/>
                    <a:lstStyle/>
                    <a:p>
                      <a:pPr indent="0" lvl="0" marL="0" rtl="0" algn="l">
                        <a:spcBef>
                          <a:spcPts val="0"/>
                        </a:spcBef>
                        <a:spcAft>
                          <a:spcPts val="0"/>
                        </a:spcAft>
                        <a:buNone/>
                      </a:pPr>
                      <a:r>
                        <a:rPr lang="en"/>
                        <a:t>End of </a:t>
                      </a:r>
                      <a:r>
                        <a:rPr lang="en"/>
                        <a:t>scheme</a:t>
                      </a:r>
                      <a:r>
                        <a:rPr lang="en"/>
                        <a:t> score </a:t>
                      </a:r>
                      <a:endParaRPr/>
                    </a:p>
                  </a:txBody>
                  <a:tcPr marT="91425" marB="91425" marR="91425" marL="91425"/>
                </a:tc>
              </a:tr>
              <a:tr h="38100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45%</a:t>
                      </a:r>
                      <a:endParaRPr/>
                    </a:p>
                  </a:txBody>
                  <a:tcPr marT="91425" marB="91425" marR="91425" marL="91425"/>
                </a:tc>
                <a:tc>
                  <a:txBody>
                    <a:bodyPr/>
                    <a:lstStyle/>
                    <a:p>
                      <a:pPr indent="0" lvl="0" marL="0" rtl="0" algn="l">
                        <a:spcBef>
                          <a:spcPts val="0"/>
                        </a:spcBef>
                        <a:spcAft>
                          <a:spcPts val="0"/>
                        </a:spcAft>
                        <a:buNone/>
                      </a:pPr>
                      <a:r>
                        <a:rPr b="1" lang="en">
                          <a:solidFill>
                            <a:srgbClr val="6AA84F"/>
                          </a:solidFill>
                        </a:rPr>
                        <a:t>56.2%</a:t>
                      </a:r>
                      <a:endParaRPr b="1">
                        <a:solidFill>
                          <a:srgbClr val="6AA84F"/>
                        </a:solidFill>
                      </a:endParaRPr>
                    </a:p>
                  </a:txBody>
                  <a:tcPr marT="91425" marB="91425" marR="91425" marL="91425"/>
                </a:tc>
              </a:tr>
              <a:tr h="381000">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63%</a:t>
                      </a:r>
                      <a:endParaRPr/>
                    </a:p>
                  </a:txBody>
                  <a:tcPr marT="91425" marB="91425" marR="91425" marL="91425"/>
                </a:tc>
                <a:tc>
                  <a:txBody>
                    <a:bodyPr/>
                    <a:lstStyle/>
                    <a:p>
                      <a:pPr indent="0" lvl="0" marL="0" rtl="0" algn="l">
                        <a:spcBef>
                          <a:spcPts val="0"/>
                        </a:spcBef>
                        <a:spcAft>
                          <a:spcPts val="0"/>
                        </a:spcAft>
                        <a:buNone/>
                      </a:pPr>
                      <a:r>
                        <a:rPr b="1" lang="en">
                          <a:solidFill>
                            <a:srgbClr val="6AA84F"/>
                          </a:solidFill>
                        </a:rPr>
                        <a:t>69.4%</a:t>
                      </a:r>
                      <a:endParaRPr b="1">
                        <a:solidFill>
                          <a:srgbClr val="6AA84F"/>
                        </a:solidFill>
                      </a:endParaRPr>
                    </a:p>
                  </a:txBody>
                  <a:tcPr marT="91425" marB="91425" marR="91425" marL="91425"/>
                </a:tc>
              </a:tr>
              <a:tr h="381000">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55%</a:t>
                      </a:r>
                      <a:endParaRPr/>
                    </a:p>
                  </a:txBody>
                  <a:tcPr marT="91425" marB="91425" marR="91425" marL="91425"/>
                </a:tc>
                <a:tc>
                  <a:txBody>
                    <a:bodyPr/>
                    <a:lstStyle/>
                    <a:p>
                      <a:pPr indent="0" lvl="0" marL="0" rtl="0" algn="l">
                        <a:spcBef>
                          <a:spcPts val="0"/>
                        </a:spcBef>
                        <a:spcAft>
                          <a:spcPts val="0"/>
                        </a:spcAft>
                        <a:buNone/>
                      </a:pPr>
                      <a:r>
                        <a:rPr b="1" lang="en">
                          <a:solidFill>
                            <a:srgbClr val="6AA84F"/>
                          </a:solidFill>
                        </a:rPr>
                        <a:t>67.5%</a:t>
                      </a:r>
                      <a:endParaRPr b="1">
                        <a:solidFill>
                          <a:srgbClr val="6AA84F"/>
                        </a:solidFill>
                      </a:endParaRPr>
                    </a:p>
                  </a:txBody>
                  <a:tcPr marT="91425" marB="91425" marR="91425" marL="91425"/>
                </a:tc>
              </a:tr>
              <a:tr h="381000">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t>69%</a:t>
                      </a:r>
                      <a:endParaRPr/>
                    </a:p>
                  </a:txBody>
                  <a:tcPr marT="91425" marB="91425" marR="91425" marL="91425"/>
                </a:tc>
                <a:tc>
                  <a:txBody>
                    <a:bodyPr/>
                    <a:lstStyle/>
                    <a:p>
                      <a:pPr indent="0" lvl="0" marL="0" rtl="0" algn="l">
                        <a:spcBef>
                          <a:spcPts val="0"/>
                        </a:spcBef>
                        <a:spcAft>
                          <a:spcPts val="0"/>
                        </a:spcAft>
                        <a:buNone/>
                      </a:pPr>
                      <a:r>
                        <a:rPr b="1" lang="en">
                          <a:solidFill>
                            <a:srgbClr val="6AA84F"/>
                          </a:solidFill>
                        </a:rPr>
                        <a:t>71.9%</a:t>
                      </a:r>
                      <a:endParaRPr b="1">
                        <a:solidFill>
                          <a:srgbClr val="6AA84F"/>
                        </a:solidFill>
                      </a:endParaRPr>
                    </a:p>
                  </a:txBody>
                  <a:tcPr marT="91425" marB="91425" marR="91425" marL="91425"/>
                </a:tc>
              </a:tr>
            </a:tbl>
          </a:graphicData>
        </a:graphic>
      </p:graphicFrame>
      <p:sp>
        <p:nvSpPr>
          <p:cNvPr id="92" name="Google Shape;92;p18"/>
          <p:cNvSpPr txBox="1"/>
          <p:nvPr/>
        </p:nvSpPr>
        <p:spPr>
          <a:xfrm>
            <a:off x="353975" y="3951525"/>
            <a:ext cx="80043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*Based on a dictation test containing age-appropriate high frequency words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plan…</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9"/>
          <p:cNvPicPr preferRelativeResize="0"/>
          <p:nvPr/>
        </p:nvPicPr>
        <p:blipFill>
          <a:blip r:embed="rId3">
            <a:alphaModFix/>
          </a:blip>
          <a:stretch>
            <a:fillRect/>
          </a:stretch>
        </p:blipFill>
        <p:spPr>
          <a:xfrm>
            <a:off x="527347" y="1152475"/>
            <a:ext cx="4654050" cy="3240100"/>
          </a:xfrm>
          <a:prstGeom prst="rect">
            <a:avLst/>
          </a:prstGeom>
          <a:noFill/>
          <a:ln>
            <a:noFill/>
          </a:ln>
        </p:spPr>
      </p:pic>
      <p:pic>
        <p:nvPicPr>
          <p:cNvPr id="100" name="Google Shape;100;p19"/>
          <p:cNvPicPr preferRelativeResize="0"/>
          <p:nvPr/>
        </p:nvPicPr>
        <p:blipFill>
          <a:blip r:embed="rId4">
            <a:alphaModFix/>
          </a:blip>
          <a:stretch>
            <a:fillRect/>
          </a:stretch>
        </p:blipFill>
        <p:spPr>
          <a:xfrm rot="-810617">
            <a:off x="3478031" y="824800"/>
            <a:ext cx="4836696" cy="3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will this look like…</a:t>
            </a:r>
            <a:endParaRPr/>
          </a:p>
        </p:txBody>
      </p:sp>
      <p:sp>
        <p:nvSpPr>
          <p:cNvPr id="106" name="Google Shape;106;p20"/>
          <p:cNvSpPr txBox="1"/>
          <p:nvPr>
            <p:ph idx="1" type="body"/>
          </p:nvPr>
        </p:nvSpPr>
        <p:spPr>
          <a:xfrm>
            <a:off x="282800" y="11597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Children will not be given spelling tests each week.</a:t>
            </a:r>
            <a:endParaRPr/>
          </a:p>
          <a:p>
            <a:pPr indent="0" lvl="0" marL="0" rtl="0" algn="l">
              <a:spcBef>
                <a:spcPts val="1200"/>
              </a:spcBef>
              <a:spcAft>
                <a:spcPts val="0"/>
              </a:spcAft>
              <a:buNone/>
            </a:pPr>
            <a:r>
              <a:rPr lang="en"/>
              <a:t>Words will be taught in school throughout the week.</a:t>
            </a:r>
            <a:endParaRPr/>
          </a:p>
          <a:p>
            <a:pPr indent="0" lvl="0" marL="0" rtl="0" algn="l">
              <a:spcBef>
                <a:spcPts val="1200"/>
              </a:spcBef>
              <a:spcAft>
                <a:spcPts val="0"/>
              </a:spcAft>
              <a:buNone/>
            </a:pPr>
            <a:r>
              <a:rPr lang="en"/>
              <a:t>Work </a:t>
            </a:r>
            <a:r>
              <a:rPr lang="en"/>
              <a:t>marked</a:t>
            </a:r>
            <a:r>
              <a:rPr lang="en"/>
              <a:t> will target these spellings only with children asked to copy out spellings three times at the end of their work.</a:t>
            </a:r>
            <a:endParaRPr/>
          </a:p>
          <a:p>
            <a:pPr indent="0" lvl="0" marL="0" rtl="0" algn="l">
              <a:spcBef>
                <a:spcPts val="1200"/>
              </a:spcBef>
              <a:spcAft>
                <a:spcPts val="0"/>
              </a:spcAft>
              <a:buNone/>
            </a:pPr>
            <a:r>
              <a:rPr lang="en"/>
              <a:t>Bespoke target spellings to be given to each child (via a card flap in their books) for further focus of individual need.</a:t>
            </a:r>
            <a:endParaRPr/>
          </a:p>
          <a:p>
            <a:pPr indent="0" lvl="0" marL="0" rtl="0" algn="l">
              <a:spcBef>
                <a:spcPts val="1200"/>
              </a:spcBef>
              <a:spcAft>
                <a:spcPts val="0"/>
              </a:spcAft>
              <a:buNone/>
            </a:pPr>
            <a:r>
              <a:rPr lang="en"/>
              <a:t>Words will be available on classroom displays and resources on tables so children are immersed in them. </a:t>
            </a:r>
            <a:endParaRPr/>
          </a:p>
          <a:p>
            <a:pPr indent="0" lvl="0" marL="0" rtl="0" algn="l">
              <a:spcBef>
                <a:spcPts val="1200"/>
              </a:spcBef>
              <a:spcAft>
                <a:spcPts val="0"/>
              </a:spcAft>
              <a:buNone/>
            </a:pPr>
            <a:r>
              <a:rPr lang="en"/>
              <a:t>Spelling Shed will be set up so children can access </a:t>
            </a:r>
            <a:r>
              <a:rPr lang="en"/>
              <a:t>additional</a:t>
            </a:r>
            <a:r>
              <a:rPr lang="en"/>
              <a:t> spellings at home if they desire.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357477" y="258000"/>
            <a:ext cx="3757476" cy="3010600"/>
          </a:xfrm>
          <a:prstGeom prst="rect">
            <a:avLst/>
          </a:prstGeom>
          <a:noFill/>
          <a:ln cap="flat" cmpd="sng" w="28575">
            <a:solidFill>
              <a:schemeClr val="dk2"/>
            </a:solidFill>
            <a:prstDash val="solid"/>
            <a:round/>
            <a:headEnd len="sm" w="sm" type="none"/>
            <a:tailEnd len="sm" w="sm" type="none"/>
          </a:ln>
        </p:spPr>
      </p:pic>
      <p:pic>
        <p:nvPicPr>
          <p:cNvPr id="114" name="Google Shape;114;p21"/>
          <p:cNvPicPr preferRelativeResize="0"/>
          <p:nvPr/>
        </p:nvPicPr>
        <p:blipFill>
          <a:blip r:embed="rId4">
            <a:alphaModFix/>
          </a:blip>
          <a:stretch>
            <a:fillRect/>
          </a:stretch>
        </p:blipFill>
        <p:spPr>
          <a:xfrm rot="-966339">
            <a:off x="3459964" y="728984"/>
            <a:ext cx="4833478" cy="356035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