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4" r:id="rId4"/>
    <p:sldId id="285" r:id="rId5"/>
    <p:sldId id="262" r:id="rId6"/>
    <p:sldId id="286" r:id="rId7"/>
    <p:sldId id="261" r:id="rId8"/>
    <p:sldId id="257" r:id="rId9"/>
    <p:sldId id="263" r:id="rId10"/>
    <p:sldId id="267" r:id="rId11"/>
    <p:sldId id="266" r:id="rId12"/>
    <p:sldId id="265" r:id="rId13"/>
    <p:sldId id="269" r:id="rId14"/>
    <p:sldId id="270" r:id="rId15"/>
    <p:sldId id="289" r:id="rId16"/>
    <p:sldId id="287" r:id="rId17"/>
    <p:sldId id="288" r:id="rId18"/>
    <p:sldId id="292" r:id="rId19"/>
    <p:sldId id="271" r:id="rId20"/>
    <p:sldId id="276" r:id="rId21"/>
    <p:sldId id="275" r:id="rId22"/>
    <p:sldId id="274" r:id="rId23"/>
    <p:sldId id="277" r:id="rId24"/>
    <p:sldId id="278" r:id="rId25"/>
    <p:sldId id="279" r:id="rId26"/>
    <p:sldId id="280" r:id="rId27"/>
    <p:sldId id="283" r:id="rId28"/>
    <p:sldId id="282" r:id="rId29"/>
    <p:sldId id="281" r:id="rId30"/>
    <p:sldId id="272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800000"/>
    <a:srgbClr val="99FF33"/>
    <a:srgbClr val="00CC66"/>
    <a:srgbClr val="66FFFF"/>
    <a:srgbClr val="CC99FF"/>
    <a:srgbClr val="9933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7" autoAdjust="0"/>
    <p:restoredTop sz="94676"/>
  </p:normalViewPr>
  <p:slideViewPr>
    <p:cSldViewPr>
      <p:cViewPr varScale="1">
        <p:scale>
          <a:sx n="83" d="100"/>
          <a:sy n="83" d="100"/>
        </p:scale>
        <p:origin x="200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0CAcQjRxqFQoTCPW7mJj5gscCFSfxcgod1boF5w&amp;url=http://www.wdsu.com/news/around-louisiana/Krewe-of-Argus-announces-Grand-Marshals-for-2013-parade/18289458&amp;ei=vCS6VfXtAafiywPV9Za4Dg&amp;bvm=bv.99028883,d.bGQ&amp;psig=AFQjCNFLg1xe9WAb--M3qdQTJdksI-NRZQ&amp;ust=143834883543974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url?sa=i&amp;rct=j&amp;q=&amp;esrc=s&amp;source=images&amp;cd=&amp;cad=rja&amp;uact=8&amp;ved=&amp;url=https://www.englishforums.com/content/lessons/it-39-s-vs-its.htm&amp;ei=VTu1VeOYIsTQswHm4Ie4Cg&amp;bvm=bv.98717601,d.bGg&amp;psig=AFQjCNGrwQbAHFOLwbuDNtU508WehvDdTw&amp;ust=1438026966034294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xqFQoTCI2T6vWLg8cCFQM-FAodjsoAKA&amp;url=http://scribbles.dot-ed.com/post/12528578356/synonyms-said&amp;ei=YDi6VY3jDoP8UI6Vg8AC&amp;bvm=bv.99028883,d.d24&amp;psig=AFQjCNHZ5JgSW7OTHGNvaozAXglOMNtKhQ&amp;ust=1438353834760166" TargetMode="External"/><Relationship Id="rId2" Type="http://schemas.openxmlformats.org/officeDocument/2006/relationships/hyperlink" Target="https://www.google.co.uk/url?sa=i&amp;rct=j&amp;q=&amp;esrc=s&amp;source=images&amp;cd=&amp;cad=rja&amp;uact=8&amp;ved=&amp;url=https://www.englishforums.com/content/lessons/it-39-s-vs-its.htm&amp;ei=VTu1VeOYIsTQswHm4Ie4Cg&amp;bvm=bv.98717601,d.bGg&amp;psig=AFQjCNGrwQbAHFOLwbuDNtU508WehvDdTw&amp;ust=1438026966034294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url?sa=i&amp;rct=j&amp;q=&amp;esrc=s&amp;source=images&amp;cd=&amp;cad=rja&amp;uact=8&amp;ved=&amp;url=https://www.englishforums.com/content/lessons/it-39-s-vs-its.htm&amp;ei=VTu1VeOYIsTQswHm4Ie4Cg&amp;bvm=bv.98717601,d.bGg&amp;psig=AFQjCNGrwQbAHFOLwbuDNtU508WehvDdTw&amp;ust=1438026966034294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136904" cy="1600200"/>
          </a:xfrm>
        </p:spPr>
        <p:txBody>
          <a:bodyPr>
            <a:normAutofit/>
          </a:bodyPr>
          <a:lstStyle/>
          <a:p>
            <a:r>
              <a:rPr lang="en-GB" dirty="0"/>
              <a:t>WALT: Distinguish between direct and reported speech. Use inverted commas to accurately punctuate direct speech.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800" b="1" dirty="0">
                <a:solidFill>
                  <a:schemeClr val="tx1"/>
                </a:solidFill>
              </a:rPr>
              <a:t>Punctuating Direct Speech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en-GB" sz="5000" b="1" dirty="0"/>
              <a:t>For example: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1988840"/>
            <a:ext cx="2016224" cy="1296144"/>
          </a:xfrm>
          <a:prstGeom prst="wedgeRoundRectCallout">
            <a:avLst>
              <a:gd name="adj1" fmla="val 79709"/>
              <a:gd name="adj2" fmla="val 66307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Kevin replied, “No, definitely not.”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796136" y="1484784"/>
            <a:ext cx="2808312" cy="1368152"/>
          </a:xfrm>
          <a:prstGeom prst="wedgeRoundRectCallout">
            <a:avLst>
              <a:gd name="adj1" fmla="val -28069"/>
              <a:gd name="adj2" fmla="val 108572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“Should we tell the humans we can speak English?” asked Stuart.</a:t>
            </a:r>
          </a:p>
        </p:txBody>
      </p:sp>
      <p:pic>
        <p:nvPicPr>
          <p:cNvPr id="23557" name="Picture 5" descr="http://www.wdsu.com/image/view/-/18289490/medRes/1/-/maxh/480/maxw/640/-/b76s38/-/Min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492896"/>
            <a:ext cx="3960490" cy="4117652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323528" y="3645024"/>
            <a:ext cx="2304256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‘No’ is capitalised because it is the </a:t>
            </a:r>
            <a:r>
              <a:rPr lang="en-GB" b="1" dirty="0"/>
              <a:t>start</a:t>
            </a:r>
            <a:r>
              <a:rPr lang="en-GB" dirty="0"/>
              <a:t> of the speech sentence.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32240" y="3429000"/>
            <a:ext cx="2160240" cy="18722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punctuation placed before closing the inverted commas is a </a:t>
            </a:r>
            <a:r>
              <a:rPr lang="en-GB" b="1" dirty="0"/>
              <a:t>?</a:t>
            </a:r>
            <a:r>
              <a:rPr lang="en-GB" dirty="0"/>
              <a:t> as Stuart asked a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en-GB" sz="5000" b="1" dirty="0"/>
              <a:t>For example:</a:t>
            </a:r>
          </a:p>
        </p:txBody>
      </p:sp>
      <p:pic>
        <p:nvPicPr>
          <p:cNvPr id="1026" name="Picture 2" descr="http://images.clipartpanda.com/girl-clip-art-pT5eoopTB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636912"/>
            <a:ext cx="4080049" cy="396044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95536" y="1988840"/>
            <a:ext cx="2016224" cy="1296144"/>
          </a:xfrm>
          <a:prstGeom prst="wedgeRoundRectCallout">
            <a:avLst>
              <a:gd name="adj1" fmla="val 79709"/>
              <a:gd name="adj2" fmla="val 66307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“I’ll race you there!” said Isla.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796136" y="1484784"/>
            <a:ext cx="2808312" cy="1368152"/>
          </a:xfrm>
          <a:prstGeom prst="wedgeRoundRectCallout">
            <a:avLst>
              <a:gd name="adj1" fmla="val -28069"/>
              <a:gd name="adj2" fmla="val 108572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“You’ll win then,” murmured Emery, “you’re much faster than I am.”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36296" y="2996952"/>
            <a:ext cx="1656184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‘you’re’ doesn’t need a capital letter because it is </a:t>
            </a:r>
            <a:r>
              <a:rPr lang="en-GB" b="1" dirty="0"/>
              <a:t>not</a:t>
            </a:r>
            <a:r>
              <a:rPr lang="en-GB" dirty="0"/>
              <a:t> the start of the speech sentence.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1520" y="3429000"/>
            <a:ext cx="2088232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Despite coming after an ! , said is </a:t>
            </a:r>
            <a:r>
              <a:rPr lang="en-GB" b="1" dirty="0"/>
              <a:t>not</a:t>
            </a:r>
            <a:r>
              <a:rPr lang="en-GB" dirty="0"/>
              <a:t> capitalised.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Punctuating Direct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Can you punctuate the speech in these sentences correctly?</a:t>
            </a:r>
          </a:p>
          <a:p>
            <a:pPr>
              <a:lnSpc>
                <a:spcPct val="110000"/>
              </a:lnSpc>
            </a:pPr>
            <a:r>
              <a:rPr lang="en-GB" sz="3000" dirty="0"/>
              <a:t>What time are we going out asked Zoe.  </a:t>
            </a:r>
          </a:p>
          <a:p>
            <a:pPr>
              <a:lnSpc>
                <a:spcPct val="110000"/>
              </a:lnSpc>
              <a:buNone/>
            </a:pPr>
            <a:r>
              <a:rPr lang="en-GB" sz="3000" b="1" dirty="0"/>
              <a:t>	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3000" dirty="0"/>
              <a:t>What time are we going out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?”</a:t>
            </a:r>
            <a:r>
              <a:rPr lang="en-GB" sz="3000" dirty="0"/>
              <a:t> asked Zoe.  </a:t>
            </a:r>
          </a:p>
          <a:p>
            <a:pPr>
              <a:lnSpc>
                <a:spcPct val="110000"/>
              </a:lnSpc>
            </a:pPr>
            <a:r>
              <a:rPr lang="en-GB" sz="3000" dirty="0" err="1"/>
              <a:t>Yasmin</a:t>
            </a:r>
            <a:r>
              <a:rPr lang="en-GB" sz="3000" dirty="0"/>
              <a:t> shouted look out</a:t>
            </a:r>
          </a:p>
          <a:p>
            <a:pPr>
              <a:lnSpc>
                <a:spcPct val="110000"/>
              </a:lnSpc>
              <a:buNone/>
            </a:pPr>
            <a:r>
              <a:rPr lang="en-GB" sz="3000" dirty="0"/>
              <a:t>	</a:t>
            </a:r>
            <a:r>
              <a:rPr lang="en-GB" sz="3000" dirty="0" err="1"/>
              <a:t>Yasmin</a:t>
            </a:r>
            <a:r>
              <a:rPr lang="en-GB" sz="3000" dirty="0"/>
              <a:t> shouted, 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“L</a:t>
            </a:r>
            <a:r>
              <a:rPr lang="en-GB" sz="3000" dirty="0"/>
              <a:t>ook out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!”</a:t>
            </a:r>
          </a:p>
          <a:p>
            <a:pPr>
              <a:lnSpc>
                <a:spcPct val="110000"/>
              </a:lnSpc>
            </a:pPr>
            <a:r>
              <a:rPr lang="en-GB" sz="3000" dirty="0"/>
              <a:t>Besides said Sam thoughtfully what was she doing there anyway  </a:t>
            </a:r>
            <a:endParaRPr lang="en-GB" sz="3000" b="1" dirty="0"/>
          </a:p>
          <a:p>
            <a:pPr>
              <a:lnSpc>
                <a:spcPct val="110000"/>
              </a:lnSpc>
              <a:buNone/>
            </a:pPr>
            <a:r>
              <a:rPr lang="en-GB" sz="3000" b="1" dirty="0"/>
              <a:t>	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3000" dirty="0"/>
              <a:t>Besides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,”</a:t>
            </a:r>
            <a:r>
              <a:rPr lang="en-GB" sz="3000" dirty="0"/>
              <a:t> said Sam thoughtfully, 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3000" dirty="0"/>
              <a:t>what was she doing there anyway</a:t>
            </a:r>
            <a:r>
              <a:rPr lang="en-GB" sz="3000" b="1" dirty="0">
                <a:solidFill>
                  <a:schemeClr val="accent1">
                    <a:lumMod val="75000"/>
                  </a:schemeClr>
                </a:solidFill>
              </a:rPr>
              <a:t>?”</a:t>
            </a:r>
            <a:r>
              <a:rPr lang="en-GB" sz="3000" dirty="0"/>
              <a:t>  </a:t>
            </a:r>
            <a:endParaRPr lang="en-GB" sz="3000" b="1" dirty="0"/>
          </a:p>
          <a:p>
            <a:pPr>
              <a:buNone/>
            </a:pPr>
            <a:endParaRPr lang="en-GB" sz="2800" dirty="0"/>
          </a:p>
          <a:p>
            <a:pPr marL="514350" indent="-514350">
              <a:buNone/>
            </a:pPr>
            <a:endParaRPr lang="en-GB" sz="2800" b="1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7003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Remember: Put inverted commas around what the speaker says, start each speech sentence with a capital letter and place a piece of punctuation before closing your inverted commas.   </a:t>
            </a:r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Punctuating Direct Speech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412776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Can you rewrite this section of text using the correct punctuation?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did you eat the last doughnut Hannah asked her little brother. no I had carrot sticks for my snack replied </a:t>
            </a:r>
            <a:r>
              <a:rPr lang="en-GB" sz="2400" dirty="0" err="1"/>
              <a:t>Zac</a:t>
            </a:r>
            <a:r>
              <a:rPr lang="en-GB" sz="2400" dirty="0"/>
              <a:t> innocently. then where questioned Hannah did the sugar all around your mouth come from. smiling mischievously, </a:t>
            </a:r>
            <a:r>
              <a:rPr lang="en-GB" sz="2400" dirty="0" err="1"/>
              <a:t>Zac</a:t>
            </a:r>
            <a:r>
              <a:rPr lang="en-GB" sz="2400" dirty="0"/>
              <a:t> responded I’m not sure, but it definitely wasn’t from your doughnut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Punctuating Direct Speech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41277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Can you rewrite this section of text using the correct punctuation?</a:t>
            </a:r>
          </a:p>
          <a:p>
            <a:r>
              <a:rPr lang="en-GB" sz="2400" dirty="0"/>
              <a:t> 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“D</a:t>
            </a:r>
            <a:r>
              <a:rPr lang="en-GB" sz="2400" dirty="0"/>
              <a:t>id you eat the last doughnut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?”</a:t>
            </a:r>
            <a:r>
              <a:rPr lang="en-GB" sz="2400" dirty="0"/>
              <a:t> Hannah asked her little brother.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“N</a:t>
            </a:r>
            <a:r>
              <a:rPr lang="en-GB" sz="2400" dirty="0"/>
              <a:t>o, I had carrot sticks for my snack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,”</a:t>
            </a:r>
            <a:r>
              <a:rPr lang="en-GB" sz="2400" dirty="0"/>
              <a:t> replied </a:t>
            </a:r>
            <a:r>
              <a:rPr lang="en-GB" sz="2400" dirty="0" err="1"/>
              <a:t>Zac</a:t>
            </a:r>
            <a:r>
              <a:rPr lang="en-GB" sz="2400" dirty="0"/>
              <a:t> innocently.</a:t>
            </a:r>
          </a:p>
          <a:p>
            <a:r>
              <a:rPr lang="en-GB" sz="2400" dirty="0"/>
              <a:t> 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“T</a:t>
            </a:r>
            <a:r>
              <a:rPr lang="en-GB" sz="2400" dirty="0"/>
              <a:t>hen where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,”</a:t>
            </a:r>
            <a:r>
              <a:rPr lang="en-GB" sz="2400" dirty="0"/>
              <a:t> questioned Hannah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, “d</a:t>
            </a:r>
            <a:r>
              <a:rPr lang="en-GB" sz="2400" dirty="0"/>
              <a:t>id the sugar all around your mouth come from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?”</a:t>
            </a:r>
          </a:p>
          <a:p>
            <a:endParaRPr lang="en-GB" sz="2400" dirty="0"/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2400" dirty="0"/>
              <a:t>miling mischievously, </a:t>
            </a:r>
            <a:r>
              <a:rPr lang="en-GB" sz="2400" dirty="0" err="1"/>
              <a:t>Zac</a:t>
            </a:r>
            <a:r>
              <a:rPr lang="en-GB" sz="2400" dirty="0"/>
              <a:t> responded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, “I</a:t>
            </a:r>
            <a:r>
              <a:rPr lang="en-GB" sz="2400" dirty="0"/>
              <a:t>’m not sure, but it definitely wasn’t from your doughnut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!”</a:t>
            </a:r>
          </a:p>
          <a:p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7003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Remember: New speaker, new line. </a:t>
            </a:r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Reporting Clause</a:t>
            </a:r>
          </a:p>
        </p:txBody>
      </p:sp>
      <p:sp>
        <p:nvSpPr>
          <p:cNvPr id="1026" name="AutoShape 2" descr="data:image/jpeg;base64,/9j/4AAQSkZJRgABAQAAAQABAAD/2wCEAAkGBxQSEBUUEhQVFRQWFBgWFBUUFhQUGBQUFxUWFhQXFxQYHCggGBomHBYUIzEhJSkrLi4uFx8zODMsNygtLisBCgoKDg0OGhAQGywkHxwsLSwsLCwsLCwsLCwsLCwtLCwsLCwsLCwsLCwsLCwtLCwsLCwsLCwtLCwsLCw3LCwsN//AABEIAQMAwwMBIgACEQEDEQH/xAAbAAEAAgMBAQAAAAAAAAAAAAAAAQYCBAUDB//EAEQQAAEDAgQCBwQIBAUDBQEAAAEAAgMEEQUSITEGcRMiQVFhgZEHMkKhFCNScoKxweEzc9HwJGKissI0U5IWJUN0kxX/xAAaAQEBAQEBAQEAAAAAAAAAAAAAAQIDBAUG/8QAKBEBAQACAQMEAQMFAAAAAAAAAAECEQMEITEFEkFRE3GBsSIyodHw/9oADAMBAAIRAxEAPwD7iiIgIiICIiAiIgIi0azGIIswkmjYWjM5rntDg3vy3ug3JHhoJJsALknYAbkqp1XtBpRL0UIkqXdvQNzt77ZyQCeS12ceNnl6KKknexwdd7wImlttbZv1svP2e0pp5ammDSYLiaFzg27c+jo3W3Iy7i49UG3W8UyTGCOgEZfN0mY1GZnQ9EG5mujAzZusNFlgnEszagUmIRtincCYZIyTFOBuGk7O8F5YpSCDE6aRw+qleWtcNDFUdG4NBI3Y9pcLHtAW9x3hYno3kHLLD9dDJexZIzrDXsva3mm4LHdSuDwnjorKKOcWuW2kH2ZG6PH6+YXdabqS/A52KYq2CSEP0ZM8x5js2Qi8YPg6xHMhdJcHjbA/ptG6EODXF0b2uNzlLHh1xbW9gbeK38Ikd0TWvdme1oD3bZiBYut4rN5MZlMb5q6utt9ERbQREQEREBERAREQEREBEWhiWMQU5aJpGtLjZrdS533WC5Pog31yOJcfZRRdI9sj7nK1sbS4l3idmjxK4vGGKTyxRMw6RvSSTiN7wReMZXO1uOr7p7L9y1oamsw5zfpT/pFM8hrpL3dE46X1AOXwN/A7Ahtf+rnAD6XTS00b+r0okbIGX0GctAMfPWy0sG4PoqyjZI+L6x2a8rHuzlzXubmz3N9u26sdTgcMnXZdhcLksPVeD9qM3a4Hl5rkcPZMOc6jlc1kbnOlpTc2LXOvKzX3cr3ejh3JsMMr5KSdlDWP6VkgP0WocBd4FrxSj7Yvoe1cHjiI4XUQ1lL1I3vyTxDRjj73u7Alodt2gLc9rzyaeMMb12P6Zj+0FnYPX5Bb/EmEOxTDobaPIZJY/at1rHa97/NTY8/aNMZMOilgNyZ4JI3d13XB9F0aCodX0UjHWa/VmYbE6Fpt+a2+HMG6Cijp5LODWlpB1FiSbX7V0qOkZE3LG0NbvYd5WVV7gXhp1FC9jyOsb2Bvc9p8/wBAu9hsmjmHdhtzb8JW0tWoZle2QfddyOx8jZZvayjbcNFzWnK7MPPkumue/wB5wXDqvix0475jfab6rJadJJY5T5LbXo4uSZ47YymqlERdGRERAREQEXPxDGYIHBs0rGOcC4NcdS0bm3d4qsYl7RY42F7aeocwj6uVzA2Fx2F33JDfG3ZsguxVXxnj2jp5OjLnSvvYtgb0mU9xN7X8FVKjiXEXgSOkFMw9aMtg+kQPadiZmFx+QXS4bweknObI2CpAJLqSU5JBfV8dja3e0i4Kuh2o8QfiEZfQ1jI2gWI6IPka/ueHO6vZpbzVKqcKmpql0+KxGpjcQPpcLngwAaNJY3Llb5aX3KseJcMz00n0uicHzN/iRkNYaiPdzHZbNc7uNgbqx4NjENZDmjIcCLSRusXMOzmPb3g3BUt+hXMU4Vc9rKjD6h2dtnxiR3SseOzLIQXDc7kjXZbOA4/HiEUtLVNEVQA6OaF2hNxbOwd35ei5fCtcaWulpGttTPlcYWkkmJ2udov8JIBA8Stmu4SlOLNqo7ZHWzuuAW5S07bnYj0WdjkYHxDU0d6OUAmneW3dcmSEk9G4G+1r29OxWPjHhx9W+CWIi8d7hxto5pH/AC15KwVeEwyvD3xtc8AAOI1sDcAntF+wrdUVoOwpj4WRzAPyNAue8C17rdijDWhrQAALADYAbBZIgIvOWdrSA4gE6Adp5BZa8kNpLli9uYEHY6LIBSpuHd40chLbH3mnKeY2PmLLWrnZXZibC362W21lnk/aAvzH7fktDiFtoi7uFjyP72Xn6mW8Ns8zu6cf9zmYpi3R5h8Qbdt9ib6jmu5hFcJomvHbuO4jQhUqvaZIzf3m/p+y3uBq2znxE79ZvMe9+novh+meoZZc/sy8Xc/09fPwT8e55i6IoClfqHzxERAREQV6mqf/AHWeM2/6WFzdBt0kofr3atXMwaIUeJzUv/wVLDUwt+FsgIbMwDsGzrLsY61sMkdXlJMYMchbqegkIzEjtDXBrvAZlzuPGhkcNWzWSmla9nc9r+q9hPcQb8wFLR0o6aOjfePqQyv6zNmMlds9o+EOOhA0uQe++ni+BQSWq4MrKiK72Sx261hqx4bo9pFwb6i+iwlkOJYfNGAGvPV3NswLXtIO42Cz4Mw2WFkglGUOIytNjtfMfyWVYcKcTGrJa9gYcuYZTe2oBafEE7rl8KcKzUuIzSH+E8XvcddxuDpvfYlW2gwiGFznRsDS7ffnYdwW8g0hhMXTdNkHSfa17rXtte3at1EQEusHSd2p8FgWOPvGw7m/q7+iG0y1AbpufsjU+nZ5ryLZH9vRjuFnO9dh817xxhosAAs1LlDTxgpWs90andx1cebjqV6oous6tTciSbbrxdOT7jb+J0b+/kvTox268+zyWa1JId6wjv2m59FNREHsc07OBB5EKHuA1JsO86LKKQOFwbhTHvuVfCjNYWOLXbglp8v2XMilNPUBw+F1+bTv8irLxNTZZQ8bPH+pv9R+S4GLx3DXjkf0X4nquO9N1d1+z7HDlOTD9X0eJ4cARsRccis1wODq3pKfKfejOXy3b/fgu+v2vByzl45nPmPkZ4+3K4/QiIuzIiIgofG9TLSYhRVLHO6KTNTTR3OVxIzxkjYHR4vyVloHsqqazxmBGV1+8bHwOxWn7QcLNTh0zGi8jAJov5sREjPXLbzXG9n2J5nOZfqysZURHvZI3Nt3g9J8h2KUW7DMNjp2ZIwQL3Nzck+JW2iLKiItevrGQxuklcGRtF3OOwGyDYuoIXhQVsc0bZInB7HC7XDYjZbCAAl0JUKWBdFICJrQjKpS6i6J2SSvIvJ90eZ/ovTKpVO9eApxe5u4+Ow5DYL2YpWniJOS7d2kO08Nx6LnllZ3WSMcdpOkhdb3m9ZvMftcKoBoexze8XH5hXuN4c0EbEX9VTK6DopnN7Abt+67X5G6+H690/uwnLj8Pb0mercWpwlWdFUhp0D+qefw/wB+K+hL5fiTCyQOGl7OB7iD/VfRcLqxLEx4+Jov4HtHqunofU+/jvHfjvDrcO8zny3ERF994RERBBC+VUINJNJHsaOryt8aKrd0kBP+VspLfAFy+rKg8a0jGYjTyP0irYn4fN9915Kd3MODgOaC8xPDmgjYi481kuLwpUl0OR/vxnK7x8fUOVV9pfEFVTVFPHDJ0MUg60mVrjmzgHcdgINvFY13V9EWljVE2enkiewSBzCMhNg47t17NbaqqcO8SVEde6grixzrZoZmtydINxcDTUX/APEr3xPHJYMZhie+1NPBYA2DWytLzmv36Ab9oV0O1wng/wBDo4oCcxYCXHsLnOLnW8Lk2XSqqlkbS+RzWMG7nENA5kqKOqZKxskbmvY4Xa5puCNtCvnHtOlL66lhmZK6ktne2JrnGR9yCNNyAAPDMUncfSoZA5oc0hzXAFpBuCCLgg9oss1UuGeKYHTNomQTQGOK8bZW5eo0AADUnbv7lbFLBKhTZEEAKUUXQSozJbvUondjbvRzVksS5TKbh4a2HdXNH9k6fdOo/UeS5vFNNcNkHwnK7k7b0P5roz9V7X/hdyOx9V71lOJI3MOzgR/Qrz8nF+Xhy466YZe3KZKFXx5or9rf7K63Atbo+I9nXbyOjvnb1WhGCCWu31a4eI0K5+HzmnqWu7GusfFp0PyX5H0/lvTdTq/F/wAV9Xlx/Jx2PpyLFjrrJfunxhERAVa9ouFOqcOmbGLyxgTQ236WE52W8Ta3mrKoIQU/hnFBKIZ2+7URtcfAvAv/AKgR5eKs1ZQxzNDZWNkANwHtDgCNiL9q+f8ADsXQvqqMnWnnc6Lv6GY9LFbkbtHmvoNDP0kbXdpGtu8aH5rCqP7V8Oc2OGti/iU0jbkfYzAjyDgPJxWj7RcFfW0ra6OUujbC14p8ugDrF7g++9iLix91XXi4E0crehfOHtLHsjtnyuBBc0H3iN7Lw4JpXsw2njmaQ4RZXNeLHLc2DmnbS2isqPTguWB1BAaYZYslg0kktdc5wSdzmzLo4pTukhkYx5je5jgx43a63VPrZa+A4JFRxujhBDDI59ib5S7cDwXSUVT8Iop5sQjqaiAwmGmMLiXNcJpXO1LMp9wC5BNve20VwRRdNiVF1Clc7yfQhZKLJdMblTtEqMyWRXLOQ7ospCISsTLLLwdowmjDgQdiEpXEt13Gh5hZG6iNliT3/mNP6ei3JrI8xV+IabJPmGzxm/ENHfKy4OMRbPHbof0V34ips8JI3Yc48tx6XVTkjzxub4XH6L8l6zwfh6ick8V9TpOTeOvpaOFa3padt/eZ1T5bH0suyqDwZW5Jyw7SC34m3I/VX0L9J6bz/l4Jfmdq8PUYezksSiIve4CIiCgcaU3Q4jT1A6raiN1LIR2PZeWB3l9YPRdzhSuzhzToQdu5w0cOXu/NPaDh7psPl6MXliyzxfzIXCQDzsR5qs4HibW1DJWH6uZjXtPeHNuPkXedli9sv1V9GRAUQESyhS3QlQUUrHfIFF151MzY2Oe9wa1oJc46AAaklV2fjyjFO+dj3SMjkbG7IxwOZ21g61xa5v4LcmhZrIqPwPj081TUslLpoS8up52tAYG7mMkDQ2c3Q63uruXjmfBS7t1DtGVlBKxyk76eA/qsmtsr7ZBHyUhqlFTQoCZu5RZSz5Ns3C41VHqIeilcz7JsPunVqvAVd4ppdWyDt6jvzafzXzPWOn/N09vzHo6XP256+1SqwYpg5uhBDm8919JoakSRte3ZwBVAxOPNGHdrd+S73A9bmjdEd2G4+6f3/NfK9B6nWf478/zHq6zDeEy+lpRQi/VvmJREVEOC+TU2G9GJ6Vuj6Sdwi/lSf4int4AF7R/LsvrSovFUBhxKCVo0qY3QO/nw3npr8wJW+axnNzSyu/wpiXT0rHfE3qOHcR+1l2FTuHniCtLG/wAGqYJYvB25bz975K4rON3NqIiLSFkRRdBTsfkbJi0FNPrA+llsxxs2SRzgCD3kNabc1HDEMUVTV0DGtfA1rJALNdlElw+F7vita4vc2cuvxNwtDXNaJszXMvkfGcrm3tfW2o0HosuF+GIaCNzYcxLzd73kFzj2XIG3grscbhHA56GqnhDb0ch6WJ+YdRx3YRvt/tCuYFkRS3ZoRRdRZS2TyfonN3KChVe49xOamoJZYB122u465Gk2c+3bZcryXK6xNfbuzTtYLuc1o73EAfNKepZIOo9rx/lcHfkV80oPZs+pY2Wtq5HueA/Kw57Zhf333Hb2ABc3F8C//l4hSChkkdJK7rREgktDmjXKAC0gv32y37FvHi+6m32Nq18SpeliczvGnPcfNe+yzV1MsbjV3q7UGIXu13aCCO47FeGBufBUNcWuyXyONjax0vf0Vlkw4NqHuI6ps5vM3zfl81p8KR1joiK4R9JnNjF7pj7NF+Z4vTc+Pmucvi9o+jeeXDX2tgKhGiwRfqo+ayREVBVz2gUDpaCQxfxYS2oh/mQOEgHmGlv4lY1BCCgVVe00sdREA4RyMnj/AJM7c7bHuBLm/gV4pZxIxr2+65ocORF186w2n6OGqoyP+nkkhaO+CX/EUpHgLvYPNWH2e12endET1onW8ch1afW65yatirSiIqCIiAiIAgi6WUqCFLfoaxr4s+TpY8/2c7c3pdbK+R4X7P5HVFZFPFo5rnU9T2CTPdhBvub6jwVk9meMPnp5KacnpqcmN1zqWElouTvYhw8gn455qbXZkgIu0gg7EG4PmokI2dax0sbdbw135L5f7POJmUg+gPzPf9KdHEY7OaGO3dmGmW9zp3rUqsVhmxeZ9bJKxtK8fR4o2vJLo36GzQe65783ct+0fV6yYRRPeBcMY52UaXygm3yVF9mkBqHS4lUEOmleWR9vRMboQ35DkPEq04Fj0NfG50BJaDkeHNLXXI2IPYQVWuGntosSkoIaeXon/WCV7i4A5M3VGWzWfDve4CgvZ1Xo0qFg9xANhc20Hesb1dq9C1TZedPNnaHDtF16rpNeUERFQREQEREFF4opTFiUUjbAVkLqY32+kwkz0rj6ShcTCsR+jVjZBcRv6rx3Nd3+INv/ABKuPtConSUD3xi8tOW1UVtzJAekAHMAjzVIxgNk+tj1jmY2eP7src9vUuCxyeN/Sx9YBRcTg2u6ajjJN3Nux3Npt+Vl21JdgiIqCIlkEXSylQSgmy+d19L9Ex6J4H1dax0bx2F9tdPEhh8yvodlXcY4dknq4JentDFI2ToTG0kPaHC7JBqL31BvsrEVTGMMZhNfT1MEQbTP+pmaOt0ZcQA4E+7f/iR2q54618OSeCPPlkBnaxrTJJCQQ6x3c5pLXWvray680DXtyvaHNO4cARobjQ+KzJsm9mlV4Ew/Iaubo3RMqKlz42PblcGW3Lfhu4uNlajbdYZydh5n+9UEX2tee3opTaRJfbXx7P3U2WSFTIkadO/JIWdjusz/AJBb65+JQksu33m9Zvlutqlmzsa4douscWfe41qz5eyIi7siIiAiIgxeLiy+X0dFkimpra0lRJC3/wCvL9dTW8Bct8l9SVG4kp+ixSJ/wVsDqZ/8+G81OeZHSj0Us3NDz9ndVllmhPxASN5jR3yLfRXpfNqf6mtikbsdeYIIcLc7+oX0kHuXHjvbX01RERbQS6IqFkAREBQShQNQQSTt6n+iBnfqfFZImzQiLzmqGt3Nz3AFxPkE0PVYuK05ap1szssTBuX2Lj87N+a51RjV/wCE0uBNukcCG+Xa7yXHk5ccYslrtFwWFPaMWJABcS0X79bW53XObWWIBvmPw7vPjlGjRzW/DD1sxDf9zvM9nks8WXuu4tmm2pUWUr1sCIiAiIgKte0Gjc+gkfH/ABYHNqYrbl8Lg+3mA5v4lZVi9twQdQdCPBB8/wASc17I54/c6kzSP+3JlPyu30KuOES3jy9rDl8t2/L8l8vw576eSWkfqykfJG1tvfpn3ljHjljkdb7iv+Cy5TEb3EkYaT3uaOqfT/cuF/p5P1a8x30RF0QREQEsiICKJHhou4gDvJstKpxINFxYD7ch6NvlfV3kPNBvLVkrm6ht3kb5bWHN50HquTLXtk0DjLfwLY/Jo1k5aoZ7kNAJ7hYOI5Rjqt5m/Jcc+fHHw1MbW70zni7iWt/yXF/DOdT5AeazDXAWiaGA/E7U88u5PMheEUtnZbkyHUgHM4Dx7Gj0Xu9mUfWOy32a0kuPhfc+QXP355+Jf4NSNZ1KzNd+aV/+bW3Jg6rf71WMwc5wuejvsG9aQjwt7o5eq3YoXHRo6JnkXn9G/M8ltwUzWe6NTudyeZOpWp09vmnuaVLhthb3Ad7G73fef2eXqt+CEMFmiwXoi9GHHjhOzNuxERbQREQEREBERBQuKKPo8UheBpVwuhJ2/wART3mg17MzDM3x2W3TTGwAILW6RuGhLmWLARtmykX77rc9odG99A98X8ancypit2uhcHlv4mhzfxKvTVTbksI6Cra2SJ3Y19hIw8i1xH4QuXNjvHf01je76BTyh7GuGxF+XeF6LkcOTXjynca9+h317dQdV10xy3Ngi1KzEo49HOu77I38+wea0TiD5PcDgO5guTzeRYeQPNTLkxx801a6s1Q1nvG19huTyA1K0KzEsrS45YmD4pNXHkwfqfJcPFsZ+j3ADelPwN67/wAbzoPNaFFw/LVOEtYXOG7YQbD8R7B4DVee8+V8TTXtTPxB0jj0TrBu8snXcB/kaNGenNZ0WG9I7O4PkudHPeJJDyaLtjHMkroTYhS0wygNJGzIgLN5na/PVeQrpp75QImblxIGnef39Fztyvn/AL9l7RtSPZELOIbf4I+tI7wL9yvSKGQt1tTRH/8AR39D8/BeuFYaGaxi7jvNID/pYdfyC60NIAcxu532nb+Q2aPALvxdPrvkzcvpp0FNlblib0bTqXvF3vP2svf4u9FvQUjWEkauO7nG7j593gNF7ovWwIiICIiAiIgIiICIiAiIgxe24sdQdCO8L5dR0BFLPS6l9FM9kfeYx9fT28DG97ObV9TVIxyPoMWjk+CsgMTh31FOeli83RmVvkpfA1sPrZY2xPhynpRaMvuGCRwvlcRs0kXHirFHhU8mtRUO8WQjomevvH1XMoKBgdNSn+G762E9zXajKewtO3JRPicpHRAGWVgyu7Ihb4pO93gTZebGSW41uulM+lpxcNaSO0m9j9439Bc+C5cmNyVJMcAce9w6jGDvc7c/Lkue7BS762qmuweORnJptd3Jot4rnYjxGA3o6cBrB3DK3mG9/ibnxWrZjPr+U8u/G+mo27CabcuGgv29Y7eWq49ZjlRVO6OPbtZHo0Dve7u5rSwjAqisOY3DO1zrgHl3/NfQsH4djgbb3jy0vy7T4m6zMbl4mp9r4V/BOGzo51nu+0dGN+72uPiPUK2U2HNbYnrEbX2H3W7Dnv4rcAUrvhxzHwzbsREW0EREBERAREQEREBERAREQEREBVf2iU5NEZmAmSlkZVMtuehOZ4HNmceatCwmjDmlrhcOBBHeCLFBWYaiK8crXZmloyZdfqnt6SFw8LOLfPwWhjlc2CAvaPrHOGXQENP2i0dW9hbv8VrYHhU8EDIXxvPQyS08ZGueBjy6nfvoMjiLntarBS4AXaznT/tt2/E7c+Vl5MryXk7Rua0+d56muks0PlPPqt+846BXXh3giOIB9RaWTfL8DPL4j4n0Vsghaxoaxoa0bACwXouuPFq7vepcmLW20GyyRF2ZEREBERAREQEREBERAREQEREBERAREQEREEWREQSiIgIiICIiAiIgIiICIiAiIgIiI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20863"/>
            <a:ext cx="285750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Reporting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en-GB" dirty="0"/>
              <a:t>Direct speech will almost always need a </a:t>
            </a:r>
            <a:r>
              <a:rPr lang="en-GB" b="1" dirty="0"/>
              <a:t>reporting clause</a:t>
            </a:r>
            <a:r>
              <a:rPr lang="en-GB" dirty="0"/>
              <a:t>.</a:t>
            </a:r>
          </a:p>
          <a:p>
            <a:r>
              <a:rPr lang="en-GB" dirty="0"/>
              <a:t>A reporting clause tells the reader who the speaker was and how they spoke. </a:t>
            </a:r>
          </a:p>
          <a:p>
            <a:r>
              <a:rPr lang="en-GB" dirty="0"/>
              <a:t>For example: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00506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“I came 1</a:t>
            </a:r>
            <a:r>
              <a:rPr lang="en-GB" sz="3200" b="1" baseline="30000" dirty="0"/>
              <a:t>st</a:t>
            </a:r>
            <a:r>
              <a:rPr lang="en-GB" sz="3200" b="1" dirty="0"/>
              <a:t>!” shouted Frank excitedly.  </a:t>
            </a:r>
          </a:p>
          <a:p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400506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“I came 1</a:t>
            </a:r>
            <a:r>
              <a:rPr lang="en-GB" sz="3200" b="1" baseline="30000" dirty="0"/>
              <a:t>st</a:t>
            </a:r>
            <a:r>
              <a:rPr lang="en-GB" sz="3200" b="1" dirty="0"/>
              <a:t>!” </a:t>
            </a:r>
            <a:r>
              <a:rPr lang="en-GB" sz="3200" b="1" dirty="0">
                <a:solidFill>
                  <a:schemeClr val="accent6"/>
                </a:solidFill>
              </a:rPr>
              <a:t>shouted Frank excitedly</a:t>
            </a:r>
            <a:r>
              <a:rPr lang="en-GB" sz="3200" b="1" dirty="0"/>
              <a:t>.  </a:t>
            </a:r>
          </a:p>
          <a:p>
            <a:endParaRPr lang="en-GB" sz="3200" b="1" dirty="0"/>
          </a:p>
        </p:txBody>
      </p:sp>
      <p:grpSp>
        <p:nvGrpSpPr>
          <p:cNvPr id="4" name="Group 9"/>
          <p:cNvGrpSpPr/>
          <p:nvPr/>
        </p:nvGrpSpPr>
        <p:grpSpPr>
          <a:xfrm>
            <a:off x="3491880" y="4581128"/>
            <a:ext cx="4464496" cy="1800200"/>
            <a:chOff x="1331640" y="4581128"/>
            <a:chExt cx="4464496" cy="1800200"/>
          </a:xfrm>
        </p:grpSpPr>
        <p:sp>
          <p:nvSpPr>
            <p:cNvPr id="7" name="Rounded Rectangle 6"/>
            <p:cNvSpPr/>
            <p:nvPr/>
          </p:nvSpPr>
          <p:spPr>
            <a:xfrm>
              <a:off x="1331640" y="5229200"/>
              <a:ext cx="4464496" cy="1152128"/>
            </a:xfrm>
            <a:prstGeom prst="round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This is a </a:t>
              </a:r>
              <a:r>
                <a:rPr lang="en-GB" b="1" dirty="0">
                  <a:solidFill>
                    <a:schemeClr val="accent6"/>
                  </a:solidFill>
                </a:rPr>
                <a:t>reporting clause </a:t>
              </a:r>
              <a:r>
                <a:rPr lang="en-GB" dirty="0"/>
                <a:t>– it tells you that Frank was our speaker and he was shouting excitedly.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563888" y="4581128"/>
              <a:ext cx="0" cy="648072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Reporting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Autofit/>
          </a:bodyPr>
          <a:lstStyle/>
          <a:p>
            <a:r>
              <a:rPr lang="en-GB" dirty="0"/>
              <a:t>A reporting clause can come before, after or split the direct speech. For example: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Varying the location of the reporting clause keeps your writing interesting for the reader.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27584" y="2492896"/>
          <a:ext cx="770485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000" b="1" dirty="0"/>
                        <a:t>Before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000" b="1" dirty="0">
                          <a:solidFill>
                            <a:schemeClr val="accent6"/>
                          </a:solidFill>
                        </a:rPr>
                        <a:t>Dan asked hungrily</a:t>
                      </a:r>
                      <a:r>
                        <a:rPr lang="en-GB" sz="2000" dirty="0"/>
                        <a:t>, “Do you know what time lunch is?”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After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“Do you know what time is lunch is?” </a:t>
                      </a:r>
                      <a:r>
                        <a:rPr lang="en-GB" sz="2000" b="1" dirty="0">
                          <a:solidFill>
                            <a:schemeClr val="accent6"/>
                          </a:solidFill>
                        </a:rPr>
                        <a:t>Dan asked hungrily</a:t>
                      </a:r>
                      <a:r>
                        <a:rPr lang="en-GB" sz="20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Embedded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“Do you know,” </a:t>
                      </a:r>
                      <a:r>
                        <a:rPr lang="en-GB" sz="2000" b="1" dirty="0">
                          <a:solidFill>
                            <a:schemeClr val="accent6"/>
                          </a:solidFill>
                        </a:rPr>
                        <a:t>Dan asked hungrily</a:t>
                      </a:r>
                      <a:r>
                        <a:rPr lang="en-GB" sz="2000" dirty="0"/>
                        <a:t>, “what time lunch is?”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Reporting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Can you change the position of the reporting clause?</a:t>
            </a:r>
          </a:p>
          <a:p>
            <a:endParaRPr lang="en-GB" sz="2800" dirty="0"/>
          </a:p>
          <a:p>
            <a:endParaRPr lang="en-GB" sz="2400" dirty="0"/>
          </a:p>
          <a:p>
            <a:pPr>
              <a:lnSpc>
                <a:spcPct val="110000"/>
              </a:lnSpc>
              <a:buNone/>
            </a:pPr>
            <a:r>
              <a:rPr lang="en-GB" sz="3000" b="1" dirty="0"/>
              <a:t>	</a:t>
            </a:r>
            <a:endParaRPr lang="en-GB" sz="2800" dirty="0"/>
          </a:p>
          <a:p>
            <a:pPr marL="514350" indent="-514350">
              <a:buNone/>
            </a:pPr>
            <a:endParaRPr lang="en-GB" sz="2800" b="1" dirty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589240"/>
            <a:ext cx="7848872" cy="100811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***CAREFUL***</a:t>
            </a:r>
          </a:p>
          <a:p>
            <a:pPr algn="ctr"/>
            <a:r>
              <a:rPr lang="en-GB" dirty="0"/>
              <a:t>You may have to add, remove or change some punctuation when you move the reporting clause.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3548" y="2132856"/>
          <a:ext cx="813690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400" b="1" dirty="0"/>
                        <a:t>Before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Darcey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 whispered quietly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 “I think we should hid</a:t>
                      </a:r>
                      <a:r>
                        <a:rPr lang="en-GB" sz="2800" b="0" baseline="0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 upstairs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800" b="0" baseline="0" dirty="0">
                          <a:solidFill>
                            <a:schemeClr val="bg1"/>
                          </a:solidFill>
                        </a:rPr>
                        <a:t>”</a:t>
                      </a:r>
                      <a:endParaRPr lang="en-GB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After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“I think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we should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hide upstairs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,” whispered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Darcey quietly.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Embedded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“I think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,”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Darcey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whispered quietly</a:t>
                      </a:r>
                      <a:r>
                        <a:rPr lang="en-GB" sz="2800" b="1" baseline="0" dirty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“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we should hide upstairs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800" baseline="0" dirty="0">
                          <a:solidFill>
                            <a:schemeClr val="bg1"/>
                          </a:solidFill>
                        </a:rPr>
                        <a:t>”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3548" y="2132856"/>
          <a:ext cx="813690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400" b="1" dirty="0"/>
                        <a:t>Before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Darcey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whispered quietly</a:t>
                      </a:r>
                      <a:r>
                        <a:rPr lang="en-GB" sz="2800" b="1" baseline="0" dirty="0">
                          <a:solidFill>
                            <a:srgbClr val="FF0066"/>
                          </a:solidFill>
                        </a:rPr>
                        <a:t>,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“I think we should hide upstairs</a:t>
                      </a:r>
                      <a:r>
                        <a:rPr lang="en-GB" sz="2800" b="1" baseline="0" dirty="0">
                          <a:solidFill>
                            <a:srgbClr val="FF0066"/>
                          </a:solidFill>
                        </a:rPr>
                        <a:t>.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After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“I think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we should</a:t>
                      </a:r>
                      <a:r>
                        <a:rPr lang="en-GB" sz="2400" baseline="0" dirty="0"/>
                        <a:t> hide upstairs</a:t>
                      </a:r>
                      <a:r>
                        <a:rPr lang="en-GB" sz="2400" dirty="0"/>
                        <a:t>,” whispered</a:t>
                      </a:r>
                      <a:r>
                        <a:rPr lang="en-GB" sz="2400" baseline="0" dirty="0"/>
                        <a:t> Darcey quietly.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Embedded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“I think</a:t>
                      </a:r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”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Darcey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whispered quietly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“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we should hide upstairs</a:t>
                      </a:r>
                      <a:r>
                        <a:rPr lang="en-GB" sz="2800" b="1" baseline="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”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03548" y="2132856"/>
          <a:ext cx="813690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400" b="1" dirty="0"/>
                        <a:t>Before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Darcey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whispered quietly</a:t>
                      </a:r>
                      <a:r>
                        <a:rPr lang="en-GB" sz="2800" b="1" baseline="0" dirty="0">
                          <a:solidFill>
                            <a:srgbClr val="FF0066"/>
                          </a:solidFill>
                        </a:rPr>
                        <a:t>,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“I think we should hide upstairs</a:t>
                      </a:r>
                      <a:r>
                        <a:rPr lang="en-GB" sz="2800" b="1" baseline="0" dirty="0">
                          <a:solidFill>
                            <a:srgbClr val="FF0066"/>
                          </a:solidFill>
                        </a:rPr>
                        <a:t>.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After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“I think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we should</a:t>
                      </a:r>
                      <a:r>
                        <a:rPr lang="en-GB" sz="2400" baseline="0" dirty="0"/>
                        <a:t> hide upstairs</a:t>
                      </a:r>
                      <a:r>
                        <a:rPr lang="en-GB" sz="2400" dirty="0"/>
                        <a:t>,” whispered</a:t>
                      </a:r>
                      <a:r>
                        <a:rPr lang="en-GB" sz="2400" baseline="0" dirty="0"/>
                        <a:t> Darcey quietly.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Embedded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“I think</a:t>
                      </a:r>
                      <a:r>
                        <a:rPr lang="en-GB" sz="2800" b="1" dirty="0">
                          <a:solidFill>
                            <a:srgbClr val="FF0066"/>
                          </a:solidFill>
                        </a:rPr>
                        <a:t>,”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 Darcey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whispered quietly</a:t>
                      </a:r>
                      <a:r>
                        <a:rPr lang="en-GB" sz="2800" b="1" baseline="0" dirty="0">
                          <a:solidFill>
                            <a:srgbClr val="FF0066"/>
                          </a:solidFill>
                        </a:rPr>
                        <a:t>, “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we should hide upstairs</a:t>
                      </a:r>
                      <a:r>
                        <a:rPr lang="en-GB" sz="2800" b="1" baseline="0" dirty="0">
                          <a:solidFill>
                            <a:srgbClr val="FF0066"/>
                          </a:solidFill>
                        </a:rPr>
                        <a:t>.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Synonyms for Said</a:t>
            </a:r>
          </a:p>
        </p:txBody>
      </p:sp>
      <p:sp>
        <p:nvSpPr>
          <p:cNvPr id="1026" name="AutoShape 2" descr="data:image/jpeg;base64,/9j/4AAQSkZJRgABAQAAAQABAAD/2wCEAAkGBxQSEBUUEhQVFRQWFBgWFBUUFhQUGBQUFxUWFhQXFxQYHCggGBomHBYUIzEhJSkrLi4uFx8zODMsNygtLisBCgoKDg0OGhAQGywkHxwsLSwsLCwsLCwsLCwsLCwtLCwsLCwsLCwsLCwsLCwtLCwsLCwsLCwtLCwsLCw3LCwsN//AABEIAQMAwwMBIgACEQEDEQH/xAAbAAEAAgMBAQAAAAAAAAAAAAAAAQYCBAUDB//EAEQQAAEDAgQCBwQIBAUDBQEAAAEAAgMEEQUSITEGcRMiQVFhgZEHMkKhFCNScoKxweEzc9HwJGKissI0U5IWJUN0kxX/xAAaAQEBAQEBAQEAAAAAAAAAAAAAAQIDBAUG/8QAKBEBAQACAQMEAQMFAAAAAAAAAAECEQMEITEFEkFRE3GBsSIyodHw/9oADAMBAAIRAxEAPwD7iiIgIiICIiAiIgIi0azGIIswkmjYWjM5rntDg3vy3ug3JHhoJJsALknYAbkqp1XtBpRL0UIkqXdvQNzt77ZyQCeS12ceNnl6KKknexwdd7wImlttbZv1svP2e0pp5ammDSYLiaFzg27c+jo3W3Iy7i49UG3W8UyTGCOgEZfN0mY1GZnQ9EG5mujAzZusNFlgnEszagUmIRtincCYZIyTFOBuGk7O8F5YpSCDE6aRw+qleWtcNDFUdG4NBI3Y9pcLHtAW9x3hYno3kHLLD9dDJexZIzrDXsva3mm4LHdSuDwnjorKKOcWuW2kH2ZG6PH6+YXdabqS/A52KYq2CSEP0ZM8x5js2Qi8YPg6xHMhdJcHjbA/ptG6EODXF0b2uNzlLHh1xbW9gbeK38Ikd0TWvdme1oD3bZiBYut4rN5MZlMb5q6utt9ERbQREQEREBERAREQEREBEWhiWMQU5aJpGtLjZrdS533WC5Pog31yOJcfZRRdI9sj7nK1sbS4l3idmjxK4vGGKTyxRMw6RvSSTiN7wReMZXO1uOr7p7L9y1oamsw5zfpT/pFM8hrpL3dE46X1AOXwN/A7Ahtf+rnAD6XTS00b+r0okbIGX0GctAMfPWy0sG4PoqyjZI+L6x2a8rHuzlzXubmz3N9u26sdTgcMnXZdhcLksPVeD9qM3a4Hl5rkcPZMOc6jlc1kbnOlpTc2LXOvKzX3cr3ejh3JsMMr5KSdlDWP6VkgP0WocBd4FrxSj7Yvoe1cHjiI4XUQ1lL1I3vyTxDRjj73u7Alodt2gLc9rzyaeMMb12P6Zj+0FnYPX5Bb/EmEOxTDobaPIZJY/at1rHa97/NTY8/aNMZMOilgNyZ4JI3d13XB9F0aCodX0UjHWa/VmYbE6Fpt+a2+HMG6Cijp5LODWlpB1FiSbX7V0qOkZE3LG0NbvYd5WVV7gXhp1FC9jyOsb2Bvc9p8/wBAu9hsmjmHdhtzb8JW0tWoZle2QfddyOx8jZZvayjbcNFzWnK7MPPkumue/wB5wXDqvix0475jfab6rJadJJY5T5LbXo4uSZ47YymqlERdGRERAREQEXPxDGYIHBs0rGOcC4NcdS0bm3d4qsYl7RY42F7aeocwj6uVzA2Fx2F33JDfG3ZsguxVXxnj2jp5OjLnSvvYtgb0mU9xN7X8FVKjiXEXgSOkFMw9aMtg+kQPadiZmFx+QXS4bweknObI2CpAJLqSU5JBfV8dja3e0i4Kuh2o8QfiEZfQ1jI2gWI6IPka/ueHO6vZpbzVKqcKmpql0+KxGpjcQPpcLngwAaNJY3Llb5aX3KseJcMz00n0uicHzN/iRkNYaiPdzHZbNc7uNgbqx4NjENZDmjIcCLSRusXMOzmPb3g3BUt+hXMU4Vc9rKjD6h2dtnxiR3SseOzLIQXDc7kjXZbOA4/HiEUtLVNEVQA6OaF2hNxbOwd35ei5fCtcaWulpGttTPlcYWkkmJ2udov8JIBA8Stmu4SlOLNqo7ZHWzuuAW5S07bnYj0WdjkYHxDU0d6OUAmneW3dcmSEk9G4G+1r29OxWPjHhx9W+CWIi8d7hxto5pH/AC15KwVeEwyvD3xtc8AAOI1sDcAntF+wrdUVoOwpj4WRzAPyNAue8C17rdijDWhrQAALADYAbBZIgIvOWdrSA4gE6Adp5BZa8kNpLli9uYEHY6LIBSpuHd40chLbH3mnKeY2PmLLWrnZXZibC362W21lnk/aAvzH7fktDiFtoi7uFjyP72Xn6mW8Ns8zu6cf9zmYpi3R5h8Qbdt9ib6jmu5hFcJomvHbuO4jQhUqvaZIzf3m/p+y3uBq2znxE79ZvMe9+novh+meoZZc/sy8Xc/09fPwT8e55i6IoClfqHzxERAREQV6mqf/AHWeM2/6WFzdBt0kofr3atXMwaIUeJzUv/wVLDUwt+FsgIbMwDsGzrLsY61sMkdXlJMYMchbqegkIzEjtDXBrvAZlzuPGhkcNWzWSmla9nc9r+q9hPcQb8wFLR0o6aOjfePqQyv6zNmMlds9o+EOOhA0uQe++ni+BQSWq4MrKiK72Sx261hqx4bo9pFwb6i+iwlkOJYfNGAGvPV3NswLXtIO42Cz4Mw2WFkglGUOIytNjtfMfyWVYcKcTGrJa9gYcuYZTe2oBafEE7rl8KcKzUuIzSH+E8XvcddxuDpvfYlW2gwiGFznRsDS7ffnYdwW8g0hhMXTdNkHSfa17rXtte3at1EQEusHSd2p8FgWOPvGw7m/q7+iG0y1AbpufsjU+nZ5ryLZH9vRjuFnO9dh817xxhosAAs1LlDTxgpWs90andx1cebjqV6oous6tTciSbbrxdOT7jb+J0b+/kvTox268+zyWa1JId6wjv2m59FNREHsc07OBB5EKHuA1JsO86LKKQOFwbhTHvuVfCjNYWOLXbglp8v2XMilNPUBw+F1+bTv8irLxNTZZQ8bPH+pv9R+S4GLx3DXjkf0X4nquO9N1d1+z7HDlOTD9X0eJ4cARsRccis1wODq3pKfKfejOXy3b/fgu+v2vByzl45nPmPkZ4+3K4/QiIuzIiIgofG9TLSYhRVLHO6KTNTTR3OVxIzxkjYHR4vyVloHsqqazxmBGV1+8bHwOxWn7QcLNTh0zGi8jAJov5sREjPXLbzXG9n2J5nOZfqysZURHvZI3Nt3g9J8h2KUW7DMNjp2ZIwQL3Nzck+JW2iLKiItevrGQxuklcGRtF3OOwGyDYuoIXhQVsc0bZInB7HC7XDYjZbCAAl0JUKWBdFICJrQjKpS6i6J2SSvIvJ90eZ/ovTKpVO9eApxe5u4+Ow5DYL2YpWniJOS7d2kO08Nx6LnllZ3WSMcdpOkhdb3m9ZvMftcKoBoexze8XH5hXuN4c0EbEX9VTK6DopnN7Abt+67X5G6+H690/uwnLj8Pb0mercWpwlWdFUhp0D+qefw/wB+K+hL5fiTCyQOGl7OB7iD/VfRcLqxLEx4+Jov4HtHqunofU+/jvHfjvDrcO8zny3ERF994RERBBC+VUINJNJHsaOryt8aKrd0kBP+VspLfAFy+rKg8a0jGYjTyP0irYn4fN9915Kd3MODgOaC8xPDmgjYi481kuLwpUl0OR/vxnK7x8fUOVV9pfEFVTVFPHDJ0MUg60mVrjmzgHcdgINvFY13V9EWljVE2enkiewSBzCMhNg47t17NbaqqcO8SVEde6grixzrZoZmtydINxcDTUX/APEr3xPHJYMZhie+1NPBYA2DWytLzmv36Ab9oV0O1wng/wBDo4oCcxYCXHsLnOLnW8Lk2XSqqlkbS+RzWMG7nENA5kqKOqZKxskbmvY4Xa5puCNtCvnHtOlL66lhmZK6ktne2JrnGR9yCNNyAAPDMUncfSoZA5oc0hzXAFpBuCCLgg9oss1UuGeKYHTNomQTQGOK8bZW5eo0AADUnbv7lbFLBKhTZEEAKUUXQSozJbvUondjbvRzVksS5TKbh4a2HdXNH9k6fdOo/UeS5vFNNcNkHwnK7k7b0P5roz9V7X/hdyOx9V71lOJI3MOzgR/Qrz8nF+Xhy466YZe3KZKFXx5or9rf7K63Atbo+I9nXbyOjvnb1WhGCCWu31a4eI0K5+HzmnqWu7GusfFp0PyX5H0/lvTdTq/F/wAV9Xlx/Jx2PpyLFjrrJfunxhERAVa9ouFOqcOmbGLyxgTQ236WE52W8Ta3mrKoIQU/hnFBKIZ2+7URtcfAvAv/AKgR5eKs1ZQxzNDZWNkANwHtDgCNiL9q+f8ADsXQvqqMnWnnc6Lv6GY9LFbkbtHmvoNDP0kbXdpGtu8aH5rCqP7V8Oc2OGti/iU0jbkfYzAjyDgPJxWj7RcFfW0ra6OUujbC14p8ugDrF7g++9iLix91XXi4E0crehfOHtLHsjtnyuBBc0H3iN7Lw4JpXsw2njmaQ4RZXNeLHLc2DmnbS2isqPTguWB1BAaYZYslg0kktdc5wSdzmzLo4pTukhkYx5je5jgx43a63VPrZa+A4JFRxujhBDDI59ib5S7cDwXSUVT8Iop5sQjqaiAwmGmMLiXNcJpXO1LMp9wC5BNve20VwRRdNiVF1Clc7yfQhZKLJdMblTtEqMyWRXLOQ7ospCISsTLLLwdowmjDgQdiEpXEt13Gh5hZG6iNliT3/mNP6ei3JrI8xV+IabJPmGzxm/ENHfKy4OMRbPHbof0V34ips8JI3Yc48tx6XVTkjzxub4XH6L8l6zwfh6ick8V9TpOTeOvpaOFa3padt/eZ1T5bH0suyqDwZW5Jyw7SC34m3I/VX0L9J6bz/l4Jfmdq8PUYezksSiIve4CIiCgcaU3Q4jT1A6raiN1LIR2PZeWB3l9YPRdzhSuzhzToQdu5w0cOXu/NPaDh7psPl6MXliyzxfzIXCQDzsR5qs4HibW1DJWH6uZjXtPeHNuPkXedli9sv1V9GRAUQESyhS3QlQUUrHfIFF151MzY2Oe9wa1oJc46AAaklV2fjyjFO+dj3SMjkbG7IxwOZ21g61xa5v4LcmhZrIqPwPj081TUslLpoS8up52tAYG7mMkDQ2c3Q63uruXjmfBS7t1DtGVlBKxyk76eA/qsmtsr7ZBHyUhqlFTQoCZu5RZSz5Ns3C41VHqIeilcz7JsPunVqvAVd4ppdWyDt6jvzafzXzPWOn/N09vzHo6XP256+1SqwYpg5uhBDm8919JoakSRte3ZwBVAxOPNGHdrd+S73A9bmjdEd2G4+6f3/NfK9B6nWf478/zHq6zDeEy+lpRQi/VvmJREVEOC+TU2G9GJ6Vuj6Sdwi/lSf4int4AF7R/LsvrSovFUBhxKCVo0qY3QO/nw3npr8wJW+axnNzSyu/wpiXT0rHfE3qOHcR+1l2FTuHniCtLG/wAGqYJYvB25bz975K4rON3NqIiLSFkRRdBTsfkbJi0FNPrA+llsxxs2SRzgCD3kNabc1HDEMUVTV0DGtfA1rJALNdlElw+F7vita4vc2cuvxNwtDXNaJszXMvkfGcrm3tfW2o0HosuF+GIaCNzYcxLzd73kFzj2XIG3grscbhHA56GqnhDb0ch6WJ+YdRx3YRvt/tCuYFkRS3ZoRRdRZS2TyfonN3KChVe49xOamoJZYB122u465Gk2c+3bZcryXK6xNfbuzTtYLuc1o73EAfNKepZIOo9rx/lcHfkV80oPZs+pY2Wtq5HueA/Kw57Zhf333Hb2ABc3F8C//l4hSChkkdJK7rREgktDmjXKAC0gv32y37FvHi+6m32Nq18SpeliczvGnPcfNe+yzV1MsbjV3q7UGIXu13aCCO47FeGBufBUNcWuyXyONjax0vf0Vlkw4NqHuI6ps5vM3zfl81p8KR1joiK4R9JnNjF7pj7NF+Z4vTc+Pmucvi9o+jeeXDX2tgKhGiwRfqo+ayREVBVz2gUDpaCQxfxYS2oh/mQOEgHmGlv4lY1BCCgVVe00sdREA4RyMnj/AJM7c7bHuBLm/gV4pZxIxr2+65ocORF186w2n6OGqoyP+nkkhaO+CX/EUpHgLvYPNWH2e12endET1onW8ch1afW65yatirSiIqCIiAiIAgi6WUqCFLfoaxr4s+TpY8/2c7c3pdbK+R4X7P5HVFZFPFo5rnU9T2CTPdhBvub6jwVk9meMPnp5KacnpqcmN1zqWElouTvYhw8gn455qbXZkgIu0gg7EG4PmokI2dax0sbdbw135L5f7POJmUg+gPzPf9KdHEY7OaGO3dmGmW9zp3rUqsVhmxeZ9bJKxtK8fR4o2vJLo36GzQe65783ct+0fV6yYRRPeBcMY52UaXygm3yVF9mkBqHS4lUEOmleWR9vRMboQ35DkPEq04Fj0NfG50BJaDkeHNLXXI2IPYQVWuGntosSkoIaeXon/WCV7i4A5M3VGWzWfDve4CgvZ1Xo0qFg9xANhc20Hesb1dq9C1TZedPNnaHDtF16rpNeUERFQREQEREFF4opTFiUUjbAVkLqY32+kwkz0rj6ShcTCsR+jVjZBcRv6rx3Nd3+INv/ABKuPtConSUD3xi8tOW1UVtzJAekAHMAjzVIxgNk+tj1jmY2eP7src9vUuCxyeN/Sx9YBRcTg2u6ajjJN3Nux3Npt+Vl21JdgiIqCIlkEXSylQSgmy+d19L9Ex6J4H1dax0bx2F9tdPEhh8yvodlXcY4dknq4JentDFI2ToTG0kPaHC7JBqL31BvsrEVTGMMZhNfT1MEQbTP+pmaOt0ZcQA4E+7f/iR2q54618OSeCPPlkBnaxrTJJCQQ6x3c5pLXWvray680DXtyvaHNO4cARobjQ+KzJsm9mlV4Ew/Iaubo3RMqKlz42PblcGW3Lfhu4uNlajbdYZydh5n+9UEX2tee3opTaRJfbXx7P3U2WSFTIkadO/JIWdjusz/AJBb65+JQksu33m9Zvlutqlmzsa4douscWfe41qz5eyIi7siIiAiIgxeLiy+X0dFkimpra0lRJC3/wCvL9dTW8Bct8l9SVG4kp+ixSJ/wVsDqZ/8+G81OeZHSj0Us3NDz9ndVllmhPxASN5jR3yLfRXpfNqf6mtikbsdeYIIcLc7+oX0kHuXHjvbX01RERbQS6IqFkAREBQShQNQQSTt6n+iBnfqfFZImzQiLzmqGt3Nz3AFxPkE0PVYuK05ap1szssTBuX2Lj87N+a51RjV/wCE0uBNukcCG+Xa7yXHk5ccYslrtFwWFPaMWJABcS0X79bW53XObWWIBvmPw7vPjlGjRzW/DD1sxDf9zvM9nks8WXuu4tmm2pUWUr1sCIiAiIgKte0Gjc+gkfH/ABYHNqYrbl8Lg+3mA5v4lZVi9twQdQdCPBB8/wASc17I54/c6kzSP+3JlPyu30KuOES3jy9rDl8t2/L8l8vw576eSWkfqykfJG1tvfpn3ljHjljkdb7iv+Cy5TEb3EkYaT3uaOqfT/cuF/p5P1a8x30RF0QREQEsiICKJHhou4gDvJstKpxINFxYD7ch6NvlfV3kPNBvLVkrm6ht3kb5bWHN50HquTLXtk0DjLfwLY/Jo1k5aoZ7kNAJ7hYOI5Rjqt5m/Jcc+fHHw1MbW70zni7iWt/yXF/DOdT5AeazDXAWiaGA/E7U88u5PMheEUtnZbkyHUgHM4Dx7Gj0Xu9mUfWOy32a0kuPhfc+QXP355+Jf4NSNZ1KzNd+aV/+bW3Jg6rf71WMwc5wuejvsG9aQjwt7o5eq3YoXHRo6JnkXn9G/M8ltwUzWe6NTudyeZOpWp09vmnuaVLhthb3Ad7G73fef2eXqt+CEMFmiwXoi9GHHjhOzNuxERbQREQEREBERBQuKKPo8UheBpVwuhJ2/wART3mg17MzDM3x2W3TTGwAILW6RuGhLmWLARtmykX77rc9odG99A98X8ancypit2uhcHlv4mhzfxKvTVTbksI6Cra2SJ3Y19hIw8i1xH4QuXNjvHf01je76BTyh7GuGxF+XeF6LkcOTXjynca9+h317dQdV10xy3Ngi1KzEo49HOu77I38+wea0TiD5PcDgO5guTzeRYeQPNTLkxx801a6s1Q1nvG19huTyA1K0KzEsrS45YmD4pNXHkwfqfJcPFsZ+j3ADelPwN67/wAbzoPNaFFw/LVOEtYXOG7YQbD8R7B4DVee8+V8TTXtTPxB0jj0TrBu8snXcB/kaNGenNZ0WG9I7O4PkudHPeJJDyaLtjHMkroTYhS0wygNJGzIgLN5na/PVeQrpp75QImblxIGnef39Fztyvn/AL9l7RtSPZELOIbf4I+tI7wL9yvSKGQt1tTRH/8AR39D8/BeuFYaGaxi7jvNID/pYdfyC60NIAcxu532nb+Q2aPALvxdPrvkzcvpp0FNlblib0bTqXvF3vP2svf4u9FvQUjWEkauO7nG7j593gNF7ovWwIiICIiAiIgIiICIiAiIgxe24sdQdCO8L5dR0BFLPS6l9FM9kfeYx9fT28DG97ObV9TVIxyPoMWjk+CsgMTh31FOeli83RmVvkpfA1sPrZY2xPhynpRaMvuGCRwvlcRs0kXHirFHhU8mtRUO8WQjomevvH1XMoKBgdNSn+G762E9zXajKewtO3JRPicpHRAGWVgyu7Ihb4pO93gTZebGSW41uulM+lpxcNaSO0m9j9439Bc+C5cmNyVJMcAce9w6jGDvc7c/Lkue7BS762qmuweORnJptd3Jot4rnYjxGA3o6cBrB3DK3mG9/ibnxWrZjPr+U8u/G+mo27CabcuGgv29Y7eWq49ZjlRVO6OPbtZHo0Dve7u5rSwjAqisOY3DO1zrgHl3/NfQsH4djgbb3jy0vy7T4m6zMbl4mp9r4V/BOGzo51nu+0dGN+72uPiPUK2U2HNbYnrEbX2H3W7Dnv4rcAUrvhxzHwzbsREW0EREBERAREQEREBERAREQEREBVf2iU5NEZmAmSlkZVMtuehOZ4HNmceatCwmjDmlrhcOBBHeCLFBWYaiK8crXZmloyZdfqnt6SFw8LOLfPwWhjlc2CAvaPrHOGXQENP2i0dW9hbv8VrYHhU8EDIXxvPQyS08ZGueBjy6nfvoMjiLntarBS4AXaznT/tt2/E7c+Vl5MryXk7Rua0+d56muks0PlPPqt+846BXXh3giOIB9RaWTfL8DPL4j4n0Vsghaxoaxoa0bACwXouuPFq7vepcmLW20GyyRF2ZEREBERAREQEREBERAREQEREBERAREQEREEWREQSiIgIiICIiAiIgIiICIiAiIgIiI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20863"/>
            <a:ext cx="285750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9698" name="Picture 2" descr="http://41.media.tumblr.com/tumblr_lubt53SraM1qccdb1o1_128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780928"/>
            <a:ext cx="7810500" cy="36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300" b="1" dirty="0"/>
              <a:t>Direct vs. Reported Speech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Synonyms for Said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en-GB" dirty="0"/>
              <a:t>Repeatedly using the word ‘said’ after every speech sentence is a quick way of making your writing very boring for others to read. </a:t>
            </a:r>
          </a:p>
          <a:p>
            <a:r>
              <a:rPr lang="en-GB" dirty="0"/>
              <a:t>Keep a thesaurus handy and refer to it when writing dialogue to keep your writing interesting.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/>
              <a:t>Quiz</a:t>
            </a:r>
          </a:p>
        </p:txBody>
      </p:sp>
      <p:sp>
        <p:nvSpPr>
          <p:cNvPr id="1026" name="AutoShape 2" descr="data:image/jpeg;base64,/9j/4AAQSkZJRgABAQAAAQABAAD/2wCEAAkGBxQSEBUUEhQVFRQWFBgWFBUUFhQUGBQUFxUWFhQXFxQYHCggGBomHBYUIzEhJSkrLi4uFx8zODMsNygtLisBCgoKDg0OGhAQGywkHxwsLSwsLCwsLCwsLCwsLCwtLCwsLCwsLCwsLCwsLCwtLCwsLCwsLCwtLCwsLCw3LCwsN//AABEIAQMAwwMBIgACEQEDEQH/xAAbAAEAAgMBAQAAAAAAAAAAAAAAAQYCBAUDB//EAEQQAAEDAgQCBwQIBAUDBQEAAAEAAgMEEQUSITEGcRMiQVFhgZEHMkKhFCNScoKxweEzc9HwJGKissI0U5IWJUN0kxX/xAAaAQEBAQEBAQEAAAAAAAAAAAAAAQIDBAUG/8QAKBEBAQACAQMEAQMFAAAAAAAAAAECEQMEITEFEkFRE3GBsSIyodHw/9oADAMBAAIRAxEAPwD7iiIgIiICIiAiIgIi0azGIIswkmjYWjM5rntDg3vy3ug3JHhoJJsALknYAbkqp1XtBpRL0UIkqXdvQNzt77ZyQCeS12ceNnl6KKknexwdd7wImlttbZv1svP2e0pp5ammDSYLiaFzg27c+jo3W3Iy7i49UG3W8UyTGCOgEZfN0mY1GZnQ9EG5mujAzZusNFlgnEszagUmIRtincCYZIyTFOBuGk7O8F5YpSCDE6aRw+qleWtcNDFUdG4NBI3Y9pcLHtAW9x3hYno3kHLLD9dDJexZIzrDXsva3mm4LHdSuDwnjorKKOcWuW2kH2ZG6PH6+YXdabqS/A52KYq2CSEP0ZM8x5js2Qi8YPg6xHMhdJcHjbA/ptG6EODXF0b2uNzlLHh1xbW9gbeK38Ikd0TWvdme1oD3bZiBYut4rN5MZlMb5q6utt9ERbQREQEREBERAREQEREBEWhiWMQU5aJpGtLjZrdS533WC5Pog31yOJcfZRRdI9sj7nK1sbS4l3idmjxK4vGGKTyxRMw6RvSSTiN7wReMZXO1uOr7p7L9y1oamsw5zfpT/pFM8hrpL3dE46X1AOXwN/A7Ahtf+rnAD6XTS00b+r0okbIGX0GctAMfPWy0sG4PoqyjZI+L6x2a8rHuzlzXubmz3N9u26sdTgcMnXZdhcLksPVeD9qM3a4Hl5rkcPZMOc6jlc1kbnOlpTc2LXOvKzX3cr3ejh3JsMMr5KSdlDWP6VkgP0WocBd4FrxSj7Yvoe1cHjiI4XUQ1lL1I3vyTxDRjj73u7Alodt2gLc9rzyaeMMb12P6Zj+0FnYPX5Bb/EmEOxTDobaPIZJY/at1rHa97/NTY8/aNMZMOilgNyZ4JI3d13XB9F0aCodX0UjHWa/VmYbE6Fpt+a2+HMG6Cijp5LODWlpB1FiSbX7V0qOkZE3LG0NbvYd5WVV7gXhp1FC9jyOsb2Bvc9p8/wBAu9hsmjmHdhtzb8JW0tWoZle2QfddyOx8jZZvayjbcNFzWnK7MPPkumue/wB5wXDqvix0475jfab6rJadJJY5T5LbXo4uSZ47YymqlERdGRERAREQEXPxDGYIHBs0rGOcC4NcdS0bm3d4qsYl7RY42F7aeocwj6uVzA2Fx2F33JDfG3ZsguxVXxnj2jp5OjLnSvvYtgb0mU9xN7X8FVKjiXEXgSOkFMw9aMtg+kQPadiZmFx+QXS4bweknObI2CpAJLqSU5JBfV8dja3e0i4Kuh2o8QfiEZfQ1jI2gWI6IPka/ueHO6vZpbzVKqcKmpql0+KxGpjcQPpcLngwAaNJY3Llb5aX3KseJcMz00n0uicHzN/iRkNYaiPdzHZbNc7uNgbqx4NjENZDmjIcCLSRusXMOzmPb3g3BUt+hXMU4Vc9rKjD6h2dtnxiR3SseOzLIQXDc7kjXZbOA4/HiEUtLVNEVQA6OaF2hNxbOwd35ei5fCtcaWulpGttTPlcYWkkmJ2udov8JIBA8Stmu4SlOLNqo7ZHWzuuAW5S07bnYj0WdjkYHxDU0d6OUAmneW3dcmSEk9G4G+1r29OxWPjHhx9W+CWIi8d7hxto5pH/AC15KwVeEwyvD3xtc8AAOI1sDcAntF+wrdUVoOwpj4WRzAPyNAue8C17rdijDWhrQAALADYAbBZIgIvOWdrSA4gE6Adp5BZa8kNpLli9uYEHY6LIBSpuHd40chLbH3mnKeY2PmLLWrnZXZibC362W21lnk/aAvzH7fktDiFtoi7uFjyP72Xn6mW8Ns8zu6cf9zmYpi3R5h8Qbdt9ib6jmu5hFcJomvHbuO4jQhUqvaZIzf3m/p+y3uBq2znxE79ZvMe9+novh+meoZZc/sy8Xc/09fPwT8e55i6IoClfqHzxERAREQV6mqf/AHWeM2/6WFzdBt0kofr3atXMwaIUeJzUv/wVLDUwt+FsgIbMwDsGzrLsY61sMkdXlJMYMchbqegkIzEjtDXBrvAZlzuPGhkcNWzWSmla9nc9r+q9hPcQb8wFLR0o6aOjfePqQyv6zNmMlds9o+EOOhA0uQe++ni+BQSWq4MrKiK72Sx261hqx4bo9pFwb6i+iwlkOJYfNGAGvPV3NswLXtIO42Cz4Mw2WFkglGUOIytNjtfMfyWVYcKcTGrJa9gYcuYZTe2oBafEE7rl8KcKzUuIzSH+E8XvcddxuDpvfYlW2gwiGFznRsDS7ffnYdwW8g0hhMXTdNkHSfa17rXtte3at1EQEusHSd2p8FgWOPvGw7m/q7+iG0y1AbpufsjU+nZ5ryLZH9vRjuFnO9dh817xxhosAAs1LlDTxgpWs90andx1cebjqV6oous6tTciSbbrxdOT7jb+J0b+/kvTox268+zyWa1JId6wjv2m59FNREHsc07OBB5EKHuA1JsO86LKKQOFwbhTHvuVfCjNYWOLXbglp8v2XMilNPUBw+F1+bTv8irLxNTZZQ8bPH+pv9R+S4GLx3DXjkf0X4nquO9N1d1+z7HDlOTD9X0eJ4cARsRccis1wODq3pKfKfejOXy3b/fgu+v2vByzl45nPmPkZ4+3K4/QiIuzIiIgofG9TLSYhRVLHO6KTNTTR3OVxIzxkjYHR4vyVloHsqqazxmBGV1+8bHwOxWn7QcLNTh0zGi8jAJov5sREjPXLbzXG9n2J5nOZfqysZURHvZI3Nt3g9J8h2KUW7DMNjp2ZIwQL3Nzck+JW2iLKiItevrGQxuklcGRtF3OOwGyDYuoIXhQVsc0bZInB7HC7XDYjZbCAAl0JUKWBdFICJrQjKpS6i6J2SSvIvJ90eZ/ovTKpVO9eApxe5u4+Ow5DYL2YpWniJOS7d2kO08Nx6LnllZ3WSMcdpOkhdb3m9ZvMftcKoBoexze8XH5hXuN4c0EbEX9VTK6DopnN7Abt+67X5G6+H690/uwnLj8Pb0mercWpwlWdFUhp0D+qefw/wB+K+hL5fiTCyQOGl7OB7iD/VfRcLqxLEx4+Jov4HtHqunofU+/jvHfjvDrcO8zny3ERF994RERBBC+VUINJNJHsaOryt8aKrd0kBP+VspLfAFy+rKg8a0jGYjTyP0irYn4fN9915Kd3MODgOaC8xPDmgjYi481kuLwpUl0OR/vxnK7x8fUOVV9pfEFVTVFPHDJ0MUg60mVrjmzgHcdgINvFY13V9EWljVE2enkiewSBzCMhNg47t17NbaqqcO8SVEde6grixzrZoZmtydINxcDTUX/APEr3xPHJYMZhie+1NPBYA2DWytLzmv36Ab9oV0O1wng/wBDo4oCcxYCXHsLnOLnW8Lk2XSqqlkbS+RzWMG7nENA5kqKOqZKxskbmvY4Xa5puCNtCvnHtOlL66lhmZK6ktne2JrnGR9yCNNyAAPDMUncfSoZA5oc0hzXAFpBuCCLgg9oss1UuGeKYHTNomQTQGOK8bZW5eo0AADUnbv7lbFLBKhTZEEAKUUXQSozJbvUondjbvRzVksS5TKbh4a2HdXNH9k6fdOo/UeS5vFNNcNkHwnK7k7b0P5roz9V7X/hdyOx9V71lOJI3MOzgR/Qrz8nF+Xhy466YZe3KZKFXx5or9rf7K63Atbo+I9nXbyOjvnb1WhGCCWu31a4eI0K5+HzmnqWu7GusfFp0PyX5H0/lvTdTq/F/wAV9Xlx/Jx2PpyLFjrrJfunxhERAVa9ouFOqcOmbGLyxgTQ236WE52W8Ta3mrKoIQU/hnFBKIZ2+7URtcfAvAv/AKgR5eKs1ZQxzNDZWNkANwHtDgCNiL9q+f8ADsXQvqqMnWnnc6Lv6GY9LFbkbtHmvoNDP0kbXdpGtu8aH5rCqP7V8Oc2OGti/iU0jbkfYzAjyDgPJxWj7RcFfW0ra6OUujbC14p8ugDrF7g++9iLix91XXi4E0crehfOHtLHsjtnyuBBc0H3iN7Lw4JpXsw2njmaQ4RZXNeLHLc2DmnbS2isqPTguWB1BAaYZYslg0kktdc5wSdzmzLo4pTukhkYx5je5jgx43a63VPrZa+A4JFRxujhBDDI59ib5S7cDwXSUVT8Iop5sQjqaiAwmGmMLiXNcJpXO1LMp9wC5BNve20VwRRdNiVF1Clc7yfQhZKLJdMblTtEqMyWRXLOQ7ospCISsTLLLwdowmjDgQdiEpXEt13Gh5hZG6iNliT3/mNP6ei3JrI8xV+IabJPmGzxm/ENHfKy4OMRbPHbof0V34ips8JI3Yc48tx6XVTkjzxub4XH6L8l6zwfh6ick8V9TpOTeOvpaOFa3padt/eZ1T5bH0suyqDwZW5Jyw7SC34m3I/VX0L9J6bz/l4Jfmdq8PUYezksSiIve4CIiCgcaU3Q4jT1A6raiN1LIR2PZeWB3l9YPRdzhSuzhzToQdu5w0cOXu/NPaDh7psPl6MXliyzxfzIXCQDzsR5qs4HibW1DJWH6uZjXtPeHNuPkXedli9sv1V9GRAUQESyhS3QlQUUrHfIFF151MzY2Oe9wa1oJc46AAaklV2fjyjFO+dj3SMjkbG7IxwOZ21g61xa5v4LcmhZrIqPwPj081TUslLpoS8up52tAYG7mMkDQ2c3Q63uruXjmfBS7t1DtGVlBKxyk76eA/qsmtsr7ZBHyUhqlFTQoCZu5RZSz5Ns3C41VHqIeilcz7JsPunVqvAVd4ppdWyDt6jvzafzXzPWOn/N09vzHo6XP256+1SqwYpg5uhBDm8919JoakSRte3ZwBVAxOPNGHdrd+S73A9bmjdEd2G4+6f3/NfK9B6nWf478/zHq6zDeEy+lpRQi/VvmJREVEOC+TU2G9GJ6Vuj6Sdwi/lSf4int4AF7R/LsvrSovFUBhxKCVo0qY3QO/nw3npr8wJW+axnNzSyu/wpiXT0rHfE3qOHcR+1l2FTuHniCtLG/wAGqYJYvB25bz975K4rON3NqIiLSFkRRdBTsfkbJi0FNPrA+llsxxs2SRzgCD3kNabc1HDEMUVTV0DGtfA1rJALNdlElw+F7vita4vc2cuvxNwtDXNaJszXMvkfGcrm3tfW2o0HosuF+GIaCNzYcxLzd73kFzj2XIG3grscbhHA56GqnhDb0ch6WJ+YdRx3YRvt/tCuYFkRS3ZoRRdRZS2TyfonN3KChVe49xOamoJZYB122u465Gk2c+3bZcryXK6xNfbuzTtYLuc1o73EAfNKepZIOo9rx/lcHfkV80oPZs+pY2Wtq5HueA/Kw57Zhf333Hb2ABc3F8C//l4hSChkkdJK7rREgktDmjXKAC0gv32y37FvHi+6m32Nq18SpeliczvGnPcfNe+yzV1MsbjV3q7UGIXu13aCCO47FeGBufBUNcWuyXyONjax0vf0Vlkw4NqHuI6ps5vM3zfl81p8KR1joiK4R9JnNjF7pj7NF+Z4vTc+Pmucvi9o+jeeXDX2tgKhGiwRfqo+ayREVBVz2gUDpaCQxfxYS2oh/mQOEgHmGlv4lY1BCCgVVe00sdREA4RyMnj/AJM7c7bHuBLm/gV4pZxIxr2+65ocORF186w2n6OGqoyP+nkkhaO+CX/EUpHgLvYPNWH2e12endET1onW8ch1afW65yatirSiIqCIiAiIAgi6WUqCFLfoaxr4s+TpY8/2c7c3pdbK+R4X7P5HVFZFPFo5rnU9T2CTPdhBvub6jwVk9meMPnp5KacnpqcmN1zqWElouTvYhw8gn455qbXZkgIu0gg7EG4PmokI2dax0sbdbw135L5f7POJmUg+gPzPf9KdHEY7OaGO3dmGmW9zp3rUqsVhmxeZ9bJKxtK8fR4o2vJLo36GzQe65783ct+0fV6yYRRPeBcMY52UaXygm3yVF9mkBqHS4lUEOmleWR9vRMboQ35DkPEq04Fj0NfG50BJaDkeHNLXXI2IPYQVWuGntosSkoIaeXon/WCV7i4A5M3VGWzWfDve4CgvZ1Xo0qFg9xANhc20Hesb1dq9C1TZedPNnaHDtF16rpNeUERFQREQEREFF4opTFiUUjbAVkLqY32+kwkz0rj6ShcTCsR+jVjZBcRv6rx3Nd3+INv/ABKuPtConSUD3xi8tOW1UVtzJAekAHMAjzVIxgNk+tj1jmY2eP7src9vUuCxyeN/Sx9YBRcTg2u6ajjJN3Nux3Npt+Vl21JdgiIqCIlkEXSylQSgmy+d19L9Ex6J4H1dax0bx2F9tdPEhh8yvodlXcY4dknq4JentDFI2ToTG0kPaHC7JBqL31BvsrEVTGMMZhNfT1MEQbTP+pmaOt0ZcQA4E+7f/iR2q54618OSeCPPlkBnaxrTJJCQQ6x3c5pLXWvray680DXtyvaHNO4cARobjQ+KzJsm9mlV4Ew/Iaubo3RMqKlz42PblcGW3Lfhu4uNlajbdYZydh5n+9UEX2tee3opTaRJfbXx7P3U2WSFTIkadO/JIWdjusz/AJBb65+JQksu33m9Zvlutqlmzsa4douscWfe41qz5eyIi7siIiAiIgxeLiy+X0dFkimpra0lRJC3/wCvL9dTW8Bct8l9SVG4kp+ixSJ/wVsDqZ/8+G81OeZHSj0Us3NDz9ndVllmhPxASN5jR3yLfRXpfNqf6mtikbsdeYIIcLc7+oX0kHuXHjvbX01RERbQS6IqFkAREBQShQNQQSTt6n+iBnfqfFZImzQiLzmqGt3Nz3AFxPkE0PVYuK05ap1szssTBuX2Lj87N+a51RjV/wCE0uBNukcCG+Xa7yXHk5ccYslrtFwWFPaMWJABcS0X79bW53XObWWIBvmPw7vPjlGjRzW/DD1sxDf9zvM9nks8WXuu4tmm2pUWUr1sCIiAiIgKte0Gjc+gkfH/ABYHNqYrbl8Lg+3mA5v4lZVi9twQdQdCPBB8/wASc17I54/c6kzSP+3JlPyu30KuOES3jy9rDl8t2/L8l8vw576eSWkfqykfJG1tvfpn3ljHjljkdb7iv+Cy5TEb3EkYaT3uaOqfT/cuF/p5P1a8x30RF0QREQEsiICKJHhou4gDvJstKpxINFxYD7ch6NvlfV3kPNBvLVkrm6ht3kb5bWHN50HquTLXtk0DjLfwLY/Jo1k5aoZ7kNAJ7hYOI5Rjqt5m/Jcc+fHHw1MbW70zni7iWt/yXF/DOdT5AeazDXAWiaGA/E7U88u5PMheEUtnZbkyHUgHM4Dx7Gj0Xu9mUfWOy32a0kuPhfc+QXP355+Jf4NSNZ1KzNd+aV/+bW3Jg6rf71WMwc5wuejvsG9aQjwt7o5eq3YoXHRo6JnkXn9G/M8ltwUzWe6NTudyeZOpWp09vmnuaVLhthb3Ad7G73fef2eXqt+CEMFmiwXoi9GHHjhOzNuxERbQREQEREBERBQuKKPo8UheBpVwuhJ2/wART3mg17MzDM3x2W3TTGwAILW6RuGhLmWLARtmykX77rc9odG99A98X8ancypit2uhcHlv4mhzfxKvTVTbksI6Cra2SJ3Y19hIw8i1xH4QuXNjvHf01je76BTyh7GuGxF+XeF6LkcOTXjynca9+h317dQdV10xy3Ngi1KzEo49HOu77I38+wea0TiD5PcDgO5guTzeRYeQPNTLkxx801a6s1Q1nvG19huTyA1K0KzEsrS45YmD4pNXHkwfqfJcPFsZ+j3ADelPwN67/wAbzoPNaFFw/LVOEtYXOG7YQbD8R7B4DVee8+V8TTXtTPxB0jj0TrBu8snXcB/kaNGenNZ0WG9I7O4PkudHPeJJDyaLtjHMkroTYhS0wygNJGzIgLN5na/PVeQrpp75QImblxIGnef39Fztyvn/AL9l7RtSPZELOIbf4I+tI7wL9yvSKGQt1tTRH/8AR39D8/BeuFYaGaxi7jvNID/pYdfyC60NIAcxu532nb+Q2aPALvxdPrvkzcvpp0FNlblib0bTqXvF3vP2svf4u9FvQUjWEkauO7nG7j593gNF7ovWwIiICIiAiIgIiICIiAiIgxe24sdQdCO8L5dR0BFLPS6l9FM9kfeYx9fT28DG97ObV9TVIxyPoMWjk+CsgMTh31FOeli83RmVvkpfA1sPrZY2xPhynpRaMvuGCRwvlcRs0kXHirFHhU8mtRUO8WQjomevvH1XMoKBgdNSn+G762E9zXajKewtO3JRPicpHRAGWVgyu7Ihb4pO93gTZebGSW41uulM+lpxcNaSO0m9j9439Bc+C5cmNyVJMcAce9w6jGDvc7c/Lkue7BS762qmuweORnJptd3Jot4rnYjxGA3o6cBrB3DK3mG9/ibnxWrZjPr+U8u/G+mo27CabcuGgv29Y7eWq49ZjlRVO6OPbtZHo0Dve7u5rSwjAqisOY3DO1zrgHl3/NfQsH4djgbb3jy0vy7T4m6zMbl4mp9r4V/BOGzo51nu+0dGN+72uPiPUK2U2HNbYnrEbX2H3W7Dnv4rcAUrvhxzHwzbsREW0EREBERAREQEREBERAREQEREBVf2iU5NEZmAmSlkZVMtuehOZ4HNmceatCwmjDmlrhcOBBHeCLFBWYaiK8crXZmloyZdfqnt6SFw8LOLfPwWhjlc2CAvaPrHOGXQENP2i0dW9hbv8VrYHhU8EDIXxvPQyS08ZGueBjy6nfvoMjiLntarBS4AXaznT/tt2/E7c+Vl5MryXk7Rua0+d56muks0PlPPqt+846BXXh3giOIB9RaWTfL8DPL4j4n0Vsghaxoaxoa0bACwXouuPFq7vepcmLW20GyyRF2ZEREBERAREQEREBERAREQEREBERAREQEREEWREQSiIgIiICIiAiIgIiICIiAiIgIiI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20863"/>
            <a:ext cx="285750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“Can I have lemonade to drink,” asked Vivian.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“Can I have lemonade to drink?” Asked Vivian.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“Can I have lemonade to drink?” asked Vivian.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“Can I have lemonade to drink,” asked Vivian.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“Can I have lemonade to drink?” Asked Vivian.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“Can I have lemonade to drink?” asked Vivian.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Flynn replied, “He said he was going to the park.”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Flynn replied, “He said he was going to the park”.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Flynn replied, “he said he was going to the park.”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Flynn replied, “He said he was going to the park.”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Flynn replied, “He said he was going to the park”.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Flynn replied, “he said he was going to the park.”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think,” said mum, “that we’ll go to the zoo today.”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think” said mum, “that we’ll go to the zoo today”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think,” said mum, “That we’ll go to the zoo today.”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think,” said mum, “that we’ll go to the zoo today.”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think” said mum, “that we’ll go to the zoo today”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think,” said mum, “That we’ll go to the zoo today.”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love vanilla ice cream!” Exclaimed Zara excitedly.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love vanilla ice cream” exclaimed Zara excitedly.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love vanilla ice cream!” exclaimed Zara excitedly.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love vanilla ice cream!” Exclaimed Zara excitedly.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love vanilla ice cream” exclaimed Zara excitedly.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24945"/>
            <a:ext cx="8352928" cy="52322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 love vanilla ice cream!” exclaimed Zara excitedly.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Direct vs. Reported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r>
              <a:rPr lang="en-GB" dirty="0"/>
              <a:t>There are two types of speech: direct and reported.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2204864"/>
          <a:ext cx="799288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Reported/Indirect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Quotes the exact words which have been spoken.</a:t>
                      </a:r>
                      <a:r>
                        <a:rPr lang="en-GB" sz="22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Reports a summary of what a person has said – has the same meaning but</a:t>
                      </a:r>
                      <a:r>
                        <a:rPr lang="en-GB" sz="2200" baseline="0" dirty="0">
                          <a:solidFill>
                            <a:schemeClr val="bg1"/>
                          </a:solidFill>
                        </a:rPr>
                        <a:t> doesn’t necessarily use the same words .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Usually in the present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In the past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Inverted</a:t>
                      </a:r>
                      <a:r>
                        <a:rPr lang="en-GB" sz="2200" baseline="0" dirty="0">
                          <a:solidFill>
                            <a:schemeClr val="bg1"/>
                          </a:solidFill>
                        </a:rPr>
                        <a:t> commas are placed around what the speaker says. 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Doesn’t use speech marks.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0" y="2204864"/>
          <a:ext cx="799288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Reported/Indirect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Quotes the exact words which have been spoken.</a:t>
                      </a:r>
                      <a:r>
                        <a:rPr lang="en-GB" sz="2200" baseline="0" dirty="0"/>
                        <a:t> 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Reports a summary of what a person has said – has the same meaning but</a:t>
                      </a:r>
                      <a:r>
                        <a:rPr lang="en-GB" sz="2200" baseline="0" dirty="0"/>
                        <a:t> doesn’t necessarily use the same words .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Usually in the present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In the past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Inverted</a:t>
                      </a:r>
                      <a:r>
                        <a:rPr lang="en-GB" sz="2200" baseline="0" dirty="0">
                          <a:solidFill>
                            <a:schemeClr val="bg1"/>
                          </a:solidFill>
                        </a:rPr>
                        <a:t> commas are placed around what the speaker says. 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Doesn’t use speech marks.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1560" y="2204864"/>
          <a:ext cx="799288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Reported/Indirect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Quotes the exact words which have been spoken.</a:t>
                      </a:r>
                      <a:r>
                        <a:rPr lang="en-GB" sz="2200" baseline="0" dirty="0"/>
                        <a:t> 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Reports a summary of what a person has said – has the same meaning but</a:t>
                      </a:r>
                      <a:r>
                        <a:rPr lang="en-GB" sz="2200" baseline="0" dirty="0"/>
                        <a:t> doesn’t necessarily use the same words .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Usually in the present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In the past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Inverted</a:t>
                      </a:r>
                      <a:r>
                        <a:rPr lang="en-GB" sz="2200" baseline="0" dirty="0">
                          <a:solidFill>
                            <a:schemeClr val="bg1"/>
                          </a:solidFill>
                        </a:rPr>
                        <a:t> commas are placed around what the speaker says. 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Doesn’t use speech marks.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1560" y="2204864"/>
          <a:ext cx="799288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Reported/Indirect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Quotes the exact words which have been spoken.</a:t>
                      </a:r>
                      <a:r>
                        <a:rPr lang="en-GB" sz="2200" baseline="0" dirty="0"/>
                        <a:t> 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Reports a summary of what a person has said – has the same meaning but</a:t>
                      </a:r>
                      <a:r>
                        <a:rPr lang="en-GB" sz="2200" baseline="0" dirty="0"/>
                        <a:t> doesn’t necessarily use the same words .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Usually in the present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In the past tense.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Inverted</a:t>
                      </a:r>
                      <a:r>
                        <a:rPr lang="en-GB" sz="2200" baseline="0" dirty="0"/>
                        <a:t> commas are placed around what the speaker says. </a:t>
                      </a:r>
                      <a:endParaRPr lang="en-GB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Doesn’t use speech marks.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“I’m really sorry ,” said Oscar sadly, “but I can’t come tomorrow.”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140968"/>
            <a:ext cx="8352928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“I’m really sorry ,” said Oscar sadly, “But I can’t come tomorrow.”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293096"/>
            <a:ext cx="8352928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“I’m really sorry ” said Oscar sadly, “but I can’t come tomorrow.”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ctr"/>
            <a:r>
              <a:rPr lang="en-GB" b="1" dirty="0"/>
              <a:t>Which is correct?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352928" cy="954107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“I’m really sorry ,” said Oscar sadly, “but I can’t come tomorrow.”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140968"/>
            <a:ext cx="8352928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“I’m really sorry ,” said Oscar sadly, “But I can’t come tomorrow.”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293096"/>
            <a:ext cx="8352928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“I’m really sorry ” said Oscar sadly, “but I can’t come tomorrow.”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Direct vs. Reported Speech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412776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Decide whether each sentence is direct or reported speech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GB" sz="2000" dirty="0"/>
          </a:p>
          <a:p>
            <a:endParaRPr lang="en-GB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5536" y="1988840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/ Reported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Dad told me he was tired.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Josh</a:t>
                      </a:r>
                      <a:r>
                        <a:rPr lang="en-GB" sz="2400" baseline="0" dirty="0"/>
                        <a:t> explained that he supported Chelsea.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“I wish I could come too!” replied 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“Umm...” Ella pondered</a:t>
                      </a:r>
                      <a:r>
                        <a:rPr lang="en-GB" sz="2400" baseline="0" dirty="0"/>
                        <a:t> thoughtfully, “I think blueberries are probably my favourite fruit.”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Mr Turner described the terrifying sight of a wooden ship with black sails attacking the harbour.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5536" y="1988840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/ Reported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Dad told me he was tired.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Josh</a:t>
                      </a:r>
                      <a:r>
                        <a:rPr lang="en-GB" sz="2400" baseline="0" dirty="0"/>
                        <a:t> explained that he supported Chelsea.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“I wish I could come too!” replied 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“Umm...” Ella pondered</a:t>
                      </a:r>
                      <a:r>
                        <a:rPr lang="en-GB" sz="2400" baseline="0" dirty="0"/>
                        <a:t> thoughtfully, “I think blueberries are probably my favourite fruit.”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Mr Turner described the terrifying sight of a wooden ship with black sails attacking the harbour.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1988840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/ Reported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Dad told me he was tired.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Josh</a:t>
                      </a:r>
                      <a:r>
                        <a:rPr lang="en-GB" sz="2400" baseline="0" dirty="0"/>
                        <a:t> explained that he supported Chelsea.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“I wish I could come too!” replied 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“Umm...” Ella pondered</a:t>
                      </a:r>
                      <a:r>
                        <a:rPr lang="en-GB" sz="2400" baseline="0" dirty="0"/>
                        <a:t> thoughtfully, “I think blueberries are probably my favourite fruit.”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Mr Turner described the terrifying sight of a wooden ship with black sails attacking the harbour.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95536" y="1988840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/ Reported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Dad told me he was tired.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Josh</a:t>
                      </a:r>
                      <a:r>
                        <a:rPr lang="en-GB" sz="2400" baseline="0" dirty="0"/>
                        <a:t> explained that he supported Chelsea.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“I wish I could come too!” replied 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Direct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“Umm...” Ella pondered</a:t>
                      </a:r>
                      <a:r>
                        <a:rPr lang="en-GB" sz="2400" baseline="0" dirty="0"/>
                        <a:t> thoughtfully, “I think blueberries are probably my favourite fruit.”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Mr Turner described the terrifying sight of a wooden ship with black sails attacking the harbour.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95536" y="1988840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/ Reported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Dad told me he was tired.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Josh</a:t>
                      </a:r>
                      <a:r>
                        <a:rPr lang="en-GB" sz="2400" baseline="0" dirty="0"/>
                        <a:t> explained that he supported Chelsea.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“I wish I could come too!” replied 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Direct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“Umm...” Ella pondered</a:t>
                      </a:r>
                      <a:r>
                        <a:rPr lang="en-GB" sz="2400" baseline="0" dirty="0"/>
                        <a:t> thoughtfully, “I think blueberries are probably my favourite fruit.”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Direct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Mr Turner described the terrifying sight of a wooden ship with black sails attacking the harbour.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1988840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Sentence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/ Reported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Dad told me he was tired.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Josh</a:t>
                      </a:r>
                      <a:r>
                        <a:rPr lang="en-GB" sz="2400" baseline="0" dirty="0"/>
                        <a:t> explained that he supported Chelsea.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“I wish I could come too!” replied 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Direct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“Umm...” Ella pondered</a:t>
                      </a:r>
                      <a:r>
                        <a:rPr lang="en-GB" sz="2400" baseline="0" dirty="0"/>
                        <a:t> thoughtfully, “I think blueberries are probably my favourite fruit.”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Direct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Mr Turner described the terrifying sight of a wooden ship with black sails attacking the harbour.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592" y="2852936"/>
          <a:ext cx="763284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Reported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“If I had to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pick just one, I’d say blue is my favourite colour,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” said Noah.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Jess asked if I was busy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that night.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Direct vs. Reported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7416824" cy="4572000"/>
          </a:xfrm>
        </p:spPr>
        <p:txBody>
          <a:bodyPr>
            <a:normAutofit/>
          </a:bodyPr>
          <a:lstStyle/>
          <a:p>
            <a:r>
              <a:rPr lang="en-GB" dirty="0"/>
              <a:t>It is easy to convert between direct and reported speech.</a:t>
            </a:r>
          </a:p>
          <a:p>
            <a:r>
              <a:rPr lang="en-GB" dirty="0"/>
              <a:t>For example: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2852936"/>
          <a:ext cx="763284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Direct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Reported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“If I had to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pick just one, I’d say blue is my favourite colour,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” said Noah.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Noah told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me his favourite colour was blue.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“Are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you busy tonight?” asked Jess 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Jess asked if I was busy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that night.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Direct vs. Reported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7992888" cy="4572000"/>
          </a:xfrm>
        </p:spPr>
        <p:txBody>
          <a:bodyPr>
            <a:normAutofit/>
          </a:bodyPr>
          <a:lstStyle/>
          <a:p>
            <a:r>
              <a:rPr lang="en-GB" dirty="0"/>
              <a:t>Reported speech is a simple, but effective, way of moving stories on. </a:t>
            </a:r>
          </a:p>
          <a:p>
            <a:r>
              <a:rPr lang="en-GB" dirty="0"/>
              <a:t>For example, instead of having a main character retell a whole series of events (which can take pages of dialogue!) you can simply write that they </a:t>
            </a:r>
            <a:r>
              <a:rPr lang="en-GB" i="1" dirty="0"/>
              <a:t>explained what had happened.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000" b="1" dirty="0"/>
              <a:t>Inverted Commas</a:t>
            </a:r>
          </a:p>
        </p:txBody>
      </p:sp>
      <p:sp>
        <p:nvSpPr>
          <p:cNvPr id="3" name="Rectangle 2"/>
          <p:cNvSpPr/>
          <p:nvPr/>
        </p:nvSpPr>
        <p:spPr>
          <a:xfrm>
            <a:off x="971600" y="1988840"/>
            <a:ext cx="496855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Felix Titling" pitchFamily="82" charset="0"/>
                <a:cs typeface="Aparajita" pitchFamily="34" charset="0"/>
              </a:rPr>
              <a:t>“</a:t>
            </a:r>
            <a:endParaRPr lang="en-US" sz="40000" b="1" cap="none" spc="0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Felix Titling" pitchFamily="82" charset="0"/>
              <a:cs typeface="Aparajit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5856" y="2852936"/>
            <a:ext cx="496855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Felix Titling" pitchFamily="82" charset="0"/>
                <a:cs typeface="Aparajita" pitchFamily="34" charset="0"/>
              </a:rPr>
              <a:t>”</a:t>
            </a:r>
            <a:endParaRPr lang="en-US" sz="40000" b="1" cap="none" spc="0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Felix Titling" pitchFamily="82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Inverted Commas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en-GB" dirty="0"/>
              <a:t>Inverted commas are also known as speech marks. </a:t>
            </a:r>
          </a:p>
          <a:p>
            <a:r>
              <a:rPr lang="en-GB" dirty="0"/>
              <a:t>They are used to show when someone is speaking.</a:t>
            </a:r>
          </a:p>
          <a:p>
            <a:r>
              <a:rPr lang="en-GB" dirty="0"/>
              <a:t>Although it may look complicated, by following just a few simple rules you can become an expert at punctuating direct speech.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en-GB" sz="4200" b="1" dirty="0"/>
              <a:t>Rules for Punctuating Direct Speech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45720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GB" dirty="0"/>
              <a:t>Place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“ ” </a:t>
            </a:r>
            <a:r>
              <a:rPr lang="en-GB" dirty="0"/>
              <a:t>around the words which are spoken.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GB" dirty="0"/>
              <a:t>Use a capital letter at the start of a speech sentence (even if it is in the middle of another sentence).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GB" dirty="0"/>
              <a:t> Before you close your inverted commas use a comma, question mark or exclamation mark to separate what was said from the speaker.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GB" dirty="0"/>
              <a:t>If a new person speaks, start a new line.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5737</TotalTime>
  <Words>1985</Words>
  <Application>Microsoft Macintosh PowerPoint</Application>
  <PresentationFormat>On-screen Show (4:3)</PresentationFormat>
  <Paragraphs>260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Aparajita</vt:lpstr>
      <vt:lpstr>Calibri</vt:lpstr>
      <vt:lpstr>Felix Titling</vt:lpstr>
      <vt:lpstr>Franklin Gothic Book</vt:lpstr>
      <vt:lpstr>Wingdings 2</vt:lpstr>
      <vt:lpstr>Equity</vt:lpstr>
      <vt:lpstr>Punctuating Direct Speech</vt:lpstr>
      <vt:lpstr>Direct vs. Reported Speech</vt:lpstr>
      <vt:lpstr>Direct vs. Reported Speech</vt:lpstr>
      <vt:lpstr>Direct vs. Reported Speech</vt:lpstr>
      <vt:lpstr>Direct vs. Reported Speech</vt:lpstr>
      <vt:lpstr>Direct vs. Reported Speech</vt:lpstr>
      <vt:lpstr>Inverted Commas</vt:lpstr>
      <vt:lpstr>Inverted Commas</vt:lpstr>
      <vt:lpstr>Rules for Punctuating Direct Speech</vt:lpstr>
      <vt:lpstr>For example:</vt:lpstr>
      <vt:lpstr>For example:</vt:lpstr>
      <vt:lpstr>Punctuating Direct Speech</vt:lpstr>
      <vt:lpstr>Punctuating Direct Speech</vt:lpstr>
      <vt:lpstr>Punctuating Direct Speech</vt:lpstr>
      <vt:lpstr>Reporting Clause</vt:lpstr>
      <vt:lpstr>Reporting Clause</vt:lpstr>
      <vt:lpstr>Reporting Clause</vt:lpstr>
      <vt:lpstr>Reporting Clause</vt:lpstr>
      <vt:lpstr>Synonyms for Said</vt:lpstr>
      <vt:lpstr>Synonyms for Said </vt:lpstr>
      <vt:lpstr>Quiz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  <vt:lpstr>Which is correct?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Anna Hylton</cp:lastModifiedBy>
  <cp:revision>95</cp:revision>
  <dcterms:created xsi:type="dcterms:W3CDTF">2015-07-26T17:45:59Z</dcterms:created>
  <dcterms:modified xsi:type="dcterms:W3CDTF">2020-03-17T20:35:34Z</dcterms:modified>
</cp:coreProperties>
</file>