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3"/>
  </p:notesMasterIdLst>
  <p:handoutMasterIdLst>
    <p:handoutMasterId r:id="rId24"/>
  </p:handoutMasterIdLst>
  <p:sldIdLst>
    <p:sldId id="295" r:id="rId3"/>
    <p:sldId id="264" r:id="rId4"/>
    <p:sldId id="271" r:id="rId5"/>
    <p:sldId id="293" r:id="rId6"/>
    <p:sldId id="294" r:id="rId7"/>
    <p:sldId id="273" r:id="rId8"/>
    <p:sldId id="272" r:id="rId9"/>
    <p:sldId id="274" r:id="rId10"/>
    <p:sldId id="275" r:id="rId11"/>
    <p:sldId id="276" r:id="rId12"/>
    <p:sldId id="277" r:id="rId13"/>
    <p:sldId id="278" r:id="rId14"/>
    <p:sldId id="279" r:id="rId15"/>
    <p:sldId id="284" r:id="rId16"/>
    <p:sldId id="285" r:id="rId17"/>
    <p:sldId id="281" r:id="rId18"/>
    <p:sldId id="290" r:id="rId19"/>
    <p:sldId id="283" r:id="rId20"/>
    <p:sldId id="287" r:id="rId21"/>
    <p:sldId id="288"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Poppins" panose="00000500000000000000" pitchFamily="2" charset="0"/>
      <p:regular r:id="rId29"/>
      <p:bold r:id="rId30"/>
    </p:embeddedFont>
    <p:embeddedFont>
      <p:font typeface="Roboto" panose="02000000000000000000" pitchFamily="2" charset="0"/>
      <p:regular r:id="rId31"/>
      <p:bold r:id="rId32"/>
      <p:italic r:id="rId33"/>
      <p:boldItalic r:id="rId34"/>
    </p:embeddedFont>
    <p:embeddedFont>
      <p:font typeface="Twinkl" panose="020B060402020202020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1E3"/>
    <a:srgbClr val="00A8E7"/>
    <a:srgbClr val="21A6F9"/>
    <a:srgbClr val="E34192"/>
    <a:srgbClr val="18A0DB"/>
    <a:srgbClr val="DE1E5A"/>
    <a:srgbClr val="BC0105"/>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10" autoAdjust="0"/>
    <p:restoredTop sz="94660"/>
  </p:normalViewPr>
  <p:slideViewPr>
    <p:cSldViewPr snapToGrid="0" showGuides="1">
      <p:cViewPr>
        <p:scale>
          <a:sx n="73" d="100"/>
          <a:sy n="73" d="100"/>
        </p:scale>
        <p:origin x="1387" y="34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06/06/2025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06/06/2025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ingrowprimary.co.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3298956"/>
            <a:ext cx="7632700" cy="1964640"/>
          </a:xfrm>
          <a:prstGeom prst="rect">
            <a:avLst/>
          </a:prstGeom>
        </p:spPr>
        <p:txBody>
          <a:bodyPr wrap="square" lIns="0" tIns="0" rIns="0" bIns="0">
            <a:spAutoFit/>
          </a:bodyPr>
          <a:lstStyle/>
          <a:p>
            <a:pPr algn="ctr">
              <a:lnSpc>
                <a:spcPct val="107000"/>
              </a:lnSpc>
              <a:spcAft>
                <a:spcPts val="800"/>
              </a:spcAft>
            </a:pPr>
            <a:r>
              <a:rPr lang="en-US" altLang="en-US" sz="3600" dirty="0">
                <a:solidFill>
                  <a:srgbClr val="FF0000"/>
                </a:solidFill>
                <a:latin typeface="Poppins" panose="00000500000000000000" pitchFamily="2" charset="0"/>
                <a:ea typeface="Calibri" panose="020F0502020204030204" pitchFamily="34" charset="0"/>
                <a:cs typeface="Poppins" panose="00000500000000000000" pitchFamily="2" charset="0"/>
              </a:rPr>
              <a:t>Reception Induction Meeting</a:t>
            </a:r>
          </a:p>
          <a:p>
            <a:pPr algn="ctr">
              <a:lnSpc>
                <a:spcPct val="107000"/>
              </a:lnSpc>
              <a:spcAft>
                <a:spcPts val="800"/>
              </a:spcAft>
            </a:pPr>
            <a:endParaRPr lang="en-US" altLang="en-US" sz="3600" dirty="0">
              <a:solidFill>
                <a:srgbClr val="FF0000"/>
              </a:solidFill>
              <a:latin typeface="Poppins" panose="00000500000000000000" pitchFamily="2" charset="0"/>
              <a:ea typeface="Calibri" panose="020F0502020204030204" pitchFamily="34" charset="0"/>
              <a:cs typeface="Poppins" panose="00000500000000000000" pitchFamily="2" charset="0"/>
            </a:endParaRPr>
          </a:p>
          <a:p>
            <a:pPr algn="ctr">
              <a:lnSpc>
                <a:spcPct val="107000"/>
              </a:lnSpc>
              <a:spcAft>
                <a:spcPts val="800"/>
              </a:spcAft>
            </a:pPr>
            <a:r>
              <a:rPr lang="en-US" altLang="en-US" sz="3600" dirty="0">
                <a:solidFill>
                  <a:srgbClr val="FF0000"/>
                </a:solidFill>
                <a:latin typeface="Poppins" panose="00000500000000000000" pitchFamily="2" charset="0"/>
                <a:ea typeface="Calibri" panose="020F0502020204030204" pitchFamily="34" charset="0"/>
                <a:cs typeface="Poppins" panose="00000500000000000000" pitchFamily="2" charset="0"/>
              </a:rPr>
              <a:t>June 2025</a:t>
            </a:r>
            <a:endParaRPr lang="en-GB" altLang="en-US" sz="3600" dirty="0">
              <a:solidFill>
                <a:srgbClr val="FF0000"/>
              </a:solidFill>
              <a:latin typeface="Poppins" panose="00000500000000000000" pitchFamily="2" charset="0"/>
              <a:ea typeface="Calibri" panose="020F0502020204030204" pitchFamily="34" charset="0"/>
              <a:cs typeface="Poppins" panose="00000500000000000000" pitchFamily="2" charset="0"/>
            </a:endParaRPr>
          </a:p>
        </p:txBody>
      </p:sp>
      <p:sp>
        <p:nvSpPr>
          <p:cNvPr id="8" name="Text">
            <a:extLst>
              <a:ext uri="{FF2B5EF4-FFF2-40B4-BE49-F238E27FC236}">
                <a16:creationId xmlns:a16="http://schemas.microsoft.com/office/drawing/2014/main" id="{F1B27384-C853-38CE-C4E8-712FAD69846A}"/>
              </a:ext>
            </a:extLst>
          </p:cNvPr>
          <p:cNvSpPr/>
          <p:nvPr/>
        </p:nvSpPr>
        <p:spPr>
          <a:xfrm>
            <a:off x="755650" y="574711"/>
            <a:ext cx="7632700" cy="516680"/>
          </a:xfrm>
          <a:prstGeom prst="rect">
            <a:avLst/>
          </a:prstGeom>
        </p:spPr>
        <p:txBody>
          <a:bodyPr wrap="square" lIns="0" tIns="0" rIns="0" bIns="0">
            <a:spAutoFit/>
          </a:bodyPr>
          <a:lstStyle/>
          <a:p>
            <a:pPr algn="ctr">
              <a:lnSpc>
                <a:spcPct val="107000"/>
              </a:lnSpc>
              <a:spcAft>
                <a:spcPts val="800"/>
              </a:spcAft>
            </a:pPr>
            <a:r>
              <a:rPr lang="en-GB" altLang="en-US" sz="3200" b="1" dirty="0">
                <a:solidFill>
                  <a:srgbClr val="23A7F9"/>
                </a:solidFill>
                <a:latin typeface="Twinkl" panose="02000000000000000000" pitchFamily="2" charset="77"/>
              </a:rPr>
              <a:t>Welcome to </a:t>
            </a:r>
            <a:r>
              <a:rPr lang="en-GB" altLang="en-US" sz="3200" b="1" dirty="0" err="1">
                <a:solidFill>
                  <a:srgbClr val="23A7F9"/>
                </a:solidFill>
                <a:latin typeface="Twinkl" panose="02000000000000000000" pitchFamily="2" charset="77"/>
              </a:rPr>
              <a:t>Ingrow</a:t>
            </a:r>
            <a:r>
              <a:rPr lang="en-GB" altLang="en-US" sz="3200" b="1" dirty="0">
                <a:solidFill>
                  <a:srgbClr val="23A7F9"/>
                </a:solidFill>
                <a:latin typeface="Twinkl" panose="02000000000000000000" pitchFamily="2" charset="77"/>
              </a:rPr>
              <a:t> Primary School</a:t>
            </a:r>
            <a:endParaRPr lang="en-GB" altLang="en-US" sz="3200" b="1" dirty="0">
              <a:latin typeface="Twinkl" panose="02000000000000000000" pitchFamily="2" charset="77"/>
              <a:ea typeface="Sassoon Infant Rg" panose="02000803050000020003" pitchFamily="2" charset="0"/>
              <a:cs typeface="Sassoon Infant Rg" panose="02000803050000020003" pitchFamily="2" charset="0"/>
            </a:endParaRPr>
          </a:p>
        </p:txBody>
      </p:sp>
      <p:pic>
        <p:nvPicPr>
          <p:cNvPr id="2050" name="Picture 2" descr="Ingrow Primary School">
            <a:extLst>
              <a:ext uri="{FF2B5EF4-FFF2-40B4-BE49-F238E27FC236}">
                <a16:creationId xmlns:a16="http://schemas.microsoft.com/office/drawing/2014/main" id="{C3B0692D-DD2F-4697-9A9F-9C188B920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1091391"/>
            <a:ext cx="18097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4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9251554-B55D-714B-F3EE-F03E8A03ED29}"/>
              </a:ext>
            </a:extLst>
          </p:cNvPr>
          <p:cNvSpPr>
            <a:spLocks noGrp="1"/>
          </p:cNvSpPr>
          <p:nvPr>
            <p:ph type="title"/>
          </p:nvPr>
        </p:nvSpPr>
        <p:spPr>
          <a:xfrm>
            <a:off x="457200" y="479425"/>
            <a:ext cx="8220075" cy="993775"/>
          </a:xfrm>
        </p:spPr>
        <p:txBody>
          <a:bodyPr/>
          <a:lstStyle/>
          <a:p>
            <a:pPr eaLnBrk="1" hangingPunct="1"/>
            <a:r>
              <a:rPr lang="en-GB" altLang="en-US" dirty="0">
                <a:solidFill>
                  <a:srgbClr val="23A7F9"/>
                </a:solidFill>
                <a:latin typeface="Twinkl" panose="02000000000000000000" pitchFamily="2" charset="77"/>
              </a:rPr>
              <a:t>Book Bag and </a:t>
            </a:r>
            <a:r>
              <a:rPr lang="en-GB" altLang="en-US" sz="3600" dirty="0">
                <a:solidFill>
                  <a:srgbClr val="23A7F9"/>
                </a:solidFill>
                <a:latin typeface="Twinkl" panose="02000000000000000000" pitchFamily="2" charset="77"/>
              </a:rPr>
              <a:t>Objects from Home</a:t>
            </a:r>
          </a:p>
        </p:txBody>
      </p:sp>
      <p:sp>
        <p:nvSpPr>
          <p:cNvPr id="7" name="Content Placeholder 21">
            <a:extLst>
              <a:ext uri="{FF2B5EF4-FFF2-40B4-BE49-F238E27FC236}">
                <a16:creationId xmlns:a16="http://schemas.microsoft.com/office/drawing/2014/main" id="{D7401681-F022-34EB-9238-238F2781DF62}"/>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When your child start, please send some spare clothes in a labelled bag. We will keep this at school.</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Your child will need to being a daily book bag so they can take home any work and their reading book. We suggest either a slim school book bag or we can provide a plastic book bag. We would not recommend a rucksack as these are bulky and the children have difficulty getting these onto their coat pegs.</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Objects from home: School provides all the resources and toys required for the school day. Items brought from home can easily be lost or taken and this causes a lot of distress. Please leave items at home. Any items brought in will be placed in a going home box for return at the end of the day.  We cannot be held responsible for loss.</a:t>
            </a:r>
          </a:p>
        </p:txBody>
      </p:sp>
      <p:pic>
        <p:nvPicPr>
          <p:cNvPr id="2" name="Picture 1">
            <a:extLst>
              <a:ext uri="{FF2B5EF4-FFF2-40B4-BE49-F238E27FC236}">
                <a16:creationId xmlns:a16="http://schemas.microsoft.com/office/drawing/2014/main" id="{74EA08E9-3873-42E2-9263-609163E5C7DA}"/>
              </a:ext>
            </a:extLst>
          </p:cNvPr>
          <p:cNvPicPr>
            <a:picLocks noChangeAspect="1"/>
          </p:cNvPicPr>
          <p:nvPr/>
        </p:nvPicPr>
        <p:blipFill>
          <a:blip r:embed="rId2"/>
          <a:stretch>
            <a:fillRect/>
          </a:stretch>
        </p:blipFill>
        <p:spPr>
          <a:xfrm>
            <a:off x="6966512" y="5027423"/>
            <a:ext cx="1292464" cy="1213209"/>
          </a:xfrm>
          <a:prstGeom prst="rect">
            <a:avLst/>
          </a:prstGeom>
        </p:spPr>
      </p:pic>
    </p:spTree>
    <p:extLst>
      <p:ext uri="{BB962C8B-B14F-4D97-AF65-F5344CB8AC3E}">
        <p14:creationId xmlns:p14="http://schemas.microsoft.com/office/powerpoint/2010/main" val="410302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29F5AB8B-B66D-B912-F423-C1B1FABAF270}"/>
              </a:ext>
            </a:extLst>
          </p:cNvPr>
          <p:cNvSpPr>
            <a:spLocks noGrp="1"/>
          </p:cNvSpPr>
          <p:nvPr>
            <p:ph type="title"/>
          </p:nvPr>
        </p:nvSpPr>
        <p:spPr>
          <a:xfrm>
            <a:off x="457200" y="479425"/>
            <a:ext cx="8220075" cy="993775"/>
          </a:xfrm>
        </p:spPr>
        <p:txBody>
          <a:bodyPr/>
          <a:lstStyle/>
          <a:p>
            <a:pPr eaLnBrk="1" hangingPunct="1"/>
            <a:r>
              <a:rPr lang="en-GB" altLang="en-US" sz="3600" dirty="0">
                <a:solidFill>
                  <a:srgbClr val="23A7F9"/>
                </a:solidFill>
                <a:latin typeface="Twinkl" panose="02000000000000000000" pitchFamily="2" charset="77"/>
              </a:rPr>
              <a:t>Clothing</a:t>
            </a:r>
          </a:p>
        </p:txBody>
      </p:sp>
      <p:sp>
        <p:nvSpPr>
          <p:cNvPr id="9" name="Content Placeholder 21">
            <a:extLst>
              <a:ext uri="{FF2B5EF4-FFF2-40B4-BE49-F238E27FC236}">
                <a16:creationId xmlns:a16="http://schemas.microsoft.com/office/drawing/2014/main" id="{74BA9400-05B5-9C26-3F2E-DB4FA9C7C2B8}"/>
              </a:ext>
            </a:extLst>
          </p:cNvPr>
          <p:cNvSpPr txBox="1">
            <a:spLocks/>
          </p:cNvSpPr>
          <p:nvPr/>
        </p:nvSpPr>
        <p:spPr>
          <a:xfrm>
            <a:off x="755650" y="1216241"/>
            <a:ext cx="7632700" cy="4887697"/>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altLang="en-US" sz="1400" dirty="0">
                <a:latin typeface="Poppins" panose="00000500000000000000" pitchFamily="2" charset="0"/>
                <a:ea typeface="Calibri" panose="020F0502020204030204" pitchFamily="34" charset="0"/>
                <a:cs typeface="Poppins" panose="00000500000000000000" pitchFamily="2" charset="0"/>
              </a:rPr>
              <a:t> At </a:t>
            </a:r>
            <a:r>
              <a:rPr lang="en-GB" altLang="en-US" sz="1400" dirty="0" err="1">
                <a:latin typeface="Poppins" panose="00000500000000000000" pitchFamily="2" charset="0"/>
                <a:ea typeface="Calibri" panose="020F0502020204030204" pitchFamily="34" charset="0"/>
                <a:cs typeface="Poppins" panose="00000500000000000000" pitchFamily="2" charset="0"/>
              </a:rPr>
              <a:t>Ingrow</a:t>
            </a:r>
            <a:r>
              <a:rPr lang="en-GB" altLang="en-US" sz="1400" dirty="0">
                <a:latin typeface="Poppins" panose="00000500000000000000" pitchFamily="2" charset="0"/>
                <a:ea typeface="Calibri" panose="020F0502020204030204" pitchFamily="34" charset="0"/>
                <a:cs typeface="Poppins" panose="00000500000000000000" pitchFamily="2" charset="0"/>
              </a:rPr>
              <a:t> all children wear a school uniform. </a:t>
            </a:r>
          </a:p>
          <a:p>
            <a:pPr marL="0" indent="0">
              <a:lnSpc>
                <a:spcPct val="107000"/>
              </a:lnSpc>
              <a:spcAft>
                <a:spcPts val="800"/>
              </a:spcAft>
              <a:buNone/>
            </a:pPr>
            <a:r>
              <a:rPr lang="en-GB" altLang="en-US" sz="1400" dirty="0">
                <a:latin typeface="Poppins" panose="00000500000000000000" pitchFamily="2" charset="0"/>
                <a:ea typeface="Calibri" panose="020F0502020204030204" pitchFamily="34" charset="0"/>
                <a:cs typeface="Poppins" panose="00000500000000000000" pitchFamily="2" charset="0"/>
              </a:rPr>
              <a:t>	</a:t>
            </a:r>
            <a:r>
              <a:rPr lang="en-US" sz="1400" dirty="0">
                <a:solidFill>
                  <a:srgbClr val="212529"/>
                </a:solidFill>
                <a:latin typeface="Poppins" panose="00000500000000000000" pitchFamily="2" charset="0"/>
                <a:cs typeface="Poppins" panose="00000500000000000000" pitchFamily="2" charset="0"/>
              </a:rPr>
              <a:t>Black/Grey trousers/skirt 	Red school sweatshirt</a:t>
            </a:r>
          </a:p>
          <a:p>
            <a:pPr marL="914400" lvl="2" indent="0">
              <a:buNone/>
            </a:pPr>
            <a:r>
              <a:rPr lang="en-US" dirty="0">
                <a:solidFill>
                  <a:srgbClr val="212529"/>
                </a:solidFill>
                <a:latin typeface="Poppins" panose="00000500000000000000" pitchFamily="2" charset="0"/>
                <a:cs typeface="Poppins" panose="00000500000000000000" pitchFamily="2" charset="0"/>
              </a:rPr>
              <a:t>White polo shirt                             Safe suitable black shoes</a:t>
            </a:r>
          </a:p>
          <a:p>
            <a:pPr marL="914400" lvl="2" indent="0">
              <a:buNone/>
            </a:pPr>
            <a:r>
              <a:rPr lang="en-US" dirty="0">
                <a:solidFill>
                  <a:srgbClr val="212529"/>
                </a:solidFill>
                <a:latin typeface="Poppins" panose="00000500000000000000" pitchFamily="2" charset="0"/>
                <a:cs typeface="Poppins" panose="00000500000000000000" pitchFamily="2" charset="0"/>
              </a:rPr>
              <a:t>Coat with a hood suitable for outside learning</a:t>
            </a:r>
          </a:p>
          <a:p>
            <a:pPr marL="0" indent="0">
              <a:buNone/>
            </a:pPr>
            <a:r>
              <a:rPr lang="en-US" sz="1400" dirty="0">
                <a:solidFill>
                  <a:srgbClr val="212529"/>
                </a:solidFill>
                <a:latin typeface="Poppins" panose="00000500000000000000" pitchFamily="2" charset="0"/>
                <a:cs typeface="Poppins" panose="00000500000000000000" pitchFamily="2" charset="0"/>
              </a:rPr>
              <a:t>Children in Reception will not require a PE kit.</a:t>
            </a:r>
          </a:p>
          <a:p>
            <a:pPr marL="0" indent="0">
              <a:buNone/>
            </a:pPr>
            <a:r>
              <a:rPr lang="en-US" sz="1400" b="1" dirty="0" err="1">
                <a:solidFill>
                  <a:srgbClr val="212529"/>
                </a:solidFill>
                <a:latin typeface="Poppins" panose="00000500000000000000" pitchFamily="2" charset="0"/>
                <a:cs typeface="Poppins" panose="00000500000000000000" pitchFamily="2" charset="0"/>
              </a:rPr>
              <a:t>Jewellery</a:t>
            </a:r>
            <a:endParaRPr lang="en-US" sz="1400" b="1" dirty="0">
              <a:solidFill>
                <a:srgbClr val="212529"/>
              </a:solidFill>
              <a:latin typeface="Poppins" panose="00000500000000000000" pitchFamily="2" charset="0"/>
              <a:cs typeface="Poppins" panose="00000500000000000000" pitchFamily="2" charset="0"/>
            </a:endParaRPr>
          </a:p>
          <a:p>
            <a:pPr marL="0" indent="0">
              <a:lnSpc>
                <a:spcPct val="107000"/>
              </a:lnSpc>
              <a:spcAft>
                <a:spcPts val="800"/>
              </a:spcAft>
              <a:buNone/>
            </a:pPr>
            <a:r>
              <a:rPr lang="en-US" sz="1400" dirty="0">
                <a:solidFill>
                  <a:srgbClr val="212529"/>
                </a:solidFill>
                <a:latin typeface="Poppins" panose="00000500000000000000" pitchFamily="2" charset="0"/>
                <a:cs typeface="Poppins" panose="00000500000000000000" pitchFamily="2" charset="0"/>
              </a:rPr>
              <a:t>For health and safety reasons, </a:t>
            </a:r>
            <a:r>
              <a:rPr lang="en-US" sz="1400" dirty="0" err="1">
                <a:solidFill>
                  <a:srgbClr val="212529"/>
                </a:solidFill>
                <a:latin typeface="Poppins" panose="00000500000000000000" pitchFamily="2" charset="0"/>
                <a:cs typeface="Poppins" panose="00000500000000000000" pitchFamily="2" charset="0"/>
              </a:rPr>
              <a:t>jewellery</a:t>
            </a:r>
            <a:r>
              <a:rPr lang="en-US" sz="1400" dirty="0">
                <a:solidFill>
                  <a:srgbClr val="212529"/>
                </a:solidFill>
                <a:latin typeface="Poppins" panose="00000500000000000000" pitchFamily="2" charset="0"/>
                <a:cs typeface="Poppins" panose="00000500000000000000" pitchFamily="2" charset="0"/>
              </a:rPr>
              <a:t> should not be worn during the school day. Anyone wearing </a:t>
            </a:r>
            <a:r>
              <a:rPr lang="en-US" sz="1400" dirty="0" err="1">
                <a:solidFill>
                  <a:srgbClr val="212529"/>
                </a:solidFill>
                <a:latin typeface="Poppins" panose="00000500000000000000" pitchFamily="2" charset="0"/>
                <a:cs typeface="Poppins" panose="00000500000000000000" pitchFamily="2" charset="0"/>
              </a:rPr>
              <a:t>jewellery</a:t>
            </a:r>
            <a:r>
              <a:rPr lang="en-US" sz="1400" dirty="0">
                <a:solidFill>
                  <a:srgbClr val="212529"/>
                </a:solidFill>
                <a:latin typeface="Poppins" panose="00000500000000000000" pitchFamily="2" charset="0"/>
                <a:cs typeface="Poppins" panose="00000500000000000000" pitchFamily="2" charset="0"/>
              </a:rPr>
              <a:t> will be asked to remove it and this will be passed to the office staff for safekeeping until the end of the day. We do however allow children to wear a small pair of stud earrings.</a:t>
            </a:r>
            <a:endParaRPr lang="en-GB" altLang="en-US" sz="1400" dirty="0">
              <a:latin typeface="Poppins" panose="00000500000000000000" pitchFamily="2" charset="0"/>
              <a:ea typeface="Calibri" panose="020F0502020204030204" pitchFamily="34" charset="0"/>
              <a:cs typeface="Poppins" panose="00000500000000000000" pitchFamily="2" charset="0"/>
            </a:endParaRPr>
          </a:p>
          <a:p>
            <a:pPr marL="0" indent="0">
              <a:lnSpc>
                <a:spcPct val="107000"/>
              </a:lnSpc>
              <a:spcAft>
                <a:spcPts val="800"/>
              </a:spcAft>
              <a:buNone/>
            </a:pPr>
            <a:r>
              <a:rPr lang="en-GB" altLang="en-US" sz="1400" dirty="0">
                <a:solidFill>
                  <a:schemeClr val="tx1"/>
                </a:solidFill>
                <a:latin typeface="Poppins" panose="00000500000000000000" pitchFamily="2" charset="0"/>
                <a:ea typeface="Calibri" panose="020F0502020204030204" pitchFamily="34" charset="0"/>
                <a:cs typeface="Poppins" panose="00000500000000000000" pitchFamily="2" charset="0"/>
              </a:rPr>
              <a:t>Please ensure that all clothing that your child wears or brings into school, is clearly named.</a:t>
            </a:r>
            <a:endParaRPr lang="en-GB" altLang="en-US" sz="1400" dirty="0">
              <a:latin typeface="Poppins" panose="00000500000000000000" pitchFamily="2" charset="0"/>
              <a:ea typeface="Calibri" panose="020F0502020204030204" pitchFamily="34" charset="0"/>
              <a:cs typeface="Poppins" panose="00000500000000000000" pitchFamily="2" charset="0"/>
            </a:endParaRP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descr="Logo&#10;&#10;Description automatically generated with medium confidence">
            <a:extLst>
              <a:ext uri="{FF2B5EF4-FFF2-40B4-BE49-F238E27FC236}">
                <a16:creationId xmlns:a16="http://schemas.microsoft.com/office/drawing/2014/main" id="{1CDB2C72-DB8A-4EFC-6EBA-3BF877F24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6847" y="4980373"/>
            <a:ext cx="913665" cy="1762341"/>
          </a:xfrm>
          <a:prstGeom prst="rect">
            <a:avLst/>
          </a:prstGeom>
        </p:spPr>
      </p:pic>
      <p:pic>
        <p:nvPicPr>
          <p:cNvPr id="10" name="Picture 9">
            <a:extLst>
              <a:ext uri="{FF2B5EF4-FFF2-40B4-BE49-F238E27FC236}">
                <a16:creationId xmlns:a16="http://schemas.microsoft.com/office/drawing/2014/main" id="{2CF271ED-3DB5-A320-8447-07E05EF775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858457" y="4915412"/>
            <a:ext cx="969980" cy="1762341"/>
          </a:xfrm>
          <a:prstGeom prst="rect">
            <a:avLst/>
          </a:prstGeom>
        </p:spPr>
      </p:pic>
      <p:pic>
        <p:nvPicPr>
          <p:cNvPr id="2" name="Picture 1">
            <a:extLst>
              <a:ext uri="{FF2B5EF4-FFF2-40B4-BE49-F238E27FC236}">
                <a16:creationId xmlns:a16="http://schemas.microsoft.com/office/drawing/2014/main" id="{B13EF8B2-E2CC-4243-9D85-38E1C4C75F10}"/>
              </a:ext>
            </a:extLst>
          </p:cNvPr>
          <p:cNvPicPr>
            <a:picLocks noChangeAspect="1"/>
          </p:cNvPicPr>
          <p:nvPr/>
        </p:nvPicPr>
        <p:blipFill>
          <a:blip r:embed="rId4"/>
          <a:stretch>
            <a:fillRect/>
          </a:stretch>
        </p:blipFill>
        <p:spPr>
          <a:xfrm>
            <a:off x="7212225" y="579379"/>
            <a:ext cx="1292464" cy="1213209"/>
          </a:xfrm>
          <a:prstGeom prst="rect">
            <a:avLst/>
          </a:prstGeom>
        </p:spPr>
      </p:pic>
    </p:spTree>
    <p:extLst>
      <p:ext uri="{BB962C8B-B14F-4D97-AF65-F5344CB8AC3E}">
        <p14:creationId xmlns:p14="http://schemas.microsoft.com/office/powerpoint/2010/main" val="20179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500"/>
                                        <p:tgtEl>
                                          <p:spTgt spid="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B2F14E54-FD4E-2576-56BE-D9095C2FDB44}"/>
              </a:ext>
            </a:extLst>
          </p:cNvPr>
          <p:cNvSpPr>
            <a:spLocks noGrp="1"/>
          </p:cNvSpPr>
          <p:nvPr>
            <p:ph type="title"/>
          </p:nvPr>
        </p:nvSpPr>
        <p:spPr>
          <a:xfrm>
            <a:off x="457200" y="479425"/>
            <a:ext cx="8220075" cy="993775"/>
          </a:xfrm>
        </p:spPr>
        <p:txBody>
          <a:bodyPr/>
          <a:lstStyle/>
          <a:p>
            <a:pPr eaLnBrk="1" hangingPunct="1"/>
            <a:r>
              <a:rPr lang="en-GB" altLang="en-US" sz="3600">
                <a:solidFill>
                  <a:srgbClr val="23A7F9"/>
                </a:solidFill>
                <a:latin typeface="Twinkl" panose="02000000000000000000" pitchFamily="2" charset="77"/>
              </a:rPr>
              <a:t>Food and Drink</a:t>
            </a:r>
          </a:p>
        </p:txBody>
      </p:sp>
      <p:sp>
        <p:nvSpPr>
          <p:cNvPr id="9" name="Content Placeholder 21">
            <a:extLst>
              <a:ext uri="{FF2B5EF4-FFF2-40B4-BE49-F238E27FC236}">
                <a16:creationId xmlns:a16="http://schemas.microsoft.com/office/drawing/2014/main" id="{12BDDAFF-4DE9-FDCD-DD2E-BA427B05052C}"/>
              </a:ext>
            </a:extLst>
          </p:cNvPr>
          <p:cNvSpPr txBox="1">
            <a:spLocks/>
          </p:cNvSpPr>
          <p:nvPr/>
        </p:nvSpPr>
        <p:spPr>
          <a:xfrm>
            <a:off x="755650" y="1514475"/>
            <a:ext cx="7632700" cy="4578350"/>
          </a:xfrm>
          <a:prstGeom prst="roundRect">
            <a:avLst>
              <a:gd name="adj" fmla="val 2583"/>
            </a:avLst>
          </a:prstGeom>
        </p:spPr>
        <p:txBody>
          <a:bodyPr lIns="108000" tIns="108000" rIns="108000" bIns="108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Lunch:</a:t>
            </a:r>
            <a:r>
              <a:rPr lang="en-GB" sz="1600" dirty="0">
                <a:latin typeface="Twinkl" panose="02000000000000000000" pitchFamily="2" charset="77"/>
                <a:ea typeface="Calibri" panose="020F0502020204030204" pitchFamily="34" charset="0"/>
                <a:cs typeface="Times New Roman" panose="02020603050405020304" pitchFamily="18" charset="0"/>
              </a:rPr>
              <a:t> At lunchtime your child can have a packed lunch prepared at home and brought into school, or a school dinner. Lunchtime is between 11:40 and 12:25, when the children can eat lunch and then play with their friends. All early years and key stage 1 children are entitled to a free school meal each day. There will be a selection of different meals available each day for your child to choose from. Vegetarian and halal options are always available. Please let us know if your child has any other dietary restrictions or requirements.</a:t>
            </a:r>
          </a:p>
          <a:p>
            <a:pPr>
              <a:lnSpc>
                <a:spcPct val="107000"/>
              </a:lnSpc>
              <a:spcAft>
                <a:spcPts val="800"/>
              </a:spcAft>
              <a:defRPr/>
            </a:pPr>
            <a:r>
              <a:rPr lang="en-GB" sz="1600" dirty="0">
                <a:latin typeface="Twinkl" panose="02000000000000000000" pitchFamily="2" charset="77"/>
                <a:ea typeface="Calibri" panose="020F0502020204030204" pitchFamily="34" charset="0"/>
                <a:cs typeface="Times New Roman" panose="02020603050405020304" pitchFamily="18" charset="0"/>
              </a:rPr>
              <a:t>Packed lunches should support our school’s healthy eating policy. Please note that our school is a ‘nut free’ zone which means that all types of nuts are banned. Also note that FIZZY DRINKS/SWEETS/CHOCOLATE are not allowed in school lunches.</a:t>
            </a:r>
          </a:p>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Snacks:</a:t>
            </a:r>
            <a:r>
              <a:rPr lang="en-GB" sz="1600" dirty="0">
                <a:latin typeface="Twinkl" panose="02000000000000000000" pitchFamily="2" charset="77"/>
                <a:ea typeface="Calibri" panose="020F0502020204030204" pitchFamily="34" charset="0"/>
                <a:cs typeface="Times New Roman" panose="02020603050405020304" pitchFamily="18" charset="0"/>
              </a:rPr>
              <a:t> Children will receive a FREE PIECE OF FRUIT/HEALTHY SNACK during the day. </a:t>
            </a:r>
          </a:p>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Drinks:</a:t>
            </a:r>
            <a:r>
              <a:rPr lang="en-GB" sz="1600" dirty="0">
                <a:latin typeface="Twinkl" panose="02000000000000000000" pitchFamily="2" charset="77"/>
                <a:ea typeface="Calibri" panose="020F0502020204030204" pitchFamily="34" charset="0"/>
                <a:cs typeface="Times New Roman" panose="02020603050405020304" pitchFamily="18" charset="0"/>
              </a:rPr>
              <a:t> Water is available throughout the day, including lunchtimes. Each child in Reception will be offered a drink of milk at snack time. Children can also bring a drink to school – remembering that no fizzy drinks are allowed. </a:t>
            </a:r>
            <a:endParaRPr lang="en-GB" sz="14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descr="A picture containing orange&#10;&#10;Description automatically generated">
            <a:extLst>
              <a:ext uri="{FF2B5EF4-FFF2-40B4-BE49-F238E27FC236}">
                <a16:creationId xmlns:a16="http://schemas.microsoft.com/office/drawing/2014/main" id="{869092A4-F52C-4E82-3365-57DB887FFF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9860" y="5210679"/>
            <a:ext cx="1397415" cy="1167896"/>
          </a:xfrm>
          <a:prstGeom prst="rect">
            <a:avLst/>
          </a:prstGeom>
        </p:spPr>
      </p:pic>
      <p:pic>
        <p:nvPicPr>
          <p:cNvPr id="10" name="Picture 9">
            <a:extLst>
              <a:ext uri="{FF2B5EF4-FFF2-40B4-BE49-F238E27FC236}">
                <a16:creationId xmlns:a16="http://schemas.microsoft.com/office/drawing/2014/main" id="{B97D512C-DB6A-E12C-A3E3-8E89977A14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0200" y="305304"/>
            <a:ext cx="1352898" cy="1167896"/>
          </a:xfrm>
          <a:prstGeom prst="rect">
            <a:avLst/>
          </a:prstGeom>
        </p:spPr>
      </p:pic>
      <p:pic>
        <p:nvPicPr>
          <p:cNvPr id="2" name="Picture 1">
            <a:extLst>
              <a:ext uri="{FF2B5EF4-FFF2-40B4-BE49-F238E27FC236}">
                <a16:creationId xmlns:a16="http://schemas.microsoft.com/office/drawing/2014/main" id="{49D76BAB-E83D-43EE-8912-CC0B7DED912B}"/>
              </a:ext>
            </a:extLst>
          </p:cNvPr>
          <p:cNvPicPr>
            <a:picLocks noChangeAspect="1"/>
          </p:cNvPicPr>
          <p:nvPr/>
        </p:nvPicPr>
        <p:blipFill>
          <a:blip r:embed="rId4"/>
          <a:stretch>
            <a:fillRect/>
          </a:stretch>
        </p:blipFill>
        <p:spPr>
          <a:xfrm>
            <a:off x="7376635" y="549712"/>
            <a:ext cx="1244191" cy="1167896"/>
          </a:xfrm>
          <a:prstGeom prst="rect">
            <a:avLst/>
          </a:prstGeom>
        </p:spPr>
      </p:pic>
    </p:spTree>
    <p:extLst>
      <p:ext uri="{BB962C8B-B14F-4D97-AF65-F5344CB8AC3E}">
        <p14:creationId xmlns:p14="http://schemas.microsoft.com/office/powerpoint/2010/main" val="398604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0">
            <a:extLst>
              <a:ext uri="{FF2B5EF4-FFF2-40B4-BE49-F238E27FC236}">
                <a16:creationId xmlns:a16="http://schemas.microsoft.com/office/drawing/2014/main" id="{A216827D-0715-56CD-0C50-9B9358A40504}"/>
              </a:ext>
            </a:extLst>
          </p:cNvPr>
          <p:cNvSpPr>
            <a:spLocks noGrp="1"/>
          </p:cNvSpPr>
          <p:nvPr>
            <p:ph type="title"/>
          </p:nvPr>
        </p:nvSpPr>
        <p:spPr>
          <a:xfrm>
            <a:off x="457200" y="479425"/>
            <a:ext cx="8220075" cy="993775"/>
          </a:xfrm>
        </p:spPr>
        <p:txBody>
          <a:bodyPr/>
          <a:lstStyle/>
          <a:p>
            <a:pPr eaLnBrk="1" hangingPunct="1"/>
            <a:r>
              <a:rPr lang="en-GB" altLang="en-US" sz="3600" dirty="0">
                <a:solidFill>
                  <a:srgbClr val="23A7F9"/>
                </a:solidFill>
                <a:latin typeface="Twinkl" panose="02000000000000000000" pitchFamily="2" charset="77"/>
              </a:rPr>
              <a:t>Health</a:t>
            </a:r>
          </a:p>
        </p:txBody>
      </p:sp>
      <p:sp>
        <p:nvSpPr>
          <p:cNvPr id="16" name="Content Placeholder 21">
            <a:extLst>
              <a:ext uri="{FF2B5EF4-FFF2-40B4-BE49-F238E27FC236}">
                <a16:creationId xmlns:a16="http://schemas.microsoft.com/office/drawing/2014/main" id="{F3872675-4C83-15FF-3DC3-0C3EFAE649B3}"/>
              </a:ext>
            </a:extLst>
          </p:cNvPr>
          <p:cNvSpPr txBox="1">
            <a:spLocks/>
          </p:cNvSpPr>
          <p:nvPr/>
        </p:nvSpPr>
        <p:spPr>
          <a:xfrm>
            <a:off x="750887" y="1329869"/>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b="1" dirty="0">
                <a:latin typeface="Twinkl" panose="02000000000000000000" pitchFamily="2" charset="77"/>
                <a:ea typeface="Calibri" panose="020F0502020204030204" pitchFamily="34" charset="0"/>
                <a:cs typeface="Times New Roman" panose="02020603050405020304" pitchFamily="18" charset="0"/>
              </a:rPr>
              <a:t>Health:</a:t>
            </a:r>
            <a:r>
              <a:rPr lang="en-GB" altLang="en-US" sz="1600" dirty="0">
                <a:latin typeface="Twinkl" panose="02000000000000000000" pitchFamily="2" charset="77"/>
                <a:ea typeface="Calibri" panose="020F0502020204030204" pitchFamily="34" charset="0"/>
                <a:cs typeface="Times New Roman" panose="02020603050405020304" pitchFamily="18" charset="0"/>
              </a:rPr>
              <a:t> </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Staff need to be aware of your child’s medical background, in particular any allergies (e.g. bee stings, dairy food), any dietary restrictions (e.g. vegetarian or Halal) and any medical conditions that are important for us to know (e.g. asthma or eczema).</a:t>
            </a: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a:p>
            <a:r>
              <a:rPr lang="en-GB" sz="1600" dirty="0"/>
              <a:t>Children can suddenly become ill and therefore it is important that we know we can contact you or another adult relative/friend at all times. It is useful if your emergency contact lives near to school, so it may be more appropriate to choose a friend instead of a family member for us to contact if we cannot reach you.</a:t>
            </a:r>
          </a:p>
          <a:p>
            <a:r>
              <a:rPr lang="en-GB" sz="1600" dirty="0"/>
              <a:t>Please ensure that the school is kept up to date with your contact details. If your child is unable to attend school due to illness, please telephone the school office to let us know.</a:t>
            </a:r>
          </a:p>
          <a:p>
            <a:pPr marL="0" indent="0">
              <a:buNone/>
            </a:pP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17" name="Picture 1">
            <a:extLst>
              <a:ext uri="{FF2B5EF4-FFF2-40B4-BE49-F238E27FC236}">
                <a16:creationId xmlns:a16="http://schemas.microsoft.com/office/drawing/2014/main" id="{3674FAD2-625F-AA71-D6F4-318CE9EAD8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448" y="4571999"/>
            <a:ext cx="1548139" cy="163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1C2CC08-5EA1-49BF-813F-6F10FAE7CF95}"/>
              </a:ext>
            </a:extLst>
          </p:cNvPr>
          <p:cNvPicPr>
            <a:picLocks noChangeAspect="1"/>
          </p:cNvPicPr>
          <p:nvPr/>
        </p:nvPicPr>
        <p:blipFill>
          <a:blip r:embed="rId3"/>
          <a:stretch>
            <a:fillRect/>
          </a:stretch>
        </p:blipFill>
        <p:spPr>
          <a:xfrm>
            <a:off x="7565576" y="420731"/>
            <a:ext cx="1121224" cy="1052470"/>
          </a:xfrm>
          <a:prstGeom prst="rect">
            <a:avLst/>
          </a:prstGeom>
        </p:spPr>
      </p:pic>
    </p:spTree>
    <p:extLst>
      <p:ext uri="{BB962C8B-B14F-4D97-AF65-F5344CB8AC3E}">
        <p14:creationId xmlns:p14="http://schemas.microsoft.com/office/powerpoint/2010/main" val="21222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r>
              <a:rPr lang="en-GB" dirty="0">
                <a:solidFill>
                  <a:srgbClr val="4DB1E3"/>
                </a:solidFill>
              </a:rPr>
              <a:t>Helping Your Child to Settle</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These are a few ways that you can prepare your child for the first few weeks at school:</a:t>
            </a:r>
            <a:endParaRPr lang="en-GB" sz="1600" dirty="0"/>
          </a:p>
          <a:p>
            <a:pPr>
              <a:lnSpc>
                <a:spcPct val="100000"/>
              </a:lnSpc>
            </a:pPr>
            <a:r>
              <a:rPr lang="en-GB" dirty="0"/>
              <a:t>Ensure that they can dress and undress themselves - especially on PE days!</a:t>
            </a:r>
          </a:p>
          <a:p>
            <a:pPr fontAlgn="base">
              <a:lnSpc>
                <a:spcPct val="100000"/>
              </a:lnSpc>
            </a:pPr>
            <a:r>
              <a:rPr lang="en-GB" dirty="0"/>
              <a:t>Help them to master basic cutlery skills.</a:t>
            </a:r>
          </a:p>
          <a:p>
            <a:pPr fontAlgn="base">
              <a:lnSpc>
                <a:spcPct val="100000"/>
              </a:lnSpc>
            </a:pPr>
            <a:r>
              <a:rPr lang="en-GB" dirty="0"/>
              <a:t>Think about packaging in lunchboxes, for example, yoghurt tubes can be tricky to open.</a:t>
            </a:r>
          </a:p>
          <a:p>
            <a:pPr fontAlgn="base">
              <a:lnSpc>
                <a:spcPct val="100000"/>
              </a:lnSpc>
            </a:pPr>
            <a:r>
              <a:rPr lang="en-GB" dirty="0"/>
              <a:t>Help them to be independent with their toileting skills.</a:t>
            </a:r>
          </a:p>
          <a:p>
            <a:pPr fontAlgn="base">
              <a:lnSpc>
                <a:spcPct val="100000"/>
              </a:lnSpc>
            </a:pPr>
            <a:r>
              <a:rPr lang="en-GB" dirty="0"/>
              <a:t>Encourage them to sit and listen to stories.</a:t>
            </a:r>
          </a:p>
          <a:p>
            <a:pPr fontAlgn="base">
              <a:lnSpc>
                <a:spcPct val="100000"/>
              </a:lnSpc>
            </a:pPr>
            <a:r>
              <a:rPr lang="en-GB" dirty="0"/>
              <a:t>Help them to develop the confidence to communicate </a:t>
            </a:r>
            <a:br>
              <a:rPr lang="en-GB" dirty="0"/>
            </a:br>
            <a:r>
              <a:rPr lang="en-GB" dirty="0"/>
              <a:t>with new people.</a:t>
            </a:r>
          </a:p>
          <a:p>
            <a:pPr fontAlgn="base">
              <a:lnSpc>
                <a:spcPct val="100000"/>
              </a:lnSpc>
            </a:pPr>
            <a:r>
              <a:rPr lang="en-GB" dirty="0"/>
              <a:t>Practise sharing and taking turns.</a:t>
            </a:r>
          </a:p>
        </p:txBody>
      </p:sp>
      <p:pic>
        <p:nvPicPr>
          <p:cNvPr id="3" name="Picture 2">
            <a:extLst>
              <a:ext uri="{FF2B5EF4-FFF2-40B4-BE49-F238E27FC236}">
                <a16:creationId xmlns:a16="http://schemas.microsoft.com/office/drawing/2014/main" id="{80B15DD4-EC62-1465-0BB7-BDEE454C9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943" y="4544864"/>
            <a:ext cx="2447082" cy="1547961"/>
          </a:xfrm>
          <a:prstGeom prst="rect">
            <a:avLst/>
          </a:prstGeom>
        </p:spPr>
      </p:pic>
      <p:pic>
        <p:nvPicPr>
          <p:cNvPr id="2" name="Picture 1">
            <a:extLst>
              <a:ext uri="{FF2B5EF4-FFF2-40B4-BE49-F238E27FC236}">
                <a16:creationId xmlns:a16="http://schemas.microsoft.com/office/drawing/2014/main" id="{681E093B-FFBB-48E1-854E-E23F4694499F}"/>
              </a:ext>
            </a:extLst>
          </p:cNvPr>
          <p:cNvPicPr>
            <a:picLocks noChangeAspect="1"/>
          </p:cNvPicPr>
          <p:nvPr/>
        </p:nvPicPr>
        <p:blipFill>
          <a:blip r:embed="rId3"/>
          <a:stretch>
            <a:fillRect/>
          </a:stretch>
        </p:blipFill>
        <p:spPr>
          <a:xfrm>
            <a:off x="7618580" y="479425"/>
            <a:ext cx="1058695" cy="993775"/>
          </a:xfrm>
          <a:prstGeom prst="rect">
            <a:avLst/>
          </a:prstGeom>
        </p:spPr>
      </p:pic>
    </p:spTree>
    <p:extLst>
      <p:ext uri="{BB962C8B-B14F-4D97-AF65-F5344CB8AC3E}">
        <p14:creationId xmlns:p14="http://schemas.microsoft.com/office/powerpoint/2010/main" val="28068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B2F14E54-FD4E-2576-56BE-D9095C2FDB44}"/>
              </a:ext>
            </a:extLst>
          </p:cNvPr>
          <p:cNvSpPr>
            <a:spLocks noGrp="1"/>
          </p:cNvSpPr>
          <p:nvPr>
            <p:ph type="title"/>
          </p:nvPr>
        </p:nvSpPr>
        <p:spPr>
          <a:xfrm>
            <a:off x="457200" y="479425"/>
            <a:ext cx="8220075" cy="993775"/>
          </a:xfrm>
        </p:spPr>
        <p:txBody>
          <a:bodyPr/>
          <a:lstStyle/>
          <a:p>
            <a:pPr algn="ctr"/>
            <a:r>
              <a:rPr lang="en-GB" sz="3000" dirty="0">
                <a:solidFill>
                  <a:srgbClr val="4DB1E3"/>
                </a:solidFill>
              </a:rPr>
              <a:t>A Typical Day in </a:t>
            </a:r>
            <a:r>
              <a:rPr lang="en-GB" sz="3000" dirty="0" err="1">
                <a:solidFill>
                  <a:srgbClr val="4DB1E3"/>
                </a:solidFill>
              </a:rPr>
              <a:t>Ingrow</a:t>
            </a:r>
            <a:r>
              <a:rPr lang="en-GB" sz="3000" dirty="0">
                <a:solidFill>
                  <a:srgbClr val="4DB1E3"/>
                </a:solidFill>
              </a:rPr>
              <a:t> Reception</a:t>
            </a:r>
            <a:endParaRPr lang="en-GB" altLang="en-US" sz="3000" dirty="0">
              <a:solidFill>
                <a:srgbClr val="4DB1E3"/>
              </a:solidFill>
              <a:latin typeface="Twinkl" panose="02000000000000000000" pitchFamily="2" charset="77"/>
            </a:endParaRPr>
          </a:p>
        </p:txBody>
      </p:sp>
      <p:sp>
        <p:nvSpPr>
          <p:cNvPr id="9" name="Content Placeholder 21">
            <a:extLst>
              <a:ext uri="{FF2B5EF4-FFF2-40B4-BE49-F238E27FC236}">
                <a16:creationId xmlns:a16="http://schemas.microsoft.com/office/drawing/2014/main" id="{12BDDAFF-4DE9-FDCD-DD2E-BA427B05052C}"/>
              </a:ext>
            </a:extLst>
          </p:cNvPr>
          <p:cNvSpPr txBox="1">
            <a:spLocks/>
          </p:cNvSpPr>
          <p:nvPr/>
        </p:nvSpPr>
        <p:spPr>
          <a:xfrm>
            <a:off x="755650" y="1514475"/>
            <a:ext cx="7632700" cy="4578350"/>
          </a:xfrm>
          <a:prstGeom prst="roundRect">
            <a:avLst>
              <a:gd name="adj" fmla="val 2583"/>
            </a:avLst>
          </a:prstGeom>
        </p:spPr>
        <p:txBody>
          <a:bodyPr lIns="108000" tIns="108000" rIns="108000" bIns="10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defRPr/>
            </a:pPr>
            <a:endParaRPr lang="en-GB" sz="1200" dirty="0">
              <a:latin typeface="Twinkl" panose="02000000000000000000" pitchFamily="2" charset="77"/>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5774339-BF2A-49F7-B48B-88EA983641C6}"/>
              </a:ext>
            </a:extLst>
          </p:cNvPr>
          <p:cNvSpPr txBox="1"/>
          <p:nvPr/>
        </p:nvSpPr>
        <p:spPr>
          <a:xfrm>
            <a:off x="825623" y="1307561"/>
            <a:ext cx="7562727" cy="2462213"/>
          </a:xfrm>
          <a:prstGeom prst="rect">
            <a:avLst/>
          </a:prstGeom>
          <a:noFill/>
        </p:spPr>
        <p:txBody>
          <a:bodyPr wrap="square">
            <a:spAutoFit/>
          </a:bodyPr>
          <a:lstStyle/>
          <a:p>
            <a:pPr algn="l"/>
            <a:r>
              <a:rPr lang="en-US" sz="1400" b="0" i="0" dirty="0">
                <a:solidFill>
                  <a:srgbClr val="212529"/>
                </a:solidFill>
                <a:effectLst/>
                <a:latin typeface="Poppins" panose="00000500000000000000" pitchFamily="2" charset="0"/>
              </a:rPr>
              <a:t>A typical day in Reception consists of daily Read Write Inc (our phonics session), a masterclass while having snack, indoor and outdoor provision time and then guided writing before lunch. </a:t>
            </a:r>
          </a:p>
          <a:p>
            <a:pPr algn="l"/>
            <a:endParaRPr lang="en-US" sz="1400" dirty="0">
              <a:solidFill>
                <a:srgbClr val="212529"/>
              </a:solidFill>
              <a:latin typeface="Poppins" panose="00000500000000000000" pitchFamily="2" charset="0"/>
            </a:endParaRPr>
          </a:p>
          <a:p>
            <a:pPr algn="l"/>
            <a:endParaRPr lang="en-US" sz="1400" b="0" i="0" dirty="0">
              <a:solidFill>
                <a:srgbClr val="212529"/>
              </a:solidFill>
              <a:effectLst/>
              <a:latin typeface="Poppins" panose="00000500000000000000" pitchFamily="2" charset="0"/>
            </a:endParaRPr>
          </a:p>
          <a:p>
            <a:pPr algn="l"/>
            <a:r>
              <a:rPr lang="en-US" sz="1400" b="0" i="0" dirty="0">
                <a:solidFill>
                  <a:srgbClr val="212529"/>
                </a:solidFill>
                <a:effectLst/>
                <a:latin typeface="Poppins" panose="00000500000000000000" pitchFamily="2" charset="0"/>
              </a:rPr>
              <a:t>In the afternoons we have group </a:t>
            </a:r>
            <a:r>
              <a:rPr lang="en-US" sz="1400" b="0" i="0" dirty="0" err="1">
                <a:solidFill>
                  <a:srgbClr val="212529"/>
                </a:solidFill>
                <a:effectLst/>
                <a:latin typeface="Poppins" panose="00000500000000000000" pitchFamily="2" charset="0"/>
              </a:rPr>
              <a:t>maths</a:t>
            </a:r>
            <a:r>
              <a:rPr lang="en-US" sz="1400" b="0" i="0" dirty="0">
                <a:solidFill>
                  <a:srgbClr val="212529"/>
                </a:solidFill>
                <a:effectLst/>
                <a:latin typeface="Poppins" panose="00000500000000000000" pitchFamily="2" charset="0"/>
              </a:rPr>
              <a:t>, indoor and outdoor provision, curriculum topic time, quiet book time followed by story time. </a:t>
            </a:r>
          </a:p>
          <a:p>
            <a:pPr algn="l"/>
            <a:endParaRPr lang="en-US" sz="1400" dirty="0">
              <a:solidFill>
                <a:srgbClr val="212529"/>
              </a:solidFill>
              <a:latin typeface="Poppins" panose="00000500000000000000" pitchFamily="2" charset="0"/>
            </a:endParaRPr>
          </a:p>
          <a:p>
            <a:pPr algn="l"/>
            <a:endParaRPr lang="en-US" sz="1400" b="0" i="0" dirty="0">
              <a:solidFill>
                <a:srgbClr val="212529"/>
              </a:solidFill>
              <a:effectLst/>
              <a:latin typeface="Poppins" panose="00000500000000000000" pitchFamily="2" charset="0"/>
            </a:endParaRPr>
          </a:p>
          <a:p>
            <a:pPr algn="l"/>
            <a:r>
              <a:rPr lang="en-US" sz="1400" b="0" i="0" dirty="0">
                <a:solidFill>
                  <a:srgbClr val="212529"/>
                </a:solidFill>
                <a:effectLst/>
                <a:latin typeface="Poppins" panose="00000500000000000000" pitchFamily="2" charset="0"/>
              </a:rPr>
              <a:t>In our choosing time there are plenty of opportunities to learn through play both through our fantastic indoor and outdoor classrooms come rain or shine!</a:t>
            </a:r>
          </a:p>
        </p:txBody>
      </p:sp>
      <p:pic>
        <p:nvPicPr>
          <p:cNvPr id="4" name="Picture 3">
            <a:extLst>
              <a:ext uri="{FF2B5EF4-FFF2-40B4-BE49-F238E27FC236}">
                <a16:creationId xmlns:a16="http://schemas.microsoft.com/office/drawing/2014/main" id="{FD01201C-D9F5-4DBF-8A37-B10FA01BED42}"/>
              </a:ext>
            </a:extLst>
          </p:cNvPr>
          <p:cNvPicPr>
            <a:picLocks noChangeAspect="1"/>
          </p:cNvPicPr>
          <p:nvPr/>
        </p:nvPicPr>
        <p:blipFill>
          <a:blip r:embed="rId2"/>
          <a:stretch>
            <a:fillRect/>
          </a:stretch>
        </p:blipFill>
        <p:spPr>
          <a:xfrm>
            <a:off x="3757093" y="4386250"/>
            <a:ext cx="1292464" cy="1213209"/>
          </a:xfrm>
          <a:prstGeom prst="rect">
            <a:avLst/>
          </a:prstGeom>
        </p:spPr>
      </p:pic>
    </p:spTree>
    <p:extLst>
      <p:ext uri="{BB962C8B-B14F-4D97-AF65-F5344CB8AC3E}">
        <p14:creationId xmlns:p14="http://schemas.microsoft.com/office/powerpoint/2010/main" val="23576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96A83C21-C126-FABB-7187-A45BD1D48E12}"/>
              </a:ext>
            </a:extLst>
          </p:cNvPr>
          <p:cNvSpPr>
            <a:spLocks noGrp="1"/>
          </p:cNvSpPr>
          <p:nvPr>
            <p:ph type="title"/>
          </p:nvPr>
        </p:nvSpPr>
        <p:spPr>
          <a:xfrm>
            <a:off x="461962" y="441326"/>
            <a:ext cx="8220075" cy="993775"/>
          </a:xfrm>
        </p:spPr>
        <p:txBody>
          <a:bodyPr/>
          <a:lstStyle/>
          <a:p>
            <a:pPr eaLnBrk="1" hangingPunct="1"/>
            <a:r>
              <a:rPr lang="en-GB" altLang="en-US" sz="3600" dirty="0">
                <a:solidFill>
                  <a:srgbClr val="DD215B"/>
                </a:solidFill>
                <a:latin typeface="Twinkl" panose="02000000000000000000" pitchFamily="2" charset="77"/>
              </a:rPr>
              <a:t>E</a:t>
            </a:r>
            <a:r>
              <a:rPr lang="en-GB" altLang="en-US" sz="3600" dirty="0">
                <a:solidFill>
                  <a:srgbClr val="F3CA4C"/>
                </a:solidFill>
                <a:latin typeface="Twinkl" panose="02000000000000000000" pitchFamily="2" charset="77"/>
              </a:rPr>
              <a:t>a</a:t>
            </a:r>
            <a:r>
              <a:rPr lang="en-GB" altLang="en-US" sz="3600" dirty="0">
                <a:solidFill>
                  <a:srgbClr val="23A7F9"/>
                </a:solidFill>
                <a:latin typeface="Twinkl" panose="02000000000000000000" pitchFamily="2" charset="77"/>
              </a:rPr>
              <a:t>r</a:t>
            </a:r>
            <a:r>
              <a:rPr lang="en-GB" altLang="en-US" sz="3600" dirty="0">
                <a:solidFill>
                  <a:srgbClr val="FF7E00"/>
                </a:solidFill>
                <a:latin typeface="Twinkl" panose="02000000000000000000" pitchFamily="2" charset="77"/>
              </a:rPr>
              <a:t>l</a:t>
            </a:r>
            <a:r>
              <a:rPr lang="en-GB" altLang="en-US" sz="3600" dirty="0">
                <a:solidFill>
                  <a:srgbClr val="92CE30"/>
                </a:solidFill>
                <a:latin typeface="Twinkl" panose="02000000000000000000" pitchFamily="2" charset="77"/>
              </a:rPr>
              <a:t>y</a:t>
            </a:r>
            <a:r>
              <a:rPr lang="en-GB" altLang="en-US" sz="3600" dirty="0">
                <a:latin typeface="Twinkl" panose="02000000000000000000" pitchFamily="2" charset="77"/>
              </a:rPr>
              <a:t> </a:t>
            </a:r>
            <a:r>
              <a:rPr lang="en-GB" altLang="en-US" sz="3600" dirty="0">
                <a:solidFill>
                  <a:srgbClr val="611A92"/>
                </a:solidFill>
                <a:latin typeface="Twinkl" panose="02000000000000000000" pitchFamily="2" charset="77"/>
              </a:rPr>
              <a:t>Y</a:t>
            </a:r>
            <a:r>
              <a:rPr lang="en-GB" altLang="en-US" sz="3600" dirty="0">
                <a:solidFill>
                  <a:srgbClr val="04AA94"/>
                </a:solidFill>
                <a:latin typeface="Twinkl" panose="02000000000000000000" pitchFamily="2" charset="77"/>
              </a:rPr>
              <a:t>e</a:t>
            </a:r>
            <a:r>
              <a:rPr lang="en-GB" altLang="en-US" sz="3600" dirty="0">
                <a:solidFill>
                  <a:srgbClr val="DD215B"/>
                </a:solidFill>
                <a:latin typeface="Twinkl" panose="02000000000000000000" pitchFamily="2" charset="77"/>
              </a:rPr>
              <a:t>a</a:t>
            </a:r>
            <a:r>
              <a:rPr lang="en-GB" altLang="en-US" sz="3600" dirty="0">
                <a:solidFill>
                  <a:srgbClr val="F3CA4C"/>
                </a:solidFill>
                <a:latin typeface="Twinkl" panose="02000000000000000000" pitchFamily="2" charset="77"/>
              </a:rPr>
              <a:t>r</a:t>
            </a:r>
            <a:r>
              <a:rPr lang="en-GB" altLang="en-US" sz="3600" dirty="0">
                <a:solidFill>
                  <a:srgbClr val="23A7F9"/>
                </a:solidFill>
                <a:latin typeface="Twinkl" panose="02000000000000000000" pitchFamily="2" charset="77"/>
              </a:rPr>
              <a:t>s</a:t>
            </a:r>
            <a:r>
              <a:rPr lang="en-GB" altLang="en-US" sz="3600" dirty="0">
                <a:latin typeface="Twinkl" panose="02000000000000000000" pitchFamily="2" charset="77"/>
              </a:rPr>
              <a:t> </a:t>
            </a:r>
            <a:r>
              <a:rPr lang="en-GB" altLang="en-US" sz="3600" dirty="0">
                <a:solidFill>
                  <a:srgbClr val="23A7F9"/>
                </a:solidFill>
                <a:latin typeface="Twinkl" panose="02000000000000000000" pitchFamily="2" charset="77"/>
              </a:rPr>
              <a:t>Curriculum</a:t>
            </a:r>
          </a:p>
        </p:txBody>
      </p:sp>
      <p:sp>
        <p:nvSpPr>
          <p:cNvPr id="9" name="Content Placeholder 21">
            <a:extLst>
              <a:ext uri="{FF2B5EF4-FFF2-40B4-BE49-F238E27FC236}">
                <a16:creationId xmlns:a16="http://schemas.microsoft.com/office/drawing/2014/main" id="{A7B8D497-3B64-CE38-4AA4-D494557A61FE}"/>
              </a:ext>
            </a:extLst>
          </p:cNvPr>
          <p:cNvSpPr txBox="1">
            <a:spLocks/>
          </p:cNvSpPr>
          <p:nvPr/>
        </p:nvSpPr>
        <p:spPr>
          <a:xfrm>
            <a:off x="666750" y="1254125"/>
            <a:ext cx="7848600" cy="4578350"/>
          </a:xfrm>
          <a:prstGeom prst="roundRect">
            <a:avLst>
              <a:gd name="adj" fmla="val 2583"/>
            </a:avLst>
          </a:prstGeom>
        </p:spPr>
        <p:txBody>
          <a:bodyPr lIns="108000" tIns="108000" rIns="108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defRPr/>
            </a:pPr>
            <a:r>
              <a:rPr lang="en-GB" altLang="en-US" sz="1600" dirty="0">
                <a:solidFill>
                  <a:schemeClr val="tx1"/>
                </a:solidFill>
                <a:latin typeface="Twinkl" panose="02000000000000000000" pitchFamily="2" charset="77"/>
                <a:ea typeface="Calibri" panose="020F0502020204030204" pitchFamily="34" charset="0"/>
                <a:cs typeface="Times New Roman" panose="02020603050405020304" pitchFamily="18" charset="0"/>
              </a:rPr>
              <a:t>Activities in Reception are carefully</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 planned and organised in order to provide a range of learning experiences. Staff continually assess the children so </a:t>
            </a:r>
            <a:r>
              <a:rPr lang="en-GB" altLang="en-US" sz="1600" dirty="0" err="1">
                <a:solidFill>
                  <a:srgbClr val="000000"/>
                </a:solidFill>
                <a:latin typeface="Twinkl" panose="02000000000000000000" pitchFamily="2" charset="77"/>
                <a:ea typeface="Calibri" panose="020F0502020204030204" pitchFamily="34" charset="0"/>
                <a:cs typeface="Times New Roman" panose="02020603050405020304" pitchFamily="18" charset="0"/>
              </a:rPr>
              <a:t>teachingis</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 individual and matches their learning needs.</a:t>
            </a:r>
            <a:endParaRPr lang="en-GB" altLang="en-US" sz="1600" dirty="0">
              <a:solidFill>
                <a:schemeClr val="tx1"/>
              </a:solidFill>
              <a:latin typeface="Twinkl" panose="02000000000000000000" pitchFamily="2" charset="77"/>
            </a:endParaRPr>
          </a:p>
          <a:p>
            <a:pPr>
              <a:lnSpc>
                <a:spcPct val="100000"/>
              </a:lnSpc>
              <a:spcBef>
                <a:spcPct val="0"/>
              </a:spcBef>
              <a:defRPr/>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Planning is carried out using a topic-based approach, following the children’s interests and responding to specific events. </a:t>
            </a:r>
            <a:endParaRPr lang="en-GB" altLang="en-US" sz="1600" dirty="0">
              <a:solidFill>
                <a:schemeClr val="tx1"/>
              </a:solidFill>
              <a:latin typeface="Twinkl" panose="02000000000000000000" pitchFamily="2" charset="77"/>
            </a:endParaRPr>
          </a:p>
          <a:p>
            <a:pPr>
              <a:lnSpc>
                <a:spcPct val="100000"/>
              </a:lnSpc>
              <a:spcBef>
                <a:spcPct val="0"/>
              </a:spcBef>
              <a:defRPr/>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There are 7 Areas of Learning in the Early Years Foundation Stage (EYFS), which activities are planned around:</a:t>
            </a: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marL="285750" indent="-285750">
              <a:lnSpc>
                <a:spcPct val="100000"/>
              </a:lnSpc>
              <a:spcBef>
                <a:spcPct val="0"/>
              </a:spcBef>
              <a:defRPr/>
            </a:pPr>
            <a:r>
              <a:rPr lang="en-GB" altLang="en-US" sz="1500" b="1" dirty="0">
                <a:solidFill>
                  <a:srgbClr val="DD215B"/>
                </a:solidFill>
                <a:latin typeface="Twinkl" panose="02000000000000000000" pitchFamily="2" charset="77"/>
                <a:ea typeface="Calibri" panose="020F0502020204030204" pitchFamily="34" charset="0"/>
                <a:cs typeface="Times New Roman" panose="02020603050405020304" pitchFamily="18" charset="0"/>
              </a:rPr>
              <a:t>Personal, Social and Emotional Development</a:t>
            </a:r>
          </a:p>
          <a:p>
            <a:pPr marL="285750" indent="-285750">
              <a:lnSpc>
                <a:spcPct val="100000"/>
              </a:lnSpc>
              <a:spcBef>
                <a:spcPct val="0"/>
              </a:spcBef>
              <a:defRPr/>
            </a:pPr>
            <a:r>
              <a:rPr lang="en-GB" altLang="en-US" sz="1500" b="1" dirty="0">
                <a:solidFill>
                  <a:srgbClr val="F3CA4C"/>
                </a:solidFill>
                <a:latin typeface="Twinkl" panose="02000000000000000000" pitchFamily="2" charset="77"/>
                <a:ea typeface="Calibri" panose="020F0502020204030204" pitchFamily="34" charset="0"/>
                <a:cs typeface="Times New Roman" panose="02020603050405020304" pitchFamily="18" charset="0"/>
              </a:rPr>
              <a:t>Physical Development</a:t>
            </a:r>
          </a:p>
          <a:p>
            <a:pPr marL="285750" indent="-285750">
              <a:lnSpc>
                <a:spcPct val="100000"/>
              </a:lnSpc>
              <a:spcBef>
                <a:spcPct val="0"/>
              </a:spcBef>
              <a:defRPr/>
            </a:pPr>
            <a:r>
              <a:rPr lang="en-GB" altLang="en-US" sz="1500" b="1" dirty="0">
                <a:solidFill>
                  <a:srgbClr val="23A7F9"/>
                </a:solidFill>
                <a:latin typeface="Twinkl" panose="02000000000000000000" pitchFamily="2" charset="77"/>
                <a:ea typeface="Calibri" panose="020F0502020204030204" pitchFamily="34" charset="0"/>
                <a:cs typeface="Times New Roman" panose="02020603050405020304" pitchFamily="18" charset="0"/>
              </a:rPr>
              <a:t>Communication and Language</a:t>
            </a:r>
          </a:p>
          <a:p>
            <a:pPr marL="285750" indent="-285750">
              <a:lnSpc>
                <a:spcPct val="100000"/>
              </a:lnSpc>
              <a:spcBef>
                <a:spcPct val="0"/>
              </a:spcBef>
              <a:defRPr/>
            </a:pPr>
            <a:r>
              <a:rPr lang="en-GB" altLang="en-US" sz="1500" b="1" dirty="0">
                <a:solidFill>
                  <a:srgbClr val="92CE30"/>
                </a:solidFill>
                <a:latin typeface="Twinkl" panose="02000000000000000000" pitchFamily="2" charset="77"/>
                <a:ea typeface="Calibri" panose="020F0502020204030204" pitchFamily="34" charset="0"/>
                <a:cs typeface="Times New Roman" panose="02020603050405020304" pitchFamily="18" charset="0"/>
              </a:rPr>
              <a:t>Literacy</a:t>
            </a:r>
          </a:p>
          <a:p>
            <a:pPr marL="285750" indent="-285750">
              <a:lnSpc>
                <a:spcPct val="100000"/>
              </a:lnSpc>
              <a:spcBef>
                <a:spcPct val="0"/>
              </a:spcBef>
              <a:defRPr/>
            </a:pPr>
            <a:r>
              <a:rPr lang="en-GB" altLang="en-US" sz="1500" b="1" dirty="0">
                <a:solidFill>
                  <a:srgbClr val="FF7E00"/>
                </a:solidFill>
                <a:latin typeface="Twinkl" panose="02000000000000000000" pitchFamily="2" charset="77"/>
                <a:ea typeface="Calibri" panose="020F0502020204030204" pitchFamily="34" charset="0"/>
                <a:cs typeface="Times New Roman" panose="02020603050405020304" pitchFamily="18" charset="0"/>
              </a:rPr>
              <a:t>Mathematics</a:t>
            </a:r>
          </a:p>
          <a:p>
            <a:pPr marL="285750" indent="-285750">
              <a:lnSpc>
                <a:spcPct val="100000"/>
              </a:lnSpc>
              <a:spcBef>
                <a:spcPct val="0"/>
              </a:spcBef>
              <a:defRPr/>
            </a:pPr>
            <a:r>
              <a:rPr lang="en-GB" altLang="en-US" sz="1500" b="1" dirty="0">
                <a:solidFill>
                  <a:srgbClr val="611A92"/>
                </a:solidFill>
                <a:latin typeface="Twinkl" panose="02000000000000000000" pitchFamily="2" charset="77"/>
                <a:ea typeface="Calibri" panose="020F0502020204030204" pitchFamily="34" charset="0"/>
                <a:cs typeface="Times New Roman" panose="02020603050405020304" pitchFamily="18" charset="0"/>
              </a:rPr>
              <a:t>Understanding the World</a:t>
            </a:r>
          </a:p>
          <a:p>
            <a:pPr marL="285750" indent="-285750">
              <a:lnSpc>
                <a:spcPct val="100000"/>
              </a:lnSpc>
              <a:spcBef>
                <a:spcPct val="0"/>
              </a:spcBef>
              <a:defRPr/>
            </a:pPr>
            <a:r>
              <a:rPr lang="en-GB" altLang="en-US" sz="1500" b="1" dirty="0">
                <a:solidFill>
                  <a:srgbClr val="04AA94"/>
                </a:solidFill>
                <a:latin typeface="Twinkl" panose="02000000000000000000" pitchFamily="2" charset="77"/>
                <a:ea typeface="Calibri" panose="020F0502020204030204" pitchFamily="34" charset="0"/>
                <a:cs typeface="Times New Roman" panose="02020603050405020304" pitchFamily="18" charset="0"/>
              </a:rPr>
              <a:t>Expressive Arts and Design</a:t>
            </a: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lnSpc>
                <a:spcPct val="100000"/>
              </a:lnSpc>
              <a:spcBef>
                <a:spcPct val="0"/>
              </a:spcBef>
              <a:defRPr/>
            </a:pPr>
            <a:r>
              <a:rPr lang="en-GB" altLang="en-US" sz="1600" dirty="0">
                <a:latin typeface="Twinkl" panose="02000000000000000000" pitchFamily="2" charset="77"/>
                <a:cs typeface="Times New Roman" panose="02020603050405020304" pitchFamily="18" charset="0"/>
              </a:rPr>
              <a:t>Throughout the EYFS, children will be working towards the Early Learning Goals. These describe the level of attainment expected at the end of your child’s reception year in school.</a:t>
            </a:r>
            <a:endParaRPr lang="en-GB" altLang="en-US" sz="1600" dirty="0">
              <a:solidFill>
                <a:schemeClr val="tx1"/>
              </a:solidFill>
              <a:latin typeface="Twinkl" panose="02000000000000000000" pitchFamily="2" charset="77"/>
            </a:endParaRP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defRPr/>
            </a:pPr>
            <a:endParaRPr lang="en-GB" sz="1600" dirty="0">
              <a:latin typeface="Twinkl" panose="02000000000000000000" pitchFamily="2" charset="77"/>
            </a:endParaRPr>
          </a:p>
        </p:txBody>
      </p:sp>
      <p:pic>
        <p:nvPicPr>
          <p:cNvPr id="2" name="Picture 1">
            <a:extLst>
              <a:ext uri="{FF2B5EF4-FFF2-40B4-BE49-F238E27FC236}">
                <a16:creationId xmlns:a16="http://schemas.microsoft.com/office/drawing/2014/main" id="{D13BC04C-9FCB-4ED1-89D8-06BD2465DFD3}"/>
              </a:ext>
            </a:extLst>
          </p:cNvPr>
          <p:cNvPicPr>
            <a:picLocks noChangeAspect="1"/>
          </p:cNvPicPr>
          <p:nvPr/>
        </p:nvPicPr>
        <p:blipFill>
          <a:blip r:embed="rId2"/>
          <a:stretch>
            <a:fillRect/>
          </a:stretch>
        </p:blipFill>
        <p:spPr>
          <a:xfrm>
            <a:off x="7803472" y="441326"/>
            <a:ext cx="916666" cy="860455"/>
          </a:xfrm>
          <a:prstGeom prst="rect">
            <a:avLst/>
          </a:prstGeom>
        </p:spPr>
      </p:pic>
    </p:spTree>
    <p:extLst>
      <p:ext uri="{BB962C8B-B14F-4D97-AF65-F5344CB8AC3E}">
        <p14:creationId xmlns:p14="http://schemas.microsoft.com/office/powerpoint/2010/main" val="41362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fade">
                                      <p:cBhvr>
                                        <p:cTn id="52" dur="500"/>
                                        <p:tgtEl>
                                          <p:spTgt spid="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12" end="12"/>
                                            </p:txEl>
                                          </p:spTgt>
                                        </p:tgtEl>
                                        <p:attrNameLst>
                                          <p:attrName>style.visibility</p:attrName>
                                        </p:attrNameLst>
                                      </p:cBhvr>
                                      <p:to>
                                        <p:strVal val="visible"/>
                                      </p:to>
                                    </p:set>
                                    <p:animEffect transition="in" filter="fade">
                                      <p:cBhvr>
                                        <p:cTn id="57"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pPr algn="ctr"/>
            <a:r>
              <a:rPr lang="en-GB" dirty="0">
                <a:solidFill>
                  <a:srgbClr val="4DB1E3"/>
                </a:solidFill>
              </a:rPr>
              <a:t>Reception Baseline </a:t>
            </a:r>
            <a:br>
              <a:rPr lang="en-GB" dirty="0">
                <a:solidFill>
                  <a:srgbClr val="4DB1E3"/>
                </a:solidFill>
              </a:rPr>
            </a:br>
            <a:r>
              <a:rPr lang="en-GB" dirty="0">
                <a:solidFill>
                  <a:srgbClr val="4DB1E3"/>
                </a:solidFill>
              </a:rPr>
              <a:t>Assessment</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Poppins" panose="00000500000000000000" pitchFamily="2" charset="0"/>
                <a:cs typeface="Poppins" panose="00000500000000000000" pitchFamily="2" charset="0"/>
              </a:rPr>
              <a:t>This is a statutory assessment for all reception children in the country, covering Literacy, Communication &amp; Language and Maths. It comprises short, practical activities for the children to complete with their teacher. The children will not be aware that they are completing an assessment and it is not something that they can prepare for in advance, so please do not worry!</a:t>
            </a:r>
          </a:p>
          <a:p>
            <a:br>
              <a:rPr lang="en-GB" sz="1600" dirty="0">
                <a:latin typeface="Poppins" panose="00000500000000000000" pitchFamily="2" charset="0"/>
                <a:cs typeface="Poppins" panose="00000500000000000000" pitchFamily="2" charset="0"/>
              </a:rPr>
            </a:br>
            <a:r>
              <a:rPr lang="en-GB" sz="1600" dirty="0">
                <a:latin typeface="Poppins" panose="00000500000000000000" pitchFamily="2" charset="0"/>
                <a:cs typeface="Poppins" panose="00000500000000000000" pitchFamily="2" charset="0"/>
              </a:rPr>
              <a:t>It is used to measure progress between entering reception and leaving year 6 and you will receive a summary of your child’s assessment during the Autumn term.</a:t>
            </a:r>
          </a:p>
        </p:txBody>
      </p:sp>
      <p:pic>
        <p:nvPicPr>
          <p:cNvPr id="2" name="Picture 1">
            <a:extLst>
              <a:ext uri="{FF2B5EF4-FFF2-40B4-BE49-F238E27FC236}">
                <a16:creationId xmlns:a16="http://schemas.microsoft.com/office/drawing/2014/main" id="{1BC78703-868B-4E25-BA26-18661C3F6F64}"/>
              </a:ext>
            </a:extLst>
          </p:cNvPr>
          <p:cNvPicPr>
            <a:picLocks noChangeAspect="1"/>
          </p:cNvPicPr>
          <p:nvPr/>
        </p:nvPicPr>
        <p:blipFill>
          <a:blip r:embed="rId2"/>
          <a:stretch>
            <a:fillRect/>
          </a:stretch>
        </p:blipFill>
        <p:spPr>
          <a:xfrm>
            <a:off x="7697933" y="479425"/>
            <a:ext cx="979342" cy="919288"/>
          </a:xfrm>
          <a:prstGeom prst="rect">
            <a:avLst/>
          </a:prstGeom>
        </p:spPr>
      </p:pic>
      <p:pic>
        <p:nvPicPr>
          <p:cNvPr id="3" name="Picture 2">
            <a:extLst>
              <a:ext uri="{FF2B5EF4-FFF2-40B4-BE49-F238E27FC236}">
                <a16:creationId xmlns:a16="http://schemas.microsoft.com/office/drawing/2014/main" id="{1B20C675-8C6E-4C55-9F70-85A80D589E11}"/>
              </a:ext>
            </a:extLst>
          </p:cNvPr>
          <p:cNvPicPr>
            <a:picLocks noChangeAspect="1"/>
          </p:cNvPicPr>
          <p:nvPr/>
        </p:nvPicPr>
        <p:blipFill>
          <a:blip r:embed="rId3"/>
          <a:stretch>
            <a:fillRect/>
          </a:stretch>
        </p:blipFill>
        <p:spPr>
          <a:xfrm>
            <a:off x="3153103" y="4216400"/>
            <a:ext cx="2438400" cy="1876425"/>
          </a:xfrm>
          <a:prstGeom prst="rect">
            <a:avLst/>
          </a:prstGeom>
        </p:spPr>
      </p:pic>
    </p:spTree>
    <p:extLst>
      <p:ext uri="{BB962C8B-B14F-4D97-AF65-F5344CB8AC3E}">
        <p14:creationId xmlns:p14="http://schemas.microsoft.com/office/powerpoint/2010/main" val="267267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a:extLst>
              <a:ext uri="{FF2B5EF4-FFF2-40B4-BE49-F238E27FC236}">
                <a16:creationId xmlns:a16="http://schemas.microsoft.com/office/drawing/2014/main" id="{A18F0892-AE69-2A42-2ACE-5B6A4FC2A085}"/>
              </a:ext>
            </a:extLst>
          </p:cNvPr>
          <p:cNvSpPr>
            <a:spLocks noGrp="1"/>
          </p:cNvSpPr>
          <p:nvPr>
            <p:ph type="title"/>
          </p:nvPr>
        </p:nvSpPr>
        <p:spPr>
          <a:xfrm>
            <a:off x="457200" y="479425"/>
            <a:ext cx="8220075" cy="993775"/>
          </a:xfrm>
        </p:spPr>
        <p:txBody>
          <a:bodyPr/>
          <a:lstStyle/>
          <a:p>
            <a:pPr eaLnBrk="1" hangingPunct="1"/>
            <a:r>
              <a:rPr lang="en-US" altLang="en-US" dirty="0">
                <a:solidFill>
                  <a:srgbClr val="23A7F9"/>
                </a:solidFill>
                <a:latin typeface="Twinkl" panose="02000000000000000000" pitchFamily="2" charset="77"/>
              </a:rPr>
              <a:t>C</a:t>
            </a:r>
            <a:r>
              <a:rPr lang="en-GB" altLang="en-US" dirty="0" err="1">
                <a:solidFill>
                  <a:srgbClr val="23A7F9"/>
                </a:solidFill>
                <a:latin typeface="Twinkl" panose="02000000000000000000" pitchFamily="2" charset="77"/>
              </a:rPr>
              <a:t>ommunication</a:t>
            </a:r>
            <a:r>
              <a:rPr lang="en-GB" altLang="en-US" dirty="0">
                <a:solidFill>
                  <a:srgbClr val="23A7F9"/>
                </a:solidFill>
                <a:latin typeface="Twinkl" panose="02000000000000000000" pitchFamily="2" charset="77"/>
              </a:rPr>
              <a:t> with Home</a:t>
            </a:r>
            <a:endParaRPr lang="en-GB" altLang="en-US" sz="3600" dirty="0">
              <a:solidFill>
                <a:srgbClr val="23A7F9"/>
              </a:solidFill>
              <a:latin typeface="Twinkl" panose="02000000000000000000" pitchFamily="2" charset="77"/>
            </a:endParaRPr>
          </a:p>
        </p:txBody>
      </p:sp>
      <p:sp>
        <p:nvSpPr>
          <p:cNvPr id="11" name="Content Placeholder 21">
            <a:extLst>
              <a:ext uri="{FF2B5EF4-FFF2-40B4-BE49-F238E27FC236}">
                <a16:creationId xmlns:a16="http://schemas.microsoft.com/office/drawing/2014/main" id="{E6473010-4CCD-D3DE-6FE7-590EC11182B1}"/>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GB" altLang="en-US" sz="1600" dirty="0">
                <a:solidFill>
                  <a:srgbClr val="000000"/>
                </a:solidFill>
                <a:latin typeface="Poppins" panose="00000500000000000000" pitchFamily="2" charset="0"/>
                <a:ea typeface="Calibri" panose="020F0502020204030204" pitchFamily="34" charset="0"/>
                <a:cs typeface="Poppins" panose="00000500000000000000" pitchFamily="2" charset="0"/>
              </a:rPr>
              <a:t>At </a:t>
            </a:r>
            <a:r>
              <a:rPr lang="en-GB" altLang="en-US" sz="1600" dirty="0" err="1">
                <a:solidFill>
                  <a:srgbClr val="000000"/>
                </a:solidFill>
                <a:latin typeface="Poppins" panose="00000500000000000000" pitchFamily="2" charset="0"/>
                <a:ea typeface="Calibri" panose="020F0502020204030204" pitchFamily="34" charset="0"/>
                <a:cs typeface="Poppins" panose="00000500000000000000" pitchFamily="2" charset="0"/>
              </a:rPr>
              <a:t>Ingrow</a:t>
            </a:r>
            <a:r>
              <a:rPr lang="en-GB" altLang="en-US" sz="1600" dirty="0">
                <a:solidFill>
                  <a:srgbClr val="000000"/>
                </a:solidFill>
                <a:latin typeface="Poppins" panose="00000500000000000000" pitchFamily="2" charset="0"/>
                <a:ea typeface="Calibri" panose="020F0502020204030204" pitchFamily="34" charset="0"/>
                <a:cs typeface="Poppins" panose="00000500000000000000" pitchFamily="2" charset="0"/>
              </a:rPr>
              <a:t>, we use Class Dojo to communicate between school and home.</a:t>
            </a:r>
          </a:p>
          <a:p>
            <a:pPr marL="0" indent="0">
              <a:spcBef>
                <a:spcPct val="0"/>
              </a:spcBef>
              <a:buNone/>
            </a:pPr>
            <a:endParaRPr lang="en-GB" altLang="en-US" sz="1600" dirty="0">
              <a:solidFill>
                <a:srgbClr val="000000"/>
              </a:solidFill>
              <a:latin typeface="Poppins" panose="00000500000000000000" pitchFamily="2" charset="0"/>
              <a:ea typeface="Calibri" panose="020F0502020204030204" pitchFamily="34" charset="0"/>
              <a:cs typeface="Poppins" panose="00000500000000000000" pitchFamily="2" charset="0"/>
            </a:endParaRPr>
          </a:p>
          <a:p>
            <a:pPr marL="0" indent="0">
              <a:spcBef>
                <a:spcPct val="0"/>
              </a:spcBef>
              <a:buNone/>
            </a:pPr>
            <a:endParaRPr lang="en-GB" altLang="en-US" sz="1600" dirty="0">
              <a:solidFill>
                <a:srgbClr val="000000"/>
              </a:solidFill>
              <a:latin typeface="Poppins" panose="00000500000000000000" pitchFamily="2" charset="0"/>
              <a:ea typeface="Calibri" panose="020F0502020204030204" pitchFamily="34" charset="0"/>
              <a:cs typeface="Poppins" panose="00000500000000000000" pitchFamily="2" charset="0"/>
            </a:endParaRPr>
          </a:p>
          <a:p>
            <a:pPr marL="0" indent="0">
              <a:spcBef>
                <a:spcPct val="0"/>
              </a:spcBef>
              <a:buNone/>
            </a:pPr>
            <a:endParaRPr lang="en-GB" altLang="en-US" sz="1600" dirty="0">
              <a:solidFill>
                <a:srgbClr val="000000"/>
              </a:solidFill>
              <a:latin typeface="Poppins" panose="00000500000000000000" pitchFamily="2" charset="0"/>
              <a:ea typeface="Calibri" panose="020F0502020204030204" pitchFamily="34" charset="0"/>
              <a:cs typeface="Poppins" panose="00000500000000000000" pitchFamily="2" charset="0"/>
            </a:endParaRPr>
          </a:p>
          <a:p>
            <a:pPr marL="0" indent="0">
              <a:spcBef>
                <a:spcPct val="0"/>
              </a:spcBef>
              <a:buNone/>
            </a:pPr>
            <a:endParaRPr lang="en-GB" altLang="en-US" sz="1600" dirty="0">
              <a:solidFill>
                <a:srgbClr val="000000"/>
              </a:solidFill>
              <a:latin typeface="Poppins" panose="00000500000000000000" pitchFamily="2" charset="0"/>
              <a:ea typeface="Calibri" panose="020F0502020204030204" pitchFamily="34" charset="0"/>
              <a:cs typeface="Poppins" panose="00000500000000000000" pitchFamily="2" charset="0"/>
            </a:endParaRPr>
          </a:p>
          <a:p>
            <a:pPr marL="0" indent="0">
              <a:spcBef>
                <a:spcPct val="0"/>
              </a:spcBef>
              <a:buNone/>
            </a:pPr>
            <a:endParaRPr lang="en-GB" altLang="en-US" sz="1600" dirty="0">
              <a:solidFill>
                <a:srgbClr val="000000"/>
              </a:solidFill>
              <a:latin typeface="Poppins" panose="00000500000000000000" pitchFamily="2" charset="0"/>
              <a:ea typeface="Calibri" panose="020F0502020204030204" pitchFamily="34" charset="0"/>
              <a:cs typeface="Poppins" panose="00000500000000000000" pitchFamily="2" charset="0"/>
            </a:endParaRPr>
          </a:p>
          <a:p>
            <a:pPr marL="0" indent="0">
              <a:spcBef>
                <a:spcPct val="0"/>
              </a:spcBef>
              <a:buNone/>
            </a:pPr>
            <a:endParaRPr lang="en-GB" altLang="en-US" sz="1600" dirty="0">
              <a:solidFill>
                <a:srgbClr val="000000"/>
              </a:solidFill>
              <a:latin typeface="Poppins" panose="00000500000000000000" pitchFamily="2" charset="0"/>
              <a:ea typeface="Calibri" panose="020F0502020204030204" pitchFamily="34" charset="0"/>
              <a:cs typeface="Poppins" panose="00000500000000000000" pitchFamily="2" charset="0"/>
            </a:endParaRPr>
          </a:p>
          <a:p>
            <a:pPr marL="0" indent="0">
              <a:spcBef>
                <a:spcPct val="0"/>
              </a:spcBef>
              <a:buNone/>
            </a:pPr>
            <a:endParaRPr lang="en-GB" altLang="en-US" sz="1600" dirty="0">
              <a:solidFill>
                <a:srgbClr val="000000"/>
              </a:solidFill>
              <a:latin typeface="Poppins" panose="00000500000000000000" pitchFamily="2" charset="0"/>
              <a:ea typeface="Calibri" panose="020F0502020204030204" pitchFamily="34" charset="0"/>
              <a:cs typeface="Poppins" panose="00000500000000000000" pitchFamily="2" charset="0"/>
            </a:endParaRPr>
          </a:p>
          <a:p>
            <a:pPr marL="0" indent="0">
              <a:spcBef>
                <a:spcPct val="0"/>
              </a:spcBef>
              <a:buNone/>
            </a:pPr>
            <a:r>
              <a:rPr lang="en-GB" altLang="en-US" sz="1600" dirty="0">
                <a:solidFill>
                  <a:srgbClr val="000000"/>
                </a:solidFill>
                <a:latin typeface="Poppins" panose="00000500000000000000" pitchFamily="2" charset="0"/>
                <a:ea typeface="Calibri" panose="020F0502020204030204" pitchFamily="34" charset="0"/>
                <a:cs typeface="Poppins" panose="00000500000000000000" pitchFamily="2" charset="0"/>
              </a:rPr>
              <a:t>We understand and value the support you provide for your child at home. Early years staff would love to hear about what you and your child have been doing at home. We encourage you to share your child’s learning, achievements and experiences with staff, as this helps us to build a more complete picture of your child.  </a:t>
            </a:r>
          </a:p>
          <a:p>
            <a:pPr>
              <a:spcBef>
                <a:spcPct val="0"/>
              </a:spcBef>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12" name="Picture 11" descr="Logo&#10;&#10;Description automatically generated with low confidence">
            <a:extLst>
              <a:ext uri="{FF2B5EF4-FFF2-40B4-BE49-F238E27FC236}">
                <a16:creationId xmlns:a16="http://schemas.microsoft.com/office/drawing/2014/main" id="{1DC8BC97-C4E0-0167-D024-C0578145C1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604" y="4582510"/>
            <a:ext cx="2074527" cy="2821208"/>
          </a:xfrm>
          <a:prstGeom prst="rect">
            <a:avLst/>
          </a:prstGeom>
        </p:spPr>
      </p:pic>
      <p:pic>
        <p:nvPicPr>
          <p:cNvPr id="2" name="Picture 1">
            <a:extLst>
              <a:ext uri="{FF2B5EF4-FFF2-40B4-BE49-F238E27FC236}">
                <a16:creationId xmlns:a16="http://schemas.microsoft.com/office/drawing/2014/main" id="{7EEA29D5-F2FF-4CC1-BC11-5C6BE02C8334}"/>
              </a:ext>
            </a:extLst>
          </p:cNvPr>
          <p:cNvPicPr>
            <a:picLocks noChangeAspect="1"/>
          </p:cNvPicPr>
          <p:nvPr/>
        </p:nvPicPr>
        <p:blipFill>
          <a:blip r:embed="rId3"/>
          <a:stretch>
            <a:fillRect/>
          </a:stretch>
        </p:blipFill>
        <p:spPr>
          <a:xfrm>
            <a:off x="7628104" y="604712"/>
            <a:ext cx="1058695" cy="993775"/>
          </a:xfrm>
          <a:prstGeom prst="rect">
            <a:avLst/>
          </a:prstGeom>
        </p:spPr>
      </p:pic>
      <p:pic>
        <p:nvPicPr>
          <p:cNvPr id="4" name="Picture 3">
            <a:extLst>
              <a:ext uri="{FF2B5EF4-FFF2-40B4-BE49-F238E27FC236}">
                <a16:creationId xmlns:a16="http://schemas.microsoft.com/office/drawing/2014/main" id="{77A6B880-313C-4FEB-BC5B-C34808CA90F9}"/>
              </a:ext>
            </a:extLst>
          </p:cNvPr>
          <p:cNvPicPr>
            <a:picLocks noChangeAspect="1"/>
          </p:cNvPicPr>
          <p:nvPr/>
        </p:nvPicPr>
        <p:blipFill>
          <a:blip r:embed="rId4"/>
          <a:stretch>
            <a:fillRect/>
          </a:stretch>
        </p:blipFill>
        <p:spPr>
          <a:xfrm>
            <a:off x="3768697" y="1831920"/>
            <a:ext cx="1597080" cy="1597080"/>
          </a:xfrm>
          <a:prstGeom prst="rect">
            <a:avLst/>
          </a:prstGeom>
        </p:spPr>
      </p:pic>
    </p:spTree>
    <p:extLst>
      <p:ext uri="{BB962C8B-B14F-4D97-AF65-F5344CB8AC3E}">
        <p14:creationId xmlns:p14="http://schemas.microsoft.com/office/powerpoint/2010/main" val="7233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8" end="8"/>
                                            </p:txEl>
                                          </p:spTgt>
                                        </p:tgtEl>
                                        <p:attrNameLst>
                                          <p:attrName>style.visibility</p:attrName>
                                        </p:attrNameLst>
                                      </p:cBhvr>
                                      <p:to>
                                        <p:strVal val="visible"/>
                                      </p:to>
                                    </p:set>
                                    <p:animEffect transition="in" filter="fade">
                                      <p:cBhvr>
                                        <p:cTn id="1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D8AC2E4C-E88A-C1F4-DE44-9FC94E5FB6BE}"/>
              </a:ext>
            </a:extLst>
          </p:cNvPr>
          <p:cNvSpPr>
            <a:spLocks noGrp="1"/>
          </p:cNvSpPr>
          <p:nvPr>
            <p:ph type="title"/>
          </p:nvPr>
        </p:nvSpPr>
        <p:spPr>
          <a:xfrm>
            <a:off x="457200" y="479425"/>
            <a:ext cx="8220075" cy="993775"/>
          </a:xfrm>
        </p:spPr>
        <p:txBody>
          <a:bodyPr/>
          <a:lstStyle/>
          <a:p>
            <a:r>
              <a:rPr lang="en-GB">
                <a:solidFill>
                  <a:srgbClr val="00A8E7"/>
                </a:solidFill>
              </a:rPr>
              <a:t>Frequently Asked </a:t>
            </a:r>
            <a:r>
              <a:rPr lang="en-GB" dirty="0">
                <a:solidFill>
                  <a:srgbClr val="00A8E7"/>
                </a:solidFill>
              </a:rPr>
              <a:t>Q</a:t>
            </a:r>
            <a:r>
              <a:rPr lang="en-GB">
                <a:solidFill>
                  <a:srgbClr val="00A8E7"/>
                </a:solidFill>
              </a:rPr>
              <a:t>uestions</a:t>
            </a:r>
            <a:endParaRPr lang="en-GB" altLang="en-US" sz="3600" dirty="0">
              <a:solidFill>
                <a:srgbClr val="00A8E7"/>
              </a:solidFill>
              <a:latin typeface="Twinkl" panose="02000000000000000000" pitchFamily="2" charset="77"/>
            </a:endParaRPr>
          </a:p>
        </p:txBody>
      </p:sp>
      <p:sp>
        <p:nvSpPr>
          <p:cNvPr id="4" name="Content Placeholder 21">
            <a:extLst>
              <a:ext uri="{FF2B5EF4-FFF2-40B4-BE49-F238E27FC236}">
                <a16:creationId xmlns:a16="http://schemas.microsoft.com/office/drawing/2014/main" id="{46C4C7B2-4E6B-819B-4C47-6365162B24B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dirty="0"/>
              <a:t>When will my child start writing?</a:t>
            </a:r>
          </a:p>
          <a:p>
            <a:pPr fontAlgn="base"/>
            <a:r>
              <a:rPr lang="en-GB" dirty="0"/>
              <a:t>When will I get my first reading book?</a:t>
            </a:r>
          </a:p>
          <a:p>
            <a:pPr fontAlgn="base"/>
            <a:r>
              <a:rPr lang="en-GB" dirty="0"/>
              <a:t>What happens at playtimes and lunchtimes?</a:t>
            </a:r>
          </a:p>
          <a:p>
            <a:pPr fontAlgn="base"/>
            <a:r>
              <a:rPr lang="en-GB" dirty="0"/>
              <a:t>What do I do if my child is poorly or needs to be off school?</a:t>
            </a:r>
          </a:p>
          <a:p>
            <a:pPr fontAlgn="base"/>
            <a:r>
              <a:rPr lang="en-GB" dirty="0"/>
              <a:t>What wraparound care is available at school?</a:t>
            </a:r>
          </a:p>
          <a:p>
            <a:pPr fontAlgn="base"/>
            <a:r>
              <a:rPr lang="en-GB" dirty="0"/>
              <a:t>My child finds it hard to separate from me at drop-offs - what can I do?</a:t>
            </a:r>
          </a:p>
        </p:txBody>
      </p:sp>
      <p:pic>
        <p:nvPicPr>
          <p:cNvPr id="2" name="Picture 1">
            <a:extLst>
              <a:ext uri="{FF2B5EF4-FFF2-40B4-BE49-F238E27FC236}">
                <a16:creationId xmlns:a16="http://schemas.microsoft.com/office/drawing/2014/main" id="{144E8057-E5B4-4056-9B03-491CCDE0773F}"/>
              </a:ext>
            </a:extLst>
          </p:cNvPr>
          <p:cNvPicPr>
            <a:picLocks noChangeAspect="1"/>
          </p:cNvPicPr>
          <p:nvPr/>
        </p:nvPicPr>
        <p:blipFill>
          <a:blip r:embed="rId2"/>
          <a:stretch>
            <a:fillRect/>
          </a:stretch>
        </p:blipFill>
        <p:spPr>
          <a:xfrm>
            <a:off x="7541547" y="512858"/>
            <a:ext cx="1060796" cy="993734"/>
          </a:xfrm>
          <a:prstGeom prst="rect">
            <a:avLst/>
          </a:prstGeom>
        </p:spPr>
      </p:pic>
    </p:spTree>
    <p:extLst>
      <p:ext uri="{BB962C8B-B14F-4D97-AF65-F5344CB8AC3E}">
        <p14:creationId xmlns:p14="http://schemas.microsoft.com/office/powerpoint/2010/main" val="379772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3298956"/>
            <a:ext cx="7632700" cy="2606163"/>
          </a:xfrm>
          <a:prstGeom prst="rect">
            <a:avLst/>
          </a:prstGeom>
        </p:spPr>
        <p:txBody>
          <a:bodyPr wrap="square" lIns="0" tIns="0" rIns="0" bIns="0">
            <a:spAutoFit/>
          </a:bodyPr>
          <a:lstStyle/>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This </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presentation aims to provide an introduction to starting Reception at </a:t>
            </a:r>
            <a:r>
              <a:rPr lang="en-GB" altLang="en-US" sz="1600" dirty="0" err="1">
                <a:solidFill>
                  <a:srgbClr val="000000"/>
                </a:solidFill>
                <a:latin typeface="Twinkl" panose="02000000000000000000" pitchFamily="2" charset="77"/>
                <a:ea typeface="Calibri" panose="020F0502020204030204" pitchFamily="34" charset="0"/>
                <a:cs typeface="Times New Roman" panose="02020603050405020304" pitchFamily="18" charset="0"/>
              </a:rPr>
              <a:t>Ingrow</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 and includes initial information which we hope you will find useful. Should you have any further questions, staff will be happy to discuss these with you.</a:t>
            </a: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The information in this presentation will also be available on the </a:t>
            </a:r>
            <a:r>
              <a:rPr lang="en-GB" sz="1600" dirty="0"/>
              <a:t>school website </a:t>
            </a:r>
            <a:r>
              <a:rPr lang="en-GB" sz="1600" dirty="0">
                <a:hlinkClick r:id="rId2"/>
              </a:rPr>
              <a:t>www.ingrowprimary.co.uk</a:t>
            </a:r>
            <a:r>
              <a:rPr lang="en-GB" sz="1600" dirty="0"/>
              <a:t> which is kept up to date with the latest news and events and has lots more information about our school.</a:t>
            </a:r>
          </a:p>
          <a:p>
            <a:pPr>
              <a:lnSpc>
                <a:spcPct val="107000"/>
              </a:lnSpc>
              <a:spcBef>
                <a:spcPts val="1200"/>
              </a:spcBef>
              <a:spcAft>
                <a:spcPts val="800"/>
              </a:spcAft>
            </a:pPr>
            <a:r>
              <a:rPr lang="en-GB" altLang="en-US" sz="1600" dirty="0">
                <a:latin typeface="Twinkl" panose="02000000000000000000" pitchFamily="2" charset="77"/>
                <a:ea typeface="Sassoon Infant Rg" panose="02000803050000020003" pitchFamily="2" charset="0"/>
                <a:cs typeface="Sassoon Infant Rg" panose="02000803050000020003" pitchFamily="2" charset="0"/>
              </a:rPr>
              <a:t>Once your child starts, you will have access to Class Dojo for daily information and messaging.</a:t>
            </a:r>
          </a:p>
        </p:txBody>
      </p:sp>
      <p:pic>
        <p:nvPicPr>
          <p:cNvPr id="2050" name="Picture 2" descr="Ingrow Primary School">
            <a:extLst>
              <a:ext uri="{FF2B5EF4-FFF2-40B4-BE49-F238E27FC236}">
                <a16:creationId xmlns:a16="http://schemas.microsoft.com/office/drawing/2014/main" id="{C3B0692D-DD2F-4697-9A9F-9C188B920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1091391"/>
            <a:ext cx="18097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1">
            <a:extLst>
              <a:ext uri="{FF2B5EF4-FFF2-40B4-BE49-F238E27FC236}">
                <a16:creationId xmlns:a16="http://schemas.microsoft.com/office/drawing/2014/main" id="{AE47F4C9-7995-B34D-38C0-4FEEE9CC1843}"/>
              </a:ext>
            </a:extLst>
          </p:cNvPr>
          <p:cNvSpPr txBox="1">
            <a:spLocks/>
          </p:cNvSpPr>
          <p:nvPr/>
        </p:nvSpPr>
        <p:spPr>
          <a:xfrm>
            <a:off x="755650" y="1849820"/>
            <a:ext cx="7632700" cy="3799159"/>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hope that this presentation is useful. Should you have any questions, please feel free to speak to a member of staff. </a:t>
            </a:r>
          </a:p>
          <a:p>
            <a:pPr marL="0" indent="0" algn="ctr">
              <a:lnSpc>
                <a:spcPct val="107000"/>
              </a:lnSpc>
              <a:spcAft>
                <a:spcPts val="800"/>
              </a:spcAft>
              <a:buNone/>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aim to ensure that your children’s experience in Reception is a happy and rewarding one. We look forward to working with both you and your children.</a:t>
            </a: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a:p>
            <a:pPr marL="0" indent="0" algn="ctr">
              <a:buNone/>
            </a:pP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646FFBE-41A6-4571-8340-8F3439C92521}"/>
              </a:ext>
            </a:extLst>
          </p:cNvPr>
          <p:cNvPicPr>
            <a:picLocks noChangeAspect="1"/>
          </p:cNvPicPr>
          <p:nvPr/>
        </p:nvPicPr>
        <p:blipFill>
          <a:blip r:embed="rId2"/>
          <a:stretch>
            <a:fillRect/>
          </a:stretch>
        </p:blipFill>
        <p:spPr>
          <a:xfrm>
            <a:off x="3947008" y="712154"/>
            <a:ext cx="1060796" cy="993734"/>
          </a:xfrm>
          <a:prstGeom prst="rect">
            <a:avLst/>
          </a:prstGeom>
        </p:spPr>
      </p:pic>
      <p:pic>
        <p:nvPicPr>
          <p:cNvPr id="3" name="Picture 2">
            <a:extLst>
              <a:ext uri="{FF2B5EF4-FFF2-40B4-BE49-F238E27FC236}">
                <a16:creationId xmlns:a16="http://schemas.microsoft.com/office/drawing/2014/main" id="{7DC6AD48-297B-42F6-87F6-E5890315F327}"/>
              </a:ext>
            </a:extLst>
          </p:cNvPr>
          <p:cNvPicPr>
            <a:picLocks noChangeAspect="1"/>
          </p:cNvPicPr>
          <p:nvPr/>
        </p:nvPicPr>
        <p:blipFill rotWithShape="1">
          <a:blip r:embed="rId3"/>
          <a:srcRect l="1" r="59776" b="1841"/>
          <a:stretch/>
        </p:blipFill>
        <p:spPr>
          <a:xfrm>
            <a:off x="3657600" y="3504033"/>
            <a:ext cx="2165131" cy="2641813"/>
          </a:xfrm>
          <a:prstGeom prst="rect">
            <a:avLst/>
          </a:prstGeom>
        </p:spPr>
      </p:pic>
    </p:spTree>
    <p:extLst>
      <p:ext uri="{BB962C8B-B14F-4D97-AF65-F5344CB8AC3E}">
        <p14:creationId xmlns:p14="http://schemas.microsoft.com/office/powerpoint/2010/main" val="338160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C188D254-076F-E2AD-6519-A679EF854E8E}"/>
              </a:ext>
            </a:extLst>
          </p:cNvPr>
          <p:cNvSpPr>
            <a:spLocks noGrp="1"/>
          </p:cNvSpPr>
          <p:nvPr>
            <p:ph type="title"/>
          </p:nvPr>
        </p:nvSpPr>
        <p:spPr>
          <a:xfrm>
            <a:off x="135758" y="384566"/>
            <a:ext cx="8872484" cy="993775"/>
          </a:xfrm>
        </p:spPr>
        <p:txBody>
          <a:bodyPr/>
          <a:lstStyle/>
          <a:p>
            <a:pPr eaLnBrk="1" hangingPunct="1"/>
            <a:r>
              <a:rPr lang="en-GB" altLang="en-US" sz="3200" dirty="0">
                <a:solidFill>
                  <a:srgbClr val="23A7F9"/>
                </a:solidFill>
                <a:latin typeface="Twinkl" panose="02000000000000000000" pitchFamily="2" charset="77"/>
              </a:rPr>
              <a:t>Who’s Who at </a:t>
            </a:r>
            <a:r>
              <a:rPr lang="en-GB" altLang="en-US" sz="3200" dirty="0" err="1">
                <a:solidFill>
                  <a:srgbClr val="23A7F9"/>
                </a:solidFill>
                <a:latin typeface="Twinkl" panose="02000000000000000000" pitchFamily="2" charset="77"/>
              </a:rPr>
              <a:t>Ingrow</a:t>
            </a:r>
            <a:endParaRPr lang="en-GB" altLang="en-US" sz="3200" dirty="0">
              <a:solidFill>
                <a:srgbClr val="23A7F9"/>
              </a:solidFill>
              <a:latin typeface="Twinkl" panose="02000000000000000000" pitchFamily="2" charset="77"/>
            </a:endParaRPr>
          </a:p>
        </p:txBody>
      </p:sp>
      <p:sp>
        <p:nvSpPr>
          <p:cNvPr id="9" name="Content Placeholder 21">
            <a:extLst>
              <a:ext uri="{FF2B5EF4-FFF2-40B4-BE49-F238E27FC236}">
                <a16:creationId xmlns:a16="http://schemas.microsoft.com/office/drawing/2014/main" id="{3D42CC5A-C810-B23B-C27E-F87823016A72}"/>
              </a:ext>
            </a:extLst>
          </p:cNvPr>
          <p:cNvSpPr txBox="1">
            <a:spLocks/>
          </p:cNvSpPr>
          <p:nvPr/>
        </p:nvSpPr>
        <p:spPr>
          <a:xfrm>
            <a:off x="755650" y="1343467"/>
            <a:ext cx="7632700" cy="1805161"/>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1200"/>
              </a:spcBef>
              <a:spcAft>
                <a:spcPts val="800"/>
              </a:spcAft>
            </a:pPr>
            <a:r>
              <a:rPr lang="en-US" altLang="en-US" sz="1400" dirty="0" err="1">
                <a:latin typeface="Twinkl" panose="02000000000000000000" pitchFamily="2" charset="77"/>
                <a:ea typeface="Calibri" panose="020F0502020204030204" pitchFamily="34" charset="0"/>
                <a:cs typeface="Times New Roman" panose="02020603050405020304" pitchFamily="18" charset="0"/>
              </a:rPr>
              <a:t>Mrs</a:t>
            </a:r>
            <a:r>
              <a:rPr lang="en-US" altLang="en-US" sz="1400" dirty="0">
                <a:latin typeface="Twinkl" panose="02000000000000000000" pitchFamily="2" charset="77"/>
                <a:ea typeface="Calibri" panose="020F0502020204030204" pitchFamily="34" charset="0"/>
                <a:cs typeface="Times New Roman" panose="02020603050405020304" pitchFamily="18" charset="0"/>
              </a:rPr>
              <a:t> Murphy – Headteacher</a:t>
            </a:r>
          </a:p>
          <a:p>
            <a:pPr>
              <a:lnSpc>
                <a:spcPct val="107000"/>
              </a:lnSpc>
              <a:spcBef>
                <a:spcPts val="1200"/>
              </a:spcBef>
              <a:spcAft>
                <a:spcPts val="800"/>
              </a:spcAft>
            </a:pPr>
            <a:r>
              <a:rPr lang="en-US" altLang="en-US" sz="1400" dirty="0">
                <a:latin typeface="Twinkl" panose="02000000000000000000" pitchFamily="2" charset="77"/>
                <a:ea typeface="Calibri" panose="020F0502020204030204" pitchFamily="34" charset="0"/>
                <a:cs typeface="Times New Roman" panose="02020603050405020304" pitchFamily="18" charset="0"/>
              </a:rPr>
              <a:t>Miss </a:t>
            </a:r>
            <a:r>
              <a:rPr lang="en-US" altLang="en-US" sz="1400" dirty="0" err="1">
                <a:latin typeface="Twinkl" panose="02000000000000000000" pitchFamily="2" charset="77"/>
                <a:ea typeface="Calibri" panose="020F0502020204030204" pitchFamily="34" charset="0"/>
                <a:cs typeface="Times New Roman" panose="02020603050405020304" pitchFamily="18" charset="0"/>
              </a:rPr>
              <a:t>Desanj</a:t>
            </a:r>
            <a:r>
              <a:rPr lang="en-US" altLang="en-US" sz="1400" dirty="0">
                <a:latin typeface="Twinkl" panose="02000000000000000000" pitchFamily="2" charset="77"/>
                <a:ea typeface="Calibri" panose="020F0502020204030204" pitchFamily="34" charset="0"/>
                <a:cs typeface="Times New Roman" panose="02020603050405020304" pitchFamily="18" charset="0"/>
              </a:rPr>
              <a:t> – Deputy Headteacher</a:t>
            </a:r>
          </a:p>
          <a:p>
            <a:pPr>
              <a:lnSpc>
                <a:spcPct val="107000"/>
              </a:lnSpc>
              <a:spcBef>
                <a:spcPts val="1200"/>
              </a:spcBef>
              <a:spcAft>
                <a:spcPts val="800"/>
              </a:spcAft>
            </a:pPr>
            <a:r>
              <a:rPr lang="en-US" altLang="en-US" sz="1400" dirty="0" err="1">
                <a:latin typeface="Twinkl" panose="02000000000000000000" pitchFamily="2" charset="77"/>
                <a:ea typeface="Calibri" panose="020F0502020204030204" pitchFamily="34" charset="0"/>
                <a:cs typeface="Times New Roman" panose="02020603050405020304" pitchFamily="18" charset="0"/>
              </a:rPr>
              <a:t>Mrs</a:t>
            </a:r>
            <a:r>
              <a:rPr lang="en-US" altLang="en-US" sz="1400" dirty="0">
                <a:latin typeface="Twinkl" panose="02000000000000000000" pitchFamily="2" charset="77"/>
                <a:ea typeface="Calibri" panose="020F0502020204030204" pitchFamily="34" charset="0"/>
                <a:cs typeface="Times New Roman" panose="02020603050405020304" pitchFamily="18" charset="0"/>
              </a:rPr>
              <a:t> </a:t>
            </a:r>
            <a:r>
              <a:rPr lang="en-US" altLang="en-US" sz="1400" dirty="0" err="1">
                <a:latin typeface="Twinkl" panose="02000000000000000000" pitchFamily="2" charset="77"/>
                <a:ea typeface="Calibri" panose="020F0502020204030204" pitchFamily="34" charset="0"/>
                <a:cs typeface="Times New Roman" panose="02020603050405020304" pitchFamily="18" charset="0"/>
              </a:rPr>
              <a:t>Mawer</a:t>
            </a:r>
            <a:r>
              <a:rPr lang="en-US" altLang="en-US" sz="1400" dirty="0">
                <a:latin typeface="Twinkl" panose="02000000000000000000" pitchFamily="2" charset="77"/>
                <a:ea typeface="Calibri" panose="020F0502020204030204" pitchFamily="34" charset="0"/>
                <a:cs typeface="Times New Roman" panose="02020603050405020304" pitchFamily="18" charset="0"/>
              </a:rPr>
              <a:t> – Family Liaison</a:t>
            </a:r>
          </a:p>
          <a:p>
            <a:pPr>
              <a:lnSpc>
                <a:spcPct val="107000"/>
              </a:lnSpc>
              <a:spcBef>
                <a:spcPts val="1200"/>
              </a:spcBef>
              <a:spcAft>
                <a:spcPts val="800"/>
              </a:spcAft>
            </a:pPr>
            <a:r>
              <a:rPr lang="en-GB" altLang="en-US" sz="1400" dirty="0">
                <a:latin typeface="Twinkl" panose="02000000000000000000" pitchFamily="2" charset="77"/>
                <a:ea typeface="Calibri" panose="020F0502020204030204" pitchFamily="34" charset="0"/>
                <a:cs typeface="Times New Roman" panose="02020603050405020304" pitchFamily="18" charset="0"/>
              </a:rPr>
              <a:t>Mrs Emsley - SENCo</a:t>
            </a:r>
          </a:p>
        </p:txBody>
      </p:sp>
      <p:pic>
        <p:nvPicPr>
          <p:cNvPr id="3" name="Picture 2">
            <a:extLst>
              <a:ext uri="{FF2B5EF4-FFF2-40B4-BE49-F238E27FC236}">
                <a16:creationId xmlns:a16="http://schemas.microsoft.com/office/drawing/2014/main" id="{E7C1F368-97BC-4D51-2F7B-C65D104603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73173" y="3376766"/>
            <a:ext cx="1240819" cy="2686694"/>
          </a:xfrm>
          <a:prstGeom prst="rect">
            <a:avLst/>
          </a:prstGeom>
        </p:spPr>
      </p:pic>
      <p:pic>
        <p:nvPicPr>
          <p:cNvPr id="10" name="Picture 9">
            <a:extLst>
              <a:ext uri="{FF2B5EF4-FFF2-40B4-BE49-F238E27FC236}">
                <a16:creationId xmlns:a16="http://schemas.microsoft.com/office/drawing/2014/main" id="{FAA49458-BBDA-9C16-A1A8-336A0D3D61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259" y="3231224"/>
            <a:ext cx="1138142" cy="2835917"/>
          </a:xfrm>
          <a:prstGeom prst="rect">
            <a:avLst/>
          </a:prstGeom>
        </p:spPr>
      </p:pic>
      <p:pic>
        <p:nvPicPr>
          <p:cNvPr id="11" name="Picture 10">
            <a:extLst>
              <a:ext uri="{FF2B5EF4-FFF2-40B4-BE49-F238E27FC236}">
                <a16:creationId xmlns:a16="http://schemas.microsoft.com/office/drawing/2014/main" id="{94863E9B-D3A1-1A48-54F2-89C2CE7C87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42361" y="3347401"/>
            <a:ext cx="1674621" cy="2745424"/>
          </a:xfrm>
          <a:prstGeom prst="rect">
            <a:avLst/>
          </a:prstGeom>
        </p:spPr>
      </p:pic>
      <p:pic>
        <p:nvPicPr>
          <p:cNvPr id="13" name="Picture 12">
            <a:extLst>
              <a:ext uri="{FF2B5EF4-FFF2-40B4-BE49-F238E27FC236}">
                <a16:creationId xmlns:a16="http://schemas.microsoft.com/office/drawing/2014/main" id="{4F686B1D-B82D-1492-4B85-B7EF103973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49770" y="3709371"/>
            <a:ext cx="1674621" cy="2383454"/>
          </a:xfrm>
          <a:prstGeom prst="rect">
            <a:avLst/>
          </a:prstGeom>
        </p:spPr>
      </p:pic>
      <p:pic>
        <p:nvPicPr>
          <p:cNvPr id="14" name="Picture 13">
            <a:extLst>
              <a:ext uri="{FF2B5EF4-FFF2-40B4-BE49-F238E27FC236}">
                <a16:creationId xmlns:a16="http://schemas.microsoft.com/office/drawing/2014/main" id="{A4372BEB-656A-5362-839A-E70B7D896B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04637" y="3347401"/>
            <a:ext cx="881533" cy="2683904"/>
          </a:xfrm>
          <a:prstGeom prst="rect">
            <a:avLst/>
          </a:prstGeom>
        </p:spPr>
      </p:pic>
    </p:spTree>
    <p:extLst>
      <p:ext uri="{BB962C8B-B14F-4D97-AF65-F5344CB8AC3E}">
        <p14:creationId xmlns:p14="http://schemas.microsoft.com/office/powerpoint/2010/main" val="3932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C188D254-076F-E2AD-6519-A679EF854E8E}"/>
              </a:ext>
            </a:extLst>
          </p:cNvPr>
          <p:cNvSpPr>
            <a:spLocks noGrp="1"/>
          </p:cNvSpPr>
          <p:nvPr>
            <p:ph type="title"/>
          </p:nvPr>
        </p:nvSpPr>
        <p:spPr>
          <a:xfrm>
            <a:off x="135758" y="384566"/>
            <a:ext cx="8872484" cy="993775"/>
          </a:xfrm>
        </p:spPr>
        <p:txBody>
          <a:bodyPr/>
          <a:lstStyle/>
          <a:p>
            <a:pPr eaLnBrk="1" hangingPunct="1"/>
            <a:r>
              <a:rPr lang="en-GB" altLang="en-US" sz="3200" dirty="0">
                <a:solidFill>
                  <a:srgbClr val="23A7F9"/>
                </a:solidFill>
                <a:latin typeface="Twinkl" panose="02000000000000000000" pitchFamily="2" charset="77"/>
              </a:rPr>
              <a:t>Who’s Who at </a:t>
            </a:r>
            <a:r>
              <a:rPr lang="en-GB" altLang="en-US" sz="3200" dirty="0" err="1">
                <a:solidFill>
                  <a:srgbClr val="23A7F9"/>
                </a:solidFill>
                <a:latin typeface="Twinkl" panose="02000000000000000000" pitchFamily="2" charset="77"/>
              </a:rPr>
              <a:t>Ingrow</a:t>
            </a:r>
            <a:endParaRPr lang="en-GB" altLang="en-US" sz="3200" dirty="0">
              <a:solidFill>
                <a:srgbClr val="23A7F9"/>
              </a:solidFill>
              <a:latin typeface="Twinkl" panose="02000000000000000000" pitchFamily="2" charset="77"/>
            </a:endParaRPr>
          </a:p>
        </p:txBody>
      </p:sp>
      <p:sp>
        <p:nvSpPr>
          <p:cNvPr id="9" name="Content Placeholder 21">
            <a:extLst>
              <a:ext uri="{FF2B5EF4-FFF2-40B4-BE49-F238E27FC236}">
                <a16:creationId xmlns:a16="http://schemas.microsoft.com/office/drawing/2014/main" id="{3D42CC5A-C810-B23B-C27E-F87823016A72}"/>
              </a:ext>
            </a:extLst>
          </p:cNvPr>
          <p:cNvSpPr txBox="1">
            <a:spLocks/>
          </p:cNvSpPr>
          <p:nvPr/>
        </p:nvSpPr>
        <p:spPr>
          <a:xfrm>
            <a:off x="538217" y="1241919"/>
            <a:ext cx="7632700" cy="4374161"/>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1200"/>
              </a:spcBef>
              <a:spcAft>
                <a:spcPts val="800"/>
              </a:spcAft>
              <a:buNone/>
            </a:pPr>
            <a:r>
              <a:rPr lang="en-US" altLang="en-US" sz="1400" dirty="0">
                <a:latin typeface="Twinkl" panose="02000000000000000000" pitchFamily="2" charset="77"/>
                <a:ea typeface="Calibri" panose="020F0502020204030204" pitchFamily="34" charset="0"/>
                <a:cs typeface="Times New Roman" panose="02020603050405020304" pitchFamily="18" charset="0"/>
              </a:rPr>
              <a:t>Miss Boocock – Assistant Head for Early Years &amp; Reception teacher</a:t>
            </a:r>
          </a:p>
          <a:p>
            <a:pPr marL="0" indent="0">
              <a:lnSpc>
                <a:spcPct val="107000"/>
              </a:lnSpc>
              <a:spcBef>
                <a:spcPts val="1200"/>
              </a:spcBef>
              <a:spcAft>
                <a:spcPts val="800"/>
              </a:spcAft>
              <a:buNone/>
            </a:pPr>
            <a:r>
              <a:rPr lang="en-US" altLang="en-US" sz="1400" dirty="0">
                <a:latin typeface="Twinkl" panose="02000000000000000000" pitchFamily="2" charset="77"/>
                <a:ea typeface="Calibri" panose="020F0502020204030204" pitchFamily="34" charset="0"/>
                <a:cs typeface="Times New Roman" panose="02020603050405020304" pitchFamily="18" charset="0"/>
              </a:rPr>
              <a:t>Miss Dennis – Reception Teacher</a:t>
            </a:r>
          </a:p>
          <a:p>
            <a:pPr>
              <a:lnSpc>
                <a:spcPct val="107000"/>
              </a:lnSpc>
              <a:spcBef>
                <a:spcPts val="1200"/>
              </a:spcBef>
              <a:spcAft>
                <a:spcPts val="800"/>
              </a:spcAft>
            </a:pPr>
            <a:endParaRPr lang="en-US" altLang="en-US" sz="1400" dirty="0">
              <a:latin typeface="Twinkl" panose="02000000000000000000" pitchFamily="2" charset="77"/>
              <a:ea typeface="Calibri" panose="020F0502020204030204" pitchFamily="34" charset="0"/>
              <a:cs typeface="Times New Roman" panose="02020603050405020304" pitchFamily="18" charset="0"/>
            </a:endParaRPr>
          </a:p>
          <a:p>
            <a:pPr marL="0" indent="0">
              <a:lnSpc>
                <a:spcPct val="107000"/>
              </a:lnSpc>
              <a:spcBef>
                <a:spcPts val="1200"/>
              </a:spcBef>
              <a:spcAft>
                <a:spcPts val="800"/>
              </a:spcAft>
              <a:buNone/>
            </a:pPr>
            <a:r>
              <a:rPr lang="en-US" altLang="en-US" sz="1400" dirty="0" err="1">
                <a:latin typeface="Twinkl" panose="02000000000000000000" pitchFamily="2" charset="77"/>
                <a:ea typeface="Calibri" panose="020F0502020204030204" pitchFamily="34" charset="0"/>
                <a:cs typeface="Times New Roman" panose="02020603050405020304" pitchFamily="18" charset="0"/>
              </a:rPr>
              <a:t>Mrs</a:t>
            </a:r>
            <a:r>
              <a:rPr lang="en-US" altLang="en-US" sz="1400" dirty="0">
                <a:latin typeface="Twinkl" panose="02000000000000000000" pitchFamily="2" charset="77"/>
                <a:ea typeface="Calibri" panose="020F0502020204030204" pitchFamily="34" charset="0"/>
                <a:cs typeface="Times New Roman" panose="02020603050405020304" pitchFamily="18" charset="0"/>
              </a:rPr>
              <a:t> Grant-Muller – Nursery and Reception Teacher  </a:t>
            </a:r>
          </a:p>
          <a:p>
            <a:pPr>
              <a:lnSpc>
                <a:spcPct val="107000"/>
              </a:lnSpc>
              <a:spcBef>
                <a:spcPts val="1200"/>
              </a:spcBef>
              <a:spcAft>
                <a:spcPts val="800"/>
              </a:spcAft>
            </a:pPr>
            <a:endParaRPr lang="en-US" altLang="en-US" sz="1400" dirty="0">
              <a:latin typeface="Twinkl" panose="02000000000000000000" pitchFamily="2" charset="77"/>
              <a:ea typeface="Calibri" panose="020F0502020204030204" pitchFamily="34" charset="0"/>
              <a:cs typeface="Times New Roman" panose="02020603050405020304" pitchFamily="18" charset="0"/>
            </a:endParaRPr>
          </a:p>
          <a:p>
            <a:pPr marL="0" indent="0">
              <a:lnSpc>
                <a:spcPct val="107000"/>
              </a:lnSpc>
              <a:spcBef>
                <a:spcPts val="1200"/>
              </a:spcBef>
              <a:spcAft>
                <a:spcPts val="800"/>
              </a:spcAft>
              <a:buNone/>
            </a:pPr>
            <a:r>
              <a:rPr lang="en-US" altLang="en-US" sz="1400" dirty="0" err="1">
                <a:latin typeface="Twinkl" panose="02000000000000000000" pitchFamily="2" charset="77"/>
                <a:ea typeface="Calibri" panose="020F0502020204030204" pitchFamily="34" charset="0"/>
                <a:cs typeface="Times New Roman" panose="02020603050405020304" pitchFamily="18" charset="0"/>
              </a:rPr>
              <a:t>Mrs</a:t>
            </a:r>
            <a:r>
              <a:rPr lang="en-US" altLang="en-US" sz="1400" dirty="0">
                <a:latin typeface="Twinkl" panose="02000000000000000000" pitchFamily="2" charset="77"/>
                <a:ea typeface="Calibri" panose="020F0502020204030204" pitchFamily="34" charset="0"/>
                <a:cs typeface="Times New Roman" panose="02020603050405020304" pitchFamily="18" charset="0"/>
              </a:rPr>
              <a:t> Bartlett – Nursery Nurse</a:t>
            </a:r>
          </a:p>
          <a:p>
            <a:pPr marL="0" indent="0">
              <a:lnSpc>
                <a:spcPct val="107000"/>
              </a:lnSpc>
              <a:spcBef>
                <a:spcPts val="1200"/>
              </a:spcBef>
              <a:spcAft>
                <a:spcPts val="800"/>
              </a:spcAft>
              <a:buNone/>
            </a:pPr>
            <a:r>
              <a:rPr lang="en-GB" altLang="en-US" sz="1400" dirty="0">
                <a:latin typeface="Twinkl" panose="02000000000000000000" pitchFamily="2" charset="77"/>
                <a:ea typeface="Calibri" panose="020F0502020204030204" pitchFamily="34" charset="0"/>
                <a:cs typeface="Times New Roman" panose="02020603050405020304" pitchFamily="18" charset="0"/>
              </a:rPr>
              <a:t>Miss Longley – Teaching Assistant</a:t>
            </a:r>
          </a:p>
          <a:p>
            <a:pPr marL="0" indent="0">
              <a:lnSpc>
                <a:spcPct val="107000"/>
              </a:lnSpc>
              <a:spcBef>
                <a:spcPts val="1200"/>
              </a:spcBef>
              <a:spcAft>
                <a:spcPts val="800"/>
              </a:spcAft>
              <a:buNone/>
            </a:pPr>
            <a:r>
              <a:rPr lang="en-GB" altLang="en-US" sz="1400" dirty="0">
                <a:latin typeface="Twinkl" panose="02000000000000000000" pitchFamily="2" charset="77"/>
                <a:ea typeface="Calibri" panose="020F0502020204030204" pitchFamily="34" charset="0"/>
                <a:cs typeface="Times New Roman" panose="02020603050405020304" pitchFamily="18" charset="0"/>
              </a:rPr>
              <a:t>Mrs Walmsley – Teaching Assistant</a:t>
            </a:r>
          </a:p>
          <a:p>
            <a:pPr marL="0" indent="0">
              <a:lnSpc>
                <a:spcPct val="107000"/>
              </a:lnSpc>
              <a:spcBef>
                <a:spcPts val="1200"/>
              </a:spcBef>
              <a:spcAft>
                <a:spcPts val="800"/>
              </a:spcAft>
              <a:buNone/>
            </a:pPr>
            <a:r>
              <a:rPr lang="en-GB" altLang="en-US" sz="1400" dirty="0">
                <a:latin typeface="Twinkl" panose="02000000000000000000" pitchFamily="2" charset="77"/>
                <a:ea typeface="Calibri" panose="020F0502020204030204" pitchFamily="34" charset="0"/>
                <a:cs typeface="Times New Roman" panose="02020603050405020304" pitchFamily="18" charset="0"/>
              </a:rPr>
              <a:t>Miss Douse – Teaching Assistant</a:t>
            </a:r>
          </a:p>
          <a:p>
            <a:pPr>
              <a:lnSpc>
                <a:spcPct val="107000"/>
              </a:lnSpc>
              <a:spcBef>
                <a:spcPts val="1200"/>
              </a:spcBef>
              <a:spcAft>
                <a:spcPts val="800"/>
              </a:spcAft>
            </a:pPr>
            <a:endParaRPr lang="en-GB" altLang="en-US" sz="1400" dirty="0">
              <a:latin typeface="Twinkl" panose="02000000000000000000" pitchFamily="2" charset="77"/>
              <a:ea typeface="Calibri" panose="020F0502020204030204" pitchFamily="34" charset="0"/>
              <a:cs typeface="Times New Roman" panose="02020603050405020304" pitchFamily="18" charset="0"/>
            </a:endParaRPr>
          </a:p>
          <a:p>
            <a:pPr>
              <a:lnSpc>
                <a:spcPct val="107000"/>
              </a:lnSpc>
              <a:spcBef>
                <a:spcPts val="1200"/>
              </a:spcBef>
              <a:spcAft>
                <a:spcPts val="800"/>
              </a:spcAft>
            </a:pPr>
            <a:endParaRPr lang="en-GB" altLang="en-US" sz="14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01A3595-7EFC-46C9-BF2D-68E2895C0EDD}"/>
              </a:ext>
            </a:extLst>
          </p:cNvPr>
          <p:cNvPicPr>
            <a:picLocks noChangeAspect="1"/>
          </p:cNvPicPr>
          <p:nvPr/>
        </p:nvPicPr>
        <p:blipFill>
          <a:blip r:embed="rId2"/>
          <a:stretch>
            <a:fillRect/>
          </a:stretch>
        </p:blipFill>
        <p:spPr>
          <a:xfrm>
            <a:off x="6928867" y="4791179"/>
            <a:ext cx="1454117" cy="1365691"/>
          </a:xfrm>
          <a:prstGeom prst="rect">
            <a:avLst/>
          </a:prstGeom>
        </p:spPr>
      </p:pic>
      <p:pic>
        <p:nvPicPr>
          <p:cNvPr id="3" name="Picture 2">
            <a:extLst>
              <a:ext uri="{FF2B5EF4-FFF2-40B4-BE49-F238E27FC236}">
                <a16:creationId xmlns:a16="http://schemas.microsoft.com/office/drawing/2014/main" id="{F5D2B158-78AC-4574-A9DB-CC6BA5A429E1}"/>
              </a:ext>
            </a:extLst>
          </p:cNvPr>
          <p:cNvPicPr>
            <a:picLocks noChangeAspect="1"/>
          </p:cNvPicPr>
          <p:nvPr/>
        </p:nvPicPr>
        <p:blipFill>
          <a:blip r:embed="rId3"/>
          <a:stretch>
            <a:fillRect/>
          </a:stretch>
        </p:blipFill>
        <p:spPr>
          <a:xfrm>
            <a:off x="5244662" y="2801531"/>
            <a:ext cx="877230" cy="877230"/>
          </a:xfrm>
          <a:prstGeom prst="rect">
            <a:avLst/>
          </a:prstGeom>
        </p:spPr>
      </p:pic>
      <p:pic>
        <p:nvPicPr>
          <p:cNvPr id="4" name="Picture 3">
            <a:extLst>
              <a:ext uri="{FF2B5EF4-FFF2-40B4-BE49-F238E27FC236}">
                <a16:creationId xmlns:a16="http://schemas.microsoft.com/office/drawing/2014/main" id="{D356DA61-B3E9-44DA-AD5C-D5A24D25AD46}"/>
              </a:ext>
            </a:extLst>
          </p:cNvPr>
          <p:cNvPicPr>
            <a:picLocks noChangeAspect="1"/>
          </p:cNvPicPr>
          <p:nvPr/>
        </p:nvPicPr>
        <p:blipFill>
          <a:blip r:embed="rId4"/>
          <a:stretch>
            <a:fillRect/>
          </a:stretch>
        </p:blipFill>
        <p:spPr>
          <a:xfrm>
            <a:off x="3859924" y="1710011"/>
            <a:ext cx="989286" cy="989286"/>
          </a:xfrm>
          <a:prstGeom prst="rect">
            <a:avLst/>
          </a:prstGeom>
        </p:spPr>
      </p:pic>
      <p:pic>
        <p:nvPicPr>
          <p:cNvPr id="5" name="Picture 4">
            <a:extLst>
              <a:ext uri="{FF2B5EF4-FFF2-40B4-BE49-F238E27FC236}">
                <a16:creationId xmlns:a16="http://schemas.microsoft.com/office/drawing/2014/main" id="{D79911F6-C49F-4103-924A-9B31E8889C3D}"/>
              </a:ext>
            </a:extLst>
          </p:cNvPr>
          <p:cNvPicPr>
            <a:picLocks noChangeAspect="1"/>
          </p:cNvPicPr>
          <p:nvPr/>
        </p:nvPicPr>
        <p:blipFill>
          <a:blip r:embed="rId5"/>
          <a:stretch>
            <a:fillRect/>
          </a:stretch>
        </p:blipFill>
        <p:spPr>
          <a:xfrm>
            <a:off x="6121892" y="1049533"/>
            <a:ext cx="989286" cy="989286"/>
          </a:xfrm>
          <a:prstGeom prst="rect">
            <a:avLst/>
          </a:prstGeom>
        </p:spPr>
      </p:pic>
    </p:spTree>
    <p:extLst>
      <p:ext uri="{BB962C8B-B14F-4D97-AF65-F5344CB8AC3E}">
        <p14:creationId xmlns:p14="http://schemas.microsoft.com/office/powerpoint/2010/main" val="20701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9EC0-ECDB-4735-9833-88A6A286ABC8}"/>
              </a:ext>
            </a:extLst>
          </p:cNvPr>
          <p:cNvSpPr>
            <a:spLocks noGrp="1"/>
          </p:cNvSpPr>
          <p:nvPr>
            <p:ph type="title"/>
          </p:nvPr>
        </p:nvSpPr>
        <p:spPr/>
        <p:txBody>
          <a:bodyPr/>
          <a:lstStyle/>
          <a:p>
            <a:r>
              <a:rPr lang="en-US" dirty="0"/>
              <a:t>Our Bee Values</a:t>
            </a:r>
            <a:endParaRPr lang="en-GB" dirty="0"/>
          </a:p>
        </p:txBody>
      </p:sp>
      <p:pic>
        <p:nvPicPr>
          <p:cNvPr id="3074" name="Picture 2">
            <a:extLst>
              <a:ext uri="{FF2B5EF4-FFF2-40B4-BE49-F238E27FC236}">
                <a16:creationId xmlns:a16="http://schemas.microsoft.com/office/drawing/2014/main" id="{BF6BA42C-18C6-4D19-869B-D88E3A30B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307" y="2217679"/>
            <a:ext cx="1915357" cy="19153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6C2EEAB-B986-4009-843F-47487256B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865" y="2115172"/>
            <a:ext cx="1982984" cy="19829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52AE1C44-6A87-4EE1-A5A8-D4B084B51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301" y="4289970"/>
            <a:ext cx="1993363" cy="19933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3C9BA465-0781-432F-A20C-6EC2BD543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865" y="4367976"/>
            <a:ext cx="1915357" cy="19153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F98FBB-FC13-4A00-9474-234DE2C2B432}"/>
              </a:ext>
            </a:extLst>
          </p:cNvPr>
          <p:cNvSpPr txBox="1"/>
          <p:nvPr/>
        </p:nvSpPr>
        <p:spPr>
          <a:xfrm>
            <a:off x="1496278" y="1571348"/>
            <a:ext cx="5730145" cy="646331"/>
          </a:xfrm>
          <a:prstGeom prst="rect">
            <a:avLst/>
          </a:prstGeom>
          <a:noFill/>
        </p:spPr>
        <p:txBody>
          <a:bodyPr wrap="square" rtlCol="0">
            <a:spAutoFit/>
          </a:bodyPr>
          <a:lstStyle/>
          <a:p>
            <a:r>
              <a:rPr lang="en-US" dirty="0"/>
              <a:t>At </a:t>
            </a:r>
            <a:r>
              <a:rPr lang="en-US" dirty="0" err="1"/>
              <a:t>Ingrow</a:t>
            </a:r>
            <a:r>
              <a:rPr lang="en-US" dirty="0"/>
              <a:t>, we have four simple values which underpin how we all work.</a:t>
            </a:r>
            <a:endParaRPr lang="en-GB" dirty="0"/>
          </a:p>
        </p:txBody>
      </p:sp>
      <p:pic>
        <p:nvPicPr>
          <p:cNvPr id="8" name="Picture 2" descr="Ingrow Primary School">
            <a:extLst>
              <a:ext uri="{FF2B5EF4-FFF2-40B4-BE49-F238E27FC236}">
                <a16:creationId xmlns:a16="http://schemas.microsoft.com/office/drawing/2014/main" id="{94DC8F93-C627-4ADA-A020-715B7F9466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221" y="584732"/>
            <a:ext cx="1512777" cy="141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3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84FB569B-064C-4114-C6FC-71E97F5D9571}"/>
              </a:ext>
            </a:extLst>
          </p:cNvPr>
          <p:cNvSpPr>
            <a:spLocks noGrp="1"/>
          </p:cNvSpPr>
          <p:nvPr>
            <p:ph type="title"/>
          </p:nvPr>
        </p:nvSpPr>
        <p:spPr>
          <a:xfrm>
            <a:off x="457200" y="674688"/>
            <a:ext cx="8220075" cy="993775"/>
          </a:xfrm>
        </p:spPr>
        <p:txBody>
          <a:bodyPr/>
          <a:lstStyle/>
          <a:p>
            <a:pPr algn="ctr" eaLnBrk="1" hangingPunct="1"/>
            <a:r>
              <a:rPr lang="en-GB" altLang="en-US" sz="3600" dirty="0">
                <a:solidFill>
                  <a:srgbClr val="23A7F9"/>
                </a:solidFill>
                <a:latin typeface="Twinkl" panose="02000000000000000000" pitchFamily="2" charset="77"/>
              </a:rPr>
              <a:t>Class Size and Admissions Procedure</a:t>
            </a:r>
          </a:p>
        </p:txBody>
      </p:sp>
      <p:sp>
        <p:nvSpPr>
          <p:cNvPr id="7" name="Content Placeholder 21">
            <a:extLst>
              <a:ext uri="{FF2B5EF4-FFF2-40B4-BE49-F238E27FC236}">
                <a16:creationId xmlns:a16="http://schemas.microsoft.com/office/drawing/2014/main" id="{449E6007-1628-7E26-F0EE-930821285B5E}"/>
              </a:ext>
            </a:extLst>
          </p:cNvPr>
          <p:cNvSpPr txBox="1">
            <a:spLocks/>
          </p:cNvSpPr>
          <p:nvPr/>
        </p:nvSpPr>
        <p:spPr>
          <a:xfrm>
            <a:off x="714914" y="1528438"/>
            <a:ext cx="7673435" cy="489300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1200"/>
              </a:spcBef>
              <a:spcAft>
                <a:spcPts val="800"/>
              </a:spcAft>
            </a:pPr>
            <a:r>
              <a:rPr lang="en-GB" altLang="en-US" sz="1400" b="1" dirty="0">
                <a:solidFill>
                  <a:srgbClr val="000000"/>
                </a:solidFill>
                <a:latin typeface="Poppins" panose="00000500000000000000" pitchFamily="2" charset="0"/>
                <a:ea typeface="Calibri" panose="020F0502020204030204" pitchFamily="34" charset="0"/>
                <a:cs typeface="Poppins" panose="00000500000000000000" pitchFamily="2" charset="0"/>
              </a:rPr>
              <a:t>Class Size: </a:t>
            </a:r>
            <a:r>
              <a:rPr lang="en-GB" altLang="en-US" sz="1400" dirty="0">
                <a:latin typeface="Poppins" panose="00000500000000000000" pitchFamily="2" charset="0"/>
                <a:ea typeface="Calibri" panose="020F0502020204030204" pitchFamily="34" charset="0"/>
                <a:cs typeface="Poppins" panose="00000500000000000000" pitchFamily="2" charset="0"/>
              </a:rPr>
              <a:t>There are a maximum of 45 children in the Reception classes in our school. They are called Blue Butterflies and Yellow Butterflies . Each class has a teacher and there are two additional teaching assistants. There are 17 children in each class.</a:t>
            </a:r>
          </a:p>
          <a:p>
            <a:pPr>
              <a:lnSpc>
                <a:spcPct val="107000"/>
              </a:lnSpc>
              <a:spcBef>
                <a:spcPts val="1200"/>
              </a:spcBef>
              <a:spcAft>
                <a:spcPts val="800"/>
              </a:spcAft>
            </a:pPr>
            <a:endParaRPr lang="en-GB" altLang="en-US" sz="1400" dirty="0">
              <a:solidFill>
                <a:srgbClr val="7030A0"/>
              </a:solidFill>
              <a:latin typeface="Poppins" panose="00000500000000000000" pitchFamily="2" charset="0"/>
              <a:ea typeface="Calibri" panose="020F0502020204030204" pitchFamily="34" charset="0"/>
              <a:cs typeface="Poppins" panose="00000500000000000000" pitchFamily="2" charset="0"/>
            </a:endParaRPr>
          </a:p>
          <a:p>
            <a:pPr>
              <a:lnSpc>
                <a:spcPct val="107000"/>
              </a:lnSpc>
              <a:spcBef>
                <a:spcPts val="1200"/>
              </a:spcBef>
              <a:spcAft>
                <a:spcPts val="800"/>
              </a:spcAft>
            </a:pPr>
            <a:endParaRPr lang="en-GB" altLang="en-US" sz="1400" dirty="0">
              <a:solidFill>
                <a:srgbClr val="7030A0"/>
              </a:solidFill>
              <a:latin typeface="Poppins" panose="00000500000000000000" pitchFamily="2" charset="0"/>
              <a:ea typeface="Calibri" panose="020F0502020204030204" pitchFamily="34" charset="0"/>
              <a:cs typeface="Poppins" panose="00000500000000000000" pitchFamily="2" charset="0"/>
            </a:endParaRPr>
          </a:p>
          <a:p>
            <a:pPr>
              <a:lnSpc>
                <a:spcPct val="107000"/>
              </a:lnSpc>
              <a:spcBef>
                <a:spcPts val="1200"/>
              </a:spcBef>
              <a:spcAft>
                <a:spcPts val="800"/>
              </a:spcAft>
            </a:pPr>
            <a:endParaRPr lang="en-GB" altLang="en-US" sz="1400" dirty="0">
              <a:solidFill>
                <a:srgbClr val="7030A0"/>
              </a:solidFill>
              <a:latin typeface="Poppins" panose="00000500000000000000" pitchFamily="2" charset="0"/>
              <a:ea typeface="Calibri" panose="020F0502020204030204" pitchFamily="34" charset="0"/>
              <a:cs typeface="Poppins" panose="00000500000000000000" pitchFamily="2" charset="0"/>
            </a:endParaRPr>
          </a:p>
          <a:p>
            <a:pPr>
              <a:lnSpc>
                <a:spcPct val="107000"/>
              </a:lnSpc>
              <a:spcBef>
                <a:spcPts val="1200"/>
              </a:spcBef>
              <a:spcAft>
                <a:spcPts val="800"/>
              </a:spcAft>
            </a:pPr>
            <a:endParaRPr lang="en-GB" altLang="en-US" sz="1400" dirty="0">
              <a:solidFill>
                <a:srgbClr val="7030A0"/>
              </a:solidFill>
              <a:latin typeface="Poppins" panose="00000500000000000000" pitchFamily="2" charset="0"/>
              <a:ea typeface="Calibri" panose="020F0502020204030204" pitchFamily="34" charset="0"/>
              <a:cs typeface="Poppins" panose="00000500000000000000" pitchFamily="2" charset="0"/>
            </a:endParaRPr>
          </a:p>
          <a:p>
            <a:pPr>
              <a:lnSpc>
                <a:spcPct val="107000"/>
              </a:lnSpc>
              <a:spcAft>
                <a:spcPts val="800"/>
              </a:spcAft>
            </a:pPr>
            <a:r>
              <a:rPr lang="en-GB" altLang="en-US" sz="1400" b="1" dirty="0">
                <a:solidFill>
                  <a:srgbClr val="000000"/>
                </a:solidFill>
                <a:latin typeface="Poppins" panose="00000500000000000000" pitchFamily="2" charset="0"/>
                <a:ea typeface="Calibri" panose="020F0502020204030204" pitchFamily="34" charset="0"/>
                <a:cs typeface="Poppins" panose="00000500000000000000" pitchFamily="2" charset="0"/>
              </a:rPr>
              <a:t>In September, we will start the children in two groups, on Thursday 4</a:t>
            </a:r>
            <a:r>
              <a:rPr lang="en-GB" altLang="en-US" sz="1400" b="1" baseline="30000" dirty="0">
                <a:solidFill>
                  <a:srgbClr val="000000"/>
                </a:solidFill>
                <a:latin typeface="Poppins" panose="00000500000000000000" pitchFamily="2" charset="0"/>
                <a:ea typeface="Calibri" panose="020F0502020204030204" pitchFamily="34" charset="0"/>
                <a:cs typeface="Poppins" panose="00000500000000000000" pitchFamily="2" charset="0"/>
              </a:rPr>
              <a:t>th</a:t>
            </a:r>
            <a:r>
              <a:rPr lang="en-GB" altLang="en-US" sz="1400" b="1" dirty="0">
                <a:solidFill>
                  <a:srgbClr val="000000"/>
                </a:solidFill>
                <a:latin typeface="Poppins" panose="00000500000000000000" pitchFamily="2" charset="0"/>
                <a:ea typeface="Calibri" panose="020F0502020204030204" pitchFamily="34" charset="0"/>
                <a:cs typeface="Poppins" panose="00000500000000000000" pitchFamily="2" charset="0"/>
              </a:rPr>
              <a:t> and Friday 5</a:t>
            </a:r>
            <a:r>
              <a:rPr lang="en-GB" altLang="en-US" sz="1400" b="1" baseline="30000" dirty="0">
                <a:solidFill>
                  <a:srgbClr val="000000"/>
                </a:solidFill>
                <a:latin typeface="Poppins" panose="00000500000000000000" pitchFamily="2" charset="0"/>
                <a:ea typeface="Calibri" panose="020F0502020204030204" pitchFamily="34" charset="0"/>
                <a:cs typeface="Poppins" panose="00000500000000000000" pitchFamily="2" charset="0"/>
              </a:rPr>
              <a:t>th</a:t>
            </a:r>
            <a:r>
              <a:rPr lang="en-GB" altLang="en-US" sz="1400" b="1" dirty="0">
                <a:solidFill>
                  <a:srgbClr val="000000"/>
                </a:solidFill>
                <a:latin typeface="Poppins" panose="00000500000000000000" pitchFamily="2" charset="0"/>
                <a:ea typeface="Calibri" panose="020F0502020204030204" pitchFamily="34" charset="0"/>
                <a:cs typeface="Poppins" panose="00000500000000000000" pitchFamily="2" charset="0"/>
              </a:rPr>
              <a:t> September. You’ll receive a letter shortly to tell you which day is your child’s start date.</a:t>
            </a:r>
            <a:endParaRPr lang="en-GB" altLang="en-US" sz="1400" dirty="0">
              <a:solidFill>
                <a:srgbClr val="000000"/>
              </a:solidFill>
              <a:latin typeface="Poppins" panose="00000500000000000000" pitchFamily="2" charset="0"/>
              <a:ea typeface="Calibri" panose="020F0502020204030204" pitchFamily="34" charset="0"/>
              <a:cs typeface="Poppins" panose="00000500000000000000" pitchFamily="2" charset="0"/>
            </a:endParaRP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EDED93E-24BD-4C90-93AD-F83BD5EE2CA5}"/>
              </a:ext>
            </a:extLst>
          </p:cNvPr>
          <p:cNvPicPr>
            <a:picLocks noChangeAspect="1"/>
          </p:cNvPicPr>
          <p:nvPr/>
        </p:nvPicPr>
        <p:blipFill>
          <a:blip r:embed="rId2"/>
          <a:stretch>
            <a:fillRect/>
          </a:stretch>
        </p:blipFill>
        <p:spPr>
          <a:xfrm>
            <a:off x="2029472" y="2894120"/>
            <a:ext cx="1435039" cy="1435039"/>
          </a:xfrm>
          <a:prstGeom prst="rect">
            <a:avLst/>
          </a:prstGeom>
        </p:spPr>
      </p:pic>
      <p:pic>
        <p:nvPicPr>
          <p:cNvPr id="4098" name="Picture 2" descr="Yellow Butterfly Images - Free Download on Freepik">
            <a:extLst>
              <a:ext uri="{FF2B5EF4-FFF2-40B4-BE49-F238E27FC236}">
                <a16:creationId xmlns:a16="http://schemas.microsoft.com/office/drawing/2014/main" id="{4C4489D2-B86B-4272-81BA-B497861B8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203" y="3044516"/>
            <a:ext cx="1349046" cy="11540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BC0D22-96BF-4C40-A743-5A82D07A7B18}"/>
              </a:ext>
            </a:extLst>
          </p:cNvPr>
          <p:cNvPicPr>
            <a:picLocks noChangeAspect="1"/>
          </p:cNvPicPr>
          <p:nvPr/>
        </p:nvPicPr>
        <p:blipFill>
          <a:blip r:embed="rId4"/>
          <a:stretch>
            <a:fillRect/>
          </a:stretch>
        </p:blipFill>
        <p:spPr>
          <a:xfrm>
            <a:off x="7519386" y="539718"/>
            <a:ext cx="1167414" cy="1096423"/>
          </a:xfrm>
          <a:prstGeom prst="rect">
            <a:avLst/>
          </a:prstGeom>
        </p:spPr>
      </p:pic>
    </p:spTree>
    <p:extLst>
      <p:ext uri="{BB962C8B-B14F-4D97-AF65-F5344CB8AC3E}">
        <p14:creationId xmlns:p14="http://schemas.microsoft.com/office/powerpoint/2010/main" val="206428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0">
            <a:extLst>
              <a:ext uri="{FF2B5EF4-FFF2-40B4-BE49-F238E27FC236}">
                <a16:creationId xmlns:a16="http://schemas.microsoft.com/office/drawing/2014/main" id="{F3B590F3-F4C5-EB44-2FA4-3349C5728B66}"/>
              </a:ext>
            </a:extLst>
          </p:cNvPr>
          <p:cNvSpPr>
            <a:spLocks noGrp="1"/>
          </p:cNvSpPr>
          <p:nvPr>
            <p:ph type="title"/>
          </p:nvPr>
        </p:nvSpPr>
        <p:spPr>
          <a:xfrm>
            <a:off x="457200" y="715727"/>
            <a:ext cx="8220075" cy="993775"/>
          </a:xfrm>
        </p:spPr>
        <p:txBody>
          <a:bodyPr/>
          <a:lstStyle/>
          <a:p>
            <a:pPr algn="ctr"/>
            <a:r>
              <a:rPr lang="en-GB" sz="3200" dirty="0">
                <a:solidFill>
                  <a:srgbClr val="4DB1E3"/>
                </a:solidFill>
              </a:rPr>
              <a:t>When can we come and play??</a:t>
            </a:r>
            <a:endParaRPr lang="en-GB" altLang="en-US" sz="3200" dirty="0">
              <a:solidFill>
                <a:srgbClr val="4DB1E3"/>
              </a:solidFill>
              <a:latin typeface="Twinkl" panose="02000000000000000000" pitchFamily="2" charset="77"/>
            </a:endParaRPr>
          </a:p>
        </p:txBody>
      </p:sp>
      <p:sp>
        <p:nvSpPr>
          <p:cNvPr id="17" name="Content Placeholder 21">
            <a:extLst>
              <a:ext uri="{FF2B5EF4-FFF2-40B4-BE49-F238E27FC236}">
                <a16:creationId xmlns:a16="http://schemas.microsoft.com/office/drawing/2014/main" id="{A13E7C5E-E77A-BE61-2C7B-D4A0C14BB04B}"/>
              </a:ext>
            </a:extLst>
          </p:cNvPr>
          <p:cNvSpPr txBox="1">
            <a:spLocks/>
          </p:cNvSpPr>
          <p:nvPr/>
        </p:nvSpPr>
        <p:spPr>
          <a:xfrm>
            <a:off x="750887" y="3764132"/>
            <a:ext cx="7632700" cy="3438402"/>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Our Stay and Play sessions are on Wednesday 25</a:t>
            </a:r>
            <a:r>
              <a:rPr lang="en-GB" b="1" baseline="30000" dirty="0"/>
              <a:t>th</a:t>
            </a:r>
            <a:r>
              <a:rPr lang="en-GB" b="1" dirty="0"/>
              <a:t> June and Wednesday 2</a:t>
            </a:r>
            <a:r>
              <a:rPr lang="en-GB" b="1" baseline="30000" dirty="0"/>
              <a:t>nd</a:t>
            </a:r>
            <a:r>
              <a:rPr lang="en-GB" b="1" dirty="0"/>
              <a:t> July.</a:t>
            </a:r>
          </a:p>
          <a:p>
            <a:pPr marL="0" indent="0">
              <a:buNone/>
            </a:pPr>
            <a:r>
              <a:rPr lang="en-GB" dirty="0"/>
              <a:t>These sessions will provide an opportunity to informally meet other parents, talk to your child’s teachers and teaching assistants, look around the classroom and outside area in order to help familiarise yourself and your child with the new classroom. </a:t>
            </a: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4700127-FECC-4491-A197-8C76D574453D}"/>
              </a:ext>
            </a:extLst>
          </p:cNvPr>
          <p:cNvPicPr>
            <a:picLocks noChangeAspect="1"/>
          </p:cNvPicPr>
          <p:nvPr/>
        </p:nvPicPr>
        <p:blipFill>
          <a:blip r:embed="rId2"/>
          <a:stretch>
            <a:fillRect/>
          </a:stretch>
        </p:blipFill>
        <p:spPr>
          <a:xfrm>
            <a:off x="7394012" y="495331"/>
            <a:ext cx="1292787" cy="1214172"/>
          </a:xfrm>
          <a:prstGeom prst="rect">
            <a:avLst/>
          </a:prstGeom>
        </p:spPr>
      </p:pic>
      <p:pic>
        <p:nvPicPr>
          <p:cNvPr id="5122" name="Picture 2" descr="Richard Pate School">
            <a:extLst>
              <a:ext uri="{FF2B5EF4-FFF2-40B4-BE49-F238E27FC236}">
                <a16:creationId xmlns:a16="http://schemas.microsoft.com/office/drawing/2014/main" id="{7A671E4C-8449-478C-9897-E6420D0A7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783" y="149630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3188D8B8-36CC-5AD3-8FAD-C05E00CF9923}"/>
              </a:ext>
            </a:extLst>
          </p:cNvPr>
          <p:cNvSpPr>
            <a:spLocks noGrp="1"/>
          </p:cNvSpPr>
          <p:nvPr>
            <p:ph type="title"/>
          </p:nvPr>
        </p:nvSpPr>
        <p:spPr>
          <a:xfrm>
            <a:off x="457200" y="571891"/>
            <a:ext cx="8220075" cy="993775"/>
          </a:xfrm>
        </p:spPr>
        <p:txBody>
          <a:bodyPr/>
          <a:lstStyle/>
          <a:p>
            <a:pPr algn="ctr" eaLnBrk="1" hangingPunct="1"/>
            <a:r>
              <a:rPr lang="en-GB" altLang="en-US" sz="3600" dirty="0">
                <a:solidFill>
                  <a:srgbClr val="23A7F9"/>
                </a:solidFill>
                <a:latin typeface="Twinkl" panose="02000000000000000000" pitchFamily="2" charset="77"/>
              </a:rPr>
              <a:t>On Your Child’s First Day at </a:t>
            </a:r>
            <a:r>
              <a:rPr lang="en-GB" altLang="en-US" dirty="0" err="1">
                <a:solidFill>
                  <a:srgbClr val="23A7F9"/>
                </a:solidFill>
                <a:latin typeface="Twinkl" panose="02000000000000000000" pitchFamily="2" charset="77"/>
              </a:rPr>
              <a:t>Ingrow</a:t>
            </a:r>
            <a:endParaRPr lang="en-GB" altLang="en-US" sz="3600" dirty="0">
              <a:solidFill>
                <a:srgbClr val="23A7F9"/>
              </a:solidFill>
              <a:latin typeface="Twinkl" panose="02000000000000000000" pitchFamily="2" charset="77"/>
            </a:endParaRPr>
          </a:p>
        </p:txBody>
      </p:sp>
      <p:sp>
        <p:nvSpPr>
          <p:cNvPr id="9" name="Content Placeholder 21">
            <a:extLst>
              <a:ext uri="{FF2B5EF4-FFF2-40B4-BE49-F238E27FC236}">
                <a16:creationId xmlns:a16="http://schemas.microsoft.com/office/drawing/2014/main" id="{2ADBD8EB-0977-9BB8-5192-290F2BE479A8}"/>
              </a:ext>
            </a:extLst>
          </p:cNvPr>
          <p:cNvSpPr txBox="1">
            <a:spLocks/>
          </p:cNvSpPr>
          <p:nvPr/>
        </p:nvSpPr>
        <p:spPr>
          <a:xfrm>
            <a:off x="755650" y="1305017"/>
            <a:ext cx="7632700" cy="481863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You will shortly receive a letter confirming your child’s class, key worker and start date for September. </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To help the children settle in, we stagger the intake start over two days – </a:t>
            </a:r>
            <a:r>
              <a:rPr lang="en-GB" altLang="en-US" sz="1600" b="1" dirty="0">
                <a:latin typeface="Twinkl" panose="02000000000000000000" pitchFamily="2" charset="77"/>
                <a:ea typeface="Calibri" panose="020F0502020204030204" pitchFamily="34" charset="0"/>
                <a:cs typeface="Times New Roman" panose="02020603050405020304" pitchFamily="18" charset="0"/>
              </a:rPr>
              <a:t>Thursday 4</a:t>
            </a:r>
            <a:r>
              <a:rPr lang="en-GB" altLang="en-US" sz="1600" b="1" baseline="30000" dirty="0">
                <a:latin typeface="Twinkl" panose="02000000000000000000" pitchFamily="2" charset="77"/>
                <a:ea typeface="Calibri" panose="020F0502020204030204" pitchFamily="34" charset="0"/>
                <a:cs typeface="Times New Roman" panose="02020603050405020304" pitchFamily="18" charset="0"/>
              </a:rPr>
              <a:t>th</a:t>
            </a:r>
            <a:r>
              <a:rPr lang="en-GB" altLang="en-US" sz="1600" b="1" dirty="0">
                <a:latin typeface="Twinkl" panose="02000000000000000000" pitchFamily="2" charset="77"/>
                <a:ea typeface="Calibri" panose="020F0502020204030204" pitchFamily="34" charset="0"/>
                <a:cs typeface="Times New Roman" panose="02020603050405020304" pitchFamily="18" charset="0"/>
              </a:rPr>
              <a:t> September and Friday 5</a:t>
            </a:r>
            <a:r>
              <a:rPr lang="en-GB" altLang="en-US" sz="1600" b="1" baseline="30000" dirty="0">
                <a:latin typeface="Twinkl" panose="02000000000000000000" pitchFamily="2" charset="77"/>
                <a:ea typeface="Calibri" panose="020F0502020204030204" pitchFamily="34" charset="0"/>
                <a:cs typeface="Times New Roman" panose="02020603050405020304" pitchFamily="18" charset="0"/>
              </a:rPr>
              <a:t>th</a:t>
            </a:r>
            <a:r>
              <a:rPr lang="en-GB" altLang="en-US" sz="1600" b="1" dirty="0">
                <a:latin typeface="Twinkl" panose="02000000000000000000" pitchFamily="2" charset="77"/>
                <a:ea typeface="Calibri" panose="020F0502020204030204" pitchFamily="34" charset="0"/>
                <a:cs typeface="Times New Roman" panose="02020603050405020304" pitchFamily="18" charset="0"/>
              </a:rPr>
              <a:t> September</a:t>
            </a:r>
            <a:r>
              <a:rPr lang="en-GB" altLang="en-US" sz="1600" dirty="0">
                <a:latin typeface="Twinkl" panose="02000000000000000000" pitchFamily="2" charset="77"/>
                <a:ea typeface="Calibri" panose="020F0502020204030204" pitchFamily="34" charset="0"/>
                <a:cs typeface="Times New Roman" panose="02020603050405020304" pitchFamily="18" charset="0"/>
              </a:rPr>
              <a:t>. They will stay all day and have a school lunch.</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On their first day, please bring a labelled carrier bag with some spare clothes in. This bag will stay at school so we always have it in case of an accident.</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They can also bring a named plastic bottle of water.</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We find that children settle best when farewells at the gate are quite brief, so we will support your child coming into class. Don’t worry, we’ll take lots of photos!</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As all children are different, if the child needs a more tailored transition, we will work with you to ensure they are happy and comfortable.</a:t>
            </a: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3FAA6BD-F533-4403-B6FF-B378F357FECE}"/>
              </a:ext>
            </a:extLst>
          </p:cNvPr>
          <p:cNvPicPr>
            <a:picLocks noChangeAspect="1"/>
          </p:cNvPicPr>
          <p:nvPr/>
        </p:nvPicPr>
        <p:blipFill>
          <a:blip r:embed="rId2"/>
          <a:stretch>
            <a:fillRect/>
          </a:stretch>
        </p:blipFill>
        <p:spPr>
          <a:xfrm>
            <a:off x="7510641" y="5712781"/>
            <a:ext cx="1022171" cy="959491"/>
          </a:xfrm>
          <a:prstGeom prst="rect">
            <a:avLst/>
          </a:prstGeom>
        </p:spPr>
      </p:pic>
    </p:spTree>
    <p:extLst>
      <p:ext uri="{BB962C8B-B14F-4D97-AF65-F5344CB8AC3E}">
        <p14:creationId xmlns:p14="http://schemas.microsoft.com/office/powerpoint/2010/main" val="9531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05260094-8A27-8333-6E36-F5737BAEE5CF}"/>
              </a:ext>
            </a:extLst>
          </p:cNvPr>
          <p:cNvSpPr>
            <a:spLocks noGrp="1"/>
          </p:cNvSpPr>
          <p:nvPr>
            <p:ph type="title"/>
          </p:nvPr>
        </p:nvSpPr>
        <p:spPr>
          <a:xfrm>
            <a:off x="356652" y="520699"/>
            <a:ext cx="8430695" cy="993775"/>
          </a:xfrm>
        </p:spPr>
        <p:txBody>
          <a:bodyPr/>
          <a:lstStyle/>
          <a:p>
            <a:pPr algn="ctr" eaLnBrk="1" hangingPunct="1"/>
            <a:r>
              <a:rPr lang="en-GB" altLang="en-US" sz="3600" dirty="0">
                <a:solidFill>
                  <a:srgbClr val="23A7F9"/>
                </a:solidFill>
                <a:latin typeface="Twinkl" panose="02000000000000000000" pitchFamily="2" charset="77"/>
              </a:rPr>
              <a:t>Daily Timetable and Collection Important </a:t>
            </a:r>
          </a:p>
        </p:txBody>
      </p:sp>
      <p:sp>
        <p:nvSpPr>
          <p:cNvPr id="9" name="Content Placeholder 21">
            <a:extLst>
              <a:ext uri="{FF2B5EF4-FFF2-40B4-BE49-F238E27FC236}">
                <a16:creationId xmlns:a16="http://schemas.microsoft.com/office/drawing/2014/main" id="{79BD97F6-BAD3-CE0A-192C-B051F41E8B47}"/>
              </a:ext>
            </a:extLst>
          </p:cNvPr>
          <p:cNvSpPr txBox="1">
            <a:spLocks/>
          </p:cNvSpPr>
          <p:nvPr/>
        </p:nvSpPr>
        <p:spPr>
          <a:xfrm>
            <a:off x="755650" y="1606858"/>
            <a:ext cx="7632700" cy="4485967"/>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Daily Timetable: Our school day begins at 8:40am. A teacher will open the gate and be available for messages. If you feel you need a more in-depth chat, we can arrange a meeting after school. </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The school day ends at 3.10pm. Please be patient with us while we dismiss the children as we do ask them to remain under the canopy until told to go by a teacher who has seen their adult. If they get up and run to you, although they may be with you, it can cause a lot of stress and make </a:t>
            </a:r>
            <a:r>
              <a:rPr lang="en-GB" altLang="en-US" sz="1600" dirty="0" err="1">
                <a:latin typeface="Twinkl" panose="02000000000000000000" pitchFamily="2" charset="77"/>
                <a:ea typeface="Calibri" panose="020F0502020204030204" pitchFamily="34" charset="0"/>
                <a:cs typeface="Times New Roman" panose="02020603050405020304" pitchFamily="18" charset="0"/>
              </a:rPr>
              <a:t>hometimes</a:t>
            </a:r>
            <a:r>
              <a:rPr lang="en-GB" altLang="en-US" sz="1600" dirty="0">
                <a:latin typeface="Twinkl" panose="02000000000000000000" pitchFamily="2" charset="77"/>
                <a:ea typeface="Calibri" panose="020F0502020204030204" pitchFamily="34" charset="0"/>
                <a:cs typeface="Times New Roman" panose="02020603050405020304" pitchFamily="18" charset="0"/>
              </a:rPr>
              <a:t> more difficult. We politely ask that if you need to chat to a teacher, you wait until all children have been safely dismissed, then we can take our time to talk.</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If someone different is coming to collect your child, please ensure they have the password. Unfortunately, only over-16s can collect Reception children due to their young age. </a:t>
            </a:r>
            <a:endParaRPr lang="en-GB" altLang="en-US" sz="1600" dirty="0">
              <a:solidFill>
                <a:srgbClr val="FF0000"/>
              </a:solidFill>
              <a:latin typeface="Twinkl" panose="02000000000000000000" pitchFamily="2" charset="77"/>
              <a:ea typeface="Calibri" panose="020F0502020204030204" pitchFamily="34" charset="0"/>
              <a:cs typeface="Times New Roman" panose="02020603050405020304" pitchFamily="18" charset="0"/>
            </a:endParaRP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If you are late collecting, please inform the school office. Children will be taken to wait in the school office.  </a:t>
            </a:r>
            <a:endParaRPr lang="en-GB" altLang="en-US" sz="1600" i="1" dirty="0">
              <a:latin typeface="Twinkl" panose="02000000000000000000" pitchFamily="2" charset="77"/>
              <a:ea typeface="Calibri" panose="020F0502020204030204" pitchFamily="34" charset="0"/>
              <a:cs typeface="Times New Roman" panose="02020603050405020304" pitchFamily="18" charset="0"/>
            </a:endParaRP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E3C790A-BAB5-4CCB-82DE-23279F6EF253}"/>
              </a:ext>
            </a:extLst>
          </p:cNvPr>
          <p:cNvPicPr>
            <a:picLocks noChangeAspect="1"/>
          </p:cNvPicPr>
          <p:nvPr/>
        </p:nvPicPr>
        <p:blipFill>
          <a:blip r:embed="rId2"/>
          <a:stretch>
            <a:fillRect/>
          </a:stretch>
        </p:blipFill>
        <p:spPr>
          <a:xfrm>
            <a:off x="7859002" y="630415"/>
            <a:ext cx="1058695" cy="993775"/>
          </a:xfrm>
          <a:prstGeom prst="rect">
            <a:avLst/>
          </a:prstGeom>
        </p:spPr>
      </p:pic>
    </p:spTree>
    <p:extLst>
      <p:ext uri="{BB962C8B-B14F-4D97-AF65-F5344CB8AC3E}">
        <p14:creationId xmlns:p14="http://schemas.microsoft.com/office/powerpoint/2010/main" val="36350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4927</TotalTime>
  <Words>1998</Words>
  <Application>Microsoft Office PowerPoint</Application>
  <PresentationFormat>On-screen Show (4:3)</PresentationFormat>
  <Paragraphs>121</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Calibri</vt:lpstr>
      <vt:lpstr>Roboto</vt:lpstr>
      <vt:lpstr>Poppins</vt:lpstr>
      <vt:lpstr>Arial</vt:lpstr>
      <vt:lpstr>Twinkl</vt:lpstr>
      <vt:lpstr>Slide Layouts</vt:lpstr>
      <vt:lpstr>Disclaimers/Guidance</vt:lpstr>
      <vt:lpstr>PowerPoint Presentation</vt:lpstr>
      <vt:lpstr>PowerPoint Presentation</vt:lpstr>
      <vt:lpstr>Who’s Who at Ingrow</vt:lpstr>
      <vt:lpstr>Who’s Who at Ingrow</vt:lpstr>
      <vt:lpstr>Our Bee Values</vt:lpstr>
      <vt:lpstr>Class Size and Admissions Procedure</vt:lpstr>
      <vt:lpstr>When can we come and play??</vt:lpstr>
      <vt:lpstr>On Your Child’s First Day at Ingrow</vt:lpstr>
      <vt:lpstr>Daily Timetable and Collection Important </vt:lpstr>
      <vt:lpstr>Book Bag and Objects from Home</vt:lpstr>
      <vt:lpstr>Clothing</vt:lpstr>
      <vt:lpstr>Food and Drink</vt:lpstr>
      <vt:lpstr>Health</vt:lpstr>
      <vt:lpstr>Helping Your Child to Settle</vt:lpstr>
      <vt:lpstr>A Typical Day in Ingrow Reception</vt:lpstr>
      <vt:lpstr>Early Years Curriculum</vt:lpstr>
      <vt:lpstr>Reception Baseline  Assessment</vt:lpstr>
      <vt:lpstr>Communication with Home</vt:lpstr>
      <vt:lpstr>Frequently Asked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Rachael Boocock</cp:lastModifiedBy>
  <cp:revision>21</cp:revision>
  <dcterms:created xsi:type="dcterms:W3CDTF">2022-05-16T13:52:57Z</dcterms:created>
  <dcterms:modified xsi:type="dcterms:W3CDTF">2025-06-09T19:21:16Z</dcterms:modified>
</cp:coreProperties>
</file>