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dirty="0"/>
              <a:t>Exam Levels 23-24</a:t>
            </a:r>
          </a:p>
          <a:p>
            <a:pPr>
              <a:defRPr/>
            </a:pPr>
            <a:r>
              <a:rPr lang="en-US" dirty="0"/>
              <a:t>12 Students</a:t>
            </a:r>
            <a:r>
              <a:rPr lang="en-US" baseline="0" dirty="0"/>
              <a:t> 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Exam Levels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98000"/>
                    <a:satMod val="110000"/>
                    <a:lumMod val="104000"/>
                  </a:schemeClr>
                </a:gs>
                <a:gs pos="69000">
                  <a:schemeClr val="accent1">
                    <a:shade val="88000"/>
                    <a:satMod val="130000"/>
                    <a:lumMod val="92000"/>
                  </a:schemeClr>
                </a:gs>
                <a:gs pos="100000">
                  <a:schemeClr val="accent1">
                    <a:shade val="78000"/>
                    <a:satMod val="130000"/>
                    <a:lumMod val="92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50800" dir="5400000" sx="96000" sy="96000" rotWithShape="0">
                <a:srgbClr val="000000">
                  <a:alpha val="48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1080000"/>
              </a:lightRig>
            </a:scene3d>
            <a:sp3d>
              <a:bevelT w="38100" h="12700" prst="softRound"/>
            </a:sp3d>
          </c:spPr>
          <c:invertIfNegative val="0"/>
          <c:dPt>
            <c:idx val="0"/>
            <c:invertIfNegative val="0"/>
            <c:bubble3D val="0"/>
            <c:spPr>
              <a:gradFill rotWithShape="1">
                <a:gsLst>
                  <a:gs pos="0">
                    <a:schemeClr val="accent1">
                      <a:tint val="98000"/>
                      <a:satMod val="110000"/>
                      <a:lumMod val="104000"/>
                    </a:schemeClr>
                  </a:gs>
                  <a:gs pos="69000">
                    <a:schemeClr val="accent1">
                      <a:shade val="88000"/>
                      <a:satMod val="130000"/>
                      <a:lumMod val="92000"/>
                    </a:schemeClr>
                  </a:gs>
                  <a:gs pos="100000">
                    <a:schemeClr val="accent1">
                      <a:shade val="78000"/>
                      <a:satMod val="130000"/>
                      <a:lumMod val="92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50800" dir="5400000" sx="96000" sy="96000" rotWithShape="0">
                  <a:srgbClr val="000000">
                    <a:alpha val="48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1080000"/>
                </a:lightRig>
              </a:scene3d>
              <a:sp3d>
                <a:bevelT w="38100" h="12700" prst="softRound"/>
              </a:sp3d>
            </c:spPr>
            <c:extLst>
              <c:ext xmlns:c16="http://schemas.microsoft.com/office/drawing/2014/chart" uri="{C3380CC4-5D6E-409C-BE32-E72D297353CC}">
                <c16:uniqueId val="{00000001-3CEB-4B31-B2D7-188809C170E3}"/>
              </c:ext>
            </c:extLst>
          </c:dPt>
          <c:dPt>
            <c:idx val="1"/>
            <c:invertIfNegative val="0"/>
            <c:bubble3D val="0"/>
            <c:spPr>
              <a:gradFill rotWithShape="1">
                <a:gsLst>
                  <a:gs pos="0">
                    <a:schemeClr val="accent1">
                      <a:tint val="98000"/>
                      <a:satMod val="110000"/>
                      <a:lumMod val="104000"/>
                    </a:schemeClr>
                  </a:gs>
                  <a:gs pos="69000">
                    <a:schemeClr val="accent1">
                      <a:shade val="88000"/>
                      <a:satMod val="130000"/>
                      <a:lumMod val="92000"/>
                    </a:schemeClr>
                  </a:gs>
                  <a:gs pos="100000">
                    <a:schemeClr val="accent1">
                      <a:shade val="78000"/>
                      <a:satMod val="130000"/>
                      <a:lumMod val="92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50800" dir="5400000" sx="96000" sy="96000" rotWithShape="0">
                  <a:srgbClr val="000000">
                    <a:alpha val="48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1080000"/>
                </a:lightRig>
              </a:scene3d>
              <a:sp3d>
                <a:bevelT w="38100" h="12700" prst="softRound"/>
              </a:sp3d>
            </c:spPr>
            <c:extLst>
              <c:ext xmlns:c16="http://schemas.microsoft.com/office/drawing/2014/chart" uri="{C3380CC4-5D6E-409C-BE32-E72D297353CC}">
                <c16:uniqueId val="{00000003-3CEB-4B31-B2D7-188809C170E3}"/>
              </c:ext>
            </c:extLst>
          </c:dPt>
          <c:dPt>
            <c:idx val="2"/>
            <c:invertIfNegative val="0"/>
            <c:bubble3D val="0"/>
            <c:spPr>
              <a:gradFill rotWithShape="1">
                <a:gsLst>
                  <a:gs pos="0">
                    <a:schemeClr val="accent1">
                      <a:tint val="98000"/>
                      <a:satMod val="110000"/>
                      <a:lumMod val="104000"/>
                    </a:schemeClr>
                  </a:gs>
                  <a:gs pos="69000">
                    <a:schemeClr val="accent1">
                      <a:shade val="88000"/>
                      <a:satMod val="130000"/>
                      <a:lumMod val="92000"/>
                    </a:schemeClr>
                  </a:gs>
                  <a:gs pos="100000">
                    <a:schemeClr val="accent1">
                      <a:shade val="78000"/>
                      <a:satMod val="130000"/>
                      <a:lumMod val="92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50800" dir="5400000" sx="96000" sy="96000" rotWithShape="0">
                  <a:srgbClr val="000000">
                    <a:alpha val="48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1080000"/>
                </a:lightRig>
              </a:scene3d>
              <a:sp3d>
                <a:bevelT w="38100" h="12700" prst="softRound"/>
              </a:sp3d>
            </c:spPr>
            <c:extLst>
              <c:ext xmlns:c16="http://schemas.microsoft.com/office/drawing/2014/chart" uri="{C3380CC4-5D6E-409C-BE32-E72D297353CC}">
                <c16:uniqueId val="{00000005-3CEB-4B31-B2D7-188809C170E3}"/>
              </c:ext>
            </c:extLst>
          </c:dPt>
          <c:dPt>
            <c:idx val="3"/>
            <c:invertIfNegative val="0"/>
            <c:bubble3D val="0"/>
            <c:spPr>
              <a:gradFill rotWithShape="1">
                <a:gsLst>
                  <a:gs pos="0">
                    <a:schemeClr val="accent1">
                      <a:tint val="98000"/>
                      <a:satMod val="110000"/>
                      <a:lumMod val="104000"/>
                    </a:schemeClr>
                  </a:gs>
                  <a:gs pos="69000">
                    <a:schemeClr val="accent1">
                      <a:shade val="88000"/>
                      <a:satMod val="130000"/>
                      <a:lumMod val="92000"/>
                    </a:schemeClr>
                  </a:gs>
                  <a:gs pos="100000">
                    <a:schemeClr val="accent1">
                      <a:shade val="78000"/>
                      <a:satMod val="130000"/>
                      <a:lumMod val="92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50800" dir="5400000" sx="96000" sy="96000" rotWithShape="0">
                  <a:srgbClr val="000000">
                    <a:alpha val="48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1080000"/>
                </a:lightRig>
              </a:scene3d>
              <a:sp3d>
                <a:bevelT w="38100" h="12700" prst="softRound"/>
              </a:sp3d>
            </c:spPr>
            <c:extLst>
              <c:ext xmlns:c16="http://schemas.microsoft.com/office/drawing/2014/chart" uri="{C3380CC4-5D6E-409C-BE32-E72D297353CC}">
                <c16:uniqueId val="{00000007-3CEB-4B31-B2D7-188809C170E3}"/>
              </c:ext>
            </c:extLst>
          </c:dPt>
          <c:dPt>
            <c:idx val="4"/>
            <c:invertIfNegative val="0"/>
            <c:bubble3D val="0"/>
            <c:spPr>
              <a:gradFill rotWithShape="1">
                <a:gsLst>
                  <a:gs pos="0">
                    <a:schemeClr val="accent1">
                      <a:tint val="98000"/>
                      <a:satMod val="110000"/>
                      <a:lumMod val="104000"/>
                    </a:schemeClr>
                  </a:gs>
                  <a:gs pos="69000">
                    <a:schemeClr val="accent1">
                      <a:shade val="88000"/>
                      <a:satMod val="130000"/>
                      <a:lumMod val="92000"/>
                    </a:schemeClr>
                  </a:gs>
                  <a:gs pos="100000">
                    <a:schemeClr val="accent1">
                      <a:shade val="78000"/>
                      <a:satMod val="130000"/>
                      <a:lumMod val="92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50800" dir="5400000" sx="96000" sy="96000" rotWithShape="0">
                  <a:srgbClr val="000000">
                    <a:alpha val="48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1080000"/>
                </a:lightRig>
              </a:scene3d>
              <a:sp3d>
                <a:bevelT w="38100" h="12700" prst="softRound"/>
              </a:sp3d>
            </c:spPr>
            <c:extLst>
              <c:ext xmlns:c16="http://schemas.microsoft.com/office/drawing/2014/chart" uri="{C3380CC4-5D6E-409C-BE32-E72D297353CC}">
                <c16:uniqueId val="{00000009-3CEB-4B31-B2D7-188809C170E3}"/>
              </c:ext>
            </c:extLst>
          </c:dPt>
          <c:dPt>
            <c:idx val="5"/>
            <c:invertIfNegative val="0"/>
            <c:bubble3D val="0"/>
            <c:spPr>
              <a:gradFill rotWithShape="1">
                <a:gsLst>
                  <a:gs pos="0">
                    <a:schemeClr val="accent1">
                      <a:tint val="98000"/>
                      <a:satMod val="110000"/>
                      <a:lumMod val="104000"/>
                    </a:schemeClr>
                  </a:gs>
                  <a:gs pos="69000">
                    <a:schemeClr val="accent1">
                      <a:shade val="88000"/>
                      <a:satMod val="130000"/>
                      <a:lumMod val="92000"/>
                    </a:schemeClr>
                  </a:gs>
                  <a:gs pos="100000">
                    <a:schemeClr val="accent1">
                      <a:shade val="78000"/>
                      <a:satMod val="130000"/>
                      <a:lumMod val="92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50800" dir="5400000" sx="96000" sy="96000" rotWithShape="0">
                  <a:srgbClr val="000000">
                    <a:alpha val="48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1080000"/>
                </a:lightRig>
              </a:scene3d>
              <a:sp3d>
                <a:bevelT w="38100" h="12700" prst="softRound"/>
              </a:sp3d>
            </c:spPr>
            <c:extLst>
              <c:ext xmlns:c16="http://schemas.microsoft.com/office/drawing/2014/chart" uri="{C3380CC4-5D6E-409C-BE32-E72D297353CC}">
                <c16:uniqueId val="{0000000B-3CEB-4B31-B2D7-188809C170E3}"/>
              </c:ext>
            </c:extLst>
          </c:dPt>
          <c:dPt>
            <c:idx val="6"/>
            <c:invertIfNegative val="0"/>
            <c:bubble3D val="0"/>
            <c:spPr>
              <a:gradFill rotWithShape="1">
                <a:gsLst>
                  <a:gs pos="0">
                    <a:schemeClr val="accent1">
                      <a:tint val="98000"/>
                      <a:satMod val="110000"/>
                      <a:lumMod val="104000"/>
                    </a:schemeClr>
                  </a:gs>
                  <a:gs pos="69000">
                    <a:schemeClr val="accent1">
                      <a:shade val="88000"/>
                      <a:satMod val="130000"/>
                      <a:lumMod val="92000"/>
                    </a:schemeClr>
                  </a:gs>
                  <a:gs pos="100000">
                    <a:schemeClr val="accent1">
                      <a:shade val="78000"/>
                      <a:satMod val="130000"/>
                      <a:lumMod val="92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50800" dir="5400000" sx="96000" sy="96000" rotWithShape="0">
                  <a:srgbClr val="000000">
                    <a:alpha val="48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1080000"/>
                </a:lightRig>
              </a:scene3d>
              <a:sp3d>
                <a:bevelT w="38100" h="12700" prst="softRound"/>
              </a:sp3d>
            </c:spPr>
            <c:extLst>
              <c:ext xmlns:c16="http://schemas.microsoft.com/office/drawing/2014/chart" uri="{C3380CC4-5D6E-409C-BE32-E72D297353CC}">
                <c16:uniqueId val="{0000000D-3CEB-4B31-B2D7-188809C170E3}"/>
              </c:ext>
            </c:extLst>
          </c:dPt>
          <c:dPt>
            <c:idx val="7"/>
            <c:invertIfNegative val="0"/>
            <c:bubble3D val="0"/>
            <c:spPr>
              <a:gradFill rotWithShape="1">
                <a:gsLst>
                  <a:gs pos="0">
                    <a:schemeClr val="accent1">
                      <a:tint val="98000"/>
                      <a:satMod val="110000"/>
                      <a:lumMod val="104000"/>
                    </a:schemeClr>
                  </a:gs>
                  <a:gs pos="69000">
                    <a:schemeClr val="accent1">
                      <a:shade val="88000"/>
                      <a:satMod val="130000"/>
                      <a:lumMod val="92000"/>
                    </a:schemeClr>
                  </a:gs>
                  <a:gs pos="100000">
                    <a:schemeClr val="accent1">
                      <a:shade val="78000"/>
                      <a:satMod val="130000"/>
                      <a:lumMod val="92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50800" dir="5400000" sx="96000" sy="96000" rotWithShape="0">
                  <a:srgbClr val="000000">
                    <a:alpha val="48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1080000"/>
                </a:lightRig>
              </a:scene3d>
              <a:sp3d>
                <a:bevelT w="38100" h="12700" prst="softRound"/>
              </a:sp3d>
            </c:spPr>
            <c:extLst>
              <c:ext xmlns:c16="http://schemas.microsoft.com/office/drawing/2014/chart" uri="{C3380CC4-5D6E-409C-BE32-E72D297353CC}">
                <c16:uniqueId val="{0000000F-3CEB-4B31-B2D7-188809C170E3}"/>
              </c:ext>
            </c:extLst>
          </c:dPt>
          <c:cat>
            <c:strRef>
              <c:f>Sheet1!$A$2:$A$9</c:f>
              <c:strCache>
                <c:ptCount val="8"/>
                <c:pt idx="0">
                  <c:v>GCSE 1</c:v>
                </c:pt>
                <c:pt idx="1">
                  <c:v>GCSE 2</c:v>
                </c:pt>
                <c:pt idx="2">
                  <c:v>GCSE 3</c:v>
                </c:pt>
                <c:pt idx="3">
                  <c:v>EL1</c:v>
                </c:pt>
                <c:pt idx="4">
                  <c:v>EL2</c:v>
                </c:pt>
                <c:pt idx="5">
                  <c:v>EL3</c:v>
                </c:pt>
                <c:pt idx="6">
                  <c:v>L1</c:v>
                </c:pt>
                <c:pt idx="7">
                  <c:v>L2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4</c:v>
                </c:pt>
                <c:pt idx="1">
                  <c:v>6</c:v>
                </c:pt>
                <c:pt idx="2">
                  <c:v>3</c:v>
                </c:pt>
                <c:pt idx="3">
                  <c:v>1</c:v>
                </c:pt>
                <c:pt idx="4">
                  <c:v>8</c:v>
                </c:pt>
                <c:pt idx="5">
                  <c:v>3</c:v>
                </c:pt>
                <c:pt idx="6">
                  <c:v>57</c:v>
                </c:pt>
                <c:pt idx="7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3CEB-4B31-B2D7-188809C170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605556255"/>
        <c:axId val="1605534207"/>
      </c:barChart>
      <c:valAx>
        <c:axId val="160553420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5556255"/>
        <c:crosses val="autoZero"/>
        <c:crossBetween val="between"/>
      </c:valAx>
      <c:catAx>
        <c:axId val="1605556255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5534207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dirty="0"/>
              <a:t>Exam Levels 24-25</a:t>
            </a:r>
          </a:p>
          <a:p>
            <a:pPr>
              <a:defRPr/>
            </a:pPr>
            <a:r>
              <a:rPr lang="en-US" dirty="0"/>
              <a:t>16 Students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8729329589805516"/>
          <c:y val="0.16845183320600532"/>
          <c:w val="0.76915288463040443"/>
          <c:h val="0.5723975575242047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Exam Levels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98000"/>
                    <a:satMod val="110000"/>
                    <a:lumMod val="104000"/>
                  </a:schemeClr>
                </a:gs>
                <a:gs pos="69000">
                  <a:schemeClr val="accent1">
                    <a:shade val="88000"/>
                    <a:satMod val="130000"/>
                    <a:lumMod val="92000"/>
                  </a:schemeClr>
                </a:gs>
                <a:gs pos="100000">
                  <a:schemeClr val="accent1">
                    <a:shade val="78000"/>
                    <a:satMod val="130000"/>
                    <a:lumMod val="92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50800" dir="5400000" sx="96000" sy="96000" rotWithShape="0">
                <a:srgbClr val="000000">
                  <a:alpha val="48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1080000"/>
              </a:lightRig>
            </a:scene3d>
            <a:sp3d>
              <a:bevelT w="38100" h="12700" prst="softRound"/>
            </a:sp3d>
          </c:spPr>
          <c:invertIfNegative val="0"/>
          <c:dPt>
            <c:idx val="0"/>
            <c:invertIfNegative val="0"/>
            <c:bubble3D val="0"/>
            <c:spPr>
              <a:gradFill rotWithShape="1">
                <a:gsLst>
                  <a:gs pos="0">
                    <a:schemeClr val="accent1">
                      <a:tint val="98000"/>
                      <a:satMod val="110000"/>
                      <a:lumMod val="104000"/>
                    </a:schemeClr>
                  </a:gs>
                  <a:gs pos="69000">
                    <a:schemeClr val="accent1">
                      <a:shade val="88000"/>
                      <a:satMod val="130000"/>
                      <a:lumMod val="92000"/>
                    </a:schemeClr>
                  </a:gs>
                  <a:gs pos="100000">
                    <a:schemeClr val="accent1">
                      <a:shade val="78000"/>
                      <a:satMod val="130000"/>
                      <a:lumMod val="92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50800" dir="5400000" sx="96000" sy="96000" rotWithShape="0">
                  <a:srgbClr val="000000">
                    <a:alpha val="48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1080000"/>
                </a:lightRig>
              </a:scene3d>
              <a:sp3d>
                <a:bevelT w="38100" h="12700" prst="softRound"/>
              </a:sp3d>
            </c:spPr>
            <c:extLst>
              <c:ext xmlns:c16="http://schemas.microsoft.com/office/drawing/2014/chart" uri="{C3380CC4-5D6E-409C-BE32-E72D297353CC}">
                <c16:uniqueId val="{00000001-458D-4B28-B44F-15888A2EA0A0}"/>
              </c:ext>
            </c:extLst>
          </c:dPt>
          <c:dPt>
            <c:idx val="1"/>
            <c:invertIfNegative val="0"/>
            <c:bubble3D val="0"/>
            <c:spPr>
              <a:gradFill rotWithShape="1">
                <a:gsLst>
                  <a:gs pos="0">
                    <a:schemeClr val="accent1">
                      <a:tint val="98000"/>
                      <a:satMod val="110000"/>
                      <a:lumMod val="104000"/>
                    </a:schemeClr>
                  </a:gs>
                  <a:gs pos="69000">
                    <a:schemeClr val="accent1">
                      <a:shade val="88000"/>
                      <a:satMod val="130000"/>
                      <a:lumMod val="92000"/>
                    </a:schemeClr>
                  </a:gs>
                  <a:gs pos="100000">
                    <a:schemeClr val="accent1">
                      <a:shade val="78000"/>
                      <a:satMod val="130000"/>
                      <a:lumMod val="92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50800" dir="5400000" sx="96000" sy="96000" rotWithShape="0">
                  <a:srgbClr val="000000">
                    <a:alpha val="48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1080000"/>
                </a:lightRig>
              </a:scene3d>
              <a:sp3d>
                <a:bevelT w="38100" h="12700" prst="softRound"/>
              </a:sp3d>
            </c:spPr>
            <c:extLst>
              <c:ext xmlns:c16="http://schemas.microsoft.com/office/drawing/2014/chart" uri="{C3380CC4-5D6E-409C-BE32-E72D297353CC}">
                <c16:uniqueId val="{00000003-458D-4B28-B44F-15888A2EA0A0}"/>
              </c:ext>
            </c:extLst>
          </c:dPt>
          <c:dPt>
            <c:idx val="3"/>
            <c:invertIfNegative val="0"/>
            <c:bubble3D val="0"/>
            <c:spPr>
              <a:gradFill rotWithShape="1">
                <a:gsLst>
                  <a:gs pos="0">
                    <a:schemeClr val="accent1">
                      <a:tint val="98000"/>
                      <a:satMod val="110000"/>
                      <a:lumMod val="104000"/>
                    </a:schemeClr>
                  </a:gs>
                  <a:gs pos="69000">
                    <a:schemeClr val="accent1">
                      <a:shade val="88000"/>
                      <a:satMod val="130000"/>
                      <a:lumMod val="92000"/>
                    </a:schemeClr>
                  </a:gs>
                  <a:gs pos="100000">
                    <a:schemeClr val="accent1">
                      <a:shade val="78000"/>
                      <a:satMod val="130000"/>
                      <a:lumMod val="92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50800" dir="5400000" sx="96000" sy="96000" rotWithShape="0">
                  <a:srgbClr val="000000">
                    <a:alpha val="48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1080000"/>
                </a:lightRig>
              </a:scene3d>
              <a:sp3d>
                <a:bevelT w="38100" h="12700" prst="softRound"/>
              </a:sp3d>
            </c:spPr>
            <c:extLst>
              <c:ext xmlns:c16="http://schemas.microsoft.com/office/drawing/2014/chart" uri="{C3380CC4-5D6E-409C-BE32-E72D297353CC}">
                <c16:uniqueId val="{00000007-458D-4B28-B44F-15888A2EA0A0}"/>
              </c:ext>
            </c:extLst>
          </c:dPt>
          <c:dPt>
            <c:idx val="4"/>
            <c:invertIfNegative val="0"/>
            <c:bubble3D val="0"/>
            <c:spPr>
              <a:gradFill rotWithShape="1">
                <a:gsLst>
                  <a:gs pos="0">
                    <a:schemeClr val="accent1">
                      <a:tint val="98000"/>
                      <a:satMod val="110000"/>
                      <a:lumMod val="104000"/>
                    </a:schemeClr>
                  </a:gs>
                  <a:gs pos="69000">
                    <a:schemeClr val="accent1">
                      <a:shade val="88000"/>
                      <a:satMod val="130000"/>
                      <a:lumMod val="92000"/>
                    </a:schemeClr>
                  </a:gs>
                  <a:gs pos="100000">
                    <a:schemeClr val="accent1">
                      <a:shade val="78000"/>
                      <a:satMod val="130000"/>
                      <a:lumMod val="92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50800" dir="5400000" sx="96000" sy="96000" rotWithShape="0">
                  <a:srgbClr val="000000">
                    <a:alpha val="48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1080000"/>
                </a:lightRig>
              </a:scene3d>
              <a:sp3d>
                <a:bevelT w="38100" h="12700" prst="softRound"/>
              </a:sp3d>
            </c:spPr>
            <c:extLst>
              <c:ext xmlns:c16="http://schemas.microsoft.com/office/drawing/2014/chart" uri="{C3380CC4-5D6E-409C-BE32-E72D297353CC}">
                <c16:uniqueId val="{00000009-458D-4B28-B44F-15888A2EA0A0}"/>
              </c:ext>
            </c:extLst>
          </c:dPt>
          <c:dPt>
            <c:idx val="5"/>
            <c:invertIfNegative val="0"/>
            <c:bubble3D val="0"/>
            <c:spPr>
              <a:gradFill rotWithShape="1">
                <a:gsLst>
                  <a:gs pos="0">
                    <a:schemeClr val="accent1">
                      <a:tint val="98000"/>
                      <a:satMod val="110000"/>
                      <a:lumMod val="104000"/>
                    </a:schemeClr>
                  </a:gs>
                  <a:gs pos="69000">
                    <a:schemeClr val="accent1">
                      <a:shade val="88000"/>
                      <a:satMod val="130000"/>
                      <a:lumMod val="92000"/>
                    </a:schemeClr>
                  </a:gs>
                  <a:gs pos="100000">
                    <a:schemeClr val="accent1">
                      <a:shade val="78000"/>
                      <a:satMod val="130000"/>
                      <a:lumMod val="92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50800" dir="5400000" sx="96000" sy="96000" rotWithShape="0">
                  <a:srgbClr val="000000">
                    <a:alpha val="48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1080000"/>
                </a:lightRig>
              </a:scene3d>
              <a:sp3d>
                <a:bevelT w="38100" h="12700" prst="softRound"/>
              </a:sp3d>
            </c:spPr>
            <c:extLst>
              <c:ext xmlns:c16="http://schemas.microsoft.com/office/drawing/2014/chart" uri="{C3380CC4-5D6E-409C-BE32-E72D297353CC}">
                <c16:uniqueId val="{0000000B-458D-4B28-B44F-15888A2EA0A0}"/>
              </c:ext>
            </c:extLst>
          </c:dPt>
          <c:dPt>
            <c:idx val="6"/>
            <c:invertIfNegative val="0"/>
            <c:bubble3D val="0"/>
            <c:spPr>
              <a:gradFill rotWithShape="1">
                <a:gsLst>
                  <a:gs pos="0">
                    <a:schemeClr val="accent1">
                      <a:tint val="98000"/>
                      <a:satMod val="110000"/>
                      <a:lumMod val="104000"/>
                    </a:schemeClr>
                  </a:gs>
                  <a:gs pos="69000">
                    <a:schemeClr val="accent1">
                      <a:shade val="88000"/>
                      <a:satMod val="130000"/>
                      <a:lumMod val="92000"/>
                    </a:schemeClr>
                  </a:gs>
                  <a:gs pos="100000">
                    <a:schemeClr val="accent1">
                      <a:shade val="78000"/>
                      <a:satMod val="130000"/>
                      <a:lumMod val="92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50800" dir="5400000" sx="96000" sy="96000" rotWithShape="0">
                  <a:srgbClr val="000000">
                    <a:alpha val="48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1080000"/>
                </a:lightRig>
              </a:scene3d>
              <a:sp3d>
                <a:bevelT w="38100" h="12700" prst="softRound"/>
              </a:sp3d>
            </c:spPr>
            <c:extLst>
              <c:ext xmlns:c16="http://schemas.microsoft.com/office/drawing/2014/chart" uri="{C3380CC4-5D6E-409C-BE32-E72D297353CC}">
                <c16:uniqueId val="{0000000D-458D-4B28-B44F-15888A2EA0A0}"/>
              </c:ext>
            </c:extLst>
          </c:dPt>
          <c:dPt>
            <c:idx val="7"/>
            <c:invertIfNegative val="0"/>
            <c:bubble3D val="0"/>
            <c:spPr>
              <a:gradFill rotWithShape="1">
                <a:gsLst>
                  <a:gs pos="0">
                    <a:schemeClr val="accent1">
                      <a:tint val="98000"/>
                      <a:satMod val="110000"/>
                      <a:lumMod val="104000"/>
                    </a:schemeClr>
                  </a:gs>
                  <a:gs pos="69000">
                    <a:schemeClr val="accent1">
                      <a:shade val="88000"/>
                      <a:satMod val="130000"/>
                      <a:lumMod val="92000"/>
                    </a:schemeClr>
                  </a:gs>
                  <a:gs pos="100000">
                    <a:schemeClr val="accent1">
                      <a:shade val="78000"/>
                      <a:satMod val="130000"/>
                      <a:lumMod val="92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50800" dir="5400000" sx="96000" sy="96000" rotWithShape="0">
                  <a:srgbClr val="000000">
                    <a:alpha val="48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1080000"/>
                </a:lightRig>
              </a:scene3d>
              <a:sp3d>
                <a:bevelT w="38100" h="12700" prst="softRound"/>
              </a:sp3d>
            </c:spPr>
            <c:extLst>
              <c:ext xmlns:c16="http://schemas.microsoft.com/office/drawing/2014/chart" uri="{C3380CC4-5D6E-409C-BE32-E72D297353CC}">
                <c16:uniqueId val="{0000000F-458D-4B28-B44F-15888A2EA0A0}"/>
              </c:ext>
            </c:extLst>
          </c:dPt>
          <c:dPt>
            <c:idx val="8"/>
            <c:invertIfNegative val="0"/>
            <c:bubble3D val="0"/>
            <c:spPr>
              <a:gradFill rotWithShape="1">
                <a:gsLst>
                  <a:gs pos="0">
                    <a:schemeClr val="accent1">
                      <a:tint val="98000"/>
                      <a:satMod val="110000"/>
                      <a:lumMod val="104000"/>
                    </a:schemeClr>
                  </a:gs>
                  <a:gs pos="69000">
                    <a:schemeClr val="accent1">
                      <a:shade val="88000"/>
                      <a:satMod val="130000"/>
                      <a:lumMod val="92000"/>
                    </a:schemeClr>
                  </a:gs>
                  <a:gs pos="100000">
                    <a:schemeClr val="accent1">
                      <a:shade val="78000"/>
                      <a:satMod val="130000"/>
                      <a:lumMod val="92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50800" dir="5400000" sx="96000" sy="96000" rotWithShape="0">
                  <a:srgbClr val="000000">
                    <a:alpha val="48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1080000"/>
                </a:lightRig>
              </a:scene3d>
              <a:sp3d>
                <a:bevelT w="38100" h="12700" prst="softRound"/>
              </a:sp3d>
            </c:spPr>
            <c:extLst>
              <c:ext xmlns:c16="http://schemas.microsoft.com/office/drawing/2014/chart" uri="{C3380CC4-5D6E-409C-BE32-E72D297353CC}">
                <c16:uniqueId val="{0000000F-26F4-4A22-A80D-A5354BC8227A}"/>
              </c:ext>
            </c:extLst>
          </c:dPt>
          <c:cat>
            <c:strRef>
              <c:f>Sheet1!$A$2:$A$10</c:f>
              <c:strCache>
                <c:ptCount val="9"/>
                <c:pt idx="0">
                  <c:v>GCSE 1</c:v>
                </c:pt>
                <c:pt idx="1">
                  <c:v>GCSE 2</c:v>
                </c:pt>
                <c:pt idx="2">
                  <c:v>GCSE 3</c:v>
                </c:pt>
                <c:pt idx="3">
                  <c:v>GCSE 4</c:v>
                </c:pt>
                <c:pt idx="4">
                  <c:v>EL1</c:v>
                </c:pt>
                <c:pt idx="5">
                  <c:v>EL2</c:v>
                </c:pt>
                <c:pt idx="6">
                  <c:v>EL3</c:v>
                </c:pt>
                <c:pt idx="7">
                  <c:v>L1</c:v>
                </c:pt>
                <c:pt idx="8">
                  <c:v>L2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7</c:v>
                </c:pt>
                <c:pt idx="1">
                  <c:v>8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9</c:v>
                </c:pt>
                <c:pt idx="6">
                  <c:v>8</c:v>
                </c:pt>
                <c:pt idx="7">
                  <c:v>58</c:v>
                </c:pt>
                <c:pt idx="8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458D-4B28-B44F-15888A2EA0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779954495"/>
        <c:axId val="1779944927"/>
      </c:barChart>
      <c:valAx>
        <c:axId val="177994492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79954495"/>
        <c:crosses val="autoZero"/>
        <c:crossBetween val="between"/>
      </c:valAx>
      <c:catAx>
        <c:axId val="1779954495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79944927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7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7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4423" y="802298"/>
            <a:ext cx="8637073" cy="2920713"/>
          </a:xfrm>
        </p:spPr>
        <p:txBody>
          <a:bodyPr bIns="0" anchor="b">
            <a:normAutofit/>
          </a:bodyPr>
          <a:lstStyle>
            <a:lvl1pPr algn="ctr">
              <a:defRPr sz="6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4424" y="3724074"/>
            <a:ext cx="8637072" cy="977621"/>
          </a:xfrm>
        </p:spPr>
        <p:txBody>
          <a:bodyPr tIns="91440" bIns="91440">
            <a:normAutofit/>
          </a:bodyPr>
          <a:lstStyle>
            <a:lvl1pPr marL="0" indent="0" algn="ctr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1579" y="329307"/>
            <a:ext cx="5626774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683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165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1573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7052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518654" cy="4659889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208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34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4423" y="1756130"/>
            <a:ext cx="8643154" cy="1969007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4423" y="3725137"/>
            <a:ext cx="8643154" cy="1093987"/>
          </a:xfrm>
        </p:spPr>
        <p:txBody>
          <a:bodyPr tIns="91440"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949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293577" cy="105930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488654" cy="344859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54140" y="2017343"/>
            <a:ext cx="4488654" cy="344152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389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295603" cy="105631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488794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488794" cy="26444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56025" y="2023003"/>
            <a:ext cx="4488794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56025" y="2821491"/>
            <a:ext cx="4488794" cy="263737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910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0293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5831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2961967" cy="2406518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0324" y="798974"/>
            <a:ext cx="6012470" cy="4658826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2961967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941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blipFill dpi="0" rotWithShape="1">
              <a:blip r:embed="rId2">
                <a:alphaModFix amt="30000"/>
              </a:blip>
              <a:srcRect/>
              <a:tile tx="0" ty="0" sx="100000" sy="100000" flip="none" algn="ctr"/>
            </a:blip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extrusionH="76200" contourW="12700" prstMaterial="matte">
              <a:bevelT w="152400" h="50800" prst="softRound"/>
              <a:extrusionClr>
                <a:schemeClr val="tx2"/>
              </a:extrusionClr>
              <a:contourClr>
                <a:schemeClr val="bg2"/>
              </a:contourClr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38100" cmpd="sng">
              <a:solidFill>
                <a:schemeClr val="tx2">
                  <a:lumMod val="25000"/>
                </a:schemeClr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2"/>
            <a:ext cx="5532328" cy="1922299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50000"/>
              <a:lumOff val="50000"/>
              <a:alpha val="80000"/>
            </a:schemeClr>
          </a:solidFill>
          <a:ln w="9525" cap="sq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200" dirty="0"/>
            </a:lvl1pPr>
          </a:lstStyle>
          <a:p>
            <a:pPr lvl="0" algn="ctr"/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059600"/>
            <a:ext cx="5524404" cy="2090134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smtClean="0"/>
              <a:pPr/>
              <a:t>9/15/2025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178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291215" cy="1049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29121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42079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9/15/2025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62677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622291"/>
            <a:ext cx="12192000" cy="250598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>
                  <a:alpha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29338"/>
            <a:ext cx="12192000" cy="742950"/>
          </a:xfrm>
          <a:prstGeom prst="rect">
            <a:avLst/>
          </a:prstGeom>
        </p:spPr>
      </p:pic>
      <p:cxnSp>
        <p:nvCxnSpPr>
          <p:cNvPr id="12" name="Straight Connector 11"/>
          <p:cNvCxnSpPr/>
          <p:nvPr/>
        </p:nvCxnSpPr>
        <p:spPr>
          <a:xfrm>
            <a:off x="0" y="6138142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175473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accent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EXAM Results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2024/25</a:t>
            </a:r>
          </a:p>
        </p:txBody>
      </p:sp>
      <p:pic>
        <p:nvPicPr>
          <p:cNvPr id="1026" name="Picture 2" descr="Inspire Academy">
            <a:extLst>
              <a:ext uri="{FF2B5EF4-FFF2-40B4-BE49-F238E27FC236}">
                <a16:creationId xmlns:a16="http://schemas.microsoft.com/office/drawing/2014/main" id="{F95D3FAD-61F9-43C3-AC71-D18D3FAF02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3109" y="801235"/>
            <a:ext cx="5219700" cy="176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2059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1579" y="1713892"/>
            <a:ext cx="9603275" cy="4149937"/>
          </a:xfrm>
        </p:spPr>
        <p:txBody>
          <a:bodyPr>
            <a:normAutofit/>
          </a:bodyPr>
          <a:lstStyle/>
          <a:p>
            <a:r>
              <a:rPr lang="en-GB" dirty="0"/>
              <a:t>88% of pupils achieved a Maths &amp; English qualification </a:t>
            </a:r>
          </a:p>
          <a:p>
            <a:r>
              <a:rPr lang="en-GB" dirty="0"/>
              <a:t>One pupil achieved a GCSE grade 4 in Maths. Highest GCSE grade in 3 Years.</a:t>
            </a:r>
          </a:p>
          <a:p>
            <a:r>
              <a:rPr lang="en-GB" dirty="0"/>
              <a:t>55% of students achieved above their predicted GCSE grade in Maths </a:t>
            </a:r>
          </a:p>
          <a:p>
            <a:r>
              <a:rPr lang="en-GB" dirty="0"/>
              <a:t>55% of students achieved above their predicted GCSE grade in English </a:t>
            </a:r>
          </a:p>
          <a:p>
            <a:r>
              <a:rPr lang="en-GB" dirty="0"/>
              <a:t>56% of students achieved a GCSE in Maths &amp; English – The highest figure since 2020/21.</a:t>
            </a:r>
          </a:p>
          <a:p>
            <a:r>
              <a:rPr lang="en-GB" dirty="0"/>
              <a:t>High number of Level 2 Diplomas in King’s Trust and NCFE Sport. </a:t>
            </a:r>
          </a:p>
        </p:txBody>
      </p:sp>
    </p:spTree>
    <p:extLst>
      <p:ext uri="{BB962C8B-B14F-4D97-AF65-F5344CB8AC3E}">
        <p14:creationId xmlns:p14="http://schemas.microsoft.com/office/powerpoint/2010/main" val="1467623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D80F0AD7-EE79-4516-A5F9-B48A0E19A92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02201420"/>
              </p:ext>
            </p:extLst>
          </p:nvPr>
        </p:nvGraphicFramePr>
        <p:xfrm>
          <a:off x="123393" y="470517"/>
          <a:ext cx="5809851" cy="55041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F9F00347-C746-43AC-8179-2701AAFA499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70356233"/>
              </p:ext>
            </p:extLst>
          </p:nvPr>
        </p:nvGraphicFramePr>
        <p:xfrm>
          <a:off x="6169981" y="470516"/>
          <a:ext cx="5708341" cy="55041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1568945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Gallery">
      <a:majorFont>
        <a:latin typeface="Rockwell" panose="020606030202050204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BB5F5D82-B5E9-469E-A815-C655ED4AF24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2087</TotalTime>
  <Words>97</Words>
  <Application>Microsoft Office PowerPoint</Application>
  <PresentationFormat>Widescreen</PresentationFormat>
  <Paragraphs>13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Rockwell</vt:lpstr>
      <vt:lpstr>Gallery</vt:lpstr>
      <vt:lpstr>EXAM Results</vt:lpstr>
      <vt:lpstr>EXAM Overview</vt:lpstr>
      <vt:lpstr>PowerPoint Presentation</vt:lpstr>
    </vt:vector>
  </TitlesOfParts>
  <Company>Inspire Academy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 Results</dc:title>
  <dc:creator>Matthew Betts</dc:creator>
  <cp:lastModifiedBy>Richard Searle</cp:lastModifiedBy>
  <cp:revision>31</cp:revision>
  <dcterms:created xsi:type="dcterms:W3CDTF">2023-08-23T10:20:39Z</dcterms:created>
  <dcterms:modified xsi:type="dcterms:W3CDTF">2025-09-15T09:24:56Z</dcterms:modified>
</cp:coreProperties>
</file>