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73" r:id="rId3"/>
    <p:sldId id="306" r:id="rId4"/>
    <p:sldId id="308" r:id="rId5"/>
    <p:sldId id="31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DE97-11F1-EAB2-B922-0245F3AC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A31C9-DC46-89C2-E911-00EE226D8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B6878-9F0A-29FC-0987-D115DADD3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152D4-CD8F-8529-F90E-760BC8DFC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A57B2-6A52-C84D-3673-924DA2EF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8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BFDB-1A2D-8B84-8D53-9713E6640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1EA11-E9CF-968C-8ECE-3DBCD7BC0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264A7-FC5E-C592-F475-CF039F0CA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61182-4AFD-352C-BB95-BB6A87ED1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99763-E000-9BE3-46FD-EF58723D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D3E3F1-A450-9A70-D7A7-0625DCF6A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328CE-2397-538E-6D7A-DFB7CAABA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36334-DF1E-CA94-6F51-FACEB200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6BE88-DC08-3BD6-FF36-30227458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63C68-9F34-6AF0-D95D-7A5BC19B4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05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1C2D1-7CE0-AB2C-DA3D-23F7E6D42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05F8D-7D3F-1F4D-21E6-51B2FBF3A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B911B-F1E8-F9AF-F6A5-13C784765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D69BF-19C9-9429-5BD3-AFE42AA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DFB44-1A21-DEBE-0569-834461A9D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03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16EE8-9E4D-D593-6FD6-F8BA54972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52D7A-E77A-0E4D-8FB6-C46390DE0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CA9A6-0332-ADF9-485D-5F63E48E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74959-B95A-F33A-9F82-F1BAEA782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642AF-1846-D163-2312-AA6AA0C80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75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F5E21-4FA0-77C2-3890-231114B2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A9FAF-F8D1-A122-E099-930A8DC6C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8A745A-035D-4615-B4B5-60248B62A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6B09C-97F1-C903-504E-DAF50D4E1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14173-08B9-AB48-D42E-5C3B7493F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CE229-74B9-B080-F601-4ED60C275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6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751CD-ACB0-0B17-B134-A1A2040C0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853BF-916A-417E-5A58-68FDA57CA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B59BA-7032-CEC2-2EEA-591A541B8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DC2B3A-8A69-43AF-528F-89B613405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8BFB9-D85C-0B3B-F0BD-17A73C35D8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F3D759-0D07-585A-1D5E-8601C7485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E1342E-C8F3-94D5-8414-3EEC1B1F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EE4344-8D02-8503-4D1E-CC3B2129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74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88FFE-5E8C-C0B8-77EC-33B508DD1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C1D11B-1344-488E-5F0F-E27538046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71DD7-2411-99F1-8B8E-6F042F40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67DF7-2E1E-A7A4-A06C-F1B124133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05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3F8E6B-7086-0B84-51C1-D19F4DE21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B8830B-D3BD-F5EA-98D4-A7CBF668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97B8F-ECA5-61A9-69F6-395254D3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6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9530E-41F8-0092-618D-58602478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3D06A-F6DE-C83C-FE63-AB2D48573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9E792D-B78B-A24B-5AB4-550AE8939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2CA35-5005-5CDF-63D5-78F676C4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21249-2084-D58B-1F64-4625050A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445FA-A742-E3FC-EDE5-AC42A826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58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F7931-7E19-4492-FABB-FB87A45D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E18A87-A79B-E50B-07CF-4FFF3C90F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7F505-FEA4-FE58-FE9D-827DD1377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03ABE-FCC8-B083-5861-22C3692F8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DD447-5097-7B97-49DA-42B0BC33B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DA857-7968-E060-FA48-946DFBD34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787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9CD3F2-3E68-483A-693E-734D23C5C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03D42-D49F-318F-829C-7C3FFF33D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0BECB-CFC8-AC03-D233-9B5CD12E3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FBEC9-DADC-4C8B-8349-642671A2EEE3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84CE2-AE8F-186B-8AC5-CF4E0D9B2F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9B689-26E2-EAE8-AD6D-150AE2812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4C259F-9BD5-4E94-8570-D2604EA70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24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EAC7B-6D8B-AD1B-8D3F-A074994C7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2032000"/>
            <a:ext cx="10157354" cy="1397000"/>
          </a:xfrm>
        </p:spPr>
        <p:txBody>
          <a:bodyPr/>
          <a:lstStyle/>
          <a:p>
            <a:r>
              <a:rPr lang="en-GB" b="1" dirty="0"/>
              <a:t>The impact of non-attendance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C5544-B972-19D1-08BE-08CA0CD2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BB81-C700-4083-8127-E310BD1DC13C}" type="datetime1">
              <a:rPr lang="en-GB" noProof="0" smtClean="0"/>
              <a:pPr/>
              <a:t>16/10/2025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3483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6BF4F-0FAE-750A-5434-75CE9C9C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0B056-5336-8E15-BF1F-092C14C06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BB81-C700-4083-8127-E310BD1DC13C}" type="datetime1">
              <a:rPr lang="en-GB" noProof="0" smtClean="0"/>
              <a:pPr/>
              <a:t>16/10/2025</a:t>
            </a:fld>
            <a:endParaRPr lang="en-GB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1E9C44-255B-AF16-36CB-7F872A445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56" y="476673"/>
            <a:ext cx="10644089" cy="41044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13EAFBF-52CA-A566-0745-6A11E326D7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817" y="4853877"/>
            <a:ext cx="4248472" cy="12741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8E98E28-1B6B-DABE-C353-99708B5DD9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5045" y="4765907"/>
            <a:ext cx="1972668" cy="179575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59D76B0-0D83-03A6-18DB-F3271A5C9A7F}"/>
              </a:ext>
            </a:extLst>
          </p:cNvPr>
          <p:cNvSpPr txBox="1"/>
          <p:nvPr/>
        </p:nvSpPr>
        <p:spPr>
          <a:xfrm>
            <a:off x="7608168" y="4831141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5-year average of 93.6% - somewhere between ¼ and ½ year lost.</a:t>
            </a:r>
          </a:p>
        </p:txBody>
      </p:sp>
    </p:spTree>
    <p:extLst>
      <p:ext uri="{BB962C8B-B14F-4D97-AF65-F5344CB8AC3E}">
        <p14:creationId xmlns:p14="http://schemas.microsoft.com/office/powerpoint/2010/main" val="291086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932CB-587E-20D3-BB08-39981F88D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BB81-C700-4083-8127-E310BD1DC13C}" type="datetime1">
              <a:rPr lang="en-GB" noProof="0" smtClean="0"/>
              <a:pPr/>
              <a:t>16/10/2025</a:t>
            </a:fld>
            <a:endParaRPr lang="en-GB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1F7758-38A9-52E4-42C1-0F048A2A633C}"/>
              </a:ext>
            </a:extLst>
          </p:cNvPr>
          <p:cNvSpPr txBox="1"/>
          <p:nvPr/>
        </p:nvSpPr>
        <p:spPr>
          <a:xfrm>
            <a:off x="2207569" y="1412776"/>
            <a:ext cx="743956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The impact of low attendance at primary school on educational standards is significant.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Children who attend school </a:t>
            </a:r>
            <a:r>
              <a:rPr lang="en-GB" u="sng" dirty="0"/>
              <a:t>nearly every day </a:t>
            </a:r>
            <a:r>
              <a:rPr lang="en-GB" dirty="0"/>
              <a:t>are </a:t>
            </a:r>
            <a:r>
              <a:rPr lang="en-GB" b="1" dirty="0"/>
              <a:t>30% more likely </a:t>
            </a:r>
            <a:r>
              <a:rPr lang="en-GB" dirty="0"/>
              <a:t>to achieve the expected standard in reading, writing, and maths </a:t>
            </a:r>
            <a:r>
              <a:rPr lang="en-GB" b="1" dirty="0"/>
              <a:t>compared to those who attend 90-95% </a:t>
            </a:r>
            <a:r>
              <a:rPr lang="en-GB" dirty="0"/>
              <a:t>of the time. </a:t>
            </a:r>
          </a:p>
        </p:txBody>
      </p:sp>
    </p:spTree>
    <p:extLst>
      <p:ext uri="{BB962C8B-B14F-4D97-AF65-F5344CB8AC3E}">
        <p14:creationId xmlns:p14="http://schemas.microsoft.com/office/powerpoint/2010/main" val="257449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86381-9AED-199E-450B-F0D387E47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90464-7FC7-AED1-952C-340B20931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BB81-C700-4083-8127-E310BD1DC13C}" type="datetime1">
              <a:rPr lang="en-GB" noProof="0" smtClean="0"/>
              <a:pPr/>
              <a:t>16/10/2025</a:t>
            </a:fld>
            <a:endParaRPr lang="en-GB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95FE3F-FD9A-6805-A911-EA6EFB546FE9}"/>
              </a:ext>
            </a:extLst>
          </p:cNvPr>
          <p:cNvSpPr txBox="1"/>
          <p:nvPr/>
        </p:nvSpPr>
        <p:spPr>
          <a:xfrm>
            <a:off x="1559496" y="1723353"/>
            <a:ext cx="85689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The link is even stronger at secondary school, where Year 11 pupils with near-perfect attendance are almost twice as likely to achieve grade 5 in English and Maths GCSE compared to those attending 90-95% of the time.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Children with low attendance at primary school often go on to have poor attendance at secondary school 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02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642A5-19CD-84AD-D26E-9861D4DB0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5049E-C859-EEED-777F-850134CCD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BB81-C700-4083-8127-E310BD1DC13C}" type="datetime1">
              <a:rPr lang="en-GB" noProof="0" smtClean="0"/>
              <a:pPr/>
              <a:t>16/10/2025</a:t>
            </a:fld>
            <a:endParaRPr lang="en-GB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5C26F2-D463-7707-7E8F-535719035EDF}"/>
              </a:ext>
            </a:extLst>
          </p:cNvPr>
          <p:cNvSpPr txBox="1"/>
          <p:nvPr/>
        </p:nvSpPr>
        <p:spPr>
          <a:xfrm>
            <a:off x="3215680" y="1490008"/>
            <a:ext cx="609432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A week of absence at primary school can equate to approximately </a:t>
            </a:r>
            <a:r>
              <a:rPr lang="en-GB" sz="3000" b="1" dirty="0"/>
              <a:t>2.6% of </a:t>
            </a:r>
            <a:r>
              <a:rPr lang="en-GB" sz="3000" dirty="0"/>
              <a:t>attendance lost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844B90-9740-4D13-4044-D3B345F04F33}"/>
              </a:ext>
            </a:extLst>
          </p:cNvPr>
          <p:cNvSpPr txBox="1"/>
          <p:nvPr/>
        </p:nvSpPr>
        <p:spPr>
          <a:xfrm>
            <a:off x="4223792" y="4083904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Our attendance is 96.81% - so again, thank you</a:t>
            </a:r>
          </a:p>
        </p:txBody>
      </p:sp>
    </p:spTree>
    <p:extLst>
      <p:ext uri="{BB962C8B-B14F-4D97-AF65-F5344CB8AC3E}">
        <p14:creationId xmlns:p14="http://schemas.microsoft.com/office/powerpoint/2010/main" val="202115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156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The impact of non-attendance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John</dc:creator>
  <cp:lastModifiedBy>Michael John</cp:lastModifiedBy>
  <cp:revision>1</cp:revision>
  <dcterms:created xsi:type="dcterms:W3CDTF">2025-10-16T13:37:07Z</dcterms:created>
  <dcterms:modified xsi:type="dcterms:W3CDTF">2025-10-16T13:40:11Z</dcterms:modified>
</cp:coreProperties>
</file>