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authors.xml" ContentType="application/vnd.ms-powerpoint.author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sldIdLst>
    <p:sldId id="269" r:id="rId5"/>
  </p:sldIdLst>
  <p:sldSz cx="9906000" cy="6858000" type="A4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3F811E5-B371-6A28-BF9A-0F57DE4B7A28}" name="Alice Brealy" initials="AB" userId="S::abrealy@caterlinkltd.co.uk::702f5e84-6c0f-4bcb-baa0-ae526eff269f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ysop" initials="s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0D2"/>
    <a:srgbClr val="C9FFFB"/>
    <a:srgbClr val="FFD3CC"/>
    <a:srgbClr val="FF4343"/>
    <a:srgbClr val="00C8BA"/>
    <a:srgbClr val="C5FFFB"/>
    <a:srgbClr val="00968B"/>
    <a:srgbClr val="009E93"/>
    <a:srgbClr val="006D64"/>
    <a:srgbClr val="54BC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209A4BB-EAD8-4C9C-A21C-C4EC240BE1F4}" v="7" dt="2022-11-16T11:05:09.30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4754" autoAdjust="0"/>
    <p:restoredTop sz="95300" autoAdjust="0"/>
  </p:normalViewPr>
  <p:slideViewPr>
    <p:cSldViewPr snapToGrid="0">
      <p:cViewPr varScale="1">
        <p:scale>
          <a:sx n="88" d="100"/>
          <a:sy n="88" d="100"/>
        </p:scale>
        <p:origin x="1594" y="53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8/10/relationships/authors" Target="authors.xml"/><Relationship Id="rId3" Type="http://schemas.openxmlformats.org/officeDocument/2006/relationships/customXml" Target="../customXml/item3.xml"/><Relationship Id="rId7" Type="http://schemas.openxmlformats.org/officeDocument/2006/relationships/commentAuthors" Target="commentAuthor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056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8056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r">
              <a:defRPr sz="1200"/>
            </a:lvl1pPr>
          </a:lstStyle>
          <a:p>
            <a:fld id="{222E43BF-527D-440D-8356-FC8BCEDDB5DC}" type="datetimeFigureOut">
              <a:rPr lang="en-GB" smtClean="0"/>
              <a:t>20/09/2023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81075" y="1241425"/>
            <a:ext cx="48355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2" tIns="45716" rIns="91432" bIns="45716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32" tIns="45716" rIns="91432" bIns="4571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8585"/>
            <a:ext cx="2945659" cy="498055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28585"/>
            <a:ext cx="2945659" cy="498055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r">
              <a:defRPr sz="1200"/>
            </a:lvl1pPr>
          </a:lstStyle>
          <a:p>
            <a:fld id="{22D8F38C-0513-424D-9F07-ACE2DBD6F9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41080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81075" y="1241425"/>
            <a:ext cx="48355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SILVER MENU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D8F38C-0513-424D-9F07-ACE2DBD6F960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65695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20/09/2023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FE56D4B-3E37-45DC-8A0E-850FD0BBE6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A3E2D7A-21FB-4E41-849E-FBC6B38F3D8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5" y="21720"/>
            <a:ext cx="1602025" cy="76969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F8244A5-C333-4344-B70D-CA249A56B37A}"/>
              </a:ext>
            </a:extLst>
          </p:cNvPr>
          <p:cNvSpPr txBox="1"/>
          <p:nvPr userDrawn="1"/>
        </p:nvSpPr>
        <p:spPr>
          <a:xfrm>
            <a:off x="8788936" y="3163689"/>
            <a:ext cx="1088495" cy="3642122"/>
          </a:xfrm>
          <a:prstGeom prst="roundRect">
            <a:avLst/>
          </a:prstGeom>
          <a:solidFill>
            <a:srgbClr val="FF0000"/>
          </a:solidFill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700" b="1" dirty="0">
                <a:solidFill>
                  <a:schemeClr val="bg1"/>
                </a:solidFill>
                <a:latin typeface="Century Gothic" panose="020B0502020202020204" pitchFamily="34" charset="0"/>
              </a:rPr>
              <a:t>ALLERGY INFORMATION:</a:t>
            </a:r>
          </a:p>
          <a:p>
            <a:r>
              <a:rPr lang="en-GB" sz="700" b="1" dirty="0">
                <a:solidFill>
                  <a:schemeClr val="bg1"/>
                </a:solidFill>
                <a:latin typeface="Century Gothic" panose="020B0502020202020204" pitchFamily="34" charset="0"/>
              </a:rPr>
              <a:t>If </a:t>
            </a:r>
            <a:r>
              <a:rPr lang="en-GB" sz="700" b="1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you would like to know about particular allergens in foods please ask a member of the catering team for information. If your child has a school lunch and has a food allergy or intolerance you will be asked to complete a form to ensure we have the necessary information to cater for your child. We use a large variety of ingredients in the preparation of our meals and due to the nature of our kitchens it is not possible to completely remove the risk of cross contamination.</a:t>
            </a:r>
            <a:endParaRPr lang="en-GB" sz="7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6626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20/09/2023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26070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20/09/2023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0691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20/09/2023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9760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20/09/2023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1085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20/09/2023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15569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20/09/2023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3145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20/09/2023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30100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20/09/2023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22615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20/09/2023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8680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20/09/2023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7582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801A62-7A48-4C58-849E-C45ADCCDA826}" type="datetimeFigureOut">
              <a:rPr lang="en-GB" smtClean="0"/>
              <a:t>20/09/2023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9720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-1235242" y="7555832"/>
          <a:ext cx="208280" cy="365760"/>
        </p:xfrm>
        <a:graphic>
          <a:graphicData uri="http://schemas.openxmlformats.org/drawingml/2006/table">
            <a:tbl>
              <a:tblPr/>
              <a:tblGrid>
                <a:gridCol w="208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mpd="sng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</a:lnL>
                    <a:lnR w="12700" cmpd="sng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</a:lnR>
                    <a:lnT w="12700" cmpd="sng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</a:lnT>
                    <a:lnB w="12700" cmpd="sng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35B645F6-9C1E-4BA8-942C-BB4E3E4CEC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7044894"/>
              </p:ext>
            </p:extLst>
          </p:nvPr>
        </p:nvGraphicFramePr>
        <p:xfrm>
          <a:off x="134361" y="409494"/>
          <a:ext cx="8544592" cy="582154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05072">
                  <a:extLst>
                    <a:ext uri="{9D8B030D-6E8A-4147-A177-3AD203B41FA5}">
                      <a16:colId xmlns:a16="http://schemas.microsoft.com/office/drawing/2014/main" val="3931940056"/>
                    </a:ext>
                  </a:extLst>
                </a:gridCol>
                <a:gridCol w="879520">
                  <a:extLst>
                    <a:ext uri="{9D8B030D-6E8A-4147-A177-3AD203B41FA5}">
                      <a16:colId xmlns:a16="http://schemas.microsoft.com/office/drawing/2014/main" val="1802426597"/>
                    </a:ext>
                  </a:extLst>
                </a:gridCol>
                <a:gridCol w="1332000">
                  <a:extLst>
                    <a:ext uri="{9D8B030D-6E8A-4147-A177-3AD203B41FA5}">
                      <a16:colId xmlns:a16="http://schemas.microsoft.com/office/drawing/2014/main" val="3967589502"/>
                    </a:ext>
                  </a:extLst>
                </a:gridCol>
                <a:gridCol w="1332000">
                  <a:extLst>
                    <a:ext uri="{9D8B030D-6E8A-4147-A177-3AD203B41FA5}">
                      <a16:colId xmlns:a16="http://schemas.microsoft.com/office/drawing/2014/main" val="42676253"/>
                    </a:ext>
                  </a:extLst>
                </a:gridCol>
                <a:gridCol w="1332000">
                  <a:extLst>
                    <a:ext uri="{9D8B030D-6E8A-4147-A177-3AD203B41FA5}">
                      <a16:colId xmlns:a16="http://schemas.microsoft.com/office/drawing/2014/main" val="4290988203"/>
                    </a:ext>
                  </a:extLst>
                </a:gridCol>
                <a:gridCol w="1332000">
                  <a:extLst>
                    <a:ext uri="{9D8B030D-6E8A-4147-A177-3AD203B41FA5}">
                      <a16:colId xmlns:a16="http://schemas.microsoft.com/office/drawing/2014/main" val="3195512949"/>
                    </a:ext>
                  </a:extLst>
                </a:gridCol>
                <a:gridCol w="1332000">
                  <a:extLst>
                    <a:ext uri="{9D8B030D-6E8A-4147-A177-3AD203B41FA5}">
                      <a16:colId xmlns:a16="http://schemas.microsoft.com/office/drawing/2014/main" val="1114242205"/>
                    </a:ext>
                  </a:extLst>
                </a:gridCol>
              </a:tblGrid>
              <a:tr h="262908">
                <a:tc>
                  <a:txBody>
                    <a:bodyPr/>
                    <a:lstStyle/>
                    <a:p>
                      <a:pPr algn="l"/>
                      <a:endParaRPr lang="en-GB" sz="11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80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>
                          <a:solidFill>
                            <a:schemeClr val="tx1"/>
                          </a:solidFill>
                          <a:latin typeface="Century Gothic"/>
                        </a:rPr>
                        <a:t>Monday</a:t>
                      </a:r>
                      <a:endParaRPr lang="en-GB" sz="8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>
                          <a:solidFill>
                            <a:schemeClr val="tx1"/>
                          </a:solidFill>
                          <a:latin typeface="Century Gothic"/>
                        </a:rPr>
                        <a:t>Tuesday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>
                          <a:solidFill>
                            <a:schemeClr val="tx1"/>
                          </a:solidFill>
                          <a:latin typeface="Century Gothic"/>
                        </a:rPr>
                        <a:t>Wednesday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>
                          <a:solidFill>
                            <a:schemeClr val="tx1"/>
                          </a:solidFill>
                          <a:latin typeface="Century Gothic"/>
                        </a:rPr>
                        <a:t>Thursday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>
                          <a:solidFill>
                            <a:schemeClr val="tx1"/>
                          </a:solidFill>
                          <a:latin typeface="Century Gothic"/>
                        </a:rPr>
                        <a:t>Friday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5792794"/>
                  </a:ext>
                </a:extLst>
              </a:tr>
              <a:tr h="439184">
                <a:tc rowSpan="6">
                  <a:txBody>
                    <a:bodyPr/>
                    <a:lstStyle/>
                    <a:p>
                      <a:pPr algn="l"/>
                      <a:r>
                        <a:rPr lang="en-GB" sz="750" b="1" dirty="0" smtClean="0">
                          <a:latin typeface="Century Gothic"/>
                        </a:rPr>
                        <a:t>Week One</a:t>
                      </a:r>
                    </a:p>
                    <a:p>
                      <a:pPr algn="l"/>
                      <a:endParaRPr lang="en-GB" sz="750" b="1" dirty="0" smtClean="0">
                        <a:latin typeface="Century Gothic"/>
                      </a:endParaRPr>
                    </a:p>
                    <a:p>
                      <a:pPr algn="l"/>
                      <a:r>
                        <a:rPr lang="en-GB" sz="750" b="1" dirty="0" smtClean="0">
                          <a:latin typeface="Century Gothic"/>
                        </a:rPr>
                        <a:t>4/9/23</a:t>
                      </a:r>
                    </a:p>
                    <a:p>
                      <a:pPr algn="l"/>
                      <a:endParaRPr lang="en-GB" sz="750" b="1" dirty="0" smtClean="0">
                        <a:latin typeface="Century Gothic"/>
                      </a:endParaRPr>
                    </a:p>
                    <a:p>
                      <a:pPr algn="l"/>
                      <a:r>
                        <a:rPr lang="en-GB" sz="750" b="1" dirty="0" smtClean="0">
                          <a:latin typeface="Century Gothic"/>
                        </a:rPr>
                        <a:t>25/9/23</a:t>
                      </a:r>
                    </a:p>
                    <a:p>
                      <a:pPr algn="l"/>
                      <a:endParaRPr lang="en-GB" sz="750" b="1" dirty="0" smtClean="0">
                        <a:latin typeface="Century Gothic"/>
                      </a:endParaRPr>
                    </a:p>
                    <a:p>
                      <a:pPr algn="l"/>
                      <a:r>
                        <a:rPr lang="en-GB" sz="750" b="1" dirty="0" smtClean="0">
                          <a:latin typeface="Century Gothic"/>
                        </a:rPr>
                        <a:t>16/10/23</a:t>
                      </a:r>
                      <a:endParaRPr lang="en-GB" sz="750" b="1" dirty="0">
                        <a:latin typeface="Century Gothic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750" dirty="0" smtClean="0">
                          <a:latin typeface="Century Gothic"/>
                        </a:rPr>
                        <a:t>RED</a:t>
                      </a:r>
                      <a:endParaRPr lang="en-GB" sz="750" dirty="0">
                        <a:latin typeface="Century Gothic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dirty="0">
                          <a:latin typeface="Century Gothic"/>
                        </a:rPr>
                        <a:t>Cheese &amp; Tomato Pizza with Wedges</a:t>
                      </a:r>
                      <a:endParaRPr lang="en-GB" sz="750" b="1" dirty="0">
                        <a:latin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dirty="0">
                          <a:latin typeface="Century Gothic" panose="020B0502020202020204" pitchFamily="34" charset="0"/>
                        </a:rPr>
                        <a:t>Beef Lasagne with Garlic Bread</a:t>
                      </a:r>
                      <a:endParaRPr lang="en-GB" sz="75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50" dirty="0">
                          <a:latin typeface="Century Gothic"/>
                        </a:rPr>
                        <a:t>Roast Chicken, </a:t>
                      </a:r>
                      <a:r>
                        <a:rPr lang="en-GB" sz="750" b="0" dirty="0">
                          <a:solidFill>
                            <a:schemeClr val="tx1"/>
                          </a:solidFill>
                          <a:latin typeface="Century Gothic"/>
                        </a:rPr>
                        <a:t>Roast Potatoes </a:t>
                      </a:r>
                      <a:r>
                        <a:rPr lang="en-GB" sz="750" dirty="0">
                          <a:latin typeface="Century Gothic"/>
                        </a:rPr>
                        <a:t>&amp; Gravy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0" dirty="0" smtClean="0">
                          <a:solidFill>
                            <a:schemeClr val="tx1"/>
                          </a:solidFill>
                          <a:latin typeface="Century Gothic"/>
                        </a:rPr>
                        <a:t>Sausage</a:t>
                      </a:r>
                      <a:r>
                        <a:rPr lang="en-GB" sz="750" b="0" baseline="0" dirty="0" smtClean="0">
                          <a:solidFill>
                            <a:schemeClr val="tx1"/>
                          </a:solidFill>
                          <a:latin typeface="Century Gothic"/>
                        </a:rPr>
                        <a:t>, Mashed Potato and Baked Beans</a:t>
                      </a:r>
                      <a:endParaRPr lang="en-GB" sz="750" b="1" dirty="0">
                        <a:solidFill>
                          <a:schemeClr val="tx1"/>
                        </a:solidFill>
                        <a:latin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dirty="0">
                          <a:latin typeface="Century Gothic"/>
                        </a:rPr>
                        <a:t>Fishfingers with Chips &amp; Tomato Sauce</a:t>
                      </a:r>
                      <a:endParaRPr lang="en-GB" sz="750" b="1" dirty="0">
                        <a:latin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2932877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FFF0D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lang="en-GB" sz="750" dirty="0" smtClean="0">
                          <a:latin typeface="Century Gothic"/>
                        </a:rPr>
                        <a:t>GREEN</a:t>
                      </a:r>
                      <a:endParaRPr lang="en-GB" sz="750" dirty="0">
                        <a:latin typeface="Century Gothic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dirty="0">
                          <a:latin typeface="Century Gothic"/>
                        </a:rPr>
                        <a:t>Crunchy Topped Vegetable Bake with New Potatoes</a:t>
                      </a:r>
                      <a:endParaRPr lang="en-GB" sz="750" b="1" dirty="0">
                        <a:latin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dirty="0">
                          <a:latin typeface="Century Gothic"/>
                        </a:rPr>
                        <a:t>Wholemeal Vegetable and Lentil Pasta Bake</a:t>
                      </a:r>
                      <a:endParaRPr lang="en-GB" sz="750" b="1" dirty="0">
                        <a:latin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Vegetable Wellington with Roast Potatoes</a:t>
                      </a:r>
                      <a:endParaRPr lang="en-US" sz="750" b="0" i="0" u="none" strike="noStrike" noProof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1" dirty="0">
                          <a:solidFill>
                            <a:schemeClr val="tx1"/>
                          </a:solidFill>
                          <a:latin typeface="Century Gothic"/>
                        </a:rPr>
                        <a:t>Vegan Quirky Bird Concept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0" dirty="0">
                          <a:solidFill>
                            <a:srgbClr val="FF0000"/>
                          </a:solidFill>
                          <a:latin typeface="Century Gothic"/>
                        </a:rPr>
                        <a:t>Best flavour: Lemon &amp; Herb, BBQ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en-GB" sz="750" b="0" i="0" u="none" strike="noStrike" noProof="0" dirty="0">
                          <a:solidFill>
                            <a:schemeClr val="tx1"/>
                          </a:solidFill>
                          <a:latin typeface="Century Gothic"/>
                        </a:rPr>
                        <a:t>Vegan Bean Roll wit</a:t>
                      </a:r>
                      <a:r>
                        <a:rPr lang="en-GB" sz="750" b="0" dirty="0">
                          <a:solidFill>
                            <a:schemeClr val="tx1"/>
                          </a:solidFill>
                          <a:latin typeface="Century Gothic"/>
                        </a:rPr>
                        <a:t>h</a:t>
                      </a:r>
                      <a:r>
                        <a:rPr lang="en-GB" sz="750" dirty="0">
                          <a:latin typeface="Century Gothic"/>
                        </a:rPr>
                        <a:t> Chips </a:t>
                      </a:r>
                      <a:r>
                        <a:rPr lang="en-GB" sz="750" b="0" i="0" u="none" strike="noStrike" noProof="0" dirty="0">
                          <a:solidFill>
                            <a:schemeClr val="tx1"/>
                          </a:solidFill>
                          <a:latin typeface="Century Gothic"/>
                        </a:rPr>
                        <a:t>&amp; Tomato Sauce</a:t>
                      </a:r>
                      <a:endParaRPr lang="en-GB" sz="750" dirty="0">
                        <a:latin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8717763"/>
                  </a:ext>
                </a:extLst>
              </a:tr>
              <a:tr h="44617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0" dirty="0" smtClean="0">
                          <a:solidFill>
                            <a:schemeClr val="tx1"/>
                          </a:solidFill>
                          <a:latin typeface="Century Gothic"/>
                        </a:rPr>
                        <a:t>Vegan</a:t>
                      </a:r>
                      <a:r>
                        <a:rPr lang="en-GB" sz="750" b="0" baseline="0" dirty="0" smtClean="0">
                          <a:solidFill>
                            <a:schemeClr val="tx1"/>
                          </a:solidFill>
                          <a:latin typeface="Century Gothic"/>
                        </a:rPr>
                        <a:t> Sausage, </a:t>
                      </a:r>
                      <a:r>
                        <a:rPr lang="en-GB" sz="750" b="0" baseline="0" smtClean="0">
                          <a:solidFill>
                            <a:schemeClr val="tx1"/>
                          </a:solidFill>
                          <a:latin typeface="Century Gothic"/>
                        </a:rPr>
                        <a:t>Mashed Potato and Baked Beans</a:t>
                      </a:r>
                      <a:endParaRPr lang="en-GB" sz="750" b="0" dirty="0">
                        <a:solidFill>
                          <a:schemeClr val="tx1"/>
                        </a:solidFill>
                        <a:latin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8137828"/>
                  </a:ext>
                </a:extLst>
              </a:tr>
              <a:tr h="324768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750" dirty="0" smtClean="0">
                          <a:latin typeface="Century Gothic"/>
                        </a:rPr>
                        <a:t>BLUE</a:t>
                      </a:r>
                      <a:endParaRPr lang="en-GB" sz="750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dirty="0">
                          <a:highlight>
                            <a:srgbClr val="FFF0D2"/>
                          </a:highlight>
                          <a:latin typeface="Century Gothic"/>
                        </a:rPr>
                        <a:t>Falafel Wrap with Hummus</a:t>
                      </a:r>
                      <a:endParaRPr lang="en-GB" sz="750" b="1" dirty="0">
                        <a:solidFill>
                          <a:srgbClr val="FF0000"/>
                        </a:solidFill>
                        <a:highlight>
                          <a:srgbClr val="FFF0D2"/>
                        </a:highlight>
                        <a:latin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0" dirty="0">
                          <a:solidFill>
                            <a:schemeClr val="tx1"/>
                          </a:solidFill>
                          <a:highlight>
                            <a:srgbClr val="FFF0D2"/>
                          </a:highlight>
                          <a:latin typeface="Century Gothic"/>
                        </a:rPr>
                        <a:t>Cheese Roll with Salad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highlight>
                            <a:srgbClr val="FFF0D2"/>
                          </a:highlight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Jacket Potato with Tuna Mayo or Beans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highlight>
                            <a:srgbClr val="FFF0D2"/>
                          </a:highlight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Tomato Pasta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50" b="0" dirty="0">
                          <a:latin typeface="Century Gothic"/>
                        </a:rPr>
                        <a:t>Cheese Baguette with Salad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1932975"/>
                  </a:ext>
                </a:extLst>
              </a:tr>
              <a:tr h="325649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FFF0D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lang="en-GB" sz="750" dirty="0">
                          <a:latin typeface="Century Gothic"/>
                        </a:rPr>
                        <a:t>Dessert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750" dirty="0">
                          <a:solidFill>
                            <a:schemeClr val="tx1"/>
                          </a:solidFill>
                          <a:latin typeface="Century Gothic"/>
                        </a:rPr>
                        <a:t> Syrup Snap Biscuit</a:t>
                      </a:r>
                      <a:endParaRPr lang="en-GB" sz="750" b="1" dirty="0">
                        <a:solidFill>
                          <a:schemeClr val="tx1"/>
                        </a:solidFill>
                        <a:latin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dirty="0">
                          <a:latin typeface="Century Gothic" panose="020B0502020202020204" pitchFamily="34" charset="0"/>
                        </a:rPr>
                        <a:t>Fruit Jelly with Mandarins</a:t>
                      </a:r>
                      <a:endParaRPr lang="en-GB" sz="75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Fruit and Ice Cream</a:t>
                      </a:r>
                      <a:endParaRPr lang="en-GB" sz="75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Iced Vanilla Sponge</a:t>
                      </a:r>
                      <a:endParaRPr lang="en-GB" sz="75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Oaty Cookie</a:t>
                      </a:r>
                      <a:endParaRPr lang="en-GB" sz="750" b="1" dirty="0">
                        <a:latin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4820727"/>
                  </a:ext>
                </a:extLst>
              </a:tr>
              <a:tr h="208779">
                <a:tc vMerge="1">
                  <a:txBody>
                    <a:bodyPr/>
                    <a:lstStyle/>
                    <a:p>
                      <a:pPr algn="l"/>
                      <a:endParaRPr lang="en-GB" sz="1100" b="1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/>
                      <a:endParaRPr lang="en-GB" sz="80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n-GB" sz="750" dirty="0">
                          <a:latin typeface="Century Gothic" panose="020B0502020202020204" pitchFamily="34" charset="0"/>
                        </a:rPr>
                        <a:t>Or a choice of Yoghurt &amp; Fruit available daily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80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80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80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80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4522822"/>
                  </a:ext>
                </a:extLst>
              </a:tr>
              <a:tr h="440757">
                <a:tc rowSpan="5">
                  <a:txBody>
                    <a:bodyPr/>
                    <a:lstStyle/>
                    <a:p>
                      <a:pPr algn="l"/>
                      <a:r>
                        <a:rPr lang="en-GB" sz="750" b="1" dirty="0">
                          <a:latin typeface="Century Gothic"/>
                        </a:rPr>
                        <a:t>Week Two</a:t>
                      </a:r>
                    </a:p>
                    <a:p>
                      <a:pPr algn="l"/>
                      <a:endParaRPr lang="en-GB" sz="750" b="1" dirty="0">
                        <a:latin typeface="Century Gothic"/>
                      </a:endParaRPr>
                    </a:p>
                    <a:p>
                      <a:pPr algn="l"/>
                      <a:r>
                        <a:rPr lang="en-GB" sz="750" b="1" dirty="0">
                          <a:latin typeface="Century Gothic"/>
                        </a:rPr>
                        <a:t>11/9/23</a:t>
                      </a:r>
                    </a:p>
                    <a:p>
                      <a:pPr algn="l"/>
                      <a:endParaRPr lang="en-GB" sz="750" b="1" dirty="0">
                        <a:latin typeface="Century Gothic"/>
                      </a:endParaRPr>
                    </a:p>
                    <a:p>
                      <a:pPr algn="l"/>
                      <a:r>
                        <a:rPr lang="en-GB" sz="750" b="1" dirty="0">
                          <a:latin typeface="Century Gothic"/>
                        </a:rPr>
                        <a:t>2/10/23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750" dirty="0" smtClean="0">
                          <a:latin typeface="Century Gothic"/>
                        </a:rPr>
                        <a:t>RED</a:t>
                      </a:r>
                      <a:endParaRPr lang="en-GB" sz="750" dirty="0">
                        <a:latin typeface="Century Gothic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1" dirty="0">
                          <a:latin typeface="Century Gothic" panose="020B0502020202020204" pitchFamily="34" charset="0"/>
                        </a:rPr>
                        <a:t>Mac and Cheese Concept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00" dirty="0">
                        <a:solidFill>
                          <a:schemeClr val="tx1"/>
                        </a:solidFill>
                        <a:latin typeface="Century Gothic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dirty="0">
                          <a:solidFill>
                            <a:schemeClr val="tx1"/>
                          </a:solidFill>
                          <a:latin typeface="Century Gothic"/>
                        </a:rPr>
                        <a:t>  Macaroni Cheese with a Choice of Toppings </a:t>
                      </a:r>
                      <a:endParaRPr lang="en-GB" sz="750" dirty="0">
                        <a:latin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dirty="0">
                          <a:latin typeface="Century Gothic" panose="020B0502020202020204" pitchFamily="34" charset="0"/>
                        </a:rPr>
                        <a:t>Pork Sausage Hot Dog with Potato Wedges</a:t>
                      </a:r>
                      <a:endParaRPr lang="en-GB" sz="75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0" dirty="0">
                          <a:solidFill>
                            <a:schemeClr val="tx1"/>
                          </a:solidFill>
                          <a:latin typeface="Century Gothic"/>
                        </a:rPr>
                        <a:t>Minced Beef Pie with Roast Potatoes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dirty="0">
                          <a:solidFill>
                            <a:schemeClr val="tx1"/>
                          </a:solidFill>
                          <a:latin typeface="Century Gothic"/>
                        </a:rPr>
                        <a:t>Chicken Korma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dirty="0">
                          <a:solidFill>
                            <a:schemeClr val="tx1"/>
                          </a:solidFill>
                          <a:latin typeface="Century Gothic"/>
                        </a:rPr>
                        <a:t>with Rice</a:t>
                      </a:r>
                      <a:endParaRPr lang="en-GB" sz="750" b="1" dirty="0">
                        <a:solidFill>
                          <a:schemeClr val="tx1"/>
                        </a:solidFill>
                        <a:latin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dirty="0">
                          <a:latin typeface="Century Gothic"/>
                        </a:rPr>
                        <a:t>Fishfingers with Chips &amp; Tomato Sauce</a:t>
                      </a:r>
                      <a:endParaRPr lang="en-GB" sz="750" b="1" dirty="0">
                        <a:latin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8475640"/>
                  </a:ext>
                </a:extLst>
              </a:tr>
              <a:tr h="440757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750" dirty="0" smtClean="0">
                          <a:latin typeface="Century Gothic"/>
                        </a:rPr>
                        <a:t>GREEN</a:t>
                      </a:r>
                      <a:endParaRPr lang="en-GB" sz="750" dirty="0">
                        <a:latin typeface="Century Gothic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50" b="0" dirty="0">
                        <a:solidFill>
                          <a:srgbClr val="0070C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dirty="0">
                          <a:latin typeface="Century Gothic"/>
                        </a:rPr>
                        <a:t>Vegan Sausage Hot Dog with Potato Wedges</a:t>
                      </a:r>
                      <a:endParaRPr lang="en-GB" sz="750" b="1" dirty="0">
                        <a:latin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5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Creamy Vegetable and Bean Pie with Roast Potatoes</a:t>
                      </a:r>
                      <a:endParaRPr lang="en-GB" sz="75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50" dirty="0">
                          <a:latin typeface="Century Gothic" panose="020B0502020202020204" pitchFamily="34" charset="0"/>
                        </a:rPr>
                        <a:t>Sweet Potato and Lentil Curry with Rice</a:t>
                      </a:r>
                      <a:endParaRPr lang="en-US" sz="750" b="1" i="0" u="none" strike="noStrike" noProof="0" dirty="0">
                        <a:solidFill>
                          <a:srgbClr val="00B05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0" i="0" u="none" strike="noStrike" noProof="0" dirty="0">
                          <a:solidFill>
                            <a:schemeClr val="tx1"/>
                          </a:solidFill>
                          <a:latin typeface="Century Gothic"/>
                        </a:rPr>
                        <a:t>Vegan Burger with Chips &amp; Tomato Sauce</a:t>
                      </a:r>
                      <a:endParaRPr lang="en-GB" sz="750" b="1" i="0" u="none" strike="noStrike" noProof="0" dirty="0">
                        <a:solidFill>
                          <a:schemeClr val="tx1"/>
                        </a:solidFill>
                        <a:latin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1826929"/>
                  </a:ext>
                </a:extLst>
              </a:tr>
              <a:tr h="324768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750" dirty="0" smtClean="0">
                          <a:latin typeface="Century Gothic"/>
                        </a:rPr>
                        <a:t>BLUE</a:t>
                      </a:r>
                      <a:endParaRPr lang="en-GB" sz="750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highlight>
                            <a:srgbClr val="FFF0D2"/>
                          </a:highlight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Jacket Potato with BBQ Beans 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highlight>
                            <a:srgbClr val="FFF0D2"/>
                          </a:highlight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Tuna Baguette with Salad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highlight>
                            <a:srgbClr val="FFF0D2"/>
                          </a:highlight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 Fajita with Salad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highlight>
                            <a:srgbClr val="FFF0D2"/>
                          </a:highlight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Tomato and Lentil Pasta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50" dirty="0">
                          <a:latin typeface="Century Gothic"/>
                        </a:rPr>
                        <a:t>Ham Roll with Salad</a:t>
                      </a:r>
                      <a:endParaRPr lang="en-GB" sz="750" b="1" dirty="0">
                        <a:latin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9034328"/>
                  </a:ext>
                </a:extLst>
              </a:tr>
              <a:tr h="325649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lang="en-GB" sz="750">
                          <a:latin typeface="Century Gothic"/>
                        </a:rPr>
                        <a:t>Dessert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dirty="0">
                          <a:solidFill>
                            <a:schemeClr val="tx1"/>
                          </a:solidFill>
                          <a:latin typeface="Century Gothic"/>
                        </a:rPr>
                        <a:t>Summer Lemon Cake</a:t>
                      </a:r>
                      <a:endParaRPr lang="en-GB" sz="750" b="1" dirty="0">
                        <a:solidFill>
                          <a:srgbClr val="FF0000"/>
                        </a:solidFill>
                        <a:latin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dirty="0">
                          <a:latin typeface="Century Gothic"/>
                        </a:rPr>
                        <a:t>Apple Flapjack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50" b="0" dirty="0">
                        <a:solidFill>
                          <a:schemeClr val="tx1"/>
                        </a:solidFill>
                        <a:latin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Fruit Jelly</a:t>
                      </a:r>
                      <a:endParaRPr lang="en-GB" sz="75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dirty="0">
                          <a:latin typeface="Century Gothic" panose="020B0502020202020204" pitchFamily="34" charset="0"/>
                        </a:rPr>
                        <a:t>Peach Crumble with Cream</a:t>
                      </a:r>
                      <a:endParaRPr lang="en-GB" sz="750" b="1" dirty="0">
                        <a:solidFill>
                          <a:schemeClr val="tx1"/>
                        </a:solidFill>
                        <a:latin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dirty="0">
                          <a:latin typeface="Century Gothic"/>
                        </a:rPr>
                        <a:t>Vanilla Shortbread</a:t>
                      </a:r>
                    </a:p>
                    <a:p>
                      <a:pPr algn="l"/>
                      <a:endParaRPr lang="en-GB" sz="750" b="0" dirty="0">
                        <a:latin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1660665"/>
                  </a:ext>
                </a:extLst>
              </a:tr>
              <a:tr h="208779">
                <a:tc vMerge="1">
                  <a:txBody>
                    <a:bodyPr/>
                    <a:lstStyle/>
                    <a:p>
                      <a:pPr algn="l"/>
                      <a:endParaRPr lang="en-GB" sz="1100" b="1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/>
                      <a:endParaRPr lang="en-GB" sz="80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dirty="0">
                          <a:latin typeface="Century Gothic" panose="020B0502020202020204" pitchFamily="34" charset="0"/>
                        </a:rPr>
                        <a:t>Or a choice of Yoghurt &amp;  Fruit available daily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80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0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0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0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8834137"/>
                  </a:ext>
                </a:extLst>
              </a:tr>
              <a:tr h="622177">
                <a:tc rowSpan="5">
                  <a:txBody>
                    <a:bodyPr/>
                    <a:lstStyle/>
                    <a:p>
                      <a:pPr algn="l"/>
                      <a:r>
                        <a:rPr lang="en-GB" sz="750" b="1" dirty="0">
                          <a:latin typeface="Century Gothic"/>
                        </a:rPr>
                        <a:t>Week Three</a:t>
                      </a:r>
                    </a:p>
                    <a:p>
                      <a:pPr algn="l"/>
                      <a:endParaRPr lang="en-GB" sz="750" b="1" dirty="0">
                        <a:latin typeface="Century Gothic"/>
                      </a:endParaRPr>
                    </a:p>
                    <a:p>
                      <a:pPr algn="l"/>
                      <a:r>
                        <a:rPr lang="en-GB" sz="750" b="1" dirty="0">
                          <a:latin typeface="Century Gothic"/>
                        </a:rPr>
                        <a:t>18/9/23</a:t>
                      </a:r>
                    </a:p>
                    <a:p>
                      <a:pPr algn="l"/>
                      <a:endParaRPr lang="en-GB" sz="750" b="1" dirty="0">
                        <a:latin typeface="Century Gothic"/>
                      </a:endParaRPr>
                    </a:p>
                    <a:p>
                      <a:pPr algn="l"/>
                      <a:r>
                        <a:rPr lang="en-GB" sz="750" b="1" dirty="0">
                          <a:latin typeface="Century Gothic"/>
                        </a:rPr>
                        <a:t>9/10/23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750" dirty="0" smtClean="0">
                          <a:latin typeface="Century Gothic"/>
                        </a:rPr>
                        <a:t>RED</a:t>
                      </a:r>
                      <a:endParaRPr lang="en-GB" sz="750" dirty="0">
                        <a:latin typeface="Century Gothic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5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Cheese and Tomato Pizza  Whirl with New Potatoes</a:t>
                      </a:r>
                      <a:endParaRPr lang="en-US" sz="750" b="0" i="0" u="none" strike="noStrike" noProof="0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dirty="0">
                          <a:solidFill>
                            <a:schemeClr val="tx1"/>
                          </a:solidFill>
                          <a:latin typeface="Century Gothic"/>
                        </a:rPr>
                        <a:t>Spaghetti Bolognaise</a:t>
                      </a:r>
                      <a:endParaRPr lang="en-GB" sz="750" b="1" dirty="0">
                        <a:solidFill>
                          <a:schemeClr val="tx1"/>
                        </a:solidFill>
                        <a:latin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dirty="0">
                          <a:latin typeface="Century Gothic"/>
                        </a:rPr>
                        <a:t>Roast Turkey, Roast Potatoes, Stuffing &amp; Gravy</a:t>
                      </a:r>
                      <a:endParaRPr lang="en-GB" sz="750" b="1" dirty="0">
                        <a:latin typeface="Century Gothic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50" b="0" dirty="0">
                        <a:solidFill>
                          <a:srgbClr val="FF0000"/>
                        </a:solidFill>
                        <a:latin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50" b="1" dirty="0">
                        <a:solidFill>
                          <a:schemeClr val="tx1"/>
                        </a:solidFill>
                        <a:highlight>
                          <a:srgbClr val="FFFF00"/>
                        </a:highlight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5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Chicken in a Pitta Bread with Seasoned Wedges and Salad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5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5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Quorn in a Pitta Bread with Seasoned Wedges and Salad </a:t>
                      </a:r>
                      <a:endParaRPr lang="en-US" sz="750" b="0" i="0" u="none" strike="noStrike" noProof="0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dirty="0">
                          <a:latin typeface="Century Gothic"/>
                        </a:rPr>
                        <a:t>Fishfingers with Chips &amp; Tomato Sauce</a:t>
                      </a:r>
                      <a:endParaRPr lang="en-GB" sz="750" b="1" dirty="0">
                        <a:latin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2831926"/>
                  </a:ext>
                </a:extLst>
              </a:tr>
              <a:tr h="440757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750" dirty="0" smtClean="0">
                          <a:latin typeface="Century Gothic"/>
                        </a:rPr>
                        <a:t>GREEN</a:t>
                      </a:r>
                      <a:endParaRPr lang="en-GB" sz="750" dirty="0">
                        <a:latin typeface="Century Gothic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0" dirty="0">
                          <a:latin typeface="Century Gothic"/>
                        </a:rPr>
                        <a:t>Jacket Potato with Bean Chilli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5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Vegan Spaghetti Bolognaise </a:t>
                      </a:r>
                      <a:endParaRPr lang="en-US" sz="750" b="1" i="0" u="none" strike="noStrike" noProof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5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Vegan Quorn with Stuffing, Roast Potatoes &amp; Gravy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50" b="1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NEW </a:t>
                      </a:r>
                      <a:r>
                        <a:rPr lang="en-US" sz="75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Spinach &amp; Cheese Parcel with Wedges </a:t>
                      </a:r>
                      <a:endParaRPr lang="en-US" sz="750" b="0" i="0" u="none" strike="noStrike" noProof="0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0" i="0" u="none" strike="noStrike" noProof="0" dirty="0">
                          <a:solidFill>
                            <a:schemeClr val="tx1"/>
                          </a:solidFill>
                          <a:latin typeface="Century Gothic"/>
                        </a:rPr>
                        <a:t>Cheese &amp; Red Pepper Frittata with Chips &amp; Tomato Sauce</a:t>
                      </a:r>
                      <a:endParaRPr lang="en-GB" sz="750" b="1" i="0" u="none" strike="noStrike" noProof="0" dirty="0">
                        <a:solidFill>
                          <a:schemeClr val="tx1"/>
                        </a:solidFill>
                        <a:latin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3087882"/>
                  </a:ext>
                </a:extLst>
              </a:tr>
              <a:tr h="325649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750" dirty="0" smtClean="0">
                          <a:latin typeface="Century Gothic"/>
                        </a:rPr>
                        <a:t>BLUE</a:t>
                      </a:r>
                      <a:endParaRPr lang="en-GB" sz="750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highlight>
                            <a:srgbClr val="FFF0D2"/>
                          </a:highlight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Tomato Pasta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highlight>
                            <a:srgbClr val="FFF0D2"/>
                          </a:highlight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Cheese Baguette with Salad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highlight>
                            <a:srgbClr val="FFF0D2"/>
                          </a:highlight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Tomato Soup with ½ Baguette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highlight>
                            <a:srgbClr val="FFF0D2"/>
                          </a:highlight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Jacket Potato with Tuna mayo or Cheese 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50" b="0" dirty="0">
                          <a:latin typeface="Century Gothic"/>
                        </a:rPr>
                        <a:t>Vegan Meatball Sub with Salad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2454249"/>
                  </a:ext>
                </a:extLst>
              </a:tr>
              <a:tr h="347687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lang="en-GB" sz="750" dirty="0">
                          <a:latin typeface="Century Gothic"/>
                        </a:rPr>
                        <a:t>Dessert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0" dirty="0">
                          <a:latin typeface="Century Gothic"/>
                        </a:rPr>
                        <a:t>Peaches with Ice Cream</a:t>
                      </a:r>
                    </a:p>
                    <a:p>
                      <a:pPr algn="l"/>
                      <a:endParaRPr lang="en-GB" sz="750" b="1" dirty="0">
                        <a:solidFill>
                          <a:schemeClr val="tx1"/>
                        </a:solidFill>
                        <a:latin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0" dirty="0">
                          <a:latin typeface="Century Gothic" panose="020B0502020202020204" pitchFamily="34" charset="0"/>
                        </a:rPr>
                        <a:t>Chocolate and Apple Sponge</a:t>
                      </a:r>
                      <a:endParaRPr lang="en-GB" sz="75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Fresh Fruit Salad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0">
                          <a:solidFill>
                            <a:schemeClr val="tx1"/>
                          </a:solidFill>
                          <a:latin typeface="Century Gothic"/>
                        </a:rPr>
                        <a:t>Chocolate Shortbread</a:t>
                      </a:r>
                      <a:endParaRPr lang="en-GB" sz="750" b="1" dirty="0">
                        <a:latin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dirty="0">
                          <a:solidFill>
                            <a:schemeClr val="tx1"/>
                          </a:solidFill>
                          <a:latin typeface="Century Gothic"/>
                        </a:rPr>
                        <a:t>Cornflake Tart</a:t>
                      </a:r>
                      <a:r>
                        <a:rPr lang="en-GB" sz="750" b="1" dirty="0">
                          <a:solidFill>
                            <a:schemeClr val="tx1"/>
                          </a:solidFill>
                          <a:latin typeface="Century Gothic"/>
                        </a:rPr>
                        <a:t> </a:t>
                      </a:r>
                      <a:endParaRPr lang="en-GB" sz="750" b="1" dirty="0">
                        <a:latin typeface="Century Gothic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50" b="1" dirty="0">
                        <a:latin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4958128"/>
                  </a:ext>
                </a:extLst>
              </a:tr>
              <a:tr h="208779">
                <a:tc vMerge="1">
                  <a:txBody>
                    <a:bodyPr/>
                    <a:lstStyle/>
                    <a:p>
                      <a:pPr algn="l"/>
                      <a:endParaRPr lang="en-GB" sz="1100" b="1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/>
                      <a:endParaRPr lang="en-GB" sz="80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dirty="0">
                          <a:latin typeface="Century Gothic" panose="020B0502020202020204" pitchFamily="34" charset="0"/>
                        </a:rPr>
                        <a:t>Or a choice of Yoghurt &amp; Fruit available daily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0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0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0D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800"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rgbClr val="FFF0D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80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5851172"/>
                  </a:ext>
                </a:extLst>
              </a:tr>
            </a:tbl>
          </a:graphicData>
        </a:graphic>
      </p:graphicFrame>
      <p:sp>
        <p:nvSpPr>
          <p:cNvPr id="12" name="Rectangle 11">
            <a:extLst>
              <a:ext uri="{FF2B5EF4-FFF2-40B4-BE49-F238E27FC236}">
                <a16:creationId xmlns:a16="http://schemas.microsoft.com/office/drawing/2014/main" id="{89AF887B-F3B6-4EF7-97D6-B8BCE0E9F8EE}"/>
              </a:ext>
            </a:extLst>
          </p:cNvPr>
          <p:cNvSpPr/>
          <p:nvPr/>
        </p:nvSpPr>
        <p:spPr>
          <a:xfrm>
            <a:off x="2276062" y="92795"/>
            <a:ext cx="5214016" cy="343272"/>
          </a:xfrm>
          <a:prstGeom prst="rect">
            <a:avLst/>
          </a:prstGeom>
          <a:solidFill>
            <a:srgbClr val="FFF0D2"/>
          </a:solidFill>
          <a:ln>
            <a:solidFill>
              <a:srgbClr val="FFF0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2528538" y="97062"/>
            <a:ext cx="47019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latin typeface="Century Gothic" panose="020B0502020202020204" pitchFamily="34" charset="0"/>
              </a:rPr>
              <a:t>Isle of </a:t>
            </a:r>
            <a:r>
              <a:rPr lang="en-GB" sz="1400" b="1">
                <a:latin typeface="Century Gothic" panose="020B0502020202020204" pitchFamily="34" charset="0"/>
              </a:rPr>
              <a:t>Ely </a:t>
            </a:r>
            <a:r>
              <a:rPr lang="en-GB" sz="1400" b="1" smtClean="0">
                <a:latin typeface="Century Gothic" panose="020B0502020202020204" pitchFamily="34" charset="0"/>
              </a:rPr>
              <a:t>Autumn Menu </a:t>
            </a:r>
            <a:r>
              <a:rPr lang="en-GB" sz="1400" b="1" dirty="0">
                <a:latin typeface="Century Gothic" panose="020B0502020202020204" pitchFamily="34" charset="0"/>
              </a:rPr>
              <a:t>2023</a:t>
            </a:r>
            <a:endParaRPr lang="en-GB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7192931" y="222322"/>
            <a:ext cx="144016" cy="144016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325B8E71-295B-4986-A1AD-2AA9CE9C6FE9}"/>
              </a:ext>
            </a:extLst>
          </p:cNvPr>
          <p:cNvSpPr/>
          <p:nvPr/>
        </p:nvSpPr>
        <p:spPr>
          <a:xfrm>
            <a:off x="2343914" y="222322"/>
            <a:ext cx="144016" cy="144016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Rounded Rectangle 18">
            <a:extLst>
              <a:ext uri="{FF2B5EF4-FFF2-40B4-BE49-F238E27FC236}">
                <a16:creationId xmlns:a16="http://schemas.microsoft.com/office/drawing/2014/main" id="{0A062528-88C9-45C7-B44D-74EFA60FD06F}"/>
              </a:ext>
            </a:extLst>
          </p:cNvPr>
          <p:cNvSpPr/>
          <p:nvPr/>
        </p:nvSpPr>
        <p:spPr>
          <a:xfrm>
            <a:off x="8787174" y="1227928"/>
            <a:ext cx="1069762" cy="1841031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905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900" b="1" dirty="0">
                <a:solidFill>
                  <a:schemeClr val="tx1"/>
                </a:solidFill>
                <a:latin typeface="Century Gothic" panose="020B0502020202020204" pitchFamily="34" charset="0"/>
              </a:rPr>
              <a:t>Available  Daily:</a:t>
            </a:r>
          </a:p>
          <a:p>
            <a:endParaRPr lang="en-GB" sz="9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800" dirty="0">
                <a:solidFill>
                  <a:schemeClr val="tx1"/>
                </a:solidFill>
                <a:latin typeface="Century Gothic" panose="020B0502020202020204" pitchFamily="34" charset="0"/>
              </a:rPr>
              <a:t>-  Bread freshly baked on site daily</a:t>
            </a:r>
          </a:p>
          <a:p>
            <a:r>
              <a:rPr lang="en-GB" sz="800" dirty="0">
                <a:solidFill>
                  <a:schemeClr val="tx1"/>
                </a:solidFill>
                <a:latin typeface="Century Gothic" panose="020B0502020202020204" pitchFamily="34" charset="0"/>
              </a:rPr>
              <a:t>- Daily salad selection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60A35D3-1400-4BE3-9D0E-222F3799B129}"/>
              </a:ext>
            </a:extLst>
          </p:cNvPr>
          <p:cNvGrpSpPr/>
          <p:nvPr/>
        </p:nvGrpSpPr>
        <p:grpSpPr>
          <a:xfrm>
            <a:off x="8787174" y="19390"/>
            <a:ext cx="1162170" cy="1207386"/>
            <a:chOff x="8787174" y="19390"/>
            <a:chExt cx="1162170" cy="1207386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1255A51F-231A-403E-A86C-C8CE4A800690}"/>
                </a:ext>
              </a:extLst>
            </p:cNvPr>
            <p:cNvGrpSpPr/>
            <p:nvPr/>
          </p:nvGrpSpPr>
          <p:grpSpPr>
            <a:xfrm>
              <a:off x="8787174" y="19390"/>
              <a:ext cx="1162170" cy="1207386"/>
              <a:chOff x="8787174" y="19390"/>
              <a:chExt cx="1162170" cy="1207386"/>
            </a:xfrm>
          </p:grpSpPr>
          <p:sp>
            <p:nvSpPr>
              <p:cNvPr id="64" name="Flowchart: Alternate Process 63">
                <a:extLst>
                  <a:ext uri="{FF2B5EF4-FFF2-40B4-BE49-F238E27FC236}">
                    <a16:creationId xmlns:a16="http://schemas.microsoft.com/office/drawing/2014/main" id="{371BEC1A-9843-476E-AD42-AC193187D9CF}"/>
                  </a:ext>
                </a:extLst>
              </p:cNvPr>
              <p:cNvSpPr/>
              <p:nvPr/>
            </p:nvSpPr>
            <p:spPr>
              <a:xfrm>
                <a:off x="8787174" y="19390"/>
                <a:ext cx="1051376" cy="977127"/>
              </a:xfrm>
              <a:prstGeom prst="flowChartAlternateProcess">
                <a:avLst/>
              </a:prstGeom>
              <a:solidFill>
                <a:srgbClr val="FFF0D2"/>
              </a:solidFill>
              <a:ln>
                <a:solidFill>
                  <a:srgbClr val="FFF0D2"/>
                </a:solidFill>
              </a:ln>
              <a:effectLst>
                <a:softEdge rad="12700"/>
              </a:effectLst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B1D2021C-45BA-47C0-B774-BAFF98258BED}"/>
                  </a:ext>
                </a:extLst>
              </p:cNvPr>
              <p:cNvSpPr txBox="1"/>
              <p:nvPr/>
            </p:nvSpPr>
            <p:spPr>
              <a:xfrm>
                <a:off x="8963371" y="26447"/>
                <a:ext cx="985973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800" dirty="0">
                    <a:latin typeface="Century Gothic" panose="020B0502020202020204" pitchFamily="34" charset="0"/>
                  </a:rPr>
                  <a:t>Added Plant Power</a:t>
                </a:r>
              </a:p>
              <a:p>
                <a:endParaRPr lang="en-GB" sz="400" dirty="0">
                  <a:latin typeface="Century Gothic" panose="020B0502020202020204" pitchFamily="34" charset="0"/>
                </a:endParaRPr>
              </a:p>
              <a:p>
                <a:r>
                  <a:rPr lang="en-GB" sz="800" dirty="0">
                    <a:latin typeface="Century Gothic" panose="020B0502020202020204" pitchFamily="34" charset="0"/>
                  </a:rPr>
                  <a:t>Vegan</a:t>
                </a:r>
              </a:p>
              <a:p>
                <a:endParaRPr lang="en-GB" sz="400" dirty="0">
                  <a:latin typeface="Century Gothic" panose="020B0502020202020204" pitchFamily="34" charset="0"/>
                </a:endParaRPr>
              </a:p>
              <a:p>
                <a:r>
                  <a:rPr lang="en-GB" sz="800" dirty="0">
                    <a:latin typeface="Century Gothic" panose="020B0502020202020204" pitchFamily="34" charset="0"/>
                  </a:rPr>
                  <a:t>Wholemeal</a:t>
                </a:r>
              </a:p>
              <a:p>
                <a:endParaRPr lang="en-GB" sz="800" dirty="0">
                  <a:latin typeface="Century Gothic" panose="020B0502020202020204" pitchFamily="34" charset="0"/>
                </a:endParaRPr>
              </a:p>
              <a:p>
                <a:r>
                  <a:rPr lang="en-GB" sz="800" dirty="0">
                    <a:latin typeface="Century Gothic" panose="020B0502020202020204" pitchFamily="34" charset="0"/>
                  </a:rPr>
                  <a:t>Chef’s Special </a:t>
                </a:r>
              </a:p>
              <a:p>
                <a:endParaRPr lang="en-GB" sz="400" dirty="0">
                  <a:latin typeface="Century Gothic" panose="020B0502020202020204" pitchFamily="34" charset="0"/>
                </a:endParaRPr>
              </a:p>
              <a:p>
                <a:endParaRPr lang="en-GB" sz="400" dirty="0">
                  <a:latin typeface="Century Gothic" panose="020B0502020202020204" pitchFamily="34" charset="0"/>
                </a:endParaRPr>
              </a:p>
              <a:p>
                <a:r>
                  <a:rPr lang="en-GB" sz="800" dirty="0">
                    <a:latin typeface="Century Gothic" panose="020B0502020202020204" pitchFamily="34" charset="0"/>
                  </a:rPr>
                  <a:t>        </a:t>
                </a:r>
              </a:p>
            </p:txBody>
          </p:sp>
          <p:pic>
            <p:nvPicPr>
              <p:cNvPr id="68" name="Picture 67" descr="A picture containing object&#10;&#10;Description automatically generated">
                <a:extLst>
                  <a:ext uri="{FF2B5EF4-FFF2-40B4-BE49-F238E27FC236}">
                    <a16:creationId xmlns:a16="http://schemas.microsoft.com/office/drawing/2014/main" id="{8F1ABE6C-19A5-410A-B4C6-B8888810DBD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832015" y="357528"/>
                <a:ext cx="181496" cy="104186"/>
              </a:xfrm>
              <a:prstGeom prst="rect">
                <a:avLst/>
              </a:prstGeom>
            </p:spPr>
          </p:pic>
        </p:grpSp>
        <p:pic>
          <p:nvPicPr>
            <p:cNvPr id="69" name="Picture 68" descr="A close up of a logo&#10;&#10;Description automatically generated">
              <a:extLst>
                <a:ext uri="{FF2B5EF4-FFF2-40B4-BE49-F238E27FC236}">
                  <a16:creationId xmlns:a16="http://schemas.microsoft.com/office/drawing/2014/main" id="{CB3F88E2-0225-4CD8-91E6-3F0F35C6940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51254" y="529594"/>
              <a:ext cx="143018" cy="174096"/>
            </a:xfrm>
            <a:prstGeom prst="rect">
              <a:avLst/>
            </a:prstGeom>
          </p:spPr>
        </p:pic>
        <p:pic>
          <p:nvPicPr>
            <p:cNvPr id="18" name="Picture 17" descr="A close up of a logo&#10;&#10;Description automatically generated">
              <a:extLst>
                <a:ext uri="{FF2B5EF4-FFF2-40B4-BE49-F238E27FC236}">
                  <a16:creationId xmlns:a16="http://schemas.microsoft.com/office/drawing/2014/main" id="{31C3F2CB-019F-431B-8DBC-30D9F26D060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39451" y="109275"/>
              <a:ext cx="147249" cy="152424"/>
            </a:xfrm>
            <a:prstGeom prst="rect">
              <a:avLst/>
            </a:prstGeom>
          </p:spPr>
        </p:pic>
      </p:grpSp>
      <p:pic>
        <p:nvPicPr>
          <p:cNvPr id="20" name="Picture 19" descr="A close up of a logo&#10;&#10;Description automatically generated">
            <a:extLst>
              <a:ext uri="{FF2B5EF4-FFF2-40B4-BE49-F238E27FC236}">
                <a16:creationId xmlns:a16="http://schemas.microsoft.com/office/drawing/2014/main" id="{50B77B98-6522-4A6E-B720-AE44F434275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628" y="2557094"/>
            <a:ext cx="147249" cy="152424"/>
          </a:xfrm>
          <a:prstGeom prst="rect">
            <a:avLst/>
          </a:prstGeom>
        </p:spPr>
      </p:pic>
      <p:pic>
        <p:nvPicPr>
          <p:cNvPr id="23" name="Picture 22" descr="A picture containing object&#10;&#10;Description automatically generated">
            <a:extLst>
              <a:ext uri="{FF2B5EF4-FFF2-40B4-BE49-F238E27FC236}">
                <a16:creationId xmlns:a16="http://schemas.microsoft.com/office/drawing/2014/main" id="{93216376-54A1-4810-AB17-772C15E8913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6954" y="2155409"/>
            <a:ext cx="181496" cy="104186"/>
          </a:xfrm>
          <a:prstGeom prst="rect">
            <a:avLst/>
          </a:prstGeom>
        </p:spPr>
      </p:pic>
      <p:pic>
        <p:nvPicPr>
          <p:cNvPr id="28" name="Picture 27" descr="A picture containing object&#10;&#10;Description automatically generated">
            <a:extLst>
              <a:ext uri="{FF2B5EF4-FFF2-40B4-BE49-F238E27FC236}">
                <a16:creationId xmlns:a16="http://schemas.microsoft.com/office/drawing/2014/main" id="{81192417-9455-49F2-A024-737EC492BF7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6449" y="3848298"/>
            <a:ext cx="181496" cy="104186"/>
          </a:xfrm>
          <a:prstGeom prst="rect">
            <a:avLst/>
          </a:prstGeom>
        </p:spPr>
      </p:pic>
      <p:pic>
        <p:nvPicPr>
          <p:cNvPr id="47" name="Picture 46" descr="A picture containing object&#10;&#10;Description automatically generated">
            <a:extLst>
              <a:ext uri="{FF2B5EF4-FFF2-40B4-BE49-F238E27FC236}">
                <a16:creationId xmlns:a16="http://schemas.microsoft.com/office/drawing/2014/main" id="{AD211FF1-C1BC-49FD-B89D-3897837BE5E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0039" y="5761312"/>
            <a:ext cx="181496" cy="104186"/>
          </a:xfrm>
          <a:prstGeom prst="rect">
            <a:avLst/>
          </a:prstGeom>
        </p:spPr>
      </p:pic>
      <p:pic>
        <p:nvPicPr>
          <p:cNvPr id="40" name="Picture 39" descr="A picture containing object&#10;&#10;Description automatically generated">
            <a:extLst>
              <a:ext uri="{FF2B5EF4-FFF2-40B4-BE49-F238E27FC236}">
                <a16:creationId xmlns:a16="http://schemas.microsoft.com/office/drawing/2014/main" id="{1334C498-4A9F-4094-B362-58E74429952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2869" y="1497949"/>
            <a:ext cx="181496" cy="104186"/>
          </a:xfrm>
          <a:prstGeom prst="rect">
            <a:avLst/>
          </a:prstGeom>
        </p:spPr>
      </p:pic>
      <p:pic>
        <p:nvPicPr>
          <p:cNvPr id="49" name="Picture 48" descr="A picture containing object&#10;&#10;Description automatically generated">
            <a:extLst>
              <a:ext uri="{FF2B5EF4-FFF2-40B4-BE49-F238E27FC236}">
                <a16:creationId xmlns:a16="http://schemas.microsoft.com/office/drawing/2014/main" id="{779CDDAD-7035-40A6-A1AD-3A80F553799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3443" y="1292908"/>
            <a:ext cx="181496" cy="104186"/>
          </a:xfrm>
          <a:prstGeom prst="rect">
            <a:avLst/>
          </a:prstGeom>
        </p:spPr>
      </p:pic>
      <p:pic>
        <p:nvPicPr>
          <p:cNvPr id="51" name="Picture 50" descr="A close up of a logo&#10;&#10;Description automatically generated">
            <a:extLst>
              <a:ext uri="{FF2B5EF4-FFF2-40B4-BE49-F238E27FC236}">
                <a16:creationId xmlns:a16="http://schemas.microsoft.com/office/drawing/2014/main" id="{DF3B9961-2FAF-4EC8-B8F5-E85A6297330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4927" y="2075273"/>
            <a:ext cx="143018" cy="174096"/>
          </a:xfrm>
          <a:prstGeom prst="rect">
            <a:avLst/>
          </a:prstGeom>
        </p:spPr>
      </p:pic>
      <p:pic>
        <p:nvPicPr>
          <p:cNvPr id="52" name="Picture 51" descr="A picture containing object&#10;&#10;Description automatically generated">
            <a:extLst>
              <a:ext uri="{FF2B5EF4-FFF2-40B4-BE49-F238E27FC236}">
                <a16:creationId xmlns:a16="http://schemas.microsoft.com/office/drawing/2014/main" id="{65F9DF33-AD3A-404A-B35D-E137A32132D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2757" y="3865153"/>
            <a:ext cx="181496" cy="104186"/>
          </a:xfrm>
          <a:prstGeom prst="rect">
            <a:avLst/>
          </a:prstGeom>
        </p:spPr>
      </p:pic>
      <p:pic>
        <p:nvPicPr>
          <p:cNvPr id="57" name="Picture 56" descr="A picture containing object&#10;&#10;Description automatically generated">
            <a:extLst>
              <a:ext uri="{FF2B5EF4-FFF2-40B4-BE49-F238E27FC236}">
                <a16:creationId xmlns:a16="http://schemas.microsoft.com/office/drawing/2014/main" id="{AF72D713-E87F-449C-A5DF-52D3BC14448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5915" y="2162321"/>
            <a:ext cx="181496" cy="104186"/>
          </a:xfrm>
          <a:prstGeom prst="rect">
            <a:avLst/>
          </a:prstGeom>
        </p:spPr>
      </p:pic>
      <p:pic>
        <p:nvPicPr>
          <p:cNvPr id="59" name="Picture 58" descr="A picture containing object&#10;&#10;Description automatically generated">
            <a:extLst>
              <a:ext uri="{FF2B5EF4-FFF2-40B4-BE49-F238E27FC236}">
                <a16:creationId xmlns:a16="http://schemas.microsoft.com/office/drawing/2014/main" id="{A9E5F3FB-DDE8-418E-9022-183432E7B93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9709" y="3229634"/>
            <a:ext cx="181496" cy="104186"/>
          </a:xfrm>
          <a:prstGeom prst="rect">
            <a:avLst/>
          </a:prstGeom>
        </p:spPr>
      </p:pic>
      <p:pic>
        <p:nvPicPr>
          <p:cNvPr id="45" name="Picture 44" descr="A close up of a logo&#10;&#10;Description automatically generated">
            <a:extLst>
              <a:ext uri="{FF2B5EF4-FFF2-40B4-BE49-F238E27FC236}">
                <a16:creationId xmlns:a16="http://schemas.microsoft.com/office/drawing/2014/main" id="{0DE48AE0-CA86-487A-B2A4-976170C1D57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4237" y="962391"/>
            <a:ext cx="143018" cy="174096"/>
          </a:xfrm>
          <a:prstGeom prst="rect">
            <a:avLst/>
          </a:prstGeom>
        </p:spPr>
      </p:pic>
      <p:pic>
        <p:nvPicPr>
          <p:cNvPr id="50" name="Picture 49" descr="A close up of a logo&#10;&#10;Description automatically generated">
            <a:extLst>
              <a:ext uri="{FF2B5EF4-FFF2-40B4-BE49-F238E27FC236}">
                <a16:creationId xmlns:a16="http://schemas.microsoft.com/office/drawing/2014/main" id="{9FCCE6C0-9A03-1B70-D4D3-6D3D32F50A8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3110" y="844093"/>
            <a:ext cx="147249" cy="152424"/>
          </a:xfrm>
          <a:prstGeom prst="rect">
            <a:avLst/>
          </a:prstGeom>
        </p:spPr>
      </p:pic>
      <p:pic>
        <p:nvPicPr>
          <p:cNvPr id="5" name="Picture 4" descr="A picture containing object&#10;&#10;Description automatically generated">
            <a:extLst>
              <a:ext uri="{FF2B5EF4-FFF2-40B4-BE49-F238E27FC236}">
                <a16:creationId xmlns:a16="http://schemas.microsoft.com/office/drawing/2014/main" id="{8E9DA63C-54A2-E8EC-7670-F20D1D181EA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2757" y="3221382"/>
            <a:ext cx="181496" cy="104186"/>
          </a:xfrm>
          <a:prstGeom prst="rect">
            <a:avLst/>
          </a:prstGeom>
        </p:spPr>
      </p:pic>
      <p:pic>
        <p:nvPicPr>
          <p:cNvPr id="6" name="Picture 5" descr="A picture containing object&#10;&#10;Description automatically generated">
            <a:extLst>
              <a:ext uri="{FF2B5EF4-FFF2-40B4-BE49-F238E27FC236}">
                <a16:creationId xmlns:a16="http://schemas.microsoft.com/office/drawing/2014/main" id="{197BE0A3-66D0-5D1D-86A7-4AB2813B704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8950" y="2110228"/>
            <a:ext cx="181496" cy="104186"/>
          </a:xfrm>
          <a:prstGeom prst="rect">
            <a:avLst/>
          </a:prstGeom>
        </p:spPr>
      </p:pic>
      <p:pic>
        <p:nvPicPr>
          <p:cNvPr id="7" name="Picture 6" descr="A picture containing object&#10;&#10;Description automatically generated">
            <a:extLst>
              <a:ext uri="{FF2B5EF4-FFF2-40B4-BE49-F238E27FC236}">
                <a16:creationId xmlns:a16="http://schemas.microsoft.com/office/drawing/2014/main" id="{81876F1D-47DC-B59C-AB01-59501C60B33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6795" y="5098281"/>
            <a:ext cx="181496" cy="104186"/>
          </a:xfrm>
          <a:prstGeom prst="rect">
            <a:avLst/>
          </a:prstGeom>
        </p:spPr>
      </p:pic>
      <p:pic>
        <p:nvPicPr>
          <p:cNvPr id="13" name="Picture 12" descr="A close up of a logo&#10;&#10;Description automatically generated">
            <a:extLst>
              <a:ext uri="{FF2B5EF4-FFF2-40B4-BE49-F238E27FC236}">
                <a16:creationId xmlns:a16="http://schemas.microsoft.com/office/drawing/2014/main" id="{42CEE5CC-D9B6-1288-E315-FA8A054579D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5753" y="4305467"/>
            <a:ext cx="147249" cy="152424"/>
          </a:xfrm>
          <a:prstGeom prst="rect">
            <a:avLst/>
          </a:prstGeom>
        </p:spPr>
      </p:pic>
      <p:pic>
        <p:nvPicPr>
          <p:cNvPr id="15" name="Picture 14" descr="A close up of a logo&#10;&#10;Description automatically generated">
            <a:extLst>
              <a:ext uri="{FF2B5EF4-FFF2-40B4-BE49-F238E27FC236}">
                <a16:creationId xmlns:a16="http://schemas.microsoft.com/office/drawing/2014/main" id="{3F1E9D5F-F254-CEE7-66A5-946FA9B4D6E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4687" y="2523887"/>
            <a:ext cx="147249" cy="152424"/>
          </a:xfrm>
          <a:prstGeom prst="rect">
            <a:avLst/>
          </a:prstGeom>
        </p:spPr>
      </p:pic>
      <p:pic>
        <p:nvPicPr>
          <p:cNvPr id="16" name="Picture 15" descr="A picture containing object&#10;&#10;Description automatically generated">
            <a:extLst>
              <a:ext uri="{FF2B5EF4-FFF2-40B4-BE49-F238E27FC236}">
                <a16:creationId xmlns:a16="http://schemas.microsoft.com/office/drawing/2014/main" id="{AA121806-C6A8-66EA-BA34-1A31093B34E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1722" y="1497949"/>
            <a:ext cx="181496" cy="104186"/>
          </a:xfrm>
          <a:prstGeom prst="rect">
            <a:avLst/>
          </a:prstGeom>
        </p:spPr>
      </p:pic>
      <p:pic>
        <p:nvPicPr>
          <p:cNvPr id="17" name="Picture 16" descr="A picture containing object&#10;&#10;Description automatically generated">
            <a:extLst>
              <a:ext uri="{FF2B5EF4-FFF2-40B4-BE49-F238E27FC236}">
                <a16:creationId xmlns:a16="http://schemas.microsoft.com/office/drawing/2014/main" id="{2CB0759C-D6F1-55FF-9817-DF175599A8C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697" y="5797481"/>
            <a:ext cx="181496" cy="104186"/>
          </a:xfrm>
          <a:prstGeom prst="rect">
            <a:avLst/>
          </a:prstGeom>
        </p:spPr>
      </p:pic>
      <p:pic>
        <p:nvPicPr>
          <p:cNvPr id="21" name="Picture 20" descr="A close up of a logo&#10;&#10;Description automatically generated">
            <a:extLst>
              <a:ext uri="{FF2B5EF4-FFF2-40B4-BE49-F238E27FC236}">
                <a16:creationId xmlns:a16="http://schemas.microsoft.com/office/drawing/2014/main" id="{8F976C42-4493-377D-BD38-1BAD76C1163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4101" y="2729890"/>
            <a:ext cx="143018" cy="174096"/>
          </a:xfrm>
          <a:prstGeom prst="rect">
            <a:avLst/>
          </a:prstGeom>
        </p:spPr>
      </p:pic>
      <p:pic>
        <p:nvPicPr>
          <p:cNvPr id="24" name="Picture 23" descr="A close up of a logo&#10;&#10;Description automatically generated">
            <a:extLst>
              <a:ext uri="{FF2B5EF4-FFF2-40B4-BE49-F238E27FC236}">
                <a16:creationId xmlns:a16="http://schemas.microsoft.com/office/drawing/2014/main" id="{CE1FB0D3-FCA3-7FF6-5AA9-01CB4047B10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8188" y="3792013"/>
            <a:ext cx="143018" cy="174096"/>
          </a:xfrm>
          <a:prstGeom prst="rect">
            <a:avLst/>
          </a:prstGeom>
        </p:spPr>
      </p:pic>
      <p:pic>
        <p:nvPicPr>
          <p:cNvPr id="25" name="Picture 24" descr="A picture containing object&#10;&#10;Description automatically generated">
            <a:extLst>
              <a:ext uri="{FF2B5EF4-FFF2-40B4-BE49-F238E27FC236}">
                <a16:creationId xmlns:a16="http://schemas.microsoft.com/office/drawing/2014/main" id="{6714BAE8-C442-8E49-6B1A-7AC42B1FE84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9692" y="5150091"/>
            <a:ext cx="181496" cy="104186"/>
          </a:xfrm>
          <a:prstGeom prst="rect">
            <a:avLst/>
          </a:prstGeom>
        </p:spPr>
      </p:pic>
      <p:pic>
        <p:nvPicPr>
          <p:cNvPr id="19" name="Picture 18" descr="A picture containing object&#10;&#10;Description automatically generated">
            <a:extLst>
              <a:ext uri="{FF2B5EF4-FFF2-40B4-BE49-F238E27FC236}">
                <a16:creationId xmlns:a16="http://schemas.microsoft.com/office/drawing/2014/main" id="{6F3F3A78-C6A9-C5F3-41AB-E9DFC277A6E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0039" y="3900108"/>
            <a:ext cx="181496" cy="104186"/>
          </a:xfrm>
          <a:prstGeom prst="rect">
            <a:avLst/>
          </a:prstGeom>
        </p:spPr>
      </p:pic>
      <p:pic>
        <p:nvPicPr>
          <p:cNvPr id="29" name="Picture 28" descr="A close up of a logo&#10;&#10;Description automatically generated">
            <a:extLst>
              <a:ext uri="{FF2B5EF4-FFF2-40B4-BE49-F238E27FC236}">
                <a16:creationId xmlns:a16="http://schemas.microsoft.com/office/drawing/2014/main" id="{B0EBF6F6-23EA-3939-3BC4-0FEEB17BB0E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9893" y="1426618"/>
            <a:ext cx="143018" cy="174096"/>
          </a:xfrm>
          <a:prstGeom prst="rect">
            <a:avLst/>
          </a:prstGeom>
        </p:spPr>
      </p:pic>
      <p:pic>
        <p:nvPicPr>
          <p:cNvPr id="33" name="Picture 32" descr="A picture containing object&#10;&#10;Description automatically generated">
            <a:extLst>
              <a:ext uri="{FF2B5EF4-FFF2-40B4-BE49-F238E27FC236}">
                <a16:creationId xmlns:a16="http://schemas.microsoft.com/office/drawing/2014/main" id="{005B7BE0-081C-12B1-0573-B0B64027664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4927" y="3237671"/>
            <a:ext cx="181496" cy="104186"/>
          </a:xfrm>
          <a:prstGeom prst="rect">
            <a:avLst/>
          </a:prstGeom>
        </p:spPr>
      </p:pic>
      <p:pic>
        <p:nvPicPr>
          <p:cNvPr id="36" name="Picture 35" descr="A picture containing object&#10;&#10;Description automatically generated">
            <a:extLst>
              <a:ext uri="{FF2B5EF4-FFF2-40B4-BE49-F238E27FC236}">
                <a16:creationId xmlns:a16="http://schemas.microsoft.com/office/drawing/2014/main" id="{A55B1B0F-C93D-8783-E41E-D3B7A0D9B97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5688" y="5774502"/>
            <a:ext cx="181496" cy="104186"/>
          </a:xfrm>
          <a:prstGeom prst="rect">
            <a:avLst/>
          </a:prstGeom>
        </p:spPr>
      </p:pic>
      <p:pic>
        <p:nvPicPr>
          <p:cNvPr id="37" name="Picture 36" descr="A picture containing shape&#10;&#10;Description automatically generated">
            <a:extLst>
              <a:ext uri="{FF2B5EF4-FFF2-40B4-BE49-F238E27FC236}">
                <a16:creationId xmlns:a16="http://schemas.microsoft.com/office/drawing/2014/main" id="{F3FF5883-CA02-6BF9-EFCA-2C849EAA856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0343" y="2553117"/>
            <a:ext cx="230459" cy="199316"/>
          </a:xfrm>
          <a:prstGeom prst="rect">
            <a:avLst/>
          </a:prstGeom>
        </p:spPr>
      </p:pic>
      <p:pic>
        <p:nvPicPr>
          <p:cNvPr id="38" name="Picture 37" descr="A picture containing shape&#10;&#10;Description automatically generated">
            <a:extLst>
              <a:ext uri="{FF2B5EF4-FFF2-40B4-BE49-F238E27FC236}">
                <a16:creationId xmlns:a16="http://schemas.microsoft.com/office/drawing/2014/main" id="{1863B8C4-130D-0CE5-4E05-EA970E17D82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7533" y="745458"/>
            <a:ext cx="230459" cy="199316"/>
          </a:xfrm>
          <a:prstGeom prst="rect">
            <a:avLst/>
          </a:prstGeom>
        </p:spPr>
      </p:pic>
      <p:pic>
        <p:nvPicPr>
          <p:cNvPr id="42" name="Picture 41" descr="A picture containing object&#10;&#10;Description automatically generated">
            <a:extLst>
              <a:ext uri="{FF2B5EF4-FFF2-40B4-BE49-F238E27FC236}">
                <a16:creationId xmlns:a16="http://schemas.microsoft.com/office/drawing/2014/main" id="{D7F642A7-2631-41C1-65AC-95D2907F22E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299" y="1520222"/>
            <a:ext cx="181496" cy="104186"/>
          </a:xfrm>
          <a:prstGeom prst="rect">
            <a:avLst/>
          </a:prstGeom>
        </p:spPr>
      </p:pic>
      <p:pic>
        <p:nvPicPr>
          <p:cNvPr id="8" name="Picture 7" descr="A picture containing object&#10;&#10;Description automatically generated">
            <a:extLst>
              <a:ext uri="{FF2B5EF4-FFF2-40B4-BE49-F238E27FC236}">
                <a16:creationId xmlns:a16="http://schemas.microsoft.com/office/drawing/2014/main" id="{4C22E502-2851-E7E8-A73B-090C5094B93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0830" y="1757216"/>
            <a:ext cx="181496" cy="104186"/>
          </a:xfrm>
          <a:prstGeom prst="rect">
            <a:avLst/>
          </a:prstGeom>
        </p:spPr>
      </p:pic>
      <p:pic>
        <p:nvPicPr>
          <p:cNvPr id="9" name="Picture 8" descr="A picture containing object&#10;&#10;Description automatically generated">
            <a:extLst>
              <a:ext uri="{FF2B5EF4-FFF2-40B4-BE49-F238E27FC236}">
                <a16:creationId xmlns:a16="http://schemas.microsoft.com/office/drawing/2014/main" id="{6290A185-49B5-BF7F-71A2-EFE72F95393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5526" y="1448438"/>
            <a:ext cx="181496" cy="104186"/>
          </a:xfrm>
          <a:prstGeom prst="rect">
            <a:avLst/>
          </a:prstGeom>
        </p:spPr>
      </p:pic>
      <p:pic>
        <p:nvPicPr>
          <p:cNvPr id="11" name="Picture 10" descr="A picture containing object&#10;&#10;Description automatically generated">
            <a:extLst>
              <a:ext uri="{FF2B5EF4-FFF2-40B4-BE49-F238E27FC236}">
                <a16:creationId xmlns:a16="http://schemas.microsoft.com/office/drawing/2014/main" id="{36200C0B-E8A1-E9E1-5024-2695D605859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6090" y="3564715"/>
            <a:ext cx="181496" cy="104186"/>
          </a:xfrm>
          <a:prstGeom prst="rect">
            <a:avLst/>
          </a:prstGeom>
        </p:spPr>
      </p:pic>
      <p:pic>
        <p:nvPicPr>
          <p:cNvPr id="22" name="Picture 21" descr="A picture containing object&#10;&#10;Description automatically generated">
            <a:extLst>
              <a:ext uri="{FF2B5EF4-FFF2-40B4-BE49-F238E27FC236}">
                <a16:creationId xmlns:a16="http://schemas.microsoft.com/office/drawing/2014/main" id="{04C81814-0E27-599C-336D-936C022D660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0440" y="3536258"/>
            <a:ext cx="181496" cy="104186"/>
          </a:xfrm>
          <a:prstGeom prst="rect">
            <a:avLst/>
          </a:prstGeom>
        </p:spPr>
      </p:pic>
      <p:pic>
        <p:nvPicPr>
          <p:cNvPr id="26" name="Picture 25" descr="A picture containing object&#10;&#10;Description automatically generated">
            <a:extLst>
              <a:ext uri="{FF2B5EF4-FFF2-40B4-BE49-F238E27FC236}">
                <a16:creationId xmlns:a16="http://schemas.microsoft.com/office/drawing/2014/main" id="{C29EA086-D305-DD7C-9E1E-DBA0AD43DCF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5451" y="3557436"/>
            <a:ext cx="181496" cy="104186"/>
          </a:xfrm>
          <a:prstGeom prst="rect">
            <a:avLst/>
          </a:prstGeom>
        </p:spPr>
      </p:pic>
      <p:pic>
        <p:nvPicPr>
          <p:cNvPr id="27" name="Picture 26" descr="A picture containing object&#10;&#10;Description automatically generated">
            <a:extLst>
              <a:ext uri="{FF2B5EF4-FFF2-40B4-BE49-F238E27FC236}">
                <a16:creationId xmlns:a16="http://schemas.microsoft.com/office/drawing/2014/main" id="{7CD8AA53-AD4E-26AA-6F05-BABF64CF1F1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5946" y="5097998"/>
            <a:ext cx="181496" cy="104186"/>
          </a:xfrm>
          <a:prstGeom prst="rect">
            <a:avLst/>
          </a:prstGeom>
        </p:spPr>
      </p:pic>
      <p:pic>
        <p:nvPicPr>
          <p:cNvPr id="30" name="Picture 29" descr="A picture containing object&#10;&#10;Description automatically generated">
            <a:extLst>
              <a:ext uri="{FF2B5EF4-FFF2-40B4-BE49-F238E27FC236}">
                <a16:creationId xmlns:a16="http://schemas.microsoft.com/office/drawing/2014/main" id="{4BFB7F56-65CE-DB4A-1E7D-1FC83F5550B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3489" y="5426184"/>
            <a:ext cx="181496" cy="104186"/>
          </a:xfrm>
          <a:prstGeom prst="rect">
            <a:avLst/>
          </a:prstGeom>
        </p:spPr>
      </p:pic>
      <p:pic>
        <p:nvPicPr>
          <p:cNvPr id="31" name="Picture 30" descr="A picture containing object&#10;&#10;Description automatically generated">
            <a:extLst>
              <a:ext uri="{FF2B5EF4-FFF2-40B4-BE49-F238E27FC236}">
                <a16:creationId xmlns:a16="http://schemas.microsoft.com/office/drawing/2014/main" id="{668034E4-4E6A-85B5-5410-4C2A54F3724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0039" y="5452976"/>
            <a:ext cx="181496" cy="104186"/>
          </a:xfrm>
          <a:prstGeom prst="rect">
            <a:avLst/>
          </a:prstGeom>
        </p:spPr>
      </p:pic>
      <p:pic>
        <p:nvPicPr>
          <p:cNvPr id="41" name="Picture 40" descr="A picture containing object&#10;&#10;Description automatically generated">
            <a:extLst>
              <a:ext uri="{FF2B5EF4-FFF2-40B4-BE49-F238E27FC236}">
                <a16:creationId xmlns:a16="http://schemas.microsoft.com/office/drawing/2014/main" id="{0B311C42-B7DC-30A1-A63E-95A2C1062B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862" y="5137769"/>
            <a:ext cx="181496" cy="104186"/>
          </a:xfrm>
          <a:prstGeom prst="rect">
            <a:avLst/>
          </a:prstGeom>
        </p:spPr>
      </p:pic>
      <p:pic>
        <p:nvPicPr>
          <p:cNvPr id="43" name="Picture 42" descr="A picture containing object&#10;&#10;Description automatically generated">
            <a:extLst>
              <a:ext uri="{FF2B5EF4-FFF2-40B4-BE49-F238E27FC236}">
                <a16:creationId xmlns:a16="http://schemas.microsoft.com/office/drawing/2014/main" id="{9852D9C1-0EBD-A461-9FB5-1868B9F8364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0446" y="5439331"/>
            <a:ext cx="181496" cy="104186"/>
          </a:xfrm>
          <a:prstGeom prst="rect">
            <a:avLst/>
          </a:prstGeom>
        </p:spPr>
      </p:pic>
      <p:pic>
        <p:nvPicPr>
          <p:cNvPr id="44" name="Picture 43" descr="A picture containing object&#10;&#10;Description automatically generated">
            <a:extLst>
              <a:ext uri="{FF2B5EF4-FFF2-40B4-BE49-F238E27FC236}">
                <a16:creationId xmlns:a16="http://schemas.microsoft.com/office/drawing/2014/main" id="{348A1DE6-E9EC-A771-0D8C-9FF27C86891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941" y="1780005"/>
            <a:ext cx="181496" cy="104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1761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4B42A13A5960447B8215B21AC7E7A61" ma:contentTypeVersion="15" ma:contentTypeDescription="Create a new document." ma:contentTypeScope="" ma:versionID="9a9590f80d82f93d5aac9d0924f0f8e9">
  <xsd:schema xmlns:xsd="http://www.w3.org/2001/XMLSchema" xmlns:xs="http://www.w3.org/2001/XMLSchema" xmlns:p="http://schemas.microsoft.com/office/2006/metadata/properties" xmlns:ns3="7a3dbb84-01a2-445c-bd65-20c57162d806" xmlns:ns4="b1b5ca3c-b817-4da3-b6f7-50c266ced244" targetNamespace="http://schemas.microsoft.com/office/2006/metadata/properties" ma:root="true" ma:fieldsID="3c4ffdfba2ff624a5436796266362384" ns3:_="" ns4:_="">
    <xsd:import namespace="7a3dbb84-01a2-445c-bd65-20c57162d806"/>
    <xsd:import namespace="b1b5ca3c-b817-4da3-b6f7-50c266ced244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KeyPoints" minOccurs="0"/>
                <xsd:element ref="ns4:MediaServiceKeyPoints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DateTaken" minOccurs="0"/>
                <xsd:element ref="ns4:MediaServiceLocation" minOccurs="0"/>
                <xsd:element ref="ns4:MediaLengthInSeconds" minOccurs="0"/>
                <xsd:element ref="ns4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3dbb84-01a2-445c-bd65-20c57162d80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b5ca3c-b817-4da3-b6f7-50c266ced24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AB8ED64-C6F3-4AA7-A4F8-D8EE960172A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8B72B72-EFE2-4371-B500-B2B9B1CA3EDB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b1b5ca3c-b817-4da3-b6f7-50c266ced244"/>
    <ds:schemaRef ds:uri="7a3dbb84-01a2-445c-bd65-20c57162d806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E843B506-D999-4311-87F1-27EBEC34199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a3dbb84-01a2-445c-bd65-20c57162d806"/>
    <ds:schemaRef ds:uri="b1b5ca3c-b817-4da3-b6f7-50c266ced24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15256</TotalTime>
  <Words>400</Words>
  <Application>Microsoft Office PowerPoint</Application>
  <PresentationFormat>A4 Paper (210x297 mm)</PresentationFormat>
  <Paragraphs>119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Century Gothic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Thomas Christian Pass</dc:creator>
  <cp:lastModifiedBy>Elizabeth Wright</cp:lastModifiedBy>
  <cp:revision>137</cp:revision>
  <cp:lastPrinted>2020-03-11T16:56:56Z</cp:lastPrinted>
  <dcterms:created xsi:type="dcterms:W3CDTF">2014-08-19T19:35:20Z</dcterms:created>
  <dcterms:modified xsi:type="dcterms:W3CDTF">2023-09-20T10:42:16Z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0x01010074B42A13A5960447B8215B21AC7E7A61</vt:lpwstr>
  </property>
  <property fmtid="{D5CDD505-2E9C-101B-9397-08002B2CF9AE}" pid="3" name="Company_x0020_Metadata">
    <vt:lpwstr>2;#CaterLink|6b7c7025-ee94-469a-84b5-af43f06be2f7</vt:lpwstr>
  </property>
  <property fmtid="{D5CDD505-2E9C-101B-9397-08002B2CF9AE}" pid="4" name="Company Metadata">
    <vt:lpwstr>2;#CaterLink</vt:lpwstr>
  </property>
  <property fmtid="{D5CDD505-2E9C-101B-9397-08002B2CF9AE}" pid="5" name="Order">
    <vt:r8>70900</vt:r8>
  </property>
</Properties>
</file>