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7"/>
  </p:notesMasterIdLst>
  <p:sldIdLst>
    <p:sldId id="256" r:id="rId6"/>
  </p:sldIdLst>
  <p:sldSz cx="9906000" cy="6858000" type="A4"/>
  <p:notesSz cx="7105650" cy="10236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ysop" initials="s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0D2"/>
    <a:srgbClr val="95C11F"/>
    <a:srgbClr val="006D64"/>
    <a:srgbClr val="54BC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9740" autoAdjust="0"/>
    <p:restoredTop sz="93295" autoAdjust="0"/>
  </p:normalViewPr>
  <p:slideViewPr>
    <p:cSldViewPr>
      <p:cViewPr>
        <p:scale>
          <a:sx n="128" d="100"/>
          <a:sy n="128" d="100"/>
        </p:scale>
        <p:origin x="-904" y="52"/>
      </p:cViewPr>
      <p:guideLst>
        <p:guide orient="horz" pos="2160"/>
        <p:guide pos="3120"/>
      </p:guideLst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0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9115" cy="513588"/>
          </a:xfrm>
          <a:prstGeom prst="rect">
            <a:avLst/>
          </a:prstGeom>
        </p:spPr>
        <p:txBody>
          <a:bodyPr vert="horz" lIns="94809" tIns="47404" rIns="94809" bIns="47404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4892" y="0"/>
            <a:ext cx="3079115" cy="513588"/>
          </a:xfrm>
          <a:prstGeom prst="rect">
            <a:avLst/>
          </a:prstGeom>
        </p:spPr>
        <p:txBody>
          <a:bodyPr vert="horz" lIns="94809" tIns="47404" rIns="94809" bIns="47404" rtlCol="0"/>
          <a:lstStyle>
            <a:lvl1pPr algn="r">
              <a:defRPr sz="1200"/>
            </a:lvl1pPr>
          </a:lstStyle>
          <a:p>
            <a:fld id="{222E43BF-527D-440D-8356-FC8BCEDDB5DC}" type="datetimeFigureOut">
              <a:rPr lang="en-GB" smtClean="0"/>
              <a:t>05/01/2021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58863" y="1279525"/>
            <a:ext cx="4987925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809" tIns="47404" rIns="94809" bIns="47404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566" y="4926171"/>
            <a:ext cx="5684520" cy="4030504"/>
          </a:xfrm>
          <a:prstGeom prst="rect">
            <a:avLst/>
          </a:prstGeom>
        </p:spPr>
        <p:txBody>
          <a:bodyPr vert="horz" lIns="94809" tIns="47404" rIns="94809" bIns="4740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722615"/>
            <a:ext cx="3079115" cy="513587"/>
          </a:xfrm>
          <a:prstGeom prst="rect">
            <a:avLst/>
          </a:prstGeom>
        </p:spPr>
        <p:txBody>
          <a:bodyPr vert="horz" lIns="94809" tIns="47404" rIns="94809" bIns="47404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4892" y="9722615"/>
            <a:ext cx="3079115" cy="513587"/>
          </a:xfrm>
          <a:prstGeom prst="rect">
            <a:avLst/>
          </a:prstGeom>
        </p:spPr>
        <p:txBody>
          <a:bodyPr vert="horz" lIns="94809" tIns="47404" rIns="94809" bIns="47404" rtlCol="0" anchor="b"/>
          <a:lstStyle>
            <a:lvl1pPr algn="r">
              <a:defRPr sz="1200"/>
            </a:lvl1pPr>
          </a:lstStyle>
          <a:p>
            <a:fld id="{22D8F38C-0513-424D-9F07-ACE2DBD6F96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441080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58863" y="1279525"/>
            <a:ext cx="4987925" cy="34544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SILVER MENU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D8F38C-0513-424D-9F07-ACE2DBD6F960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390380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05/01/2021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46626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05/01/2021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326070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05/01/2021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80691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05/01/2021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9760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05/01/2021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41085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05/01/2021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015569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05/01/2021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23145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05/01/2021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030100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05/01/2021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122615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05/01/2021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38680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05/01/2021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27582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801A62-7A48-4C58-849E-C45ADCCDA826}" type="datetimeFigureOut">
              <a:rPr lang="en-GB" smtClean="0"/>
              <a:t>05/01/2021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59E0C8-D700-4481-9575-E9D0947D9BA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79720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522" y="-27384"/>
            <a:ext cx="9908521" cy="6885384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420000">
            <a:off x="4787479" y="162366"/>
            <a:ext cx="2034958" cy="1224136"/>
          </a:xfrm>
          <a:prstGeom prst="rect">
            <a:avLst/>
          </a:prstGeom>
        </p:spPr>
      </p:pic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-1235242" y="7555832"/>
          <a:ext cx="208280" cy="365760"/>
        </p:xfrm>
        <a:graphic>
          <a:graphicData uri="http://schemas.openxmlformats.org/drawingml/2006/table">
            <a:tbl>
              <a:tblPr/>
              <a:tblGrid>
                <a:gridCol w="208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mpd="sng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</a:lnL>
                    <a:lnR w="12700" cmpd="sng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</a:lnR>
                    <a:lnT w="12700" cmpd="sng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</a:lnT>
                    <a:lnB w="12700" cmpd="sng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60000">
            <a:off x="7556308" y="133602"/>
            <a:ext cx="2058895" cy="1178976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120321" y="95552"/>
            <a:ext cx="4393077" cy="493752"/>
          </a:xfrm>
          <a:prstGeom prst="roundRect">
            <a:avLst/>
          </a:prstGeom>
          <a:solidFill>
            <a:srgbClr val="FF0000"/>
          </a:solidFill>
          <a:ln w="190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GB" sz="800" b="1" dirty="0">
                <a:solidFill>
                  <a:schemeClr val="bg1"/>
                </a:solidFill>
              </a:rPr>
              <a:t>ALLERGY INFORMATION</a:t>
            </a:r>
            <a:r>
              <a:rPr lang="en-GB" sz="800" dirty="0">
                <a:solidFill>
                  <a:schemeClr val="bg1"/>
                </a:solidFill>
              </a:rPr>
              <a:t>: </a:t>
            </a:r>
            <a:r>
              <a:rPr lang="en-GB" sz="750" dirty="0">
                <a:solidFill>
                  <a:schemeClr val="bg1"/>
                </a:solidFill>
              </a:rPr>
              <a:t>If your child has an allergy or intolerance please ask a member of the catering team for information. If your child has a school lunch and has a food allergy or intolerance you will be asked to complete a form to ensure we have the necessary information to cater for your child.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600000">
            <a:off x="7866403" y="380541"/>
            <a:ext cx="1438703" cy="635348"/>
          </a:xfrm>
          <a:prstGeom prst="rect">
            <a:avLst/>
          </a:prstGeom>
        </p:spPr>
      </p:pic>
      <p:graphicFrame>
        <p:nvGraphicFramePr>
          <p:cNvPr id="31" name="Table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8365408"/>
              </p:ext>
            </p:extLst>
          </p:nvPr>
        </p:nvGraphicFramePr>
        <p:xfrm>
          <a:off x="120321" y="1583372"/>
          <a:ext cx="9355429" cy="40340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90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12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984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846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7799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1479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55923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GB" sz="800" dirty="0">
                        <a:solidFill>
                          <a:schemeClr val="tx1"/>
                        </a:solidFill>
                        <a:latin typeface="Myriad Pro" panose="020B0503030403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800" dirty="0">
                        <a:solidFill>
                          <a:schemeClr val="tx1"/>
                        </a:solidFill>
                        <a:latin typeface="Myriad Pro" panose="020B0503030403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solidFill>
                            <a:schemeClr val="tx1"/>
                          </a:solidFill>
                          <a:latin typeface="Myriad Pro" panose="020B0503030403020204" pitchFamily="34" charset="0"/>
                        </a:rPr>
                        <a:t>Monday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solidFill>
                            <a:schemeClr val="tx1"/>
                          </a:solidFill>
                          <a:latin typeface="Myriad Pro" panose="020B0503030403020204" pitchFamily="34" charset="0"/>
                        </a:rPr>
                        <a:t>Tuesday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solidFill>
                            <a:schemeClr val="tx1"/>
                          </a:solidFill>
                          <a:latin typeface="Myriad Pro" panose="020B0503030403020204" pitchFamily="34" charset="0"/>
                        </a:rPr>
                        <a:t>Wednesday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solidFill>
                            <a:schemeClr val="tx1"/>
                          </a:solidFill>
                          <a:latin typeface="Myriad Pro" panose="020B0503030403020204" pitchFamily="34" charset="0"/>
                        </a:rPr>
                        <a:t>Thursday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solidFill>
                            <a:schemeClr val="tx1"/>
                          </a:solidFill>
                          <a:latin typeface="Myriad Pro" panose="020B0503030403020204" pitchFamily="34" charset="0"/>
                        </a:rPr>
                        <a:t>Friday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7617">
                <a:tc rowSpan="4">
                  <a:txBody>
                    <a:bodyPr/>
                    <a:lstStyle/>
                    <a:p>
                      <a:pPr algn="ctr"/>
                      <a:r>
                        <a:rPr lang="en-GB" sz="800" b="1" dirty="0">
                          <a:solidFill>
                            <a:schemeClr val="tx1"/>
                          </a:solidFill>
                          <a:latin typeface="Myriad Pro" panose="020B0503030403020204" pitchFamily="34" charset="0"/>
                        </a:rPr>
                        <a:t>Week 1</a:t>
                      </a:r>
                    </a:p>
                    <a:p>
                      <a:pPr algn="ctr"/>
                      <a:endParaRPr lang="en-GB" sz="800" b="1" dirty="0">
                        <a:solidFill>
                          <a:schemeClr val="tx1"/>
                        </a:solidFill>
                        <a:latin typeface="Myriad Pro" panose="020B0503030403020204" pitchFamily="34" charset="0"/>
                      </a:endParaRPr>
                    </a:p>
                    <a:p>
                      <a:pPr algn="ctr"/>
                      <a:endParaRPr lang="en-GB" sz="800" b="1" dirty="0">
                        <a:solidFill>
                          <a:schemeClr val="tx1"/>
                        </a:solidFill>
                        <a:latin typeface="Myriad Pro" panose="020B0503030403020204" pitchFamily="34" charset="0"/>
                      </a:endParaRPr>
                    </a:p>
                    <a:p>
                      <a:pPr algn="ctr"/>
                      <a:r>
                        <a:rPr lang="en-GB" sz="800" b="1" dirty="0">
                          <a:solidFill>
                            <a:schemeClr val="tx1"/>
                          </a:solidFill>
                          <a:latin typeface="Myriad Pro" panose="020B0503030403020204" pitchFamily="34" charset="0"/>
                        </a:rPr>
                        <a:t>W/C</a:t>
                      </a:r>
                    </a:p>
                    <a:p>
                      <a:pPr algn="ctr"/>
                      <a:r>
                        <a:rPr lang="en-GB" sz="800" b="1" dirty="0">
                          <a:solidFill>
                            <a:schemeClr val="tx1"/>
                          </a:solidFill>
                          <a:latin typeface="Myriad Pro" panose="020B0503030403020204" pitchFamily="34" charset="0"/>
                        </a:rPr>
                        <a:t>04/01</a:t>
                      </a:r>
                    </a:p>
                    <a:p>
                      <a:pPr algn="ctr"/>
                      <a:r>
                        <a:rPr lang="en-GB" sz="800" b="1" dirty="0">
                          <a:solidFill>
                            <a:schemeClr val="tx1"/>
                          </a:solidFill>
                          <a:latin typeface="Myriad Pro" panose="020B0503030403020204" pitchFamily="34" charset="0"/>
                        </a:rPr>
                        <a:t>18/01</a:t>
                      </a:r>
                    </a:p>
                    <a:p>
                      <a:pPr algn="ctr"/>
                      <a:r>
                        <a:rPr lang="en-GB" sz="800" b="1" dirty="0">
                          <a:solidFill>
                            <a:schemeClr val="tx1"/>
                          </a:solidFill>
                          <a:latin typeface="Myriad Pro" panose="020B0503030403020204" pitchFamily="34" charset="0"/>
                        </a:rPr>
                        <a:t>01/02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 b="1" dirty="0">
                          <a:solidFill>
                            <a:srgbClr val="000000"/>
                          </a:solidFill>
                          <a:latin typeface="Myriad Pro" panose="020B0503030403020204" pitchFamily="34" charset="0"/>
                          <a:ea typeface="Times New Roman"/>
                          <a:cs typeface="Times New Roman"/>
                        </a:rPr>
                        <a:t>Main</a:t>
                      </a:r>
                    </a:p>
                  </a:txBody>
                  <a:tcPr marL="41872" marR="41872" marT="9236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Cheese and Tomato Pizza with Wedges</a:t>
                      </a:r>
                    </a:p>
                  </a:txBody>
                  <a:tcPr marL="41872" marR="41872" marT="9236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Vegetable Pasta Bake</a:t>
                      </a:r>
                    </a:p>
                  </a:txBody>
                  <a:tcPr marL="41872" marR="41872" marT="9236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Hot Roast Chicken with Roast Potatoes and Gravy</a:t>
                      </a:r>
                    </a:p>
                  </a:txBody>
                  <a:tcPr marL="41872" marR="41872" marT="9236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Sausage with Potatoes and Gravy</a:t>
                      </a:r>
                    </a:p>
                  </a:txBody>
                  <a:tcPr marL="41872" marR="41872" marT="9236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Fish Fingers with Chips</a:t>
                      </a:r>
                    </a:p>
                  </a:txBody>
                  <a:tcPr marL="41872" marR="41872" marT="9236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462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 b="1" dirty="0">
                          <a:solidFill>
                            <a:srgbClr val="000000"/>
                          </a:solidFill>
                          <a:latin typeface="Myriad Pro" panose="020B0503030403020204" pitchFamily="34" charset="0"/>
                          <a:ea typeface="Times New Roman"/>
                          <a:cs typeface="Times New Roman"/>
                        </a:rPr>
                        <a:t>Vegetarian</a:t>
                      </a:r>
                    </a:p>
                  </a:txBody>
                  <a:tcPr marL="41872" marR="41872" marT="9236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Pasta with a Tomato Sauce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Jacket Potato with Cheese or Beans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Tomato Pasta Bake</a:t>
                      </a:r>
                    </a:p>
                  </a:txBody>
                  <a:tcPr marL="41872" marR="41872" marT="9236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Vegetarian Sausage with Potatoes and Gravy</a:t>
                      </a:r>
                    </a:p>
                  </a:txBody>
                  <a:tcPr marL="41872" marR="41872" marT="9236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Jacket Potato with Cheese</a:t>
                      </a:r>
                    </a:p>
                  </a:txBody>
                  <a:tcPr marL="41872" marR="41872" marT="9236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4991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 b="1" dirty="0">
                          <a:solidFill>
                            <a:srgbClr val="000000"/>
                          </a:solidFill>
                          <a:latin typeface="Myriad Pro" panose="020B0503030403020204" pitchFamily="34" charset="0"/>
                          <a:ea typeface="Times New Roman"/>
                          <a:cs typeface="Times New Roman"/>
                        </a:rPr>
                        <a:t>Vegetable</a:t>
                      </a:r>
                    </a:p>
                  </a:txBody>
                  <a:tcPr marL="41872" marR="41872" marT="9236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Sweetcorn</a:t>
                      </a:r>
                    </a:p>
                  </a:txBody>
                  <a:tcPr marL="41872" marR="41872" marT="9236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Mixed Salad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Carrots and Peas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Green Beans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Baked Beans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8367681"/>
                  </a:ext>
                </a:extLst>
              </a:tr>
              <a:tr h="540507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 b="1" dirty="0">
                          <a:solidFill>
                            <a:srgbClr val="000000"/>
                          </a:solidFill>
                          <a:latin typeface="Myriad Pro" panose="020B0503030403020204" pitchFamily="34" charset="0"/>
                          <a:ea typeface="Times New Roman"/>
                          <a:cs typeface="Times New Roman"/>
                        </a:rPr>
                        <a:t>Dessert</a:t>
                      </a:r>
                    </a:p>
                  </a:txBody>
                  <a:tcPr marL="41872" marR="41872" marT="9236" marB="0" anchor="ctr"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Shortbread Biscuit</a:t>
                      </a:r>
                    </a:p>
                  </a:txBody>
                  <a:tcPr marL="41872" marR="41872" marT="9236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Chocolate Sponge</a:t>
                      </a:r>
                    </a:p>
                  </a:txBody>
                  <a:tcPr marL="41872" marR="41872" marT="9236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Fruit Jelly</a:t>
                      </a:r>
                    </a:p>
                  </a:txBody>
                  <a:tcPr marL="41872" marR="41872" marT="9236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Iced Sponge</a:t>
                      </a:r>
                    </a:p>
                  </a:txBody>
                  <a:tcPr marL="41872" marR="41872" marT="9236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Chocolate Shortbread</a:t>
                      </a:r>
                    </a:p>
                  </a:txBody>
                  <a:tcPr marL="41872" marR="41872" marT="9236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0507">
                <a:tc>
                  <a:txBody>
                    <a:bodyPr/>
                    <a:lstStyle/>
                    <a:p>
                      <a:pPr algn="ctr"/>
                      <a:endParaRPr lang="en-GB" sz="800" b="0" dirty="0">
                        <a:solidFill>
                          <a:schemeClr val="tx1"/>
                        </a:solidFill>
                        <a:latin typeface="Myriad Pro" panose="020B0503030403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800" b="1" dirty="0">
                        <a:solidFill>
                          <a:srgbClr val="000000"/>
                        </a:solidFill>
                        <a:latin typeface="Myriad Pro" panose="020B0503030403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41872" marR="41872" marT="9236" marB="0" anchor="ctr"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900" dirty="0">
                        <a:solidFill>
                          <a:schemeClr val="tx1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41872" marR="41872" marT="9236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900" dirty="0">
                        <a:solidFill>
                          <a:schemeClr val="tx1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41872" marR="41872" marT="9236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900" dirty="0">
                        <a:solidFill>
                          <a:schemeClr val="tx1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41872" marR="41872" marT="9236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900" dirty="0">
                        <a:solidFill>
                          <a:schemeClr val="tx1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41872" marR="41872" marT="9236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900" dirty="0">
                        <a:solidFill>
                          <a:schemeClr val="tx1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41872" marR="41872" marT="9236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1571835"/>
                  </a:ext>
                </a:extLst>
              </a:tr>
              <a:tr h="275008">
                <a:tc row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1" dirty="0">
                          <a:solidFill>
                            <a:schemeClr val="tx1"/>
                          </a:solidFill>
                          <a:latin typeface="Myriad Pro" panose="020B0503030403020204" pitchFamily="34" charset="0"/>
                        </a:rPr>
                        <a:t>Week 2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00" b="1" dirty="0">
                        <a:solidFill>
                          <a:schemeClr val="tx1"/>
                        </a:solidFill>
                        <a:latin typeface="Myriad Pro" panose="020B0503030403020204" pitchFamily="34" charset="0"/>
                      </a:endParaRPr>
                    </a:p>
                    <a:p>
                      <a:pPr marL="0" algn="ctr" defTabSz="914400" rtl="0" eaLnBrk="1" latinLnBrk="0" hangingPunct="1"/>
                      <a:endParaRPr lang="en-GB" sz="800" b="1" kern="1200" dirty="0">
                        <a:solidFill>
                          <a:schemeClr val="tx1"/>
                        </a:solidFill>
                        <a:latin typeface="Myriad Pro" panose="020B0503030403020204" pitchFamily="34" charset="0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en-GB" sz="800" b="1" kern="1200" dirty="0">
                          <a:solidFill>
                            <a:schemeClr val="tx1"/>
                          </a:solidFill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W/C</a:t>
                      </a:r>
                    </a:p>
                    <a:p>
                      <a:pPr marL="0" algn="ctr" defTabSz="914400" rtl="0" eaLnBrk="1" latinLnBrk="0" hangingPunct="1"/>
                      <a:r>
                        <a:rPr lang="en-GB" sz="800" b="1" kern="1200" dirty="0">
                          <a:solidFill>
                            <a:schemeClr val="tx1"/>
                          </a:solidFill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11/01</a:t>
                      </a:r>
                    </a:p>
                    <a:p>
                      <a:pPr marL="0" algn="ctr" defTabSz="914400" rtl="0" eaLnBrk="1" latinLnBrk="0" hangingPunct="1"/>
                      <a:r>
                        <a:rPr lang="en-GB" sz="800" b="1" kern="1200" dirty="0">
                          <a:solidFill>
                            <a:schemeClr val="tx1"/>
                          </a:solidFill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25/01</a:t>
                      </a:r>
                    </a:p>
                    <a:p>
                      <a:pPr marL="0" algn="ctr" defTabSz="914400" rtl="0" eaLnBrk="1" latinLnBrk="0" hangingPunct="1"/>
                      <a:r>
                        <a:rPr lang="en-GB" sz="800" b="1" kern="1200" dirty="0">
                          <a:solidFill>
                            <a:schemeClr val="tx1"/>
                          </a:solidFill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08/02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 b="1" dirty="0">
                          <a:solidFill>
                            <a:srgbClr val="000000"/>
                          </a:solidFill>
                          <a:latin typeface="Myriad Pro" panose="020B0503030403020204" pitchFamily="34" charset="0"/>
                          <a:ea typeface="Times New Roman"/>
                          <a:cs typeface="Times New Roman"/>
                        </a:rPr>
                        <a:t>Main</a:t>
                      </a:r>
                    </a:p>
                  </a:txBody>
                  <a:tcPr marL="41872" marR="41872" marT="9236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Beef Burger in a Bun with Wedges</a:t>
                      </a:r>
                    </a:p>
                  </a:txBody>
                  <a:tcPr marL="41872" marR="41872" marT="9236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Tomato and Vegetable Pasta Bake</a:t>
                      </a:r>
                    </a:p>
                  </a:txBody>
                  <a:tcPr marL="41872" marR="41872" marT="9236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Roast Chicken with Roast Potatoes and Gravy</a:t>
                      </a:r>
                    </a:p>
                  </a:txBody>
                  <a:tcPr marL="41872" marR="41872" marT="9236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Macaroni Cheese</a:t>
                      </a:r>
                    </a:p>
                  </a:txBody>
                  <a:tcPr marL="41872" marR="41872" marT="9236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Fish Fingers with Chips</a:t>
                      </a:r>
                    </a:p>
                  </a:txBody>
                  <a:tcPr marL="41872" marR="41872" marT="9236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0386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 b="1" dirty="0">
                          <a:solidFill>
                            <a:srgbClr val="000000"/>
                          </a:solidFill>
                          <a:latin typeface="Myriad Pro" panose="020B0503030403020204" pitchFamily="34" charset="0"/>
                          <a:ea typeface="Times New Roman"/>
                          <a:cs typeface="Times New Roman"/>
                        </a:rPr>
                        <a:t>Vegetarian</a:t>
                      </a:r>
                    </a:p>
                  </a:txBody>
                  <a:tcPr marL="41872" marR="41872" marT="9236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Quorn Burger in a Bun with Wedges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Jacket Potato with 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Cheese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Roast Quorn Fillet with Roast Potatoes and Gravy</a:t>
                      </a:r>
                    </a:p>
                  </a:txBody>
                  <a:tcPr marL="41872" marR="41872" marT="9236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Jacket Potato with Baked Beans</a:t>
                      </a:r>
                    </a:p>
                  </a:txBody>
                  <a:tcPr marL="41872" marR="41872" marT="9236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Tomato Pasta</a:t>
                      </a:r>
                    </a:p>
                  </a:txBody>
                  <a:tcPr marL="41872" marR="41872" marT="9236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8797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 b="1" dirty="0">
                          <a:solidFill>
                            <a:srgbClr val="000000"/>
                          </a:solidFill>
                          <a:latin typeface="Myriad Pro" panose="020B0503030403020204" pitchFamily="34" charset="0"/>
                          <a:ea typeface="Times New Roman"/>
                          <a:cs typeface="Times New Roman"/>
                        </a:rPr>
                        <a:t>Vegetable</a:t>
                      </a:r>
                    </a:p>
                  </a:txBody>
                  <a:tcPr marL="41872" marR="41872" marT="9236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Peas</a:t>
                      </a:r>
                    </a:p>
                  </a:txBody>
                  <a:tcPr marL="41872" marR="41872" marT="9236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Carrots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Mixed Vegetables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Sweetcorn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Baked Beans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4048854"/>
                  </a:ext>
                </a:extLst>
              </a:tr>
              <a:tr h="540487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 b="1" dirty="0">
                          <a:solidFill>
                            <a:srgbClr val="000000"/>
                          </a:solidFill>
                          <a:latin typeface="Myriad Pro" panose="020B0503030403020204" pitchFamily="34" charset="0"/>
                          <a:ea typeface="Times New Roman"/>
                          <a:cs typeface="Times New Roman"/>
                        </a:rPr>
                        <a:t>Dessert</a:t>
                      </a:r>
                    </a:p>
                  </a:txBody>
                  <a:tcPr marL="41872" marR="41872" marT="9236" marB="0" anchor="ctr"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dirty="0" err="1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Oaty</a:t>
                      </a:r>
                      <a:r>
                        <a:rPr lang="en-GB" sz="90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 Cookie</a:t>
                      </a:r>
                    </a:p>
                  </a:txBody>
                  <a:tcPr marL="41777" marR="41777" marT="921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Fruit Sponge</a:t>
                      </a:r>
                    </a:p>
                  </a:txBody>
                  <a:tcPr marL="41777" marR="41777" marT="921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Vanilla Shortbread</a:t>
                      </a:r>
                    </a:p>
                  </a:txBody>
                  <a:tcPr marL="41777" marR="41777" marT="921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Chocolate Drizzle Cake</a:t>
                      </a:r>
                    </a:p>
                  </a:txBody>
                  <a:tcPr marL="41777" marR="41777" marT="921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Cookie</a:t>
                      </a:r>
                      <a:endParaRPr lang="en-GB" sz="900" dirty="0">
                        <a:solidFill>
                          <a:schemeClr val="tx1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41777" marR="41777" marT="921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7296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800" b="1" dirty="0">
                        <a:solidFill>
                          <a:srgbClr val="000000"/>
                        </a:solidFill>
                        <a:latin typeface="Myriad Pro" panose="020B0503030403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41872" marR="41872" marT="9236" marB="0" anchor="ctr"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900" dirty="0">
                        <a:solidFill>
                          <a:schemeClr val="tx1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900" dirty="0">
                        <a:solidFill>
                          <a:schemeClr val="tx1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900" dirty="0">
                        <a:solidFill>
                          <a:schemeClr val="tx1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41872" marR="41872" marT="9236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900" dirty="0">
                        <a:solidFill>
                          <a:schemeClr val="tx1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41872" marR="41872" marT="9236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900" dirty="0">
                        <a:solidFill>
                          <a:schemeClr val="tx1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41872" marR="41872" marT="9236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 rot="21540000">
            <a:off x="4886592" y="613643"/>
            <a:ext cx="17281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rgbClr val="54BCEB"/>
                </a:solidFill>
                <a:latin typeface="Myriad Pro" panose="020B0503030403020204" pitchFamily="34" charset="0"/>
              </a:rPr>
              <a:t>Isle of Ely</a:t>
            </a:r>
          </a:p>
        </p:txBody>
      </p:sp>
    </p:spTree>
    <p:extLst>
      <p:ext uri="{BB962C8B-B14F-4D97-AF65-F5344CB8AC3E}">
        <p14:creationId xmlns:p14="http://schemas.microsoft.com/office/powerpoint/2010/main" val="16761084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4053289-19df-4a0d-ba79-24174fdaa722">
      <Value>2</Value>
    </TaxCatchAll>
    <e72ff13f1b664d099034ef488b8ed406 xmlns="84053289-19df-4a0d-ba79-24174fdaa722">
      <Terms xmlns="http://schemas.microsoft.com/office/infopath/2007/PartnerControls">
        <TermInfo xmlns="http://schemas.microsoft.com/office/infopath/2007/PartnerControls">
          <TermName xmlns="http://schemas.microsoft.com/office/infopath/2007/PartnerControls">CaterLink</TermName>
          <TermId xmlns="http://schemas.microsoft.com/office/infopath/2007/PartnerControls">6b7c7025-ee94-469a-84b5-af43f06be2f7</TermId>
        </TermInfo>
      </Terms>
    </e72ff13f1b664d099034ef488b8ed406>
    <Category xmlns="fde98e28-7625-451c-8c53-44dda40a03da">Other</Category>
    <Sector xmlns="fde98e28-7625-451c-8c53-44dda40a03da">Secondary</Sector>
    <Season xmlns="fde98e28-7625-451c-8c53-44dda40a03da" xsi:nil="true"/>
    <Description0 xmlns="fde98e28-7625-451c-8c53-44dda40a03da">Template - Weekly Menu Cycle (to be printed on plain paper)</Description0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CaterLink Library" ma:contentTypeID="0x01010052FFBB5F4ECAC345B68EA5B0F012F2CB001D2DD4021E51ED469CD64ECCA14AA431" ma:contentTypeVersion="17" ma:contentTypeDescription="" ma:contentTypeScope="" ma:versionID="fd127ddd02a0ba9c1541c8ea31bbc3b9">
  <xsd:schema xmlns:xsd="http://www.w3.org/2001/XMLSchema" xmlns:xs="http://www.w3.org/2001/XMLSchema" xmlns:p="http://schemas.microsoft.com/office/2006/metadata/properties" xmlns:ns2="84053289-19df-4a0d-ba79-24174fdaa722" xmlns:ns3="fde98e28-7625-451c-8c53-44dda40a03da" targetNamespace="http://schemas.microsoft.com/office/2006/metadata/properties" ma:root="true" ma:fieldsID="6c68bff28220322ca83ed96fa0b2f089" ns2:_="" ns3:_="">
    <xsd:import namespace="84053289-19df-4a0d-ba79-24174fdaa722"/>
    <xsd:import namespace="fde98e28-7625-451c-8c53-44dda40a03da"/>
    <xsd:element name="properties">
      <xsd:complexType>
        <xsd:sequence>
          <xsd:element name="documentManagement">
            <xsd:complexType>
              <xsd:all>
                <xsd:element ref="ns2:TaxCatchAll" minOccurs="0"/>
                <xsd:element ref="ns2:TaxCatchAllLabel" minOccurs="0"/>
                <xsd:element ref="ns2:e72ff13f1b664d099034ef488b8ed406" minOccurs="0"/>
                <xsd:element ref="ns3:Sector" minOccurs="0"/>
                <xsd:element ref="ns3:Category" minOccurs="0"/>
                <xsd:element ref="ns3:Season" minOccurs="0"/>
                <xsd:element ref="ns3:Description0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4053289-19df-4a0d-ba79-24174fdaa722" elementFormDefault="qualified">
    <xsd:import namespace="http://schemas.microsoft.com/office/2006/documentManagement/types"/>
    <xsd:import namespace="http://schemas.microsoft.com/office/infopath/2007/PartnerControls"/>
    <xsd:element name="TaxCatchAll" ma:index="8" nillable="true" ma:displayName="Taxonomy Catch All Column" ma:hidden="true" ma:list="{4dd14cfc-4989-4c77-a8f5-968de01c02bd}" ma:internalName="TaxCatchAll" ma:showField="CatchAllData" ma:web="942a2052-b5dd-4187-9169-60830e34261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9" nillable="true" ma:displayName="Taxonomy Catch All Column1" ma:hidden="true" ma:list="{4dd14cfc-4989-4c77-a8f5-968de01c02bd}" ma:internalName="TaxCatchAllLabel" ma:readOnly="true" ma:showField="CatchAllDataLabel" ma:web="942a2052-b5dd-4187-9169-60830e34261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e72ff13f1b664d099034ef488b8ed406" ma:index="11" nillable="true" ma:taxonomy="true" ma:internalName="e72ff13f1b664d099034ef488b8ed406" ma:taxonomyFieldName="Company_x0020_Metadata" ma:displayName="Company-Metadata" ma:readOnly="false" ma:default="2;#CaterLink|6b7c7025-ee94-469a-84b5-af43f06be2f7" ma:fieldId="{e72ff13f-1b66-4d09-9034-ef488b8ed406}" ma:taxonomyMulti="true" ma:sspId="44daa782-f5eb-4b1d-9e96-5b2bf63ae0ae" ma:termSetId="1ccc5a69-7d96-4eaa-b490-024d0e35738f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e98e28-7625-451c-8c53-44dda40a03da" elementFormDefault="qualified">
    <xsd:import namespace="http://schemas.microsoft.com/office/2006/documentManagement/types"/>
    <xsd:import namespace="http://schemas.microsoft.com/office/infopath/2007/PartnerControls"/>
    <xsd:element name="Sector" ma:index="13" nillable="true" ma:displayName="Sector" ma:format="Dropdown" ma:internalName="Sector" ma:readOnly="false">
      <xsd:simpleType>
        <xsd:restriction base="dms:Choice">
          <xsd:enumeration value="Primary"/>
          <xsd:enumeration value="Secondary"/>
          <xsd:enumeration value="College"/>
        </xsd:restriction>
      </xsd:simpleType>
    </xsd:element>
    <xsd:element name="Category" ma:index="14" nillable="true" ma:displayName="Category" ma:format="Dropdown" ma:internalName="Category">
      <xsd:simpleType>
        <xsd:restriction base="dms:Choice">
          <xsd:enumeration value="Destination Days"/>
          <xsd:enumeration value="Discovery Days"/>
          <xsd:enumeration value="Food Offers"/>
          <xsd:enumeration value="Foodie Facts"/>
          <xsd:enumeration value="Impulse Promotions"/>
          <xsd:enumeration value="Loyalty Posters"/>
          <xsd:enumeration value="Meal Deal"/>
          <xsd:enumeration value="Menu Flyers"/>
          <xsd:enumeration value="Other"/>
          <xsd:enumeration value="Pop Up"/>
          <xsd:enumeration value="Provenance"/>
          <xsd:enumeration value="QR Codes"/>
          <xsd:enumeration value="Useful Images"/>
        </xsd:restriction>
      </xsd:simpleType>
    </xsd:element>
    <xsd:element name="Season" ma:index="15" nillable="true" ma:displayName="Season" ma:format="Dropdown" ma:hidden="true" ma:internalName="Season" ma:readOnly="false">
      <xsd:simpleType>
        <xsd:restriction base="dms:Choice">
          <xsd:enumeration value="Spring"/>
          <xsd:enumeration value="Summer"/>
          <xsd:enumeration value="Autumn"/>
          <xsd:enumeration value="Winter"/>
        </xsd:restriction>
      </xsd:simpleType>
    </xsd:element>
    <xsd:element name="Description0" ma:index="16" nillable="true" ma:displayName="Description" ma:internalName="Description0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haredContentType xmlns="Microsoft.SharePoint.Taxonomy.ContentTypeSync" SourceId="44daa782-f5eb-4b1d-9e96-5b2bf63ae0ae" ContentTypeId="0x01010052FFBB5F4ECAC345B68EA5B0F012F2CB" PreviousValue="false"/>
</file>

<file path=customXml/itemProps1.xml><?xml version="1.0" encoding="utf-8"?>
<ds:datastoreItem xmlns:ds="http://schemas.openxmlformats.org/officeDocument/2006/customXml" ds:itemID="{38B72B72-EFE2-4371-B500-B2B9B1CA3EDB}">
  <ds:schemaRefs>
    <ds:schemaRef ds:uri="http://purl.org/dc/terms/"/>
    <ds:schemaRef ds:uri="http://purl.org/dc/elements/1.1/"/>
    <ds:schemaRef ds:uri="http://purl.org/dc/dcmitype/"/>
    <ds:schemaRef ds:uri="http://schemas.microsoft.com/office/infopath/2007/PartnerControls"/>
    <ds:schemaRef ds:uri="http://schemas.microsoft.com/office/2006/metadata/properties"/>
    <ds:schemaRef ds:uri="fde98e28-7625-451c-8c53-44dda40a03da"/>
    <ds:schemaRef ds:uri="http://schemas.microsoft.com/office/2006/documentManagement/types"/>
    <ds:schemaRef ds:uri="http://schemas.openxmlformats.org/package/2006/metadata/core-properties"/>
    <ds:schemaRef ds:uri="84053289-19df-4a0d-ba79-24174fdaa722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DDEB18C1-AF1D-4CE1-9301-75787EDEAF9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4053289-19df-4a0d-ba79-24174fdaa722"/>
    <ds:schemaRef ds:uri="fde98e28-7625-451c-8c53-44dda40a03d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AB8ED64-C6F3-4AA7-A4F8-D8EE960172A2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13368634-8872-4DB1-B9B5-5E3EB5036161}">
  <ds:schemaRefs>
    <ds:schemaRef ds:uri="Microsoft.SharePoint.Taxonomy.ContentTypeSyn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2141</TotalTime>
  <Words>230</Words>
  <Application>Microsoft Office PowerPoint</Application>
  <PresentationFormat>A4 Paper (210x297 mm)</PresentationFormat>
  <Paragraphs>72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Century Gothic</vt:lpstr>
      <vt:lpstr>Myriad Pro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Thomas Christian Pass</dc:creator>
  <cp:lastModifiedBy>Carolyn Camy</cp:lastModifiedBy>
  <cp:revision>287</cp:revision>
  <cp:lastPrinted>2019-03-27T16:17:12Z</cp:lastPrinted>
  <dcterms:created xsi:type="dcterms:W3CDTF">2014-08-19T19:35:20Z</dcterms:created>
  <dcterms:modified xsi:type="dcterms:W3CDTF">2021-01-05T11:25:40Z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0x01010052FFBB5F4ECAC345B68EA5B0F012F2CB001D2DD4021E51ED469CD64ECCA14AA431</vt:lpwstr>
  </property>
  <property fmtid="{D5CDD505-2E9C-101B-9397-08002B2CF9AE}" pid="3" name="Company_x0020_Metadata">
    <vt:lpwstr>2;#CaterLink|6b7c7025-ee94-469a-84b5-af43f06be2f7</vt:lpwstr>
  </property>
  <property fmtid="{D5CDD505-2E9C-101B-9397-08002B2CF9AE}" pid="4" name="Company Metadata">
    <vt:lpwstr>2;#CaterLink</vt:lpwstr>
  </property>
  <property fmtid="{D5CDD505-2E9C-101B-9397-08002B2CF9AE}" pid="5" name="Order">
    <vt:r8>70900</vt:r8>
  </property>
</Properties>
</file>