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69" r:id="rId5"/>
    <p:sldId id="270" r:id="rId6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2"/>
    <a:srgbClr val="C9FFFB"/>
    <a:srgbClr val="FFD3CC"/>
    <a:srgbClr val="FF4343"/>
    <a:srgbClr val="00C8BA"/>
    <a:srgbClr val="C5FFFB"/>
    <a:srgbClr val="00968B"/>
    <a:srgbClr val="009E93"/>
    <a:srgbClr val="006D64"/>
    <a:srgbClr val="54B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09A4BB-EAD8-4C9C-A21C-C4EC240BE1F4}" v="7" dt="2022-11-16T11:05:09.3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54" autoAdjust="0"/>
    <p:restoredTop sz="95300" autoAdjust="0"/>
  </p:normalViewPr>
  <p:slideViewPr>
    <p:cSldViewPr snapToGrid="0">
      <p:cViewPr varScale="1">
        <p:scale>
          <a:sx n="88" d="100"/>
          <a:sy n="88" d="100"/>
        </p:scale>
        <p:origin x="1594" y="53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SILVER MENU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F38C-0513-424D-9F07-ACE2DBD6F96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569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SILVER MENU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F38C-0513-424D-9F07-ACE2DBD6F96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584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-1235242" y="7555832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5B645F6-9C1E-4BA8-942C-BB4E3E4CE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898436"/>
              </p:ext>
            </p:extLst>
          </p:nvPr>
        </p:nvGraphicFramePr>
        <p:xfrm>
          <a:off x="134361" y="409494"/>
          <a:ext cx="8544592" cy="5764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072">
                  <a:extLst>
                    <a:ext uri="{9D8B030D-6E8A-4147-A177-3AD203B41FA5}">
                      <a16:colId xmlns:a16="http://schemas.microsoft.com/office/drawing/2014/main" val="3931940056"/>
                    </a:ext>
                  </a:extLst>
                </a:gridCol>
                <a:gridCol w="879520">
                  <a:extLst>
                    <a:ext uri="{9D8B030D-6E8A-4147-A177-3AD203B41FA5}">
                      <a16:colId xmlns:a16="http://schemas.microsoft.com/office/drawing/2014/main" val="1802426597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9675895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4267625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42909882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195512949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1114242205"/>
                    </a:ext>
                  </a:extLst>
                </a:gridCol>
              </a:tblGrid>
              <a:tr h="262908">
                <a:tc>
                  <a:txBody>
                    <a:bodyPr/>
                    <a:lstStyle/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Monday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chemeClr val="tx1"/>
                          </a:solidFill>
                          <a:latin typeface="Century Gothic"/>
                        </a:rPr>
                        <a:t>Wednesday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chemeClr val="tx1"/>
                          </a:solidFill>
                          <a:latin typeface="Century Gothic"/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792794"/>
                  </a:ext>
                </a:extLst>
              </a:tr>
              <a:tr h="439184">
                <a:tc rowSpan="6">
                  <a:txBody>
                    <a:bodyPr/>
                    <a:lstStyle/>
                    <a:p>
                      <a:pPr algn="l"/>
                      <a:r>
                        <a:rPr lang="en-GB" sz="750" b="1" dirty="0">
                          <a:latin typeface="Century Gothic"/>
                        </a:rPr>
                        <a:t>Week One</a:t>
                      </a:r>
                    </a:p>
                    <a:p>
                      <a:pPr algn="l"/>
                      <a:r>
                        <a:rPr lang="en-GB" sz="750" b="1" dirty="0">
                          <a:latin typeface="Century Gothic"/>
                        </a:rPr>
                        <a:t>17/4/23</a:t>
                      </a:r>
                    </a:p>
                    <a:p>
                      <a:pPr algn="l"/>
                      <a:r>
                        <a:rPr lang="en-GB" sz="750" b="1" dirty="0">
                          <a:latin typeface="Century Gothic"/>
                        </a:rPr>
                        <a:t>8/5/23</a:t>
                      </a:r>
                    </a:p>
                    <a:p>
                      <a:pPr algn="l"/>
                      <a:r>
                        <a:rPr lang="en-GB" sz="750" b="1" dirty="0">
                          <a:latin typeface="Century Gothic"/>
                        </a:rPr>
                        <a:t>5/6/23</a:t>
                      </a:r>
                    </a:p>
                    <a:p>
                      <a:pPr algn="l"/>
                      <a:r>
                        <a:rPr lang="en-GB" sz="750" b="1" dirty="0">
                          <a:latin typeface="Century Gothic"/>
                        </a:rPr>
                        <a:t>26/6/23</a:t>
                      </a:r>
                    </a:p>
                    <a:p>
                      <a:pPr algn="l"/>
                      <a:r>
                        <a:rPr lang="en-GB" sz="750" b="1" dirty="0">
                          <a:latin typeface="Century Gothic"/>
                        </a:rPr>
                        <a:t>17/7/23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50" dirty="0" smtClean="0">
                          <a:latin typeface="Century Gothic"/>
                        </a:rPr>
                        <a:t>Red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Cheese &amp; Tomato Pizza with Wedges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Beef Lasagne with Garlic Bread</a:t>
                      </a: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entury Gothic"/>
                        </a:rPr>
                        <a:t>Roast Chicken,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Potatoes </a:t>
                      </a:r>
                      <a:r>
                        <a:rPr lang="en-GB" sz="750" dirty="0">
                          <a:latin typeface="Century Gothic"/>
                        </a:rPr>
                        <a:t>&amp; Gravy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 smtClean="0">
                          <a:solidFill>
                            <a:schemeClr val="tx1"/>
                          </a:solidFill>
                          <a:latin typeface="Century Gothic"/>
                        </a:rPr>
                        <a:t>Sausage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and Bean Potato Topped </a:t>
                      </a:r>
                      <a:r>
                        <a:rPr lang="en-GB" sz="750" b="0" dirty="0" smtClean="0">
                          <a:solidFill>
                            <a:schemeClr val="tx1"/>
                          </a:solidFill>
                          <a:latin typeface="Century Gothic"/>
                        </a:rPr>
                        <a:t>Pie</a:t>
                      </a:r>
                      <a:endParaRPr lang="en-GB" sz="750" b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Fishfingers with Chips &amp; Tomato Sauce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3287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750" dirty="0" smtClean="0">
                          <a:latin typeface="Century Gothic"/>
                        </a:rPr>
                        <a:t>Green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Crunchy Topped Vegetable Bake with New Potatoes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Wholemeal Vegetable and Lentil Pasta Bake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Vegetable Wellington with Roast Potatoes</a:t>
                      </a:r>
                      <a:endParaRPr lang="en-US" sz="75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Vegan Quirky Bird Concept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rgbClr val="FF0000"/>
                          </a:solidFill>
                          <a:latin typeface="Century Gothic"/>
                        </a:rPr>
                        <a:t>Best flavour: Lemon &amp; Herb, BBQ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Vegan Bean Roll wit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h</a:t>
                      </a:r>
                      <a:r>
                        <a:rPr lang="en-GB" sz="750" dirty="0">
                          <a:latin typeface="Century Gothic"/>
                        </a:rPr>
                        <a:t> Chips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&amp; Tomato Sauce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717763"/>
                  </a:ext>
                </a:extLst>
              </a:tr>
              <a:tr h="4461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 smtClean="0">
                          <a:solidFill>
                            <a:schemeClr val="tx1"/>
                          </a:solidFill>
                          <a:latin typeface="Century Gothic"/>
                        </a:rPr>
                        <a:t>Vegan Sausage and</a:t>
                      </a:r>
                      <a:r>
                        <a:rPr lang="en-GB" sz="750" b="0" baseline="0" dirty="0" smtClean="0">
                          <a:solidFill>
                            <a:schemeClr val="tx1"/>
                          </a:solidFill>
                          <a:latin typeface="Century Gothic"/>
                        </a:rPr>
                        <a:t> Bean Potato Topped</a:t>
                      </a:r>
                      <a:r>
                        <a:rPr lang="en-GB" sz="750" b="0" dirty="0" smtClean="0">
                          <a:solidFill>
                            <a:schemeClr val="tx1"/>
                          </a:solidFill>
                          <a:latin typeface="Century Gothic"/>
                        </a:rPr>
                        <a:t>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Pie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137828"/>
                  </a:ext>
                </a:extLst>
              </a:tr>
              <a:tr h="32476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50" dirty="0" smtClean="0">
                          <a:latin typeface="Century Gothic"/>
                        </a:rPr>
                        <a:t>Blue</a:t>
                      </a:r>
                      <a:r>
                        <a:rPr lang="en-GB" sz="750" dirty="0">
                          <a:latin typeface="Century Gothic"/>
                        </a:rPr>
                        <a:t> </a:t>
                      </a:r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highlight>
                            <a:srgbClr val="FFF0D2"/>
                          </a:highlight>
                          <a:latin typeface="Century Gothic"/>
                        </a:rPr>
                        <a:t>Falafel Wrap with Hummus</a:t>
                      </a:r>
                      <a:endParaRPr lang="en-GB" sz="750" b="1" dirty="0">
                        <a:solidFill>
                          <a:srgbClr val="FF0000"/>
                        </a:solidFill>
                        <a:highlight>
                          <a:srgbClr val="FFF0D2"/>
                        </a:highlight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highlight>
                            <a:srgbClr val="FFF0D2"/>
                          </a:highlight>
                          <a:latin typeface="Century Gothic"/>
                        </a:rPr>
                        <a:t>Cheese Roll with Salad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0D2"/>
                          </a:highlight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Jacket Potato with Tuna Mayo or Beans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0D2"/>
                          </a:highlight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and Lentil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0D2"/>
                          </a:highlight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Pasta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dirty="0">
                          <a:latin typeface="Century Gothic"/>
                        </a:rPr>
                        <a:t>Cheese Baguette with Salad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932975"/>
                  </a:ext>
                </a:extLst>
              </a:tr>
              <a:tr h="3256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750" dirty="0">
                          <a:latin typeface="Century Gothic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 Syrup Snap Biscuit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Fruit Jelly with Mandarins</a:t>
                      </a: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Fruit and Ice Cream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Iced Vanilla Sponge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Oaty Cookie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820727"/>
                  </a:ext>
                </a:extLst>
              </a:tr>
              <a:tr h="208779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750" dirty="0">
                          <a:latin typeface="Century Gothic" panose="020B0502020202020204" pitchFamily="34" charset="0"/>
                        </a:rPr>
                        <a:t>Or a choice of Yoghurt &amp; Fruit available daily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522822"/>
                  </a:ext>
                </a:extLst>
              </a:tr>
              <a:tr h="440757">
                <a:tc rowSpan="5">
                  <a:txBody>
                    <a:bodyPr/>
                    <a:lstStyle/>
                    <a:p>
                      <a:pPr algn="l"/>
                      <a:r>
                        <a:rPr lang="en-GB" sz="750" b="1" dirty="0">
                          <a:latin typeface="Century Gothic"/>
                        </a:rPr>
                        <a:t>Week Two</a:t>
                      </a:r>
                    </a:p>
                    <a:p>
                      <a:pPr algn="l"/>
                      <a:r>
                        <a:rPr lang="en-GB" sz="750" b="1" dirty="0">
                          <a:latin typeface="Century Gothic"/>
                        </a:rPr>
                        <a:t>24/4/23</a:t>
                      </a:r>
                    </a:p>
                    <a:p>
                      <a:pPr algn="l"/>
                      <a:r>
                        <a:rPr lang="en-GB" sz="750" b="1" dirty="0">
                          <a:latin typeface="Century Gothic"/>
                        </a:rPr>
                        <a:t>15/5/23</a:t>
                      </a:r>
                    </a:p>
                    <a:p>
                      <a:pPr algn="l"/>
                      <a:r>
                        <a:rPr lang="en-GB" sz="750" b="1" dirty="0">
                          <a:latin typeface="Century Gothic"/>
                        </a:rPr>
                        <a:t>12/6/23</a:t>
                      </a:r>
                    </a:p>
                    <a:p>
                      <a:pPr algn="l"/>
                      <a:r>
                        <a:rPr lang="en-GB" sz="750" b="1" dirty="0">
                          <a:latin typeface="Century Gothic"/>
                        </a:rPr>
                        <a:t>3/7/23</a:t>
                      </a:r>
                    </a:p>
                    <a:p>
                      <a:pPr algn="l"/>
                      <a:endParaRPr lang="en-GB" sz="750" b="1" dirty="0"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50" dirty="0" smtClean="0">
                          <a:latin typeface="Century Gothic"/>
                        </a:rPr>
                        <a:t>Red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 panose="020B0502020202020204" pitchFamily="34" charset="0"/>
                        </a:rPr>
                        <a:t>Mac and Cheese </a:t>
                      </a:r>
                      <a:endParaRPr lang="en-GB" sz="750" b="1" dirty="0" smtClean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dirty="0" smtClean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  Macaroni Cheese with a Choice of Toppings 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Pork Sausage Hot Dog with Potato Wedges</a:t>
                      </a: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Minced Beef Pie with Roast Potatoes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Chicken Korma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with Rice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Fishfingers with Chips &amp; Tomato Sauce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475640"/>
                  </a:ext>
                </a:extLst>
              </a:tr>
              <a:tr h="44075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50" dirty="0" smtClean="0">
                          <a:latin typeface="Century Gothic"/>
                        </a:rPr>
                        <a:t>Green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solidFill>
                          <a:srgbClr val="0070C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Vegan Sausage Hot Dog with Potato Wedges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Creamy Vegetable and Bean Pie with Roast Potatoes</a:t>
                      </a: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Sweet Potato and Lentil Curry with Rice</a:t>
                      </a:r>
                      <a:endParaRPr lang="en-US" sz="75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Vegan Burger with Chips &amp; Tomato Sauce</a:t>
                      </a:r>
                      <a:endParaRPr lang="en-GB" sz="750" b="1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826929"/>
                  </a:ext>
                </a:extLst>
              </a:tr>
              <a:tr h="32476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50" dirty="0" smtClean="0">
                          <a:latin typeface="Century Gothic"/>
                        </a:rPr>
                        <a:t>Blue</a:t>
                      </a:r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0D2"/>
                          </a:highlight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and Lentil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0D2"/>
                          </a:highlight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Pasta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0D2"/>
                          </a:highlight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Tuna Baguette with Salad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0D2"/>
                          </a:highlight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 Fajita with Salad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0D2"/>
                          </a:highlight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and Lentil Pasta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entury Gothic"/>
                        </a:rPr>
                        <a:t>Ham Roll with Salad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034328"/>
                  </a:ext>
                </a:extLst>
              </a:tr>
              <a:tr h="3256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750" dirty="0">
                          <a:latin typeface="Century Gothic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Summer Lemon Cake</a:t>
                      </a:r>
                      <a:endParaRPr lang="en-GB" sz="750" b="1" dirty="0">
                        <a:solidFill>
                          <a:srgbClr val="FF0000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Apple Flapjack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Fruit Jelly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Peach Crumble with Cream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Vanilla Shortbread</a:t>
                      </a:r>
                    </a:p>
                    <a:p>
                      <a:pPr algn="l"/>
                      <a:endParaRPr lang="en-GB" sz="750" b="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660665"/>
                  </a:ext>
                </a:extLst>
              </a:tr>
              <a:tr h="208779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Or a choice of Yoghurt &amp;  Fruit available daily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834137"/>
                  </a:ext>
                </a:extLst>
              </a:tr>
              <a:tr h="622177">
                <a:tc rowSpan="5">
                  <a:txBody>
                    <a:bodyPr/>
                    <a:lstStyle/>
                    <a:p>
                      <a:pPr algn="l"/>
                      <a:r>
                        <a:rPr lang="en-GB" sz="750" b="1" dirty="0">
                          <a:latin typeface="Century Gothic"/>
                        </a:rPr>
                        <a:t>Week Three</a:t>
                      </a:r>
                    </a:p>
                    <a:p>
                      <a:pPr algn="l"/>
                      <a:r>
                        <a:rPr lang="en-GB" sz="750" b="1" dirty="0">
                          <a:latin typeface="Century Gothic"/>
                        </a:rPr>
                        <a:t>1/5/23</a:t>
                      </a:r>
                    </a:p>
                    <a:p>
                      <a:pPr algn="l"/>
                      <a:r>
                        <a:rPr lang="en-GB" sz="750" b="1" dirty="0">
                          <a:latin typeface="Century Gothic"/>
                        </a:rPr>
                        <a:t>22/5/23</a:t>
                      </a:r>
                    </a:p>
                    <a:p>
                      <a:pPr algn="l"/>
                      <a:r>
                        <a:rPr lang="en-GB" sz="750" b="1" dirty="0">
                          <a:latin typeface="Century Gothic"/>
                        </a:rPr>
                        <a:t>19/6/23</a:t>
                      </a:r>
                    </a:p>
                    <a:p>
                      <a:pPr algn="l"/>
                      <a:r>
                        <a:rPr lang="en-GB" sz="750" b="1">
                          <a:latin typeface="Century Gothic"/>
                        </a:rPr>
                        <a:t>10/7/23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50" dirty="0" smtClean="0">
                          <a:latin typeface="Century Gothic"/>
                        </a:rPr>
                        <a:t>Red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and Tomato </a:t>
                      </a:r>
                      <a:r>
                        <a:rPr lang="en-US" sz="750" b="0" i="0" u="none" strike="noStrike" noProof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Pizza 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Whirl with New Potatoes</a:t>
                      </a:r>
                      <a:endParaRPr lang="en-US" sz="750" b="0" i="0" u="none" strike="noStrike" noProof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Spaghetti Bolognaise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Roast Turkey, Roast Potatoes, Stuffing &amp; Gravy</a:t>
                      </a:r>
                      <a:endParaRPr lang="en-GB" sz="750" b="1" dirty="0">
                        <a:latin typeface="Century Gothic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solidFill>
                          <a:srgbClr val="FF0000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 a Pitta Bread with Seasoned Wedges and Salad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Quorn in a Pitta Bread with Seasoned Wedges and Salad </a:t>
                      </a:r>
                      <a:endParaRPr lang="en-US" sz="750" b="0" i="0" u="none" strike="noStrike" noProof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Fishfingers with Chips &amp; Tomato Sauce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831926"/>
                  </a:ext>
                </a:extLst>
              </a:tr>
              <a:tr h="44075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50" dirty="0" smtClean="0">
                          <a:latin typeface="Century Gothic"/>
                        </a:rPr>
                        <a:t>Green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latin typeface="Century Gothic"/>
                        </a:rPr>
                        <a:t>Jacket Potato with Bean Chilli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Spaghetti Bolognaise </a:t>
                      </a: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Quorn with Stuffing, Roast Potatoes &amp; Gravy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Spinach &amp; Cheese Parcel with Wedges </a:t>
                      </a:r>
                      <a:endParaRPr lang="en-US" sz="750" b="0" i="0" u="none" strike="noStrike" noProof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Cheese &amp; Red Pepper Frittata with Chips &amp; Tomato Sauce</a:t>
                      </a:r>
                      <a:endParaRPr lang="en-GB" sz="750" b="1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087882"/>
                  </a:ext>
                </a:extLst>
              </a:tr>
              <a:tr h="3256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50" smtClean="0">
                          <a:latin typeface="Century Gothic"/>
                        </a:rPr>
                        <a:t>Blue</a:t>
                      </a:r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0D2"/>
                          </a:highlight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and Lentil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0D2"/>
                          </a:highlight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Pasta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0D2"/>
                          </a:highlight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Cheese Baguette with Salad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0D2"/>
                          </a:highlight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Soup with ½ Baguette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0D2"/>
                          </a:highlight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Jacket Potato with Tuna mayo or Cheese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dirty="0">
                          <a:latin typeface="Century Gothic"/>
                        </a:rPr>
                        <a:t>Vegan Meatball Sub with Salad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454249"/>
                  </a:ext>
                </a:extLst>
              </a:tr>
              <a:tr h="34768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750" dirty="0">
                          <a:latin typeface="Century Gothic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latin typeface="Century Gothic"/>
                        </a:rPr>
                        <a:t>Peaches with Ice Cream</a:t>
                      </a:r>
                    </a:p>
                    <a:p>
                      <a:pPr algn="l"/>
                      <a:endParaRPr lang="en-GB" sz="75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latin typeface="Century Gothic" panose="020B0502020202020204" pitchFamily="34" charset="0"/>
                        </a:rPr>
                        <a:t>Chocolate and Apple Sponge</a:t>
                      </a: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Fresh Fruit Salad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/>
                        </a:rPr>
                        <a:t>Chocolate Shortbread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Cornflake Tart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 </a:t>
                      </a:r>
                      <a:endParaRPr lang="en-GB" sz="750" b="1" dirty="0">
                        <a:latin typeface="Century Gothic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958128"/>
                  </a:ext>
                </a:extLst>
              </a:tr>
              <a:tr h="208779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Or a choice of Yoghurt &amp; Fruit available daily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851172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89AF887B-F3B6-4EF7-97D6-B8BCE0E9F8EE}"/>
              </a:ext>
            </a:extLst>
          </p:cNvPr>
          <p:cNvSpPr/>
          <p:nvPr/>
        </p:nvSpPr>
        <p:spPr>
          <a:xfrm>
            <a:off x="2276062" y="92795"/>
            <a:ext cx="5214016" cy="343272"/>
          </a:xfrm>
          <a:prstGeom prst="rect">
            <a:avLst/>
          </a:prstGeom>
          <a:solidFill>
            <a:srgbClr val="FFF0D2"/>
          </a:solidFill>
          <a:ln>
            <a:solidFill>
              <a:srgbClr val="FFF0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528538" y="97062"/>
            <a:ext cx="4701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Century Gothic" panose="020B0502020202020204" pitchFamily="34" charset="0"/>
              </a:rPr>
              <a:t>Isle of </a:t>
            </a:r>
            <a:r>
              <a:rPr lang="en-GB" sz="1400" b="1" dirty="0">
                <a:latin typeface="Century Gothic" panose="020B0502020202020204" pitchFamily="34" charset="0"/>
              </a:rPr>
              <a:t>Ely Spring/ Summer Menu 2023</a:t>
            </a: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192931" y="222322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25B8E71-295B-4986-A1AD-2AA9CE9C6FE9}"/>
              </a:ext>
            </a:extLst>
          </p:cNvPr>
          <p:cNvSpPr/>
          <p:nvPr/>
        </p:nvSpPr>
        <p:spPr>
          <a:xfrm>
            <a:off x="2343914" y="222322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ounded Rectangle 18">
            <a:extLst>
              <a:ext uri="{FF2B5EF4-FFF2-40B4-BE49-F238E27FC236}">
                <a16:creationId xmlns:a16="http://schemas.microsoft.com/office/drawing/2014/main" id="{0A062528-88C9-45C7-B44D-74EFA60FD06F}"/>
              </a:ext>
            </a:extLst>
          </p:cNvPr>
          <p:cNvSpPr/>
          <p:nvPr/>
        </p:nvSpPr>
        <p:spPr>
          <a:xfrm>
            <a:off x="8787174" y="1227928"/>
            <a:ext cx="1069762" cy="184103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Available  Daily:</a:t>
            </a:r>
          </a:p>
          <a:p>
            <a:endParaRPr lang="en-GB" sz="9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-  Bread freshly baked on site daily</a:t>
            </a:r>
          </a:p>
          <a:p>
            <a:r>
              <a:rPr lang="en-GB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- Daily salad selection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60A35D3-1400-4BE3-9D0E-222F3799B129}"/>
              </a:ext>
            </a:extLst>
          </p:cNvPr>
          <p:cNvGrpSpPr/>
          <p:nvPr/>
        </p:nvGrpSpPr>
        <p:grpSpPr>
          <a:xfrm>
            <a:off x="8787174" y="19390"/>
            <a:ext cx="1162170" cy="1207386"/>
            <a:chOff x="8787174" y="19390"/>
            <a:chExt cx="1162170" cy="12073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255A51F-231A-403E-A86C-C8CE4A800690}"/>
                </a:ext>
              </a:extLst>
            </p:cNvPr>
            <p:cNvGrpSpPr/>
            <p:nvPr/>
          </p:nvGrpSpPr>
          <p:grpSpPr>
            <a:xfrm>
              <a:off x="8787174" y="19390"/>
              <a:ext cx="1162170" cy="1207386"/>
              <a:chOff x="8787174" y="19390"/>
              <a:chExt cx="1162170" cy="1207386"/>
            </a:xfrm>
          </p:grpSpPr>
          <p:sp>
            <p:nvSpPr>
              <p:cNvPr id="64" name="Flowchart: Alternate Process 63">
                <a:extLst>
                  <a:ext uri="{FF2B5EF4-FFF2-40B4-BE49-F238E27FC236}">
                    <a16:creationId xmlns:a16="http://schemas.microsoft.com/office/drawing/2014/main" id="{371BEC1A-9843-476E-AD42-AC193187D9CF}"/>
                  </a:ext>
                </a:extLst>
              </p:cNvPr>
              <p:cNvSpPr/>
              <p:nvPr/>
            </p:nvSpPr>
            <p:spPr>
              <a:xfrm>
                <a:off x="8787174" y="19390"/>
                <a:ext cx="1051376" cy="977127"/>
              </a:xfrm>
              <a:prstGeom prst="flowChartAlternateProcess">
                <a:avLst/>
              </a:prstGeom>
              <a:solidFill>
                <a:srgbClr val="FFF0D2"/>
              </a:solidFill>
              <a:ln>
                <a:solidFill>
                  <a:srgbClr val="FFF0D2"/>
                </a:solidFill>
              </a:ln>
              <a:effectLst>
                <a:softEdge rad="12700"/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1D2021C-45BA-47C0-B774-BAFF98258BED}"/>
                  </a:ext>
                </a:extLst>
              </p:cNvPr>
              <p:cNvSpPr txBox="1"/>
              <p:nvPr/>
            </p:nvSpPr>
            <p:spPr>
              <a:xfrm>
                <a:off x="8963371" y="26447"/>
                <a:ext cx="98597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>
                    <a:latin typeface="Century Gothic" panose="020B0502020202020204" pitchFamily="34" charset="0"/>
                  </a:rPr>
                  <a:t>Added Plant Power</a:t>
                </a: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r>
                  <a:rPr lang="en-GB" sz="800" dirty="0">
                    <a:latin typeface="Century Gothic" panose="020B0502020202020204" pitchFamily="34" charset="0"/>
                  </a:rPr>
                  <a:t>Vegan</a:t>
                </a: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r>
                  <a:rPr lang="en-GB" sz="800" dirty="0">
                    <a:latin typeface="Century Gothic" panose="020B0502020202020204" pitchFamily="34" charset="0"/>
                  </a:rPr>
                  <a:t>Wholemeal</a:t>
                </a:r>
              </a:p>
              <a:p>
                <a:endParaRPr lang="en-GB" sz="800" dirty="0">
                  <a:latin typeface="Century Gothic" panose="020B0502020202020204" pitchFamily="34" charset="0"/>
                </a:endParaRPr>
              </a:p>
              <a:p>
                <a:r>
                  <a:rPr lang="en-GB" sz="800" dirty="0">
                    <a:latin typeface="Century Gothic" panose="020B0502020202020204" pitchFamily="34" charset="0"/>
                  </a:rPr>
                  <a:t>Chef’s Special </a:t>
                </a: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r>
                  <a:rPr lang="en-GB" sz="800" dirty="0">
                    <a:latin typeface="Century Gothic" panose="020B0502020202020204" pitchFamily="34" charset="0"/>
                  </a:rPr>
                  <a:t>        </a:t>
                </a:r>
              </a:p>
            </p:txBody>
          </p:sp>
          <p:pic>
            <p:nvPicPr>
              <p:cNvPr id="68" name="Picture 67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8F1ABE6C-19A5-410A-B4C6-B8888810DB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32015" y="357528"/>
                <a:ext cx="181496" cy="104186"/>
              </a:xfrm>
              <a:prstGeom prst="rect">
                <a:avLst/>
              </a:prstGeom>
            </p:spPr>
          </p:pic>
        </p:grpSp>
        <p:pic>
          <p:nvPicPr>
            <p:cNvPr id="69" name="Picture 68" descr="A close up of a logo&#10;&#10;Description automatically generated">
              <a:extLst>
                <a:ext uri="{FF2B5EF4-FFF2-40B4-BE49-F238E27FC236}">
                  <a16:creationId xmlns:a16="http://schemas.microsoft.com/office/drawing/2014/main" id="{CB3F88E2-0225-4CD8-91E6-3F0F35C69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1254" y="529594"/>
              <a:ext cx="143018" cy="174096"/>
            </a:xfrm>
            <a:prstGeom prst="rect">
              <a:avLst/>
            </a:prstGeom>
          </p:spPr>
        </p:pic>
        <p:pic>
          <p:nvPicPr>
            <p:cNvPr id="18" name="Picture 17" descr="A close up of a logo&#10;&#10;Description automatically generated">
              <a:extLst>
                <a:ext uri="{FF2B5EF4-FFF2-40B4-BE49-F238E27FC236}">
                  <a16:creationId xmlns:a16="http://schemas.microsoft.com/office/drawing/2014/main" id="{31C3F2CB-019F-431B-8DBC-30D9F26D0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9451" y="109275"/>
              <a:ext cx="147249" cy="152424"/>
            </a:xfrm>
            <a:prstGeom prst="rect">
              <a:avLst/>
            </a:prstGeom>
          </p:spPr>
        </p:pic>
      </p:grpSp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50B77B98-6522-4A6E-B720-AE44F43427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628" y="2557094"/>
            <a:ext cx="147249" cy="152424"/>
          </a:xfrm>
          <a:prstGeom prst="rect">
            <a:avLst/>
          </a:prstGeom>
        </p:spPr>
      </p:pic>
      <p:pic>
        <p:nvPicPr>
          <p:cNvPr id="23" name="Picture 22" descr="A picture containing object&#10;&#10;Description automatically generated">
            <a:extLst>
              <a:ext uri="{FF2B5EF4-FFF2-40B4-BE49-F238E27FC236}">
                <a16:creationId xmlns:a16="http://schemas.microsoft.com/office/drawing/2014/main" id="{93216376-54A1-4810-AB17-772C15E891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954" y="2155409"/>
            <a:ext cx="181496" cy="104186"/>
          </a:xfrm>
          <a:prstGeom prst="rect">
            <a:avLst/>
          </a:prstGeom>
        </p:spPr>
      </p:pic>
      <p:pic>
        <p:nvPicPr>
          <p:cNvPr id="28" name="Picture 27" descr="A picture containing object&#10;&#10;Description automatically generated">
            <a:extLst>
              <a:ext uri="{FF2B5EF4-FFF2-40B4-BE49-F238E27FC236}">
                <a16:creationId xmlns:a16="http://schemas.microsoft.com/office/drawing/2014/main" id="{81192417-9455-49F2-A024-737EC492BF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449" y="3848298"/>
            <a:ext cx="181496" cy="104186"/>
          </a:xfrm>
          <a:prstGeom prst="rect">
            <a:avLst/>
          </a:prstGeom>
        </p:spPr>
      </p:pic>
      <p:pic>
        <p:nvPicPr>
          <p:cNvPr id="47" name="Picture 46" descr="A picture containing object&#10;&#10;Description automatically generated">
            <a:extLst>
              <a:ext uri="{FF2B5EF4-FFF2-40B4-BE49-F238E27FC236}">
                <a16:creationId xmlns:a16="http://schemas.microsoft.com/office/drawing/2014/main" id="{AD211FF1-C1BC-49FD-B89D-3897837BE5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039" y="5761312"/>
            <a:ext cx="181496" cy="104186"/>
          </a:xfrm>
          <a:prstGeom prst="rect">
            <a:avLst/>
          </a:prstGeom>
        </p:spPr>
      </p:pic>
      <p:pic>
        <p:nvPicPr>
          <p:cNvPr id="40" name="Picture 39" descr="A picture containing object&#10;&#10;Description automatically generated">
            <a:extLst>
              <a:ext uri="{FF2B5EF4-FFF2-40B4-BE49-F238E27FC236}">
                <a16:creationId xmlns:a16="http://schemas.microsoft.com/office/drawing/2014/main" id="{1334C498-4A9F-4094-B362-58E7442995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869" y="1497949"/>
            <a:ext cx="181496" cy="104186"/>
          </a:xfrm>
          <a:prstGeom prst="rect">
            <a:avLst/>
          </a:prstGeom>
        </p:spPr>
      </p:pic>
      <p:pic>
        <p:nvPicPr>
          <p:cNvPr id="49" name="Picture 48" descr="A picture containing object&#10;&#10;Description automatically generated">
            <a:extLst>
              <a:ext uri="{FF2B5EF4-FFF2-40B4-BE49-F238E27FC236}">
                <a16:creationId xmlns:a16="http://schemas.microsoft.com/office/drawing/2014/main" id="{779CDDAD-7035-40A6-A1AD-3A80F55379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443" y="1292908"/>
            <a:ext cx="181496" cy="104186"/>
          </a:xfrm>
          <a:prstGeom prst="rect">
            <a:avLst/>
          </a:prstGeom>
        </p:spPr>
      </p:pic>
      <p:pic>
        <p:nvPicPr>
          <p:cNvPr id="51" name="Picture 50" descr="A close up of a logo&#10;&#10;Description automatically generated">
            <a:extLst>
              <a:ext uri="{FF2B5EF4-FFF2-40B4-BE49-F238E27FC236}">
                <a16:creationId xmlns:a16="http://schemas.microsoft.com/office/drawing/2014/main" id="{DF3B9961-2FAF-4EC8-B8F5-E85A629733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927" y="2075273"/>
            <a:ext cx="143018" cy="174096"/>
          </a:xfrm>
          <a:prstGeom prst="rect">
            <a:avLst/>
          </a:prstGeom>
        </p:spPr>
      </p:pic>
      <p:pic>
        <p:nvPicPr>
          <p:cNvPr id="52" name="Picture 51" descr="A picture containing object&#10;&#10;Description automatically generated">
            <a:extLst>
              <a:ext uri="{FF2B5EF4-FFF2-40B4-BE49-F238E27FC236}">
                <a16:creationId xmlns:a16="http://schemas.microsoft.com/office/drawing/2014/main" id="{65F9DF33-AD3A-404A-B35D-E137A32132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757" y="3865153"/>
            <a:ext cx="181496" cy="104186"/>
          </a:xfrm>
          <a:prstGeom prst="rect">
            <a:avLst/>
          </a:prstGeom>
        </p:spPr>
      </p:pic>
      <p:pic>
        <p:nvPicPr>
          <p:cNvPr id="57" name="Picture 56" descr="A picture containing object&#10;&#10;Description automatically generated">
            <a:extLst>
              <a:ext uri="{FF2B5EF4-FFF2-40B4-BE49-F238E27FC236}">
                <a16:creationId xmlns:a16="http://schemas.microsoft.com/office/drawing/2014/main" id="{AF72D713-E87F-449C-A5DF-52D3BC1444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915" y="2162321"/>
            <a:ext cx="181496" cy="104186"/>
          </a:xfrm>
          <a:prstGeom prst="rect">
            <a:avLst/>
          </a:prstGeom>
        </p:spPr>
      </p:pic>
      <p:pic>
        <p:nvPicPr>
          <p:cNvPr id="59" name="Picture 58" descr="A picture containing object&#10;&#10;Description automatically generated">
            <a:extLst>
              <a:ext uri="{FF2B5EF4-FFF2-40B4-BE49-F238E27FC236}">
                <a16:creationId xmlns:a16="http://schemas.microsoft.com/office/drawing/2014/main" id="{A9E5F3FB-DDE8-418E-9022-183432E7B9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709" y="3229634"/>
            <a:ext cx="181496" cy="104186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0DE48AE0-CA86-487A-B2A4-976170C1D5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237" y="962391"/>
            <a:ext cx="143018" cy="174096"/>
          </a:xfrm>
          <a:prstGeom prst="rect">
            <a:avLst/>
          </a:prstGeom>
        </p:spPr>
      </p:pic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9FCCE6C0-9A03-1B70-D4D3-6D3D32F50A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110" y="844093"/>
            <a:ext cx="147249" cy="152424"/>
          </a:xfrm>
          <a:prstGeom prst="rect">
            <a:avLst/>
          </a:prstGeom>
        </p:spPr>
      </p:pic>
      <p:pic>
        <p:nvPicPr>
          <p:cNvPr id="5" name="Picture 4" descr="A picture containing object&#10;&#10;Description automatically generated">
            <a:extLst>
              <a:ext uri="{FF2B5EF4-FFF2-40B4-BE49-F238E27FC236}">
                <a16:creationId xmlns:a16="http://schemas.microsoft.com/office/drawing/2014/main" id="{8E9DA63C-54A2-E8EC-7670-F20D1D181E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757" y="3221382"/>
            <a:ext cx="181496" cy="104186"/>
          </a:xfrm>
          <a:prstGeom prst="rect">
            <a:avLst/>
          </a:prstGeom>
        </p:spPr>
      </p:pic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197BE0A3-66D0-5D1D-86A7-4AB2813B70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50" y="2110228"/>
            <a:ext cx="181496" cy="104186"/>
          </a:xfrm>
          <a:prstGeom prst="rect">
            <a:avLst/>
          </a:prstGeom>
        </p:spPr>
      </p:pic>
      <p:pic>
        <p:nvPicPr>
          <p:cNvPr id="7" name="Picture 6" descr="A picture containing object&#10;&#10;Description automatically generated">
            <a:extLst>
              <a:ext uri="{FF2B5EF4-FFF2-40B4-BE49-F238E27FC236}">
                <a16:creationId xmlns:a16="http://schemas.microsoft.com/office/drawing/2014/main" id="{81876F1D-47DC-B59C-AB01-59501C60B3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795" y="5098281"/>
            <a:ext cx="181496" cy="104186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42CEE5CC-D9B6-1288-E315-FA8A054579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753" y="4305467"/>
            <a:ext cx="147249" cy="152424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3F1E9D5F-F254-CEE7-66A5-946FA9B4D6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687" y="2523887"/>
            <a:ext cx="147249" cy="152424"/>
          </a:xfrm>
          <a:prstGeom prst="rect">
            <a:avLst/>
          </a:prstGeom>
        </p:spPr>
      </p:pic>
      <p:pic>
        <p:nvPicPr>
          <p:cNvPr id="16" name="Picture 15" descr="A picture containing object&#10;&#10;Description automatically generated">
            <a:extLst>
              <a:ext uri="{FF2B5EF4-FFF2-40B4-BE49-F238E27FC236}">
                <a16:creationId xmlns:a16="http://schemas.microsoft.com/office/drawing/2014/main" id="{AA121806-C6A8-66EA-BA34-1A31093B34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722" y="1497949"/>
            <a:ext cx="181496" cy="104186"/>
          </a:xfrm>
          <a:prstGeom prst="rect">
            <a:avLst/>
          </a:prstGeom>
        </p:spPr>
      </p:pic>
      <p:pic>
        <p:nvPicPr>
          <p:cNvPr id="17" name="Picture 16" descr="A picture containing object&#10;&#10;Description automatically generated">
            <a:extLst>
              <a:ext uri="{FF2B5EF4-FFF2-40B4-BE49-F238E27FC236}">
                <a16:creationId xmlns:a16="http://schemas.microsoft.com/office/drawing/2014/main" id="{2CB0759C-D6F1-55FF-9817-DF175599A8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97" y="5797481"/>
            <a:ext cx="181496" cy="104186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8F976C42-4493-377D-BD38-1BAD76C116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101" y="2729890"/>
            <a:ext cx="143018" cy="174096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CE1FB0D3-FCA3-7FF6-5AA9-01CB4047B1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188" y="3792013"/>
            <a:ext cx="143018" cy="174096"/>
          </a:xfrm>
          <a:prstGeom prst="rect">
            <a:avLst/>
          </a:prstGeom>
        </p:spPr>
      </p:pic>
      <p:pic>
        <p:nvPicPr>
          <p:cNvPr id="25" name="Picture 24" descr="A picture containing object&#10;&#10;Description automatically generated">
            <a:extLst>
              <a:ext uri="{FF2B5EF4-FFF2-40B4-BE49-F238E27FC236}">
                <a16:creationId xmlns:a16="http://schemas.microsoft.com/office/drawing/2014/main" id="{6714BAE8-C442-8E49-6B1A-7AC42B1FE8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92" y="5150091"/>
            <a:ext cx="181496" cy="104186"/>
          </a:xfrm>
          <a:prstGeom prst="rect">
            <a:avLst/>
          </a:prstGeom>
        </p:spPr>
      </p:pic>
      <p:pic>
        <p:nvPicPr>
          <p:cNvPr id="19" name="Picture 18" descr="A picture containing object&#10;&#10;Description automatically generated">
            <a:extLst>
              <a:ext uri="{FF2B5EF4-FFF2-40B4-BE49-F238E27FC236}">
                <a16:creationId xmlns:a16="http://schemas.microsoft.com/office/drawing/2014/main" id="{6F3F3A78-C6A9-C5F3-41AB-E9DFC277A6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039" y="3900108"/>
            <a:ext cx="181496" cy="104186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B0EBF6F6-23EA-3939-3BC4-0FEEB17BB0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893" y="1426618"/>
            <a:ext cx="143018" cy="174096"/>
          </a:xfrm>
          <a:prstGeom prst="rect">
            <a:avLst/>
          </a:prstGeom>
        </p:spPr>
      </p:pic>
      <p:pic>
        <p:nvPicPr>
          <p:cNvPr id="33" name="Picture 32" descr="A picture containing object&#10;&#10;Description automatically generated">
            <a:extLst>
              <a:ext uri="{FF2B5EF4-FFF2-40B4-BE49-F238E27FC236}">
                <a16:creationId xmlns:a16="http://schemas.microsoft.com/office/drawing/2014/main" id="{005B7BE0-081C-12B1-0573-B0B6402766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927" y="3237671"/>
            <a:ext cx="181496" cy="104186"/>
          </a:xfrm>
          <a:prstGeom prst="rect">
            <a:avLst/>
          </a:prstGeom>
        </p:spPr>
      </p:pic>
      <p:pic>
        <p:nvPicPr>
          <p:cNvPr id="36" name="Picture 35" descr="A picture containing object&#10;&#10;Description automatically generated">
            <a:extLst>
              <a:ext uri="{FF2B5EF4-FFF2-40B4-BE49-F238E27FC236}">
                <a16:creationId xmlns:a16="http://schemas.microsoft.com/office/drawing/2014/main" id="{A55B1B0F-C93D-8783-E41E-D3B7A0D9B9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688" y="5774502"/>
            <a:ext cx="181496" cy="104186"/>
          </a:xfrm>
          <a:prstGeom prst="rect">
            <a:avLst/>
          </a:prstGeom>
        </p:spPr>
      </p:pic>
      <p:pic>
        <p:nvPicPr>
          <p:cNvPr id="37" name="Picture 36" descr="A picture containing shape&#10;&#10;Description automatically generated">
            <a:extLst>
              <a:ext uri="{FF2B5EF4-FFF2-40B4-BE49-F238E27FC236}">
                <a16:creationId xmlns:a16="http://schemas.microsoft.com/office/drawing/2014/main" id="{F3FF5883-CA02-6BF9-EFCA-2C849EAA85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343" y="2553117"/>
            <a:ext cx="230459" cy="199316"/>
          </a:xfrm>
          <a:prstGeom prst="rect">
            <a:avLst/>
          </a:prstGeom>
        </p:spPr>
      </p:pic>
      <p:pic>
        <p:nvPicPr>
          <p:cNvPr id="38" name="Picture 37" descr="A picture containing shape&#10;&#10;Description automatically generated">
            <a:extLst>
              <a:ext uri="{FF2B5EF4-FFF2-40B4-BE49-F238E27FC236}">
                <a16:creationId xmlns:a16="http://schemas.microsoft.com/office/drawing/2014/main" id="{1863B8C4-130D-0CE5-4E05-EA970E17D8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533" y="745458"/>
            <a:ext cx="230459" cy="199316"/>
          </a:xfrm>
          <a:prstGeom prst="rect">
            <a:avLst/>
          </a:prstGeom>
        </p:spPr>
      </p:pic>
      <p:pic>
        <p:nvPicPr>
          <p:cNvPr id="42" name="Picture 41" descr="A picture containing object&#10;&#10;Description automatically generated">
            <a:extLst>
              <a:ext uri="{FF2B5EF4-FFF2-40B4-BE49-F238E27FC236}">
                <a16:creationId xmlns:a16="http://schemas.microsoft.com/office/drawing/2014/main" id="{D7F642A7-2631-41C1-65AC-95D2907F22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299" y="1520222"/>
            <a:ext cx="181496" cy="104186"/>
          </a:xfrm>
          <a:prstGeom prst="rect">
            <a:avLst/>
          </a:prstGeom>
        </p:spPr>
      </p:pic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id="{4C22E502-2851-E7E8-A73B-090C5094B9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830" y="1757216"/>
            <a:ext cx="181496" cy="104186"/>
          </a:xfrm>
          <a:prstGeom prst="rect">
            <a:avLst/>
          </a:prstGeom>
        </p:spPr>
      </p:pic>
      <p:pic>
        <p:nvPicPr>
          <p:cNvPr id="9" name="Picture 8" descr="A picture containing object&#10;&#10;Description automatically generated">
            <a:extLst>
              <a:ext uri="{FF2B5EF4-FFF2-40B4-BE49-F238E27FC236}">
                <a16:creationId xmlns:a16="http://schemas.microsoft.com/office/drawing/2014/main" id="{6290A185-49B5-BF7F-71A2-EFE72F9539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526" y="1448438"/>
            <a:ext cx="181496" cy="104186"/>
          </a:xfrm>
          <a:prstGeom prst="rect">
            <a:avLst/>
          </a:prstGeom>
        </p:spPr>
      </p:pic>
      <p:pic>
        <p:nvPicPr>
          <p:cNvPr id="11" name="Picture 10" descr="A picture containing object&#10;&#10;Description automatically generated">
            <a:extLst>
              <a:ext uri="{FF2B5EF4-FFF2-40B4-BE49-F238E27FC236}">
                <a16:creationId xmlns:a16="http://schemas.microsoft.com/office/drawing/2014/main" id="{36200C0B-E8A1-E9E1-5024-2695D60585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090" y="3564715"/>
            <a:ext cx="181496" cy="104186"/>
          </a:xfrm>
          <a:prstGeom prst="rect">
            <a:avLst/>
          </a:prstGeom>
        </p:spPr>
      </p:pic>
      <p:pic>
        <p:nvPicPr>
          <p:cNvPr id="22" name="Picture 21" descr="A picture containing object&#10;&#10;Description automatically generated">
            <a:extLst>
              <a:ext uri="{FF2B5EF4-FFF2-40B4-BE49-F238E27FC236}">
                <a16:creationId xmlns:a16="http://schemas.microsoft.com/office/drawing/2014/main" id="{04C81814-0E27-599C-336D-936C022D66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440" y="3536258"/>
            <a:ext cx="181496" cy="104186"/>
          </a:xfrm>
          <a:prstGeom prst="rect">
            <a:avLst/>
          </a:prstGeom>
        </p:spPr>
      </p:pic>
      <p:pic>
        <p:nvPicPr>
          <p:cNvPr id="26" name="Picture 25" descr="A picture containing object&#10;&#10;Description automatically generated">
            <a:extLst>
              <a:ext uri="{FF2B5EF4-FFF2-40B4-BE49-F238E27FC236}">
                <a16:creationId xmlns:a16="http://schemas.microsoft.com/office/drawing/2014/main" id="{C29EA086-D305-DD7C-9E1E-DBA0AD43DC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451" y="3557436"/>
            <a:ext cx="181496" cy="104186"/>
          </a:xfrm>
          <a:prstGeom prst="rect">
            <a:avLst/>
          </a:prstGeom>
        </p:spPr>
      </p:pic>
      <p:pic>
        <p:nvPicPr>
          <p:cNvPr id="27" name="Picture 26" descr="A picture containing object&#10;&#10;Description automatically generated">
            <a:extLst>
              <a:ext uri="{FF2B5EF4-FFF2-40B4-BE49-F238E27FC236}">
                <a16:creationId xmlns:a16="http://schemas.microsoft.com/office/drawing/2014/main" id="{7CD8AA53-AD4E-26AA-6F05-BABF64CF1F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946" y="5097998"/>
            <a:ext cx="181496" cy="104186"/>
          </a:xfrm>
          <a:prstGeom prst="rect">
            <a:avLst/>
          </a:prstGeom>
        </p:spPr>
      </p:pic>
      <p:pic>
        <p:nvPicPr>
          <p:cNvPr id="30" name="Picture 29" descr="A picture containing object&#10;&#10;Description automatically generated">
            <a:extLst>
              <a:ext uri="{FF2B5EF4-FFF2-40B4-BE49-F238E27FC236}">
                <a16:creationId xmlns:a16="http://schemas.microsoft.com/office/drawing/2014/main" id="{4BFB7F56-65CE-DB4A-1E7D-1FC83F5550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267" y="5505069"/>
            <a:ext cx="181496" cy="104186"/>
          </a:xfrm>
          <a:prstGeom prst="rect">
            <a:avLst/>
          </a:prstGeom>
        </p:spPr>
      </p:pic>
      <p:pic>
        <p:nvPicPr>
          <p:cNvPr id="31" name="Picture 30" descr="A picture containing object&#10;&#10;Description automatically generated">
            <a:extLst>
              <a:ext uri="{FF2B5EF4-FFF2-40B4-BE49-F238E27FC236}">
                <a16:creationId xmlns:a16="http://schemas.microsoft.com/office/drawing/2014/main" id="{668034E4-4E6A-85B5-5410-4C2A54F372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039" y="5452976"/>
            <a:ext cx="181496" cy="104186"/>
          </a:xfrm>
          <a:prstGeom prst="rect">
            <a:avLst/>
          </a:prstGeom>
        </p:spPr>
      </p:pic>
      <p:pic>
        <p:nvPicPr>
          <p:cNvPr id="41" name="Picture 40" descr="A picture containing object&#10;&#10;Description automatically generated">
            <a:extLst>
              <a:ext uri="{FF2B5EF4-FFF2-40B4-BE49-F238E27FC236}">
                <a16:creationId xmlns:a16="http://schemas.microsoft.com/office/drawing/2014/main" id="{0B311C42-B7DC-30A1-A63E-95A2C1062B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862" y="5137769"/>
            <a:ext cx="181496" cy="104186"/>
          </a:xfrm>
          <a:prstGeom prst="rect">
            <a:avLst/>
          </a:prstGeom>
        </p:spPr>
      </p:pic>
      <p:pic>
        <p:nvPicPr>
          <p:cNvPr id="43" name="Picture 42" descr="A picture containing object&#10;&#10;Description automatically generated">
            <a:extLst>
              <a:ext uri="{FF2B5EF4-FFF2-40B4-BE49-F238E27FC236}">
                <a16:creationId xmlns:a16="http://schemas.microsoft.com/office/drawing/2014/main" id="{9852D9C1-0EBD-A461-9FB5-1868B9F836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446" y="5439331"/>
            <a:ext cx="181496" cy="104186"/>
          </a:xfrm>
          <a:prstGeom prst="rect">
            <a:avLst/>
          </a:prstGeom>
        </p:spPr>
      </p:pic>
      <p:pic>
        <p:nvPicPr>
          <p:cNvPr id="44" name="Picture 43" descr="A picture containing object&#10;&#10;Description automatically generated">
            <a:extLst>
              <a:ext uri="{FF2B5EF4-FFF2-40B4-BE49-F238E27FC236}">
                <a16:creationId xmlns:a16="http://schemas.microsoft.com/office/drawing/2014/main" id="{348A1DE6-E9EC-A771-0D8C-9FF27C8689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941" y="1780005"/>
            <a:ext cx="181496" cy="10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76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-1235242" y="7555832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5B645F6-9C1E-4BA8-942C-BB4E3E4CE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421961"/>
              </p:ext>
            </p:extLst>
          </p:nvPr>
        </p:nvGraphicFramePr>
        <p:xfrm>
          <a:off x="154484" y="431575"/>
          <a:ext cx="8544592" cy="64010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072">
                  <a:extLst>
                    <a:ext uri="{9D8B030D-6E8A-4147-A177-3AD203B41FA5}">
                      <a16:colId xmlns:a16="http://schemas.microsoft.com/office/drawing/2014/main" val="3931940056"/>
                    </a:ext>
                  </a:extLst>
                </a:gridCol>
                <a:gridCol w="879520">
                  <a:extLst>
                    <a:ext uri="{9D8B030D-6E8A-4147-A177-3AD203B41FA5}">
                      <a16:colId xmlns:a16="http://schemas.microsoft.com/office/drawing/2014/main" val="1802426597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9675895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4267625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42909882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195512949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1114242205"/>
                    </a:ext>
                  </a:extLst>
                </a:gridCol>
              </a:tblGrid>
              <a:tr h="273338">
                <a:tc>
                  <a:txBody>
                    <a:bodyPr/>
                    <a:lstStyle/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Monday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chemeClr val="tx1"/>
                          </a:solidFill>
                          <a:latin typeface="Century Gothic"/>
                        </a:rPr>
                        <a:t>Wednesday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chemeClr val="tx1"/>
                          </a:solidFill>
                          <a:latin typeface="Century Gothic"/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792794"/>
                  </a:ext>
                </a:extLst>
              </a:tr>
              <a:tr h="123270">
                <a:tc>
                  <a:txBody>
                    <a:bodyPr/>
                    <a:lstStyle/>
                    <a:p>
                      <a:pPr algn="l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41881"/>
                  </a:ext>
                </a:extLst>
              </a:tr>
              <a:tr h="630954">
                <a:tc rowSpan="4">
                  <a:txBody>
                    <a:bodyPr/>
                    <a:lstStyle/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Week 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Cheese &amp; Tomato Pizza with New Potatoes </a:t>
                      </a:r>
                      <a:r>
                        <a:rPr lang="en-GB" sz="750" b="1" dirty="0">
                          <a:latin typeface="Century Gothic"/>
                        </a:rPr>
                        <a:t>#V31 #SD2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Beef Lasagne with Garlic Bread</a:t>
                      </a:r>
                      <a:r>
                        <a:rPr lang="en-GB" sz="750" b="1" dirty="0">
                          <a:latin typeface="Century Gothic" panose="020B0502020202020204" pitchFamily="34" charset="0"/>
                        </a:rPr>
                        <a:t> #B39 #SD50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entury Gothic"/>
                        </a:rPr>
                        <a:t>Roast of the Day, Roast Potatoes &amp; Gravy </a:t>
                      </a:r>
                      <a:r>
                        <a:rPr lang="en-GB" sz="750" b="1" dirty="0">
                          <a:latin typeface="Century Gothic"/>
                        </a:rPr>
                        <a:t>#SD7 #SD82 #SD118</a:t>
                      </a:r>
                    </a:p>
                    <a:p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Quirky Bird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BBQ or Lemon &amp;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Herb Chicken or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Vegan Quorn with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Jollof Rice &amp; Salads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#QB6 #QB8 #V205 #QB10 #QB1 #QB3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Fishfingers with Chips &amp; Tomato Sauce</a:t>
                      </a:r>
                      <a:r>
                        <a:rPr lang="en-GB" sz="750" b="1" dirty="0">
                          <a:latin typeface="Century Gothic"/>
                        </a:rPr>
                        <a:t> #F6 #SD5 #SD14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32877"/>
                  </a:ext>
                </a:extLst>
              </a:tr>
              <a:tr h="5036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Crunchy Topped Vegetable Bake with New Potatoes </a:t>
                      </a:r>
                      <a:r>
                        <a:rPr lang="en-GB" sz="750" b="1" dirty="0">
                          <a:latin typeface="Century Gothic"/>
                        </a:rPr>
                        <a:t>#V193 #SD2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Wholemeal Vegetable Pasta Bake (No Cheese) </a:t>
                      </a:r>
                      <a:r>
                        <a:rPr lang="en-GB" sz="750" b="1" dirty="0">
                          <a:latin typeface="Century Gothic"/>
                        </a:rPr>
                        <a:t>#V73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Sweet Potato &amp; Spinach Flan with Roast Potatoes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#V213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750" b="1" dirty="0">
                          <a:latin typeface="Century Gothic" panose="020B0502020202020204" pitchFamily="34" charset="0"/>
                        </a:rPr>
                        <a:t>#SD7 #SD82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lvl="0">
                        <a:buNone/>
                      </a:pPr>
                      <a:endParaRPr lang="en-US" sz="7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Phat Mexican Bean Roll </a:t>
                      </a:r>
                      <a:r>
                        <a:rPr lang="en-GB" sz="750" dirty="0">
                          <a:latin typeface="Century Gothic"/>
                        </a:rPr>
                        <a:t>with Chips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&amp; Tomato Sauce </a:t>
                      </a: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#V161 #SD5 #SD14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717763"/>
                  </a:ext>
                </a:extLst>
              </a:tr>
              <a:tr h="32157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/>
                        </a:rPr>
                        <a:t>Vegetables 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Mixed Salad </a:t>
                      </a:r>
                      <a:r>
                        <a:rPr lang="en-GB" sz="750" b="1" dirty="0">
                          <a:latin typeface="Century Gothic"/>
                        </a:rPr>
                        <a:t>#SD25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Coleslaw </a:t>
                      </a:r>
                      <a:r>
                        <a:rPr lang="en-GB" sz="750" b="1" dirty="0">
                          <a:latin typeface="Century Gothic"/>
                        </a:rPr>
                        <a:t>#SD47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entury Gothic"/>
                        </a:rPr>
                        <a:t>Peas </a:t>
                      </a:r>
                      <a:r>
                        <a:rPr lang="en-GB" sz="750" b="1" dirty="0">
                          <a:latin typeface="Century Gothic"/>
                        </a:rPr>
                        <a:t>#SD18</a:t>
                      </a:r>
                    </a:p>
                    <a:p>
                      <a:r>
                        <a:rPr lang="en-GB" sz="750" dirty="0">
                          <a:latin typeface="Century Gothic"/>
                        </a:rPr>
                        <a:t>Baked Beans </a:t>
                      </a:r>
                      <a:r>
                        <a:rPr lang="en-GB" sz="750" b="1" dirty="0">
                          <a:latin typeface="Century Gothic"/>
                        </a:rPr>
                        <a:t>#SD22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932975"/>
                  </a:ext>
                </a:extLst>
              </a:tr>
              <a:tr h="32157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NEW</a:t>
                      </a: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 Syrup Snap Biscuit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#D219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Fruit Jelly with Mandarins </a:t>
                      </a:r>
                      <a:r>
                        <a:rPr lang="en-GB" sz="750" b="1" dirty="0">
                          <a:latin typeface="Century Gothic" panose="020B0502020202020204" pitchFamily="34" charset="0"/>
                        </a:rPr>
                        <a:t>#D217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Freshly Chopped Fruit </a:t>
                      </a:r>
                      <a:r>
                        <a:rPr lang="en-GB" sz="750" b="1" dirty="0">
                          <a:latin typeface="Century Gothic" panose="020B0502020202020204" pitchFamily="34" charset="0"/>
                        </a:rPr>
                        <a:t>#D223</a:t>
                      </a:r>
                      <a:endParaRPr lang="en-GB" sz="75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Iced Vanilla Sponge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#D177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Oaty Cookie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#D85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820727"/>
                  </a:ext>
                </a:extLst>
              </a:tr>
              <a:tr h="336286">
                <a:tc rowSpan="5">
                  <a:txBody>
                    <a:bodyPr/>
                    <a:lstStyle/>
                    <a:p>
                      <a:pPr algn="l"/>
                      <a:r>
                        <a:rPr lang="en-GB" sz="1100" b="1">
                          <a:latin typeface="Century Gothic"/>
                        </a:rPr>
                        <a:t>Week Two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 panose="020B0502020202020204" pitchFamily="34" charset="0"/>
                        </a:rPr>
                        <a:t>Mac and Cheese Concept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A choice of different Mac &amp; Cheese flavours, with meat &amp; vegetarian toppings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A choice from: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#V11 #MC9 #MC10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#MC2 #MC3 #MC4 #MC5 #MC6 #MC7 #MC8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Pork Sausage Hot Dog with Potato Wedges  </a:t>
                      </a:r>
                      <a:r>
                        <a:rPr lang="en-GB" sz="750" b="1" dirty="0">
                          <a:latin typeface="Century Gothic" panose="020B0502020202020204" pitchFamily="34" charset="0"/>
                        </a:rPr>
                        <a:t>#P3 #SD33 #SD6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Minced Beef &amp; Onion Pie with Roast Potatoes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 #B45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#SD7 #SD82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Chef’s Special Chicken Korma with Rice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#C86 #SD84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Fishfingers or Salmon Fishfingers with Chips &amp; Tomato Sauce </a:t>
                      </a:r>
                      <a:r>
                        <a:rPr lang="en-GB" sz="750" b="1" dirty="0">
                          <a:latin typeface="Century Gothic"/>
                        </a:rPr>
                        <a:t>#F1 #F6 #SD5 #SD14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475640"/>
                  </a:ext>
                </a:extLst>
              </a:tr>
              <a:tr h="21039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Vegan Sausage Hot Dog with Potato Wedges </a:t>
                      </a:r>
                      <a:r>
                        <a:rPr lang="en-GB" sz="750" b="1" dirty="0">
                          <a:latin typeface="Century Gothic"/>
                        </a:rPr>
                        <a:t>#V187 #SD33 #SD6</a:t>
                      </a: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</a:rPr>
                        <a:t>Roasted Quorn Fillet with Roast Potatoes #150 #</a:t>
                      </a:r>
                      <a:endParaRPr lang="en-GB" sz="750" b="1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Vegetable Wellington with New Potatoes &amp; Gravy </a:t>
                      </a:r>
                      <a:r>
                        <a:rPr lang="en-GB" sz="750" b="1" dirty="0">
                          <a:latin typeface="Century Gothic" panose="020B0502020202020204" pitchFamily="34" charset="0"/>
                        </a:rPr>
                        <a:t>#V12 #SD2 #SD118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Beetroot Burger with Chips &amp; Tomato Sauce </a:t>
                      </a: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#BB3 #SD17 #SD5 #SD14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161113"/>
                  </a:ext>
                </a:extLst>
              </a:tr>
              <a:tr h="31439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latin typeface="Century Gothic"/>
                        </a:rPr>
                        <a:t>Vegan Sausage Hot Dog with Potato Wedges </a:t>
                      </a:r>
                      <a:r>
                        <a:rPr lang="en-GB" sz="700" b="1" dirty="0">
                          <a:latin typeface="Century Gothic"/>
                        </a:rPr>
                        <a:t>#V187 #SD33 #SD6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Potato and Courgette Layer Bake </a:t>
                      </a: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#V10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Century Gothic" panose="020B0502020202020204" pitchFamily="34" charset="0"/>
                        </a:rPr>
                        <a:t>Vegetable Wellington with New Potatoes &amp; Gravy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#V12 #SD2 #SD118</a:t>
                      </a:r>
                      <a:endParaRPr lang="en-US" sz="70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Beetroot Burger with Chips </a:t>
                      </a: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#BB3 #SD17 #SD5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826929"/>
                  </a:ext>
                </a:extLst>
              </a:tr>
              <a:tr h="32157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Vegetables </a:t>
                      </a: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entury Gothic"/>
                        </a:rPr>
                        <a:t>Peas </a:t>
                      </a:r>
                      <a:r>
                        <a:rPr lang="en-GB" sz="750" b="1" dirty="0">
                          <a:latin typeface="Century Gothic"/>
                        </a:rPr>
                        <a:t>#SD18</a:t>
                      </a:r>
                    </a:p>
                    <a:p>
                      <a:r>
                        <a:rPr lang="en-GB" sz="750" dirty="0">
                          <a:latin typeface="Century Gothic"/>
                        </a:rPr>
                        <a:t>Baked Beans </a:t>
                      </a:r>
                      <a:r>
                        <a:rPr lang="en-GB" sz="750" b="1" dirty="0">
                          <a:latin typeface="Century Gothic"/>
                        </a:rPr>
                        <a:t>#SD22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034328"/>
                  </a:ext>
                </a:extLst>
              </a:tr>
              <a:tr h="4341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Lemon &amp; Cucumber Sponge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#D184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Apple Flapjack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#D171</a:t>
                      </a:r>
                    </a:p>
                    <a:p>
                      <a:endParaRPr lang="en-GB" sz="750" b="1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</a:rPr>
                        <a:t>Fruit Jelly # D166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Peach Crumble &amp; Cream </a:t>
                      </a:r>
                      <a:r>
                        <a:rPr lang="en-GB" sz="750" b="1" dirty="0">
                          <a:latin typeface="Century Gothic" panose="020B0502020202020204" pitchFamily="34" charset="0"/>
                        </a:rPr>
                        <a:t>#D19 #D39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Vanilla Shortbread </a:t>
                      </a:r>
                      <a:r>
                        <a:rPr lang="en-GB" sz="750" b="1" dirty="0">
                          <a:latin typeface="Century Gothic"/>
                        </a:rPr>
                        <a:t>#D57 </a:t>
                      </a:r>
                    </a:p>
                    <a:p>
                      <a:pPr algn="l"/>
                      <a:endParaRPr lang="en-GB" sz="750" b="1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660665"/>
                  </a:ext>
                </a:extLst>
              </a:tr>
              <a:tr h="434125">
                <a:tc rowSpan="4">
                  <a:txBody>
                    <a:bodyPr/>
                    <a:lstStyle/>
                    <a:p>
                      <a:pPr algn="l"/>
                      <a:r>
                        <a:rPr lang="en-GB" sz="1100" b="1">
                          <a:latin typeface="Century Gothic"/>
                        </a:rPr>
                        <a:t>Week Three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</a:rPr>
                        <a:t>Cheese and Pepper Whirl with New Potatoes #V190 #SD2</a:t>
                      </a:r>
                      <a:endParaRPr lang="en-GB" sz="750" b="1" dirty="0">
                        <a:highlight>
                          <a:srgbClr val="FFFF00"/>
                        </a:highlight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Spaghetti Bolognaise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 #B37 #SD8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Roast of the Day, Roast Potatoes &amp; Gravy </a:t>
                      </a:r>
                      <a:r>
                        <a:rPr lang="en-GB" sz="750" b="1" dirty="0">
                          <a:latin typeface="Century Gothic"/>
                        </a:rPr>
                        <a:t>#SD7 #SD82 #SD118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</a:rPr>
                        <a:t>Greek Concept (Name TBC)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Greek Chicken Pitta with Seasoned Wedges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#GR1 #SD6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Spinach &amp; Cheese Parcel with Seasoned Wedges </a:t>
                      </a: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#GR2 </a:t>
                      </a: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#SD6</a:t>
                      </a:r>
                      <a:endParaRPr lang="en-US" sz="75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Fishfingers with Chips &amp; Tomato Sauce </a:t>
                      </a:r>
                      <a:r>
                        <a:rPr lang="en-GB" sz="750" b="1" dirty="0">
                          <a:latin typeface="Century Gothic"/>
                        </a:rPr>
                        <a:t>#F6 #SD5 #SD14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831926"/>
                  </a:ext>
                </a:extLst>
              </a:tr>
              <a:tr h="65922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Lentil and Sweet Potato Curry with Rice </a:t>
                      </a:r>
                      <a:r>
                        <a:rPr lang="en-GB" sz="750" b="1" dirty="0">
                          <a:latin typeface="Century Gothic"/>
                        </a:rPr>
                        <a:t>#V108 #SD84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0" i="0" u="none" strike="noStrike" noProof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Spaghetti Bolognaise </a:t>
                      </a: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#V169 #SD8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Quorn with Stuffing, Roast Potatoes &amp; Gravy </a:t>
                      </a:r>
                      <a:r>
                        <a:rPr lang="en-GB" sz="750" dirty="0">
                          <a:latin typeface="Century Gothic"/>
                        </a:rPr>
                        <a:t>Gravy </a:t>
                      </a:r>
                      <a:r>
                        <a:rPr lang="en-GB" sz="750" b="1" dirty="0">
                          <a:latin typeface="Century Gothic"/>
                        </a:rPr>
                        <a:t>#V204 #SD7 #SD82 #SD118</a:t>
                      </a:r>
                      <a:endParaRPr lang="en-US" sz="75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i="0" u="none" strike="noStrike" noProof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Cheese &amp; Red Pepper Frittata with Chips &amp; Tomato Sauce</a:t>
                      </a: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 #V24 #SD5 #SD14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750" b="1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087882"/>
                  </a:ext>
                </a:extLst>
              </a:tr>
              <a:tr h="32157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Vegetables </a:t>
                      </a: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Fresh Salad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Rainbow Slaw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#SD92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entury Gothic"/>
                        </a:rPr>
                        <a:t>Peas </a:t>
                      </a:r>
                      <a:r>
                        <a:rPr lang="en-GB" sz="750" b="1" dirty="0">
                          <a:latin typeface="Century Gothic"/>
                        </a:rPr>
                        <a:t>#SD18</a:t>
                      </a:r>
                    </a:p>
                    <a:p>
                      <a:r>
                        <a:rPr lang="en-GB" sz="750" dirty="0">
                          <a:latin typeface="Century Gothic"/>
                        </a:rPr>
                        <a:t>Baked Beans </a:t>
                      </a:r>
                      <a:r>
                        <a:rPr lang="en-GB" sz="750" b="1" dirty="0">
                          <a:latin typeface="Century Gothic"/>
                        </a:rPr>
                        <a:t>#SD22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454249"/>
                  </a:ext>
                </a:extLst>
              </a:tr>
              <a:tr h="52122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Peaches with Ice Cream </a:t>
                      </a:r>
                      <a:r>
                        <a:rPr lang="en-GB" sz="750" b="1" dirty="0">
                          <a:latin typeface="Century Gothic"/>
                        </a:rPr>
                        <a:t>#D167 #D13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</a:rPr>
                        <a:t>Chocolate and Apple Sponge #D190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</a:rPr>
                        <a:t>Fruit Salad #D36</a:t>
                      </a:r>
                      <a:endParaRPr lang="en-GB" sz="750" b="1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Chocolate Shortbread </a:t>
                      </a:r>
                      <a:r>
                        <a:rPr lang="en-GB" sz="750" b="1" dirty="0">
                          <a:latin typeface="Century Gothic"/>
                        </a:rPr>
                        <a:t>#D80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Cornflake Tart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#D221 </a:t>
                      </a:r>
                      <a:endParaRPr lang="en-GB" sz="750" b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958128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89AF887B-F3B6-4EF7-97D6-B8BCE0E9F8EE}"/>
              </a:ext>
            </a:extLst>
          </p:cNvPr>
          <p:cNvSpPr/>
          <p:nvPr/>
        </p:nvSpPr>
        <p:spPr>
          <a:xfrm>
            <a:off x="2272489" y="40031"/>
            <a:ext cx="5214016" cy="343272"/>
          </a:xfrm>
          <a:prstGeom prst="rect">
            <a:avLst/>
          </a:prstGeom>
          <a:solidFill>
            <a:srgbClr val="FFF0D2"/>
          </a:solidFill>
          <a:ln>
            <a:solidFill>
              <a:srgbClr val="FFF0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598724" y="49751"/>
            <a:ext cx="47019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latin typeface="Century Gothic" panose="020B0502020202020204" pitchFamily="34" charset="0"/>
              </a:rPr>
              <a:t>Cambridge</a:t>
            </a:r>
            <a:r>
              <a:rPr lang="en-GB" sz="1100" b="1">
                <a:latin typeface="Century Gothic" panose="020B0502020202020204" pitchFamily="34" charset="0"/>
              </a:rPr>
              <a:t>/Suffolk Spring</a:t>
            </a:r>
            <a:r>
              <a:rPr lang="en-GB" sz="1100" b="1" dirty="0">
                <a:latin typeface="Century Gothic" panose="020B0502020202020204" pitchFamily="34" charset="0"/>
              </a:rPr>
              <a:t>/ Summer Menu 2023 – </a:t>
            </a:r>
            <a:r>
              <a:rPr lang="en-GB" sz="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Coded Menu</a:t>
            </a:r>
          </a:p>
        </p:txBody>
      </p:sp>
      <p:sp>
        <p:nvSpPr>
          <p:cNvPr id="34" name="Oval 33"/>
          <p:cNvSpPr/>
          <p:nvPr/>
        </p:nvSpPr>
        <p:spPr>
          <a:xfrm>
            <a:off x="7262630" y="163795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25B8E71-295B-4986-A1AD-2AA9CE9C6FE9}"/>
              </a:ext>
            </a:extLst>
          </p:cNvPr>
          <p:cNvSpPr/>
          <p:nvPr/>
        </p:nvSpPr>
        <p:spPr>
          <a:xfrm>
            <a:off x="2372466" y="150819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ounded Rectangle 18">
            <a:extLst>
              <a:ext uri="{FF2B5EF4-FFF2-40B4-BE49-F238E27FC236}">
                <a16:creationId xmlns:a16="http://schemas.microsoft.com/office/drawing/2014/main" id="{0A062528-88C9-45C7-B44D-74EFA60FD06F}"/>
              </a:ext>
            </a:extLst>
          </p:cNvPr>
          <p:cNvSpPr/>
          <p:nvPr/>
        </p:nvSpPr>
        <p:spPr>
          <a:xfrm>
            <a:off x="8787174" y="833300"/>
            <a:ext cx="1069762" cy="223565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b="1">
                <a:solidFill>
                  <a:schemeClr val="tx1"/>
                </a:solidFill>
                <a:latin typeface="Century Gothic" panose="020B0502020202020204" pitchFamily="34" charset="0"/>
              </a:rPr>
              <a:t>Available  Daily:</a:t>
            </a:r>
          </a:p>
          <a:p>
            <a:endParaRPr lang="en-GB" sz="9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800">
                <a:solidFill>
                  <a:schemeClr val="tx1"/>
                </a:solidFill>
                <a:latin typeface="Century Gothic" panose="020B0502020202020204" pitchFamily="34" charset="0"/>
              </a:rPr>
              <a:t>- Freshly cooked jacket potatoes with a choice of fillings (where advertised)</a:t>
            </a:r>
          </a:p>
          <a:p>
            <a:r>
              <a:rPr lang="en-GB" sz="800">
                <a:solidFill>
                  <a:schemeClr val="tx1"/>
                </a:solidFill>
                <a:latin typeface="Century Gothic" panose="020B0502020202020204" pitchFamily="34" charset="0"/>
              </a:rPr>
              <a:t>- Bread freshly baked on site daily</a:t>
            </a:r>
          </a:p>
          <a:p>
            <a:r>
              <a:rPr lang="en-GB" sz="800">
                <a:solidFill>
                  <a:schemeClr val="tx1"/>
                </a:solidFill>
                <a:latin typeface="Century Gothic" panose="020B0502020202020204" pitchFamily="34" charset="0"/>
              </a:rPr>
              <a:t>- Daily salad selection</a:t>
            </a:r>
          </a:p>
        </p:txBody>
      </p:sp>
    </p:spTree>
    <p:extLst>
      <p:ext uri="{BB962C8B-B14F-4D97-AF65-F5344CB8AC3E}">
        <p14:creationId xmlns:p14="http://schemas.microsoft.com/office/powerpoint/2010/main" val="3536571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B42A13A5960447B8215B21AC7E7A61" ma:contentTypeVersion="14" ma:contentTypeDescription="Create a new document." ma:contentTypeScope="" ma:versionID="2618d30dc6a8a2518219b77d91c8a712">
  <xsd:schema xmlns:xsd="http://www.w3.org/2001/XMLSchema" xmlns:xs="http://www.w3.org/2001/XMLSchema" xmlns:p="http://schemas.microsoft.com/office/2006/metadata/properties" xmlns:ns3="7a3dbb84-01a2-445c-bd65-20c57162d806" xmlns:ns4="b1b5ca3c-b817-4da3-b6f7-50c266ced244" targetNamespace="http://schemas.microsoft.com/office/2006/metadata/properties" ma:root="true" ma:fieldsID="e94acd52da907d530f6e6b5f5410e16a" ns3:_="" ns4:_="">
    <xsd:import namespace="7a3dbb84-01a2-445c-bd65-20c57162d806"/>
    <xsd:import namespace="b1b5ca3c-b817-4da3-b6f7-50c266ced24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3dbb84-01a2-445c-bd65-20c57162d80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b5ca3c-b817-4da3-b6f7-50c266ced2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B72B72-EFE2-4371-B500-B2B9B1CA3EDB}">
  <ds:schemaRefs>
    <ds:schemaRef ds:uri="b1b5ca3c-b817-4da3-b6f7-50c266ced24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a3dbb84-01a2-445c-bd65-20c57162d80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FD863EE-1674-4203-9B50-F5339AFAB1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3dbb84-01a2-445c-bd65-20c57162d806"/>
    <ds:schemaRef ds:uri="b1b5ca3c-b817-4da3-b6f7-50c266ced2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15186</TotalTime>
  <Words>1032</Words>
  <Application>Microsoft Office PowerPoint</Application>
  <PresentationFormat>A4 Paper (210x297 mm)</PresentationFormat>
  <Paragraphs>223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Elizabeth Wright</cp:lastModifiedBy>
  <cp:revision>132</cp:revision>
  <cp:lastPrinted>2020-03-11T16:56:56Z</cp:lastPrinted>
  <dcterms:created xsi:type="dcterms:W3CDTF">2014-08-19T19:35:20Z</dcterms:created>
  <dcterms:modified xsi:type="dcterms:W3CDTF">2023-04-17T14:06:59Z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0x01010074B42A13A5960447B8215B21AC7E7A61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