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63" r:id="rId5"/>
    <p:sldId id="264" r:id="rId6"/>
    <p:sldId id="265" r:id="rId7"/>
  </p:sldIdLst>
  <p:sldSz cx="7561263" cy="10693400"/>
  <p:notesSz cx="6810375" cy="9942513"/>
  <p:defaultTextStyle>
    <a:defPPr>
      <a:defRPr lang="en-US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60C"/>
    <a:srgbClr val="E36C41"/>
    <a:srgbClr val="EB070A"/>
    <a:srgbClr val="0CA8AA"/>
    <a:srgbClr val="1486BC"/>
    <a:srgbClr val="0CA49D"/>
    <a:srgbClr val="F18D21"/>
    <a:srgbClr val="846D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5E1040-02EC-4F32-A398-B39710DDE9B9}" v="6" dt="2024-01-22T08:34:50.6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3368"/>
        <p:guide pos="2382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an Armstrong" userId="S::ian.armstrong@ivy.set.org::922e1489-d5ea-4223-8695-3424d74b2d5d" providerId="AD" clId="Web-{065E1040-02EC-4F32-A398-B39710DDE9B9}"/>
    <pc:docChg chg="delSld">
      <pc:chgData name="Ian Armstrong" userId="S::ian.armstrong@ivy.set.org::922e1489-d5ea-4223-8695-3424d74b2d5d" providerId="AD" clId="Web-{065E1040-02EC-4F32-A398-B39710DDE9B9}" dt="2024-01-22T08:34:50.698" v="5"/>
      <pc:docMkLst>
        <pc:docMk/>
      </pc:docMkLst>
      <pc:sldChg chg="del">
        <pc:chgData name="Ian Armstrong" userId="S::ian.armstrong@ivy.set.org::922e1489-d5ea-4223-8695-3424d74b2d5d" providerId="AD" clId="Web-{065E1040-02EC-4F32-A398-B39710DDE9B9}" dt="2024-01-22T08:34:32.088" v="0"/>
        <pc:sldMkLst>
          <pc:docMk/>
          <pc:sldMk cId="3367996452" sldId="256"/>
        </pc:sldMkLst>
      </pc:sldChg>
      <pc:sldChg chg="del">
        <pc:chgData name="Ian Armstrong" userId="S::ian.armstrong@ivy.set.org::922e1489-d5ea-4223-8695-3424d74b2d5d" providerId="AD" clId="Web-{065E1040-02EC-4F32-A398-B39710DDE9B9}" dt="2024-01-22T08:34:48.635" v="4"/>
        <pc:sldMkLst>
          <pc:docMk/>
          <pc:sldMk cId="3359600949" sldId="257"/>
        </pc:sldMkLst>
      </pc:sldChg>
      <pc:sldChg chg="del">
        <pc:chgData name="Ian Armstrong" userId="S::ian.armstrong@ivy.set.org::922e1489-d5ea-4223-8695-3424d74b2d5d" providerId="AD" clId="Web-{065E1040-02EC-4F32-A398-B39710DDE9B9}" dt="2024-01-22T08:34:47.682" v="3"/>
        <pc:sldMkLst>
          <pc:docMk/>
          <pc:sldMk cId="2229331568" sldId="258"/>
        </pc:sldMkLst>
      </pc:sldChg>
      <pc:sldChg chg="del">
        <pc:chgData name="Ian Armstrong" userId="S::ian.armstrong@ivy.set.org::922e1489-d5ea-4223-8695-3424d74b2d5d" providerId="AD" clId="Web-{065E1040-02EC-4F32-A398-B39710DDE9B9}" dt="2024-01-22T08:34:44.213" v="1"/>
        <pc:sldMkLst>
          <pc:docMk/>
          <pc:sldMk cId="1558025933" sldId="261"/>
        </pc:sldMkLst>
      </pc:sldChg>
      <pc:sldChg chg="del">
        <pc:chgData name="Ian Armstrong" userId="S::ian.armstrong@ivy.set.org::922e1489-d5ea-4223-8695-3424d74b2d5d" providerId="AD" clId="Web-{065E1040-02EC-4F32-A398-B39710DDE9B9}" dt="2024-01-22T08:34:47.322" v="2"/>
        <pc:sldMkLst>
          <pc:docMk/>
          <pc:sldMk cId="1193026021" sldId="262"/>
        </pc:sldMkLst>
      </pc:sldChg>
      <pc:sldChg chg="del">
        <pc:chgData name="Ian Armstrong" userId="S::ian.armstrong@ivy.set.org::922e1489-d5ea-4223-8695-3424d74b2d5d" providerId="AD" clId="Web-{065E1040-02EC-4F32-A398-B39710DDE9B9}" dt="2024-01-22T08:34:50.698" v="5"/>
        <pc:sldMkLst>
          <pc:docMk/>
          <pc:sldMk cId="73240697" sldId="26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179FC8-3F53-3944-8870-B962FE08568B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9325" y="1243013"/>
            <a:ext cx="23717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84835"/>
            <a:ext cx="544830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B7828B-7EE7-0946-B298-4768BFBDC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166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16A8-FB35-4F66-BD05-7EECEBC85C13}" type="datetimeFigureOut">
              <a:rPr lang="en-GB" smtClean="0"/>
              <a:t>22/01/2024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A4B93-4E24-40A2-A5C3-F95A236F70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3338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16A8-FB35-4F66-BD05-7EECEBC85C13}" type="datetimeFigureOut">
              <a:rPr lang="en-GB" smtClean="0"/>
              <a:t>22/01/2024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A4B93-4E24-40A2-A5C3-F95A236F70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2406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81916" y="428233"/>
            <a:ext cx="1701284" cy="912404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8063" y="428233"/>
            <a:ext cx="4977831" cy="912404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16A8-FB35-4F66-BD05-7EECEBC85C13}" type="datetimeFigureOut">
              <a:rPr lang="en-GB" smtClean="0"/>
              <a:t>22/01/2024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A4B93-4E24-40A2-A5C3-F95A236F70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68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16A8-FB35-4F66-BD05-7EECEBC85C13}" type="datetimeFigureOut">
              <a:rPr lang="en-GB" smtClean="0"/>
              <a:t>22/01/2024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A4B93-4E24-40A2-A5C3-F95A236F70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9429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16A8-FB35-4F66-BD05-7EECEBC85C13}" type="datetimeFigureOut">
              <a:rPr lang="en-GB" smtClean="0"/>
              <a:t>22/01/2024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A4B93-4E24-40A2-A5C3-F95A236F70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114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8063" y="2495128"/>
            <a:ext cx="3339558" cy="70571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3642" y="2495128"/>
            <a:ext cx="3339558" cy="70571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16A8-FB35-4F66-BD05-7EECEBC85C13}" type="datetimeFigureOut">
              <a:rPr lang="en-GB" smtClean="0"/>
              <a:t>22/01/2024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A4B93-4E24-40A2-A5C3-F95A236F70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522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16A8-FB35-4F66-BD05-7EECEBC85C13}" type="datetimeFigureOut">
              <a:rPr lang="en-GB" smtClean="0"/>
              <a:t>22/01/2024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A4B93-4E24-40A2-A5C3-F95A236F70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7363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16A8-FB35-4F66-BD05-7EECEBC85C13}" type="datetimeFigureOut">
              <a:rPr lang="en-GB" smtClean="0"/>
              <a:t>22/01/2024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A4B93-4E24-40A2-A5C3-F95A236F70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2673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16A8-FB35-4F66-BD05-7EECEBC85C13}" type="datetimeFigureOut">
              <a:rPr lang="en-GB" smtClean="0"/>
              <a:t>22/01/2024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A4B93-4E24-40A2-A5C3-F95A236F70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7380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16A8-FB35-4F66-BD05-7EECEBC85C13}" type="datetimeFigureOut">
              <a:rPr lang="en-GB" smtClean="0"/>
              <a:t>22/01/2024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A4B93-4E24-40A2-A5C3-F95A236F70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4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16A8-FB35-4F66-BD05-7EECEBC85C13}" type="datetimeFigureOut">
              <a:rPr lang="en-GB" smtClean="0"/>
              <a:t>22/01/2024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A4B93-4E24-40A2-A5C3-F95A236F70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955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A16A8-FB35-4F66-BD05-7EECEBC85C13}" type="datetimeFigureOut">
              <a:rPr lang="en-GB" smtClean="0"/>
              <a:t>22/01/2024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A4B93-4E24-40A2-A5C3-F95A236F70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565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cartoon frame with stars and a rainbow&#10;&#10;Description automatically generated">
            <a:extLst>
              <a:ext uri="{FF2B5EF4-FFF2-40B4-BE49-F238E27FC236}">
                <a16:creationId xmlns:a16="http://schemas.microsoft.com/office/drawing/2014/main" id="{46E33717-DCFA-9F7E-E0F6-1F7EC6CFD8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61263" cy="10700142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23E1FC3-73B5-E10C-D3DA-08CF8EB59DA4}"/>
              </a:ext>
            </a:extLst>
          </p:cNvPr>
          <p:cNvSpPr txBox="1"/>
          <p:nvPr/>
        </p:nvSpPr>
        <p:spPr>
          <a:xfrm>
            <a:off x="1257866" y="1012722"/>
            <a:ext cx="50455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>
                <a:latin typeface="Century Gothic" panose="020B0502020202020204" pitchFamily="34" charset="0"/>
              </a:rPr>
              <a:t>Parent Survey Results </a:t>
            </a:r>
          </a:p>
          <a:p>
            <a:pPr algn="ctr"/>
            <a:r>
              <a:rPr lang="en-GB" sz="1600" i="1">
                <a:latin typeface="Century Gothic" panose="020B0502020202020204" pitchFamily="34" charset="0"/>
              </a:rPr>
              <a:t>December 2023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50994A2-C89D-D0C8-0AAF-4175BEC66E06}"/>
              </a:ext>
            </a:extLst>
          </p:cNvPr>
          <p:cNvSpPr txBox="1"/>
          <p:nvPr/>
        </p:nvSpPr>
        <p:spPr>
          <a:xfrm>
            <a:off x="882310" y="2008408"/>
            <a:ext cx="2898322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latin typeface="Century Gothic" panose="020B0502020202020204" pitchFamily="34" charset="0"/>
              </a:rPr>
              <a:t>My child is happy in this school</a:t>
            </a:r>
          </a:p>
          <a:p>
            <a:r>
              <a:rPr lang="en-GB" sz="1400">
                <a:latin typeface="Century Gothic" panose="020B0502020202020204" pitchFamily="34" charset="0"/>
              </a:rPr>
              <a:t>81% Strongly agree</a:t>
            </a:r>
          </a:p>
          <a:p>
            <a:r>
              <a:rPr lang="en-GB" sz="1400">
                <a:latin typeface="Century Gothic" panose="020B0502020202020204" pitchFamily="34" charset="0"/>
              </a:rPr>
              <a:t>19% agree </a:t>
            </a:r>
          </a:p>
          <a:p>
            <a:endParaRPr lang="en-GB" sz="1800">
              <a:latin typeface="Century Gothic" panose="020B0502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9DB4188-E635-8786-367F-3C455AD60933}"/>
              </a:ext>
            </a:extLst>
          </p:cNvPr>
          <p:cNvSpPr txBox="1"/>
          <p:nvPr/>
        </p:nvSpPr>
        <p:spPr>
          <a:xfrm>
            <a:off x="3778476" y="2008408"/>
            <a:ext cx="289832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latin typeface="Century Gothic" panose="020B0502020202020204" pitchFamily="34" charset="0"/>
              </a:rPr>
              <a:t>My child feels safe in this school</a:t>
            </a:r>
          </a:p>
          <a:p>
            <a:r>
              <a:rPr lang="en-GB" sz="1400">
                <a:latin typeface="Century Gothic" panose="020B0502020202020204" pitchFamily="34" charset="0"/>
              </a:rPr>
              <a:t>76% Strongly agree</a:t>
            </a:r>
          </a:p>
          <a:p>
            <a:r>
              <a:rPr lang="en-GB" sz="1400">
                <a:latin typeface="Century Gothic" panose="020B0502020202020204" pitchFamily="34" charset="0"/>
              </a:rPr>
              <a:t>24% agree </a:t>
            </a:r>
          </a:p>
          <a:p>
            <a:endParaRPr lang="en-GB" sz="1800">
              <a:latin typeface="Century Gothic" panose="020B0502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68B6D4D-20DE-3066-BC96-E3604718FCEE}"/>
              </a:ext>
            </a:extLst>
          </p:cNvPr>
          <p:cNvSpPr txBox="1"/>
          <p:nvPr/>
        </p:nvSpPr>
        <p:spPr>
          <a:xfrm>
            <a:off x="882310" y="3016551"/>
            <a:ext cx="289832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latin typeface="Century Gothic" panose="020B0502020202020204" pitchFamily="34" charset="0"/>
              </a:rPr>
              <a:t>My child is making good progress at school</a:t>
            </a:r>
          </a:p>
          <a:p>
            <a:r>
              <a:rPr lang="en-GB" sz="1400">
                <a:latin typeface="Century Gothic" panose="020B0502020202020204" pitchFamily="34" charset="0"/>
              </a:rPr>
              <a:t>76% Strongly agree</a:t>
            </a:r>
          </a:p>
          <a:p>
            <a:r>
              <a:rPr lang="en-GB" sz="1400">
                <a:latin typeface="Century Gothic" panose="020B0502020202020204" pitchFamily="34" charset="0"/>
              </a:rPr>
              <a:t>24% agree </a:t>
            </a:r>
          </a:p>
          <a:p>
            <a:endParaRPr lang="en-GB" sz="1800">
              <a:latin typeface="Century Gothic" panose="020B0502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E2CC7ED-2B02-6CD9-F9D6-0DE76E1EC537}"/>
              </a:ext>
            </a:extLst>
          </p:cNvPr>
          <p:cNvSpPr txBox="1"/>
          <p:nvPr/>
        </p:nvSpPr>
        <p:spPr>
          <a:xfrm>
            <a:off x="3778476" y="2951236"/>
            <a:ext cx="289832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latin typeface="Century Gothic" panose="020B0502020202020204" pitchFamily="34" charset="0"/>
              </a:rPr>
              <a:t>My child is well looked after at their school </a:t>
            </a:r>
          </a:p>
          <a:p>
            <a:r>
              <a:rPr lang="en-GB" sz="1400">
                <a:latin typeface="Century Gothic" panose="020B0502020202020204" pitchFamily="34" charset="0"/>
              </a:rPr>
              <a:t>81% Strongly agree</a:t>
            </a:r>
          </a:p>
          <a:p>
            <a:r>
              <a:rPr lang="en-GB" sz="1400">
                <a:latin typeface="Century Gothic" panose="020B0502020202020204" pitchFamily="34" charset="0"/>
              </a:rPr>
              <a:t>19% agree </a:t>
            </a:r>
          </a:p>
          <a:p>
            <a:endParaRPr lang="en-GB" sz="1800">
              <a:latin typeface="Century Gothic" panose="020B0502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B9F3316-43C2-C081-0B40-F6E8DC324FBE}"/>
              </a:ext>
            </a:extLst>
          </p:cNvPr>
          <p:cNvSpPr txBox="1"/>
          <p:nvPr/>
        </p:nvSpPr>
        <p:spPr>
          <a:xfrm>
            <a:off x="898639" y="4213322"/>
            <a:ext cx="28983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latin typeface="Century Gothic" panose="020B0502020202020204" pitchFamily="34" charset="0"/>
              </a:rPr>
              <a:t>My child is taught well in this school</a:t>
            </a:r>
          </a:p>
          <a:p>
            <a:r>
              <a:rPr lang="en-GB" sz="1400">
                <a:latin typeface="Century Gothic" panose="020B0502020202020204" pitchFamily="34" charset="0"/>
              </a:rPr>
              <a:t>76% Strongly agree</a:t>
            </a:r>
          </a:p>
          <a:p>
            <a:r>
              <a:rPr lang="en-GB" sz="1400">
                <a:latin typeface="Century Gothic" panose="020B0502020202020204" pitchFamily="34" charset="0"/>
              </a:rPr>
              <a:t>19% agree </a:t>
            </a:r>
          </a:p>
          <a:p>
            <a:r>
              <a:rPr lang="en-GB" sz="1400">
                <a:latin typeface="Century Gothic" panose="020B0502020202020204" pitchFamily="34" charset="0"/>
              </a:rPr>
              <a:t>5% didn’t know </a:t>
            </a:r>
          </a:p>
          <a:p>
            <a:endParaRPr lang="en-GB" sz="1800">
              <a:latin typeface="Century Gothic" panose="020B0502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1809DCB-04C7-F746-68ED-BD57199C82BC}"/>
              </a:ext>
            </a:extLst>
          </p:cNvPr>
          <p:cNvSpPr txBox="1"/>
          <p:nvPr/>
        </p:nvSpPr>
        <p:spPr>
          <a:xfrm>
            <a:off x="3656013" y="4114949"/>
            <a:ext cx="28983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latin typeface="Century Gothic" panose="020B0502020202020204" pitchFamily="34" charset="0"/>
              </a:rPr>
              <a:t>I feel well supported by school regarding my child’s needs</a:t>
            </a:r>
          </a:p>
          <a:p>
            <a:r>
              <a:rPr lang="en-GB" sz="1400">
                <a:latin typeface="Century Gothic" panose="020B0502020202020204" pitchFamily="34" charset="0"/>
              </a:rPr>
              <a:t>86% Strongly agree</a:t>
            </a:r>
          </a:p>
          <a:p>
            <a:r>
              <a:rPr lang="en-GB" sz="1400">
                <a:latin typeface="Century Gothic" panose="020B0502020202020204" pitchFamily="34" charset="0"/>
              </a:rPr>
              <a:t>14% agree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E5241D4-7BDE-47CC-CB05-2A377BFEB093}"/>
              </a:ext>
            </a:extLst>
          </p:cNvPr>
          <p:cNvSpPr txBox="1"/>
          <p:nvPr/>
        </p:nvSpPr>
        <p:spPr>
          <a:xfrm>
            <a:off x="898639" y="5609381"/>
            <a:ext cx="28983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latin typeface="Century Gothic" panose="020B0502020202020204" pitchFamily="34" charset="0"/>
              </a:rPr>
              <a:t>The school makes sure that all pupils are well behaved</a:t>
            </a:r>
          </a:p>
          <a:p>
            <a:r>
              <a:rPr lang="en-GB" sz="1400">
                <a:latin typeface="Century Gothic" panose="020B0502020202020204" pitchFamily="34" charset="0"/>
              </a:rPr>
              <a:t>67% Strongly agree</a:t>
            </a:r>
          </a:p>
          <a:p>
            <a:r>
              <a:rPr lang="en-GB" sz="1400">
                <a:latin typeface="Century Gothic" panose="020B0502020202020204" pitchFamily="34" charset="0"/>
              </a:rPr>
              <a:t>29% agree </a:t>
            </a:r>
          </a:p>
          <a:p>
            <a:r>
              <a:rPr lang="en-GB" sz="1400">
                <a:latin typeface="Century Gothic" panose="020B0502020202020204" pitchFamily="34" charset="0"/>
              </a:rPr>
              <a:t>5% didn’t know </a:t>
            </a:r>
          </a:p>
          <a:p>
            <a:endParaRPr lang="en-GB" sz="1800">
              <a:latin typeface="Century Gothic" panose="020B0502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7623F79-FDDF-2233-ACA8-30CBC55D15F3}"/>
              </a:ext>
            </a:extLst>
          </p:cNvPr>
          <p:cNvSpPr txBox="1"/>
          <p:nvPr/>
        </p:nvSpPr>
        <p:spPr>
          <a:xfrm>
            <a:off x="3640535" y="5306533"/>
            <a:ext cx="2898322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latin typeface="Century Gothic" panose="020B0502020202020204" pitchFamily="34" charset="0"/>
              </a:rPr>
              <a:t>The school make me aware of what my child will learn during the year</a:t>
            </a:r>
          </a:p>
          <a:p>
            <a:r>
              <a:rPr lang="en-GB" sz="1400">
                <a:latin typeface="Century Gothic" panose="020B0502020202020204" pitchFamily="34" charset="0"/>
              </a:rPr>
              <a:t>52% Strongly agree</a:t>
            </a:r>
          </a:p>
          <a:p>
            <a:r>
              <a:rPr lang="en-GB" sz="1400">
                <a:latin typeface="Century Gothic" panose="020B0502020202020204" pitchFamily="34" charset="0"/>
              </a:rPr>
              <a:t>33% agree</a:t>
            </a:r>
          </a:p>
          <a:p>
            <a:r>
              <a:rPr lang="en-GB" sz="1400">
                <a:latin typeface="Century Gothic" panose="020B0502020202020204" pitchFamily="34" charset="0"/>
              </a:rPr>
              <a:t>5% disagree </a:t>
            </a:r>
          </a:p>
          <a:p>
            <a:r>
              <a:rPr lang="en-GB" sz="1400">
                <a:latin typeface="Century Gothic" panose="020B0502020202020204" pitchFamily="34" charset="0"/>
              </a:rPr>
              <a:t>10% didn’t know </a:t>
            </a:r>
          </a:p>
          <a:p>
            <a:endParaRPr lang="en-GB" sz="1800">
              <a:latin typeface="Century Gothic" panose="020B0502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9F6FB93-2E67-A2E9-0FF2-4B008AC6A32C}"/>
              </a:ext>
            </a:extLst>
          </p:cNvPr>
          <p:cNvSpPr txBox="1"/>
          <p:nvPr/>
        </p:nvSpPr>
        <p:spPr>
          <a:xfrm>
            <a:off x="898639" y="7058387"/>
            <a:ext cx="289832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latin typeface="Century Gothic" panose="020B0502020202020204" pitchFamily="34" charset="0"/>
              </a:rPr>
              <a:t>My child has SEND, and the school gives them the support they need to succeed</a:t>
            </a:r>
          </a:p>
          <a:p>
            <a:r>
              <a:rPr lang="en-GB" sz="1400">
                <a:latin typeface="Century Gothic" panose="020B0502020202020204" pitchFamily="34" charset="0"/>
              </a:rPr>
              <a:t>90% Strongly agree</a:t>
            </a:r>
          </a:p>
          <a:p>
            <a:r>
              <a:rPr lang="en-GB" sz="1400">
                <a:latin typeface="Century Gothic" panose="020B0502020202020204" pitchFamily="34" charset="0"/>
              </a:rPr>
              <a:t>10% agree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1F315FD-1CED-5BCA-52FD-86DD29B0DAA2}"/>
              </a:ext>
            </a:extLst>
          </p:cNvPr>
          <p:cNvSpPr txBox="1"/>
          <p:nvPr/>
        </p:nvSpPr>
        <p:spPr>
          <a:xfrm>
            <a:off x="3640535" y="7245307"/>
            <a:ext cx="289832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latin typeface="Century Gothic" panose="020B0502020202020204" pitchFamily="34" charset="0"/>
              </a:rPr>
              <a:t>The school deals effectively with bullying</a:t>
            </a:r>
          </a:p>
          <a:p>
            <a:r>
              <a:rPr lang="en-GB" sz="1400">
                <a:latin typeface="Century Gothic" panose="020B0502020202020204" pitchFamily="34" charset="0"/>
              </a:rPr>
              <a:t>43% Strongly agree</a:t>
            </a:r>
          </a:p>
          <a:p>
            <a:r>
              <a:rPr lang="en-GB" sz="1400">
                <a:latin typeface="Century Gothic" panose="020B0502020202020204" pitchFamily="34" charset="0"/>
              </a:rPr>
              <a:t>19% agree </a:t>
            </a:r>
          </a:p>
          <a:p>
            <a:r>
              <a:rPr lang="en-GB" sz="1400">
                <a:latin typeface="Century Gothic" panose="020B0502020202020204" pitchFamily="34" charset="0"/>
              </a:rPr>
              <a:t>38% don’t know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1F982EB-30C9-7E6F-48A9-1D3E96AC7A84}"/>
              </a:ext>
            </a:extLst>
          </p:cNvPr>
          <p:cNvSpPr txBox="1"/>
          <p:nvPr/>
        </p:nvSpPr>
        <p:spPr>
          <a:xfrm>
            <a:off x="3640535" y="8638026"/>
            <a:ext cx="289832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latin typeface="Century Gothic" panose="020B0502020202020204" pitchFamily="34" charset="0"/>
              </a:rPr>
              <a:t>The school is well led and managed</a:t>
            </a:r>
          </a:p>
          <a:p>
            <a:r>
              <a:rPr lang="en-GB" sz="1400">
                <a:latin typeface="Century Gothic" panose="020B0502020202020204" pitchFamily="34" charset="0"/>
              </a:rPr>
              <a:t>81% Strongly agree</a:t>
            </a:r>
          </a:p>
          <a:p>
            <a:r>
              <a:rPr lang="en-GB" sz="1400">
                <a:latin typeface="Century Gothic" panose="020B0502020202020204" pitchFamily="34" charset="0"/>
              </a:rPr>
              <a:t>19% agree </a:t>
            </a:r>
          </a:p>
          <a:p>
            <a:endParaRPr lang="en-GB" sz="1800">
              <a:latin typeface="Century Gothic" panose="020B0502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20DE709-E96C-4A1B-4D6C-1E9DACF76264}"/>
              </a:ext>
            </a:extLst>
          </p:cNvPr>
          <p:cNvSpPr txBox="1"/>
          <p:nvPr/>
        </p:nvSpPr>
        <p:spPr>
          <a:xfrm>
            <a:off x="882310" y="8486873"/>
            <a:ext cx="2758225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latin typeface="Century Gothic" panose="020B0502020202020204" pitchFamily="34" charset="0"/>
              </a:rPr>
              <a:t>The school responds well to any concerns I raise </a:t>
            </a:r>
          </a:p>
          <a:p>
            <a:r>
              <a:rPr lang="en-GB" sz="1400">
                <a:latin typeface="Century Gothic" panose="020B0502020202020204" pitchFamily="34" charset="0"/>
              </a:rPr>
              <a:t>62% Strongly agree</a:t>
            </a:r>
          </a:p>
          <a:p>
            <a:r>
              <a:rPr lang="en-GB" sz="1400">
                <a:latin typeface="Century Gothic" panose="020B0502020202020204" pitchFamily="34" charset="0"/>
              </a:rPr>
              <a:t>38% agree </a:t>
            </a:r>
          </a:p>
          <a:p>
            <a:endParaRPr lang="en-GB" sz="180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099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3357FA-4CEB-CC95-2BCF-634A661A46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cartoon frame with stars and a rainbow&#10;&#10;Description automatically generated">
            <a:extLst>
              <a:ext uri="{FF2B5EF4-FFF2-40B4-BE49-F238E27FC236}">
                <a16:creationId xmlns:a16="http://schemas.microsoft.com/office/drawing/2014/main" id="{DA4B84B7-62A2-8268-52DB-4DDD115FAD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61263" cy="10700142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9BA1D94-93C3-7AF6-96F4-A1C6D2300DAB}"/>
              </a:ext>
            </a:extLst>
          </p:cNvPr>
          <p:cNvSpPr txBox="1"/>
          <p:nvPr/>
        </p:nvSpPr>
        <p:spPr>
          <a:xfrm>
            <a:off x="1257866" y="1012722"/>
            <a:ext cx="50455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>
                <a:latin typeface="Century Gothic" panose="020B0502020202020204" pitchFamily="34" charset="0"/>
              </a:rPr>
              <a:t>Parent Survey Results </a:t>
            </a:r>
          </a:p>
          <a:p>
            <a:pPr algn="ctr"/>
            <a:r>
              <a:rPr lang="en-GB" sz="1600" i="1">
                <a:latin typeface="Century Gothic" panose="020B0502020202020204" pitchFamily="34" charset="0"/>
              </a:rPr>
              <a:t>December 2023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5283DAB-F581-E9DD-E298-10F155650610}"/>
              </a:ext>
            </a:extLst>
          </p:cNvPr>
          <p:cNvSpPr txBox="1"/>
          <p:nvPr/>
        </p:nvSpPr>
        <p:spPr>
          <a:xfrm>
            <a:off x="882310" y="2167472"/>
            <a:ext cx="28983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latin typeface="Century Gothic" panose="020B0502020202020204" pitchFamily="34" charset="0"/>
              </a:rPr>
              <a:t>I receive valuable information from school about my child’s progress and development</a:t>
            </a:r>
          </a:p>
          <a:p>
            <a:r>
              <a:rPr lang="en-GB" sz="1400">
                <a:latin typeface="Century Gothic" panose="020B0502020202020204" pitchFamily="34" charset="0"/>
              </a:rPr>
              <a:t>71% Strongly agree</a:t>
            </a:r>
          </a:p>
          <a:p>
            <a:r>
              <a:rPr lang="en-GB" sz="1400">
                <a:latin typeface="Century Gothic" panose="020B0502020202020204" pitchFamily="34" charset="0"/>
              </a:rPr>
              <a:t>19% agree </a:t>
            </a:r>
          </a:p>
          <a:p>
            <a:endParaRPr lang="en-GB" sz="1800">
              <a:latin typeface="Century Gothic" panose="020B0502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41832AF-3622-3140-8908-2C29CACB25C1}"/>
              </a:ext>
            </a:extLst>
          </p:cNvPr>
          <p:cNvSpPr txBox="1"/>
          <p:nvPr/>
        </p:nvSpPr>
        <p:spPr>
          <a:xfrm>
            <a:off x="3778476" y="2134816"/>
            <a:ext cx="289832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latin typeface="Century Gothic" panose="020B0502020202020204" pitchFamily="34" charset="0"/>
              </a:rPr>
              <a:t>The school has high expectations for my child</a:t>
            </a:r>
          </a:p>
          <a:p>
            <a:r>
              <a:rPr lang="en-GB" sz="1400">
                <a:latin typeface="Century Gothic" panose="020B0502020202020204" pitchFamily="34" charset="0"/>
              </a:rPr>
              <a:t>67% Strongly agree</a:t>
            </a:r>
          </a:p>
          <a:p>
            <a:r>
              <a:rPr lang="en-GB" sz="1400">
                <a:latin typeface="Century Gothic" panose="020B0502020202020204" pitchFamily="34" charset="0"/>
              </a:rPr>
              <a:t>24% agree </a:t>
            </a:r>
          </a:p>
          <a:p>
            <a:endParaRPr lang="en-GB" sz="1800">
              <a:latin typeface="Century Gothic" panose="020B0502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0A858FE-CDF9-B357-C6F6-452280CA4C0E}"/>
              </a:ext>
            </a:extLst>
          </p:cNvPr>
          <p:cNvSpPr txBox="1"/>
          <p:nvPr/>
        </p:nvSpPr>
        <p:spPr>
          <a:xfrm>
            <a:off x="898639" y="3592844"/>
            <a:ext cx="275737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latin typeface="Century Gothic" panose="020B0502020202020204" pitchFamily="34" charset="0"/>
              </a:rPr>
              <a:t>There is a good range of subjects available to my child at this school</a:t>
            </a:r>
          </a:p>
          <a:p>
            <a:r>
              <a:rPr lang="en-GB" sz="1400">
                <a:latin typeface="Century Gothic" panose="020B0502020202020204" pitchFamily="34" charset="0"/>
              </a:rPr>
              <a:t>71% Strongly agree</a:t>
            </a:r>
          </a:p>
          <a:p>
            <a:r>
              <a:rPr lang="en-GB" sz="1400">
                <a:latin typeface="Century Gothic" panose="020B0502020202020204" pitchFamily="34" charset="0"/>
              </a:rPr>
              <a:t>24% agree </a:t>
            </a:r>
          </a:p>
          <a:p>
            <a:r>
              <a:rPr lang="en-GB" sz="1400">
                <a:latin typeface="Century Gothic" panose="020B0502020202020204" pitchFamily="34" charset="0"/>
              </a:rPr>
              <a:t>5% disagree  </a:t>
            </a:r>
          </a:p>
          <a:p>
            <a:endParaRPr lang="en-GB" sz="1800">
              <a:latin typeface="Century Gothic" panose="020B0502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AC763E-D901-CD51-268A-BA98A7BD1249}"/>
              </a:ext>
            </a:extLst>
          </p:cNvPr>
          <p:cNvSpPr txBox="1"/>
          <p:nvPr/>
        </p:nvSpPr>
        <p:spPr>
          <a:xfrm>
            <a:off x="3656013" y="3380172"/>
            <a:ext cx="289832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latin typeface="Century Gothic" panose="020B0502020202020204" pitchFamily="34" charset="0"/>
              </a:rPr>
              <a:t>The school supports my child’s wider personal development</a:t>
            </a:r>
          </a:p>
          <a:p>
            <a:r>
              <a:rPr lang="en-GB" sz="1400">
                <a:latin typeface="Century Gothic" panose="020B0502020202020204" pitchFamily="34" charset="0"/>
              </a:rPr>
              <a:t>72% Strongly agree</a:t>
            </a:r>
          </a:p>
          <a:p>
            <a:r>
              <a:rPr lang="en-GB" sz="1400">
                <a:latin typeface="Century Gothic" panose="020B0502020202020204" pitchFamily="34" charset="0"/>
              </a:rPr>
              <a:t>23% agree</a:t>
            </a:r>
          </a:p>
          <a:p>
            <a:r>
              <a:rPr lang="en-GB" sz="1400">
                <a:latin typeface="Century Gothic" panose="020B0502020202020204" pitchFamily="34" charset="0"/>
              </a:rPr>
              <a:t>5% didn’t know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1F29F1A-3B53-D896-F7A5-55A463671468}"/>
              </a:ext>
            </a:extLst>
          </p:cNvPr>
          <p:cNvSpPr txBox="1"/>
          <p:nvPr/>
        </p:nvSpPr>
        <p:spPr>
          <a:xfrm>
            <a:off x="898639" y="5250161"/>
            <a:ext cx="289832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latin typeface="Century Gothic" panose="020B0502020202020204" pitchFamily="34" charset="0"/>
              </a:rPr>
              <a:t>My child does well at this school</a:t>
            </a:r>
          </a:p>
          <a:p>
            <a:r>
              <a:rPr lang="en-GB" sz="1400">
                <a:latin typeface="Century Gothic" panose="020B0502020202020204" pitchFamily="34" charset="0"/>
              </a:rPr>
              <a:t>71% Strongly agree</a:t>
            </a:r>
          </a:p>
          <a:p>
            <a:r>
              <a:rPr lang="en-GB" sz="1400">
                <a:latin typeface="Century Gothic" panose="020B0502020202020204" pitchFamily="34" charset="0"/>
              </a:rPr>
              <a:t>29% agree </a:t>
            </a:r>
          </a:p>
          <a:p>
            <a:endParaRPr lang="en-GB" sz="1800">
              <a:latin typeface="Century Gothic" panose="020B0502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9CCE371-5CBF-7229-3883-DFF8FE6DEBF2}"/>
              </a:ext>
            </a:extLst>
          </p:cNvPr>
          <p:cNvSpPr txBox="1"/>
          <p:nvPr/>
        </p:nvSpPr>
        <p:spPr>
          <a:xfrm>
            <a:off x="3640535" y="4930438"/>
            <a:ext cx="28983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latin typeface="Century Gothic" panose="020B0502020202020204" pitchFamily="34" charset="0"/>
              </a:rPr>
              <a:t>I would recommend this school to another parent</a:t>
            </a:r>
          </a:p>
          <a:p>
            <a:r>
              <a:rPr lang="en-GB" sz="1400">
                <a:latin typeface="Century Gothic" panose="020B0502020202020204" pitchFamily="34" charset="0"/>
              </a:rPr>
              <a:t>100% Yes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B94F41B-F1F0-F550-4E32-221036092CAC}"/>
              </a:ext>
            </a:extLst>
          </p:cNvPr>
          <p:cNvSpPr txBox="1"/>
          <p:nvPr/>
        </p:nvSpPr>
        <p:spPr>
          <a:xfrm>
            <a:off x="898639" y="6356270"/>
            <a:ext cx="289832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latin typeface="Century Gothic" panose="020B0502020202020204" pitchFamily="34" charset="0"/>
              </a:rPr>
              <a:t>I find the daily home communication useful</a:t>
            </a:r>
          </a:p>
          <a:p>
            <a:r>
              <a:rPr lang="en-GB" sz="1400">
                <a:latin typeface="Century Gothic" panose="020B0502020202020204" pitchFamily="34" charset="0"/>
              </a:rPr>
              <a:t>5% Strongly agree</a:t>
            </a:r>
          </a:p>
          <a:p>
            <a:r>
              <a:rPr lang="en-GB" sz="1400">
                <a:latin typeface="Century Gothic" panose="020B0502020202020204" pitchFamily="34" charset="0"/>
              </a:rPr>
              <a:t>76% agree </a:t>
            </a:r>
          </a:p>
          <a:p>
            <a:r>
              <a:rPr lang="en-GB" sz="1400">
                <a:latin typeface="Century Gothic" panose="020B0502020202020204" pitchFamily="34" charset="0"/>
              </a:rPr>
              <a:t>19% disagree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064C160-4A1F-251A-D721-E3DB89FA9F1D}"/>
              </a:ext>
            </a:extLst>
          </p:cNvPr>
          <p:cNvSpPr txBox="1"/>
          <p:nvPr/>
        </p:nvSpPr>
        <p:spPr>
          <a:xfrm>
            <a:off x="3640535" y="5995127"/>
            <a:ext cx="289832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latin typeface="Century Gothic" panose="020B0502020202020204" pitchFamily="34" charset="0"/>
              </a:rPr>
              <a:t>School transport if effective and supporting my child’s needs</a:t>
            </a:r>
          </a:p>
          <a:p>
            <a:r>
              <a:rPr lang="en-GB" sz="1400">
                <a:latin typeface="Century Gothic" panose="020B0502020202020204" pitchFamily="34" charset="0"/>
              </a:rPr>
              <a:t>75% agree </a:t>
            </a:r>
          </a:p>
          <a:p>
            <a:r>
              <a:rPr lang="en-GB" sz="1400">
                <a:latin typeface="Century Gothic" panose="020B0502020202020204" pitchFamily="34" charset="0"/>
              </a:rPr>
              <a:t>19% disagree</a:t>
            </a:r>
          </a:p>
          <a:p>
            <a:r>
              <a:rPr lang="en-GB" sz="1400">
                <a:latin typeface="Century Gothic" panose="020B0502020202020204" pitchFamily="34" charset="0"/>
              </a:rPr>
              <a:t>6% don’t know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3D75205-A8CE-6DC5-A6EA-1D95E08FDCA2}"/>
              </a:ext>
            </a:extLst>
          </p:cNvPr>
          <p:cNvSpPr txBox="1"/>
          <p:nvPr/>
        </p:nvSpPr>
        <p:spPr>
          <a:xfrm>
            <a:off x="850219" y="7822519"/>
            <a:ext cx="289832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latin typeface="Century Gothic" panose="020B0502020202020204" pitchFamily="34" charset="0"/>
              </a:rPr>
              <a:t>My child is provided with the right support and care for health</a:t>
            </a:r>
          </a:p>
          <a:p>
            <a:r>
              <a:rPr lang="en-GB" sz="1400">
                <a:latin typeface="Century Gothic" panose="020B0502020202020204" pitchFamily="34" charset="0"/>
              </a:rPr>
              <a:t>10% Strongly agree</a:t>
            </a:r>
          </a:p>
          <a:p>
            <a:r>
              <a:rPr lang="en-GB" sz="1400">
                <a:latin typeface="Century Gothic" panose="020B0502020202020204" pitchFamily="34" charset="0"/>
              </a:rPr>
              <a:t>62% agree </a:t>
            </a:r>
          </a:p>
          <a:p>
            <a:r>
              <a:rPr lang="en-GB" sz="1400">
                <a:latin typeface="Century Gothic" panose="020B0502020202020204" pitchFamily="34" charset="0"/>
              </a:rPr>
              <a:t>29% disagree </a:t>
            </a:r>
          </a:p>
          <a:p>
            <a:endParaRPr lang="en-GB" sz="1800">
              <a:latin typeface="Century Gothic" panose="020B0502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905BF9-D3E2-EAD0-93F3-ED7C6F4DC514}"/>
              </a:ext>
            </a:extLst>
          </p:cNvPr>
          <p:cNvSpPr txBox="1"/>
          <p:nvPr/>
        </p:nvSpPr>
        <p:spPr>
          <a:xfrm>
            <a:off x="3565326" y="7564432"/>
            <a:ext cx="28983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latin typeface="Century Gothic" panose="020B0502020202020204" pitchFamily="34" charset="0"/>
              </a:rPr>
              <a:t>I receive valuable information from school about my child’s progress and development</a:t>
            </a:r>
          </a:p>
          <a:p>
            <a:r>
              <a:rPr lang="en-GB" sz="1400">
                <a:latin typeface="Century Gothic" panose="020B0502020202020204" pitchFamily="34" charset="0"/>
              </a:rPr>
              <a:t>71% Strongly agree</a:t>
            </a:r>
          </a:p>
          <a:p>
            <a:r>
              <a:rPr lang="en-GB" sz="1400">
                <a:latin typeface="Century Gothic" panose="020B0502020202020204" pitchFamily="34" charset="0"/>
              </a:rPr>
              <a:t>19% agree </a:t>
            </a:r>
          </a:p>
          <a:p>
            <a:endParaRPr lang="en-GB" sz="180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1451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6D9EF4-C2C6-A944-345D-469C6CAA74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cartoon frame with stars and a rainbow&#10;&#10;Description automatically generated">
            <a:extLst>
              <a:ext uri="{FF2B5EF4-FFF2-40B4-BE49-F238E27FC236}">
                <a16:creationId xmlns:a16="http://schemas.microsoft.com/office/drawing/2014/main" id="{8FFDDBDF-DB17-7838-64A8-38E1501217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61263" cy="10700142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7404F1C-B869-4373-6797-DF0A02573EC9}"/>
              </a:ext>
            </a:extLst>
          </p:cNvPr>
          <p:cNvSpPr txBox="1"/>
          <p:nvPr/>
        </p:nvSpPr>
        <p:spPr>
          <a:xfrm>
            <a:off x="1257866" y="1012722"/>
            <a:ext cx="50455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>
                <a:latin typeface="Century Gothic" panose="020B0502020202020204" pitchFamily="34" charset="0"/>
              </a:rPr>
              <a:t>Parent Survey Results </a:t>
            </a:r>
          </a:p>
          <a:p>
            <a:pPr algn="ctr"/>
            <a:r>
              <a:rPr lang="en-GB" sz="1600" i="1">
                <a:latin typeface="Century Gothic" panose="020B0502020202020204" pitchFamily="34" charset="0"/>
              </a:rPr>
              <a:t>December 2023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C6F8CC4-B1B1-D137-B001-6803BEF32DFA}"/>
              </a:ext>
            </a:extLst>
          </p:cNvPr>
          <p:cNvSpPr txBox="1"/>
          <p:nvPr/>
        </p:nvSpPr>
        <p:spPr>
          <a:xfrm>
            <a:off x="748145" y="1943010"/>
            <a:ext cx="6134793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>
                <a:latin typeface="Century Gothic" panose="020B0502020202020204" pitchFamily="34" charset="0"/>
              </a:rPr>
              <a:t>Some highlights from the comments received across the school survey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200" i="1">
                <a:latin typeface="Century Gothic" panose="020B0502020202020204" pitchFamily="34" charset="0"/>
              </a:rPr>
              <a:t>My son is very happy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200" i="1">
                <a:latin typeface="Century Gothic" panose="020B0502020202020204" pitchFamily="34" charset="0"/>
              </a:rPr>
              <a:t>They love going to school every day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200" i="1">
                <a:latin typeface="Century Gothic" panose="020B0502020202020204" pitchFamily="34" charset="0"/>
              </a:rPr>
              <a:t>She has excellent staff looking after her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200" i="1">
                <a:latin typeface="Century Gothic" panose="020B0502020202020204" pitchFamily="34" charset="0"/>
              </a:rPr>
              <a:t>Since starting my daughter has been exploring more and using her hands to touch various things, also I can see an improvement in her mobility and sense of gravity. It has been a pleasure to watch her progress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200" i="1">
                <a:latin typeface="Century Gothic" panose="020B0502020202020204" pitchFamily="34" charset="0"/>
              </a:rPr>
              <a:t>They've come on so much since they started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200" i="1">
                <a:latin typeface="Century Gothic" panose="020B0502020202020204" pitchFamily="34" charset="0"/>
              </a:rPr>
              <a:t>I get daily handovers about my child, and I have good communication with her teacher, who always puts my mind at ease, she is brilliant with the children and supportive of parents.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200" i="1">
                <a:latin typeface="Century Gothic" panose="020B0502020202020204" pitchFamily="34" charset="0"/>
              </a:rPr>
              <a:t>They care so much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200" i="1">
                <a:latin typeface="Century Gothic" panose="020B0502020202020204" pitchFamily="34" charset="0"/>
              </a:rPr>
              <a:t>I see progress in her all the time, also the Evidence of Learning app shows what she's been doing a great tool. She does various subjects which I get told about daily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200" i="1">
                <a:latin typeface="Century Gothic" panose="020B0502020202020204" pitchFamily="34" charset="0"/>
              </a:rPr>
              <a:t>I feel comfortable to call or email the school regarding my child, nothing is ever a problem and if they are ever unsure or need information they will call.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200" i="1">
                <a:latin typeface="Century Gothic" panose="020B0502020202020204" pitchFamily="34" charset="0"/>
              </a:rPr>
              <a:t>Transition and communication is strong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200" i="1">
                <a:latin typeface="Century Gothic" panose="020B0502020202020204" pitchFamily="34" charset="0"/>
              </a:rPr>
              <a:t>Staff are very understanding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200" i="1">
                <a:latin typeface="Century Gothic" panose="020B0502020202020204" pitchFamily="34" charset="0"/>
              </a:rPr>
              <a:t>The creation of the Friends of Ivy House is brilliant and really helping the school to develop as a community. The memorial garden is also a fantastic piece of work to give families a focal point and feel the sense of belonging after their child has passed.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200" i="1">
                <a:latin typeface="Century Gothic" panose="020B0502020202020204" pitchFamily="34" charset="0"/>
              </a:rPr>
              <a:t>I believe she is in the best school that will get her to the best of her capabilities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200" i="1">
                <a:latin typeface="Century Gothic" panose="020B0502020202020204" pitchFamily="34" charset="0"/>
              </a:rPr>
              <a:t>I think the school always wants the best for the children and will help them to become the best they can be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200" i="1">
                <a:latin typeface="Century Gothic" panose="020B0502020202020204" pitchFamily="34" charset="0"/>
              </a:rPr>
              <a:t>The school work on things that are important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200" i="1">
                <a:latin typeface="Century Gothic" panose="020B0502020202020204" pitchFamily="34" charset="0"/>
              </a:rPr>
              <a:t>The school is really good at being a community - there are parent coffee mornings, family events, fund raising, a memorial garden. It does so much more than the "average" school for families.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200" i="1">
                <a:latin typeface="Century Gothic" panose="020B0502020202020204" pitchFamily="34" charset="0"/>
              </a:rPr>
              <a:t>Communication is always good from class staff. I like to read the newsletters to see what has been going on in school and  they have fun days for the children to enjoy and learn about new things.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200"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200"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200"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20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036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bb7dc50-e427-481a-811e-c4583d5a6224" xsi:nil="true"/>
    <lcf76f155ced4ddcb4097134ff3c332f xmlns="f96bf798-e793-4e85-90ce-58697ddc0981">
      <Terms xmlns="http://schemas.microsoft.com/office/infopath/2007/PartnerControls"/>
    </lcf76f155ced4ddcb4097134ff3c332f>
    <SharedWithUsers xmlns="dbb7dc50-e427-481a-811e-c4583d5a6224">
      <UserInfo>
        <DisplayName>Ian Armstrong</DisplayName>
        <AccountId>13</AccountId>
        <AccountType/>
      </UserInfo>
      <UserInfo>
        <DisplayName>Claire Porter</DisplayName>
        <AccountId>15</AccountId>
        <AccountType/>
      </UserInfo>
      <UserInfo>
        <DisplayName>Tara  Gaskin</DisplayName>
        <AccountId>49</AccountId>
        <AccountType/>
      </UserInfo>
      <UserInfo>
        <DisplayName>Steph Hickling</DisplayName>
        <AccountId>108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37E37EF1BA5E41B1CFFD09CDAF9173" ma:contentTypeVersion="15" ma:contentTypeDescription="Create a new document." ma:contentTypeScope="" ma:versionID="b030df72d8099b1f604f3ff5ac77a3c5">
  <xsd:schema xmlns:xsd="http://www.w3.org/2001/XMLSchema" xmlns:xs="http://www.w3.org/2001/XMLSchema" xmlns:p="http://schemas.microsoft.com/office/2006/metadata/properties" xmlns:ns2="f96bf798-e793-4e85-90ce-58697ddc0981" xmlns:ns3="dbb7dc50-e427-481a-811e-c4583d5a6224" targetNamespace="http://schemas.microsoft.com/office/2006/metadata/properties" ma:root="true" ma:fieldsID="fc085f2961cc116c3d791ed214afaa54" ns2:_="" ns3:_="">
    <xsd:import namespace="f96bf798-e793-4e85-90ce-58697ddc0981"/>
    <xsd:import namespace="dbb7dc50-e427-481a-811e-c4583d5a622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ObjectDetectorVersions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6bf798-e793-4e85-90ce-58697ddc09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d5acb547-e68f-4851-913e-d94120a6af4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b7dc50-e427-481a-811e-c4583d5a6224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9ab9dac8-7de3-4eb5-835a-b8a8240a76ea}" ma:internalName="TaxCatchAll" ma:showField="CatchAllData" ma:web="dbb7dc50-e427-481a-811e-c4583d5a622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83A2C36-C629-411A-9443-7A498B85D92B}">
  <ds:schemaRefs>
    <ds:schemaRef ds:uri="dbb7dc50-e427-481a-811e-c4583d5a6224"/>
    <ds:schemaRef ds:uri="f96bf798-e793-4e85-90ce-58697ddc098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80E5F50-469F-4010-8A9A-D6BB5974A7C2}">
  <ds:schemaRefs>
    <ds:schemaRef ds:uri="dbb7dc50-e427-481a-811e-c4583d5a6224"/>
    <ds:schemaRef ds:uri="f96bf798-e793-4e85-90ce-58697ddc098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6E28B984-1781-45F8-8BAB-A66E3071888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Custom</PresentationFormat>
  <Slides>3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GTurner</dc:creator>
  <cp:revision>4</cp:revision>
  <cp:lastPrinted>2023-11-10T09:10:30Z</cp:lastPrinted>
  <dcterms:created xsi:type="dcterms:W3CDTF">2022-04-07T16:03:04Z</dcterms:created>
  <dcterms:modified xsi:type="dcterms:W3CDTF">2024-01-22T08:34:52Z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0x0101006337E37EF1BA5E41B1CFFD09CDAF9173</vt:lpwstr>
  </property>
  <property fmtid="{D5CDD505-2E9C-101B-9397-08002B2CF9AE}" pid="3" name="MediaServiceImageTags">
    <vt:lpwstr/>
  </property>
</Properties>
</file>