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8"/>
  </p:notesMasterIdLst>
  <p:sldIdLst>
    <p:sldId id="313" r:id="rId2"/>
    <p:sldId id="314" r:id="rId3"/>
    <p:sldId id="315" r:id="rId4"/>
    <p:sldId id="316" r:id="rId5"/>
    <p:sldId id="296" r:id="rId6"/>
    <p:sldId id="299" r:id="rId7"/>
    <p:sldId id="305" r:id="rId8"/>
    <p:sldId id="304" r:id="rId9"/>
    <p:sldId id="261" r:id="rId10"/>
    <p:sldId id="309" r:id="rId11"/>
    <p:sldId id="308" r:id="rId12"/>
    <p:sldId id="310" r:id="rId13"/>
    <p:sldId id="312" r:id="rId14"/>
    <p:sldId id="302" r:id="rId15"/>
    <p:sldId id="30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683"/>
  </p:normalViewPr>
  <p:slideViewPr>
    <p:cSldViewPr snapToGrid="0" snapToObjects="1">
      <p:cViewPr varScale="1">
        <p:scale>
          <a:sx n="107" d="100"/>
          <a:sy n="107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10F5-9A25-43FB-BA5F-B24513D2FC78}" type="datetimeFigureOut">
              <a:rPr lang="en-US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2D3A-32A9-4A41-BEF8-556ABDB24C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02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62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lawn and a tree&#10;&#10;AI-generated content may be incorrect.">
            <a:extLst>
              <a:ext uri="{FF2B5EF4-FFF2-40B4-BE49-F238E27FC236}">
                <a16:creationId xmlns:a16="http://schemas.microsoft.com/office/drawing/2014/main" id="{786B32EB-BBB0-AFAE-8F9B-60A7FCCD7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45" y="3629832"/>
            <a:ext cx="8234728" cy="3015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156" y="2112790"/>
            <a:ext cx="3618585" cy="771715"/>
          </a:xfrm>
        </p:spPr>
        <p:txBody>
          <a:bodyPr/>
          <a:lstStyle/>
          <a:p>
            <a:pPr algn="ctr"/>
            <a:r>
              <a:rPr lang="en-US" dirty="0" smtClean="0"/>
              <a:t>Nursery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2025-26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70" y="4335219"/>
            <a:ext cx="7721923" cy="1174750"/>
          </a:xfrm>
        </p:spPr>
        <p:txBody>
          <a:bodyPr vert="horz" lIns="91440" tIns="0" rIns="45720" bIns="0" rtlCol="0" anchor="t">
            <a:normAutofit/>
          </a:bodyPr>
          <a:lstStyle/>
          <a:p>
            <a:pPr algn="ctr"/>
            <a:endParaRPr lang="en-US" sz="2800"/>
          </a:p>
          <a:p>
            <a:pPr algn="ctr"/>
            <a:endParaRPr lang="en-US" sz="2800"/>
          </a:p>
        </p:txBody>
      </p:sp>
      <p:pic>
        <p:nvPicPr>
          <p:cNvPr id="5" name="Picture 4" descr="logo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92"/>
            <a:ext cx="8774724" cy="67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holding a book&#10;&#10;AI-generated content may be incorrect.">
            <a:extLst>
              <a:ext uri="{FF2B5EF4-FFF2-40B4-BE49-F238E27FC236}">
                <a16:creationId xmlns:a16="http://schemas.microsoft.com/office/drawing/2014/main" id="{81651239-8EE1-6D96-AEE0-A85DDFD5D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281" y="4178525"/>
            <a:ext cx="1341646" cy="2266187"/>
          </a:xfrm>
          <a:prstGeom prst="rect">
            <a:avLst/>
          </a:prstGeom>
        </p:spPr>
      </p:pic>
      <p:pic>
        <p:nvPicPr>
          <p:cNvPr id="6" name="Picture 5" descr="A person holding a book&#10;&#10;AI-generated content may be incorrect.">
            <a:extLst>
              <a:ext uri="{FF2B5EF4-FFF2-40B4-BE49-F238E27FC236}">
                <a16:creationId xmlns:a16="http://schemas.microsoft.com/office/drawing/2014/main" id="{65E310C1-BEB5-AC30-670B-6678EF329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214"/>
          <a:stretch/>
        </p:blipFill>
        <p:spPr>
          <a:xfrm>
            <a:off x="6762315" y="4183618"/>
            <a:ext cx="1386603" cy="2266187"/>
          </a:xfrm>
          <a:prstGeom prst="rect">
            <a:avLst/>
          </a:prstGeom>
        </p:spPr>
      </p:pic>
      <p:pic>
        <p:nvPicPr>
          <p:cNvPr id="1026" name="Picture 2" descr="https://www.jamescambell.com/wp-content/uploads/2024/11/Nursery-team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8" b="-953"/>
          <a:stretch/>
        </p:blipFill>
        <p:spPr bwMode="auto">
          <a:xfrm>
            <a:off x="6312323" y="1202718"/>
            <a:ext cx="2114044" cy="28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7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Timings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2530"/>
            <a:ext cx="6347714" cy="4268834"/>
          </a:xfrm>
        </p:spPr>
        <p:txBody>
          <a:bodyPr>
            <a:normAutofit/>
          </a:bodyPr>
          <a:lstStyle/>
          <a:p>
            <a:r>
              <a:rPr lang="en-GB" sz="2400" dirty="0"/>
              <a:t>M</a:t>
            </a:r>
            <a:r>
              <a:rPr lang="en-GB" sz="2400" dirty="0" smtClean="0"/>
              <a:t>orning </a:t>
            </a:r>
            <a:r>
              <a:rPr lang="en-GB" sz="2400" dirty="0"/>
              <a:t>N</a:t>
            </a:r>
            <a:r>
              <a:rPr lang="en-GB" sz="2400" dirty="0" smtClean="0"/>
              <a:t>ursery 8:30-11:20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fternoon </a:t>
            </a:r>
            <a:r>
              <a:rPr lang="en-GB" sz="2400" dirty="0"/>
              <a:t>N</a:t>
            </a:r>
            <a:r>
              <a:rPr lang="en-GB" sz="2400" dirty="0" smtClean="0"/>
              <a:t>ursery </a:t>
            </a:r>
            <a:r>
              <a:rPr lang="en-GB" sz="2400" dirty="0"/>
              <a:t>12:30-3:20 </a:t>
            </a:r>
            <a:endParaRPr lang="en-GB" sz="2400" dirty="0" smtClean="0"/>
          </a:p>
          <a:p>
            <a:r>
              <a:rPr lang="en-GB" sz="2400" dirty="0"/>
              <a:t>A</a:t>
            </a:r>
            <a:r>
              <a:rPr lang="en-GB" sz="2400" dirty="0" smtClean="0"/>
              <a:t>ll-day </a:t>
            </a:r>
            <a:r>
              <a:rPr lang="en-GB" sz="2400" dirty="0"/>
              <a:t>nursery </a:t>
            </a:r>
            <a:r>
              <a:rPr lang="en-GB" sz="2400" dirty="0" smtClean="0"/>
              <a:t>8:30-3:20</a:t>
            </a:r>
          </a:p>
          <a:p>
            <a:endParaRPr lang="en-GB" sz="2400" dirty="0"/>
          </a:p>
          <a:p>
            <a:r>
              <a:rPr lang="en-GB" sz="1600" dirty="0" smtClean="0"/>
              <a:t>If your child is having difficulty settling into nursery we may shorten their session, but we will have a discussion with you about this.</a:t>
            </a:r>
            <a:endParaRPr lang="en-GB" sz="1600" dirty="0" smtClean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21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53" y="160337"/>
            <a:ext cx="7313613" cy="868362"/>
          </a:xfrm>
        </p:spPr>
        <p:txBody>
          <a:bodyPr/>
          <a:lstStyle/>
          <a:p>
            <a:pPr algn="ctr"/>
            <a:r>
              <a:rPr lang="en-GB" dirty="0" smtClean="0"/>
              <a:t>Costings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1295"/>
            <a:ext cx="7313613" cy="5441576"/>
          </a:xfrm>
        </p:spPr>
        <p:txBody>
          <a:bodyPr>
            <a:normAutofit/>
          </a:bodyPr>
          <a:lstStyle/>
          <a:p>
            <a:r>
              <a:rPr lang="en-GB" dirty="0" smtClean="0"/>
              <a:t>All </a:t>
            </a:r>
            <a:r>
              <a:rPr lang="en-GB" dirty="0"/>
              <a:t>fees are payable via </a:t>
            </a:r>
            <a:r>
              <a:rPr lang="en-GB" dirty="0" err="1"/>
              <a:t>ParentPay</a:t>
            </a:r>
            <a:r>
              <a:rPr lang="en-GB" dirty="0"/>
              <a:t> – please note we are a cashless school</a:t>
            </a:r>
            <a:r>
              <a:rPr lang="en-GB" dirty="0" smtClean="0"/>
              <a:t>. Information about </a:t>
            </a:r>
            <a:r>
              <a:rPr lang="en-GB" dirty="0" err="1" smtClean="0"/>
              <a:t>ParentPay</a:t>
            </a:r>
            <a:r>
              <a:rPr lang="en-GB" dirty="0" smtClean="0"/>
              <a:t> will be given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fee for the additional 15hours is £5 an hour, each morning or afternoon session is therefore £15 which totals £75 a week. You are required to pay this a fortnight in advance.</a:t>
            </a:r>
          </a:p>
          <a:p>
            <a:r>
              <a:rPr lang="en-GB" dirty="0" smtClean="0"/>
              <a:t>Lunchtime </a:t>
            </a:r>
            <a:r>
              <a:rPr lang="en-GB" dirty="0"/>
              <a:t>– there will be an additional £1 added each day to cover lunchtime as this is not included in your 15 hours.</a:t>
            </a:r>
          </a:p>
          <a:p>
            <a:r>
              <a:rPr lang="en-GB" dirty="0" smtClean="0"/>
              <a:t>Special </a:t>
            </a:r>
            <a:r>
              <a:rPr lang="en-GB" dirty="0"/>
              <a:t>Treat Money – we ask all parents for a contribution of £5 per half term. This money funds things such as special snacks.</a:t>
            </a:r>
          </a:p>
          <a:p>
            <a:r>
              <a:rPr lang="en-GB" dirty="0"/>
              <a:t>Y</a:t>
            </a:r>
            <a:r>
              <a:rPr lang="en-GB" dirty="0" smtClean="0"/>
              <a:t>ou </a:t>
            </a:r>
            <a:r>
              <a:rPr lang="en-GB" dirty="0"/>
              <a:t>will not be charged any days in which the school is closed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01" t="25610" r="32281" b="28479"/>
          <a:stretch/>
        </p:blipFill>
        <p:spPr>
          <a:xfrm>
            <a:off x="3209365" y="1707776"/>
            <a:ext cx="3021106" cy="14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Lunch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If your child is morning or afternoon they do not need to bring lunch – they must eat before or after their session.</a:t>
            </a:r>
          </a:p>
          <a:p>
            <a:r>
              <a:rPr lang="en-GB" sz="2400" dirty="0" smtClean="0"/>
              <a:t>All day nursery children must bring a healthy lunch box with them. There is also a cost of £1 for your child to stay for the extra hour to have their lunch.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89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30924"/>
            <a:ext cx="6347714" cy="481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/>
              <a:t>DOJO</a:t>
            </a:r>
          </a:p>
          <a:p>
            <a:pPr marL="0" indent="0">
              <a:buNone/>
            </a:pPr>
            <a:r>
              <a:rPr lang="en-GB" sz="2400" dirty="0" smtClean="0"/>
              <a:t>Class teachers use the app Class Dojo to communicate with parents about the children’s day. It is also a way you can message the teacher directly. A link will be emailed  or text to you, to allow access to your child’s account. </a:t>
            </a:r>
            <a:endParaRPr lang="en-GB" sz="2400" dirty="0"/>
          </a:p>
          <a:p>
            <a:pPr marL="0" indent="0">
              <a:buNone/>
            </a:pPr>
            <a:r>
              <a:rPr lang="en-GB" sz="2400" b="1" u="sng" dirty="0" err="1" smtClean="0"/>
              <a:t>ParentMail</a:t>
            </a:r>
            <a:endParaRPr lang="en-GB" sz="2400" b="1" u="sng" dirty="0"/>
          </a:p>
          <a:p>
            <a:pPr marL="0" indent="0">
              <a:buNone/>
            </a:pPr>
            <a:r>
              <a:rPr lang="en-GB" sz="2400" dirty="0" smtClean="0"/>
              <a:t>We are a paperless school so all letters and permission slips will be sent via the </a:t>
            </a:r>
            <a:r>
              <a:rPr lang="en-GB" sz="2400" dirty="0" err="1" smtClean="0"/>
              <a:t>ParentMail</a:t>
            </a:r>
            <a:r>
              <a:rPr lang="en-GB" sz="2400" dirty="0" smtClean="0"/>
              <a:t> app. </a:t>
            </a:r>
            <a:r>
              <a:rPr lang="en-GB" sz="2400" dirty="0"/>
              <a:t>A link will be emailed  or text to </a:t>
            </a:r>
            <a:r>
              <a:rPr lang="en-GB" sz="2400" dirty="0" smtClean="0"/>
              <a:t>you, </a:t>
            </a:r>
            <a:r>
              <a:rPr lang="en-GB" sz="2400" dirty="0"/>
              <a:t>to allow access to your child’s account. </a:t>
            </a:r>
          </a:p>
        </p:txBody>
      </p:sp>
      <p:pic>
        <p:nvPicPr>
          <p:cNvPr id="1026" name="Picture 2" descr="ClassDojo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92" y="2095552"/>
            <a:ext cx="1206033" cy="12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IS ParentMail – Apps on Google Pl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2" y="4859538"/>
            <a:ext cx="1013013" cy="10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I support my child?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45920"/>
            <a:ext cx="6347714" cy="4395443"/>
          </a:xfrm>
        </p:spPr>
        <p:txBody>
          <a:bodyPr>
            <a:noAutofit/>
          </a:bodyPr>
          <a:lstStyle/>
          <a:p>
            <a:r>
              <a:rPr lang="en-US" sz="2000" dirty="0"/>
              <a:t>Encouraging the children to be independent. That includes </a:t>
            </a:r>
            <a:r>
              <a:rPr lang="en-US" sz="2000" b="1" dirty="0"/>
              <a:t>toilet trained</a:t>
            </a:r>
            <a:r>
              <a:rPr lang="en-US" sz="2000" dirty="0"/>
              <a:t>, putting on their own shoes and coats, </a:t>
            </a:r>
            <a:r>
              <a:rPr lang="en-US" sz="2000" dirty="0" err="1"/>
              <a:t>verbalising</a:t>
            </a:r>
            <a:r>
              <a:rPr lang="en-US" sz="2000" dirty="0"/>
              <a:t> their needs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Reading with them</a:t>
            </a:r>
          </a:p>
          <a:p>
            <a:r>
              <a:rPr lang="en-US" sz="2000" dirty="0" smtClean="0"/>
              <a:t>Looking for numbers around the environment</a:t>
            </a:r>
          </a:p>
          <a:p>
            <a:r>
              <a:rPr lang="en-US" sz="2000" dirty="0" smtClean="0"/>
              <a:t>Talking about their name and what sound it starts with.</a:t>
            </a:r>
          </a:p>
          <a:p>
            <a:r>
              <a:rPr lang="en-US" sz="2000" dirty="0" smtClean="0"/>
              <a:t>Following links on the school website </a:t>
            </a:r>
          </a:p>
          <a:p>
            <a:r>
              <a:rPr lang="en-US" sz="2000" dirty="0" smtClean="0"/>
              <a:t>Climbing skills</a:t>
            </a:r>
          </a:p>
          <a:p>
            <a:endParaRPr lang="en-US" sz="2000" dirty="0" smtClean="0"/>
          </a:p>
          <a:p>
            <a:r>
              <a:rPr lang="en-US" sz="2000" i="1" dirty="0" smtClean="0"/>
              <a:t>Remember: if you have any questions, you can always send your class teacher a message on Class Dojo or speak to them at the end of the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AB26C-147F-4851-AA61-7D0707EA8C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78" y="5905500"/>
            <a:ext cx="1047755" cy="790575"/>
          </a:xfrm>
          <a:prstGeom prst="rect">
            <a:avLst/>
          </a:prstGeom>
        </p:spPr>
      </p:pic>
      <p:pic>
        <p:nvPicPr>
          <p:cNvPr id="6146" name="Picture 2" descr="Personalised and Standard Exercise Books - ExerciseBooksDirect.co.uk-203mm  x 165mm Reading Record Book 40 Page Yellow - Pack 1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54" y="1930400"/>
            <a:ext cx="1513869" cy="12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7907"/>
            <a:ext cx="6347713" cy="663388"/>
          </a:xfrm>
        </p:spPr>
        <p:txBody>
          <a:bodyPr/>
          <a:lstStyle/>
          <a:p>
            <a:pPr algn="ctr"/>
            <a:r>
              <a:rPr lang="en-GB" dirty="0" smtClean="0"/>
              <a:t>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19485"/>
            <a:ext cx="6888481" cy="480618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Home visits – you will have a home visit in September – </a:t>
            </a:r>
            <a:r>
              <a:rPr lang="en-GB" sz="2400" dirty="0" smtClean="0"/>
              <a:t>you will be informed of the date and time via email. </a:t>
            </a: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Staggered start times – when your child starts in September they will have a staggered start time so they can get used to the environment and adults in smaller </a:t>
            </a:r>
            <a:r>
              <a:rPr lang="en-GB" sz="2400" dirty="0"/>
              <a:t>groups - this will be in your </a:t>
            </a:r>
            <a:r>
              <a:rPr lang="en-GB" sz="2400" dirty="0" smtClean="0"/>
              <a:t>pack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Paperwork, if you haven’t yet submitted the paperwork to the office please do so asap.</a:t>
            </a:r>
          </a:p>
          <a:p>
            <a:pPr marL="0" indent="0">
              <a:buNone/>
            </a:pPr>
            <a:endParaRPr lang="en-GB" sz="2400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 smtClean="0"/>
              <a:t>Short Sessions Start - </a:t>
            </a:r>
            <a:r>
              <a:rPr lang="en-GB" sz="2400" dirty="0" smtClean="0"/>
              <a:t>15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 smtClean="0"/>
              <a:t>September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ull </a:t>
            </a:r>
            <a:r>
              <a:rPr lang="en-GB" sz="2400" dirty="0"/>
              <a:t>S</a:t>
            </a:r>
            <a:r>
              <a:rPr lang="en-GB" sz="2400" dirty="0" smtClean="0"/>
              <a:t>essions </a:t>
            </a:r>
            <a:r>
              <a:rPr lang="en-GB" sz="2400" dirty="0"/>
              <a:t>S</a:t>
            </a:r>
            <a:r>
              <a:rPr lang="en-GB" sz="2400" dirty="0" smtClean="0"/>
              <a:t>tart </a:t>
            </a:r>
            <a:r>
              <a:rPr lang="en-GB" sz="2400" dirty="0" smtClean="0"/>
              <a:t>– </a:t>
            </a:r>
            <a:r>
              <a:rPr lang="en-GB" sz="2400" dirty="0" smtClean="0"/>
              <a:t>18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 smtClean="0"/>
              <a:t>September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61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Final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7"/>
            <a:ext cx="6386732" cy="480013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GB" sz="4000" dirty="0"/>
              <a:t>Please remember the importance of a healthy diet and early nights.</a:t>
            </a:r>
          </a:p>
          <a:p>
            <a:r>
              <a:rPr lang="en-GB" sz="4000" dirty="0"/>
              <a:t>Please also remember the importance of attending school every day and arriving on </a:t>
            </a:r>
            <a:r>
              <a:rPr lang="en-GB" sz="4000" dirty="0" smtClean="0"/>
              <a:t>time - </a:t>
            </a:r>
            <a:r>
              <a:rPr lang="en-GB" sz="4000" dirty="0"/>
              <a:t>this </a:t>
            </a:r>
            <a:r>
              <a:rPr lang="en-GB" sz="4000" dirty="0" smtClean="0"/>
              <a:t>enables </a:t>
            </a:r>
            <a:r>
              <a:rPr lang="en-GB" sz="4000" dirty="0"/>
              <a:t>your child to make the most of the learning time available to them.</a:t>
            </a:r>
          </a:p>
          <a:p>
            <a:r>
              <a:rPr lang="en-GB" sz="4000" dirty="0"/>
              <a:t>Please ensure full uniform is worn as this helps children with behaviour while at </a:t>
            </a:r>
            <a:r>
              <a:rPr lang="en-GB" sz="4000" dirty="0" smtClean="0"/>
              <a:t>school.</a:t>
            </a:r>
          </a:p>
          <a:p>
            <a:r>
              <a:rPr lang="en-GB" sz="4000" dirty="0" smtClean="0"/>
              <a:t>Home Visits.</a:t>
            </a:r>
          </a:p>
          <a:p>
            <a:r>
              <a:rPr lang="en-GB" sz="4000" dirty="0" smtClean="0"/>
              <a:t>Class DOJO app.</a:t>
            </a:r>
          </a:p>
          <a:p>
            <a:endParaRPr lang="en-GB" sz="4000" dirty="0"/>
          </a:p>
          <a:p>
            <a:r>
              <a:rPr lang="en-GB" sz="4000" dirty="0"/>
              <a:t>Thank you for attending this </a:t>
            </a:r>
            <a:r>
              <a:rPr lang="en-GB" sz="4000" dirty="0" smtClean="0"/>
              <a:t>session - </a:t>
            </a:r>
            <a:r>
              <a:rPr lang="en-GB" sz="4000" dirty="0"/>
              <a:t>are there any questions</a:t>
            </a:r>
            <a:r>
              <a:rPr lang="en-GB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63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holding a toy&#10;&#10;AI-generated content may be incorrect.">
            <a:extLst>
              <a:ext uri="{FF2B5EF4-FFF2-40B4-BE49-F238E27FC236}">
                <a16:creationId xmlns:a16="http://schemas.microsoft.com/office/drawing/2014/main" id="{E532A9FF-0E61-EE01-5AD4-7EF6471900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9980" r="37729" b="-1"/>
          <a:stretch/>
        </p:blipFill>
        <p:spPr>
          <a:xfrm>
            <a:off x="20" y="10"/>
            <a:ext cx="5444973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391315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solidFill>
                  <a:schemeClr val="tx1"/>
                </a:solidFill>
              </a:rPr>
              <a:t>James Cambell is a great place for your child!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47" y="2160589"/>
            <a:ext cx="3908705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We provide children with the opportunities they deserve</a:t>
            </a:r>
            <a:endParaRPr lang="en-GB"/>
          </a:p>
          <a:p>
            <a:r>
              <a:rPr lang="en-GB" dirty="0"/>
              <a:t>Children receive good quality teaching in an exciting and engaging curriculum</a:t>
            </a:r>
            <a:endParaRPr lang="en-GB"/>
          </a:p>
          <a:p>
            <a:r>
              <a:rPr lang="en-GB" dirty="0"/>
              <a:t>We are committed to working with parents and carers – and involving them in the life of the school (Assemblies, Christmas, Summer fairs and Sports Days)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Picture 5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474EE97E-C3A2-FEE0-314A-BC379FF9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23" b="21891"/>
          <a:stretch/>
        </p:blipFill>
        <p:spPr>
          <a:xfrm>
            <a:off x="4412911" y="10"/>
            <a:ext cx="4728710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pic>
        <p:nvPicPr>
          <p:cNvPr id="7" name="Picture 6" descr="A group of children running on a field&#10;&#10;AI-generated content may be incorrect.">
            <a:extLst>
              <a:ext uri="{FF2B5EF4-FFF2-40B4-BE49-F238E27FC236}">
                <a16:creationId xmlns:a16="http://schemas.microsoft.com/office/drawing/2014/main" id="{A6464402-FE96-D05F-2118-CFD90EB1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41" r="21989" b="2"/>
          <a:stretch/>
        </p:blipFill>
        <p:spPr>
          <a:xfrm>
            <a:off x="4953411" y="2286000"/>
            <a:ext cx="4188206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5" name="Picture 4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B34E0A1B-8E25-D851-1C81-E69046B811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482" b="10722"/>
          <a:stretch/>
        </p:blipFill>
        <p:spPr>
          <a:xfrm>
            <a:off x="4163331" y="4572000"/>
            <a:ext cx="4980666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697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ooden playground with a rope attached to it&#10;&#10;AI-generated content may be incorrect.">
            <a:extLst>
              <a:ext uri="{FF2B5EF4-FFF2-40B4-BE49-F238E27FC236}">
                <a16:creationId xmlns:a16="http://schemas.microsoft.com/office/drawing/2014/main" id="{E1ACA8CA-1039-9785-381E-E08B26B5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5263" r="36689"/>
          <a:stretch/>
        </p:blipFill>
        <p:spPr>
          <a:xfrm>
            <a:off x="20" y="10"/>
            <a:ext cx="5444973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4B5D-71C1-88CE-07A7-EE012DE2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7" y="2160589"/>
            <a:ext cx="3908705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We also have wonderful resources and facilities, including great outdoor spaces for your children to play</a:t>
            </a:r>
            <a:endParaRPr lang="en-US"/>
          </a:p>
          <a:p>
            <a:endParaRPr lang="en-GB" dirty="0"/>
          </a:p>
        </p:txBody>
      </p:sp>
      <p:pic>
        <p:nvPicPr>
          <p:cNvPr id="9" name="Picture 8" descr="A wooden structure with a net&#10;&#10;AI-generated content may be incorrect.">
            <a:extLst>
              <a:ext uri="{FF2B5EF4-FFF2-40B4-BE49-F238E27FC236}">
                <a16:creationId xmlns:a16="http://schemas.microsoft.com/office/drawing/2014/main" id="{14F4AB96-2176-2844-ACAE-290B9F5F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55" r="2" b="2"/>
          <a:stretch/>
        </p:blipFill>
        <p:spPr>
          <a:xfrm>
            <a:off x="4412911" y="10"/>
            <a:ext cx="4728710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pic>
        <p:nvPicPr>
          <p:cNvPr id="6" name="Picture 5" descr="A sand pit in a yard&#10;&#10;AI-generated content may be incorrect.">
            <a:extLst>
              <a:ext uri="{FF2B5EF4-FFF2-40B4-BE49-F238E27FC236}">
                <a16:creationId xmlns:a16="http://schemas.microsoft.com/office/drawing/2014/main" id="{B4120FB1-062C-9C5F-5AC6-1D426DEB30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51833"/>
          <a:stretch/>
        </p:blipFill>
        <p:spPr>
          <a:xfrm>
            <a:off x="4953411" y="2286000"/>
            <a:ext cx="4188206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4" name="Picture 3" descr="A picnic table in a yard&#10;&#10;AI-generated content may be incorrect.">
            <a:extLst>
              <a:ext uri="{FF2B5EF4-FFF2-40B4-BE49-F238E27FC236}">
                <a16:creationId xmlns:a16="http://schemas.microsoft.com/office/drawing/2014/main" id="{1369D2EE-8082-EE28-37F7-446F1412D5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047" r="3" b="8161"/>
          <a:stretch/>
        </p:blipFill>
        <p:spPr>
          <a:xfrm>
            <a:off x="4163331" y="4572000"/>
            <a:ext cx="4980666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78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7ADF-8F95-F206-1A09-B3E4E32A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playground with a hole in the grass&#10;&#10;AI-generated content may be incorrect.">
            <a:extLst>
              <a:ext uri="{FF2B5EF4-FFF2-40B4-BE49-F238E27FC236}">
                <a16:creationId xmlns:a16="http://schemas.microsoft.com/office/drawing/2014/main" id="{C24072C5-61B9-F9AE-E077-072088DC1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297" y="3224310"/>
            <a:ext cx="4848225" cy="3248025"/>
          </a:xfrm>
        </p:spPr>
      </p:pic>
      <p:pic>
        <p:nvPicPr>
          <p:cNvPr id="6" name="Picture 5" descr="A blue pole with a blue shade on a playground&#10;&#10;AI-generated content may be incorrect.">
            <a:extLst>
              <a:ext uri="{FF2B5EF4-FFF2-40B4-BE49-F238E27FC236}">
                <a16:creationId xmlns:a16="http://schemas.microsoft.com/office/drawing/2014/main" id="{0E9D2A66-E76C-5D93-1BCA-1E48965C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96" y="104042"/>
            <a:ext cx="4924425" cy="3009900"/>
          </a:xfrm>
          <a:prstGeom prst="rect">
            <a:avLst/>
          </a:prstGeom>
        </p:spPr>
      </p:pic>
      <p:pic>
        <p:nvPicPr>
          <p:cNvPr id="7" name="Picture 6" descr="A swing in a yard&#10;&#10;AI-generated content may be incorrect.">
            <a:extLst>
              <a:ext uri="{FF2B5EF4-FFF2-40B4-BE49-F238E27FC236}">
                <a16:creationId xmlns:a16="http://schemas.microsoft.com/office/drawing/2014/main" id="{18E8F4BC-59F9-C214-560A-76A58ECC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40" y="608501"/>
            <a:ext cx="34194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82" y="609600"/>
            <a:ext cx="4487593" cy="1320800"/>
          </a:xfrm>
        </p:spPr>
        <p:txBody>
          <a:bodyPr anchor="ctr"/>
          <a:lstStyle/>
          <a:p>
            <a:pPr algn="ctr"/>
            <a:r>
              <a:rPr lang="en-US" dirty="0" smtClean="0"/>
              <a:t>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3199296"/>
            <a:ext cx="6316394" cy="2709135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en-US" dirty="0"/>
              <a:t>At James Cambell Primary School we are proud of our school </a:t>
            </a:r>
            <a:r>
              <a:rPr lang="en-US" dirty="0" smtClean="0"/>
              <a:t>uniform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child is expected to wear the correct uniform every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remember to put your child’s name in </a:t>
            </a:r>
            <a:r>
              <a:rPr lang="en-US" dirty="0" smtClean="0"/>
              <a:t>their clothes </a:t>
            </a:r>
            <a:r>
              <a:rPr lang="en-US" dirty="0"/>
              <a:t>so they are not </a:t>
            </a:r>
            <a:r>
              <a:rPr lang="en-US" dirty="0" smtClean="0"/>
              <a:t>lost</a:t>
            </a:r>
            <a:endParaRPr lang="en-US" dirty="0"/>
          </a:p>
          <a:p>
            <a:pPr fontAlgn="base"/>
            <a:r>
              <a:rPr lang="en-US" b="1" dirty="0" smtClean="0"/>
              <a:t>No earrings or </a:t>
            </a:r>
            <a:r>
              <a:rPr lang="en-US" b="1" dirty="0" err="1" smtClean="0"/>
              <a:t>jewellery</a:t>
            </a:r>
            <a:r>
              <a:rPr lang="en-US" b="1" dirty="0" smtClean="0"/>
              <a:t> are allowed in </a:t>
            </a:r>
            <a:r>
              <a:rPr lang="en-US" b="1" dirty="0" smtClean="0"/>
              <a:t>Nursery or Reception</a:t>
            </a:r>
            <a:endParaRPr lang="en-US" b="1" dirty="0"/>
          </a:p>
          <a:p>
            <a:pPr fontAlgn="base"/>
            <a:r>
              <a:rPr lang="en-US" dirty="0"/>
              <a:t>No dyed hair, or patterns/lines cut into </a:t>
            </a:r>
            <a:r>
              <a:rPr lang="en-US" dirty="0" smtClean="0"/>
              <a:t>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32" y="609600"/>
            <a:ext cx="2605526" cy="19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20" y="225839"/>
            <a:ext cx="1102658" cy="2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23232"/>
              </p:ext>
            </p:extLst>
          </p:nvPr>
        </p:nvGraphicFramePr>
        <p:xfrm>
          <a:off x="294489" y="1619250"/>
          <a:ext cx="4753761" cy="27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school uniform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241">
                <a:tc>
                  <a:txBody>
                    <a:bodyPr/>
                    <a:lstStyle/>
                    <a:p>
                      <a:pPr algn="ctr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green jumper/cardigan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 trousers/skirt/pinafore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Yellow polo shirt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school shoes/black trainers (No laces)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Grey/ white socks or grey tights</a:t>
                      </a:r>
                    </a:p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jamescambell.com/wp-content/uploads/2021/05/Screenshot-2021-05-10-at-13.46.44-1024x5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7549"/>
            <a:ext cx="3249929" cy="17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776" y="5308562"/>
            <a:ext cx="421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uniform needs to have names inside </a:t>
            </a:r>
          </a:p>
          <a:p>
            <a:pPr algn="ctr"/>
            <a:r>
              <a:rPr lang="en-GB" dirty="0" smtClean="0"/>
              <a:t>Including hats, scarves shoes etc.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48250" y="2806039"/>
            <a:ext cx="269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Please make sure your child’s coat is </a:t>
            </a:r>
            <a:r>
              <a:rPr lang="en-GB" u="sng" dirty="0" smtClean="0"/>
              <a:t>waterproof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678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460" y="121495"/>
            <a:ext cx="8095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dirty="0"/>
              <a:t>Book </a:t>
            </a:r>
            <a:r>
              <a:rPr lang="en-GB" altLang="en-US" sz="4800" dirty="0" smtClean="0"/>
              <a:t>Bags</a:t>
            </a:r>
            <a:endParaRPr lang="en-GB" altLang="en-US" sz="4800" dirty="0"/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8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8888" r="3333" b="7777"/>
          <a:stretch>
            <a:fillRect/>
          </a:stretch>
        </p:blipFill>
        <p:spPr bwMode="auto">
          <a:xfrm>
            <a:off x="1023095" y="1288963"/>
            <a:ext cx="2396379" cy="24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6590" y="1168749"/>
            <a:ext cx="3307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send in a book bag everyday, your child can have one small keyring on the bag so they know it is theirs</a:t>
            </a:r>
          </a:p>
          <a:p>
            <a:endParaRPr lang="en-GB" dirty="0"/>
          </a:p>
          <a:p>
            <a:r>
              <a:rPr lang="en-GB" dirty="0" smtClean="0"/>
              <a:t>Letters, pictures etc. go home in their bag so please ensure they are in everyday</a:t>
            </a:r>
          </a:p>
          <a:p>
            <a:endParaRPr lang="en-GB" dirty="0"/>
          </a:p>
          <a:p>
            <a:r>
              <a:rPr lang="en-GB" dirty="0" smtClean="0"/>
              <a:t>No backpacks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5093" y="5248851"/>
            <a:ext cx="275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 Bottles – all children will need to bring in a named water bottle </a:t>
            </a:r>
            <a:endParaRPr lang="en-GB" dirty="0"/>
          </a:p>
        </p:txBody>
      </p:sp>
      <p:pic>
        <p:nvPicPr>
          <p:cNvPr id="1026" name="Picture 2" descr="Kids Children Straw Water Bottle Plastic Drinking Cup Leak Proof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444" r="14874" b="2508"/>
          <a:stretch/>
        </p:blipFill>
        <p:spPr bwMode="auto">
          <a:xfrm>
            <a:off x="2717297" y="3962158"/>
            <a:ext cx="925735" cy="15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555" y="4816883"/>
            <a:ext cx="1409700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6210" y="4816883"/>
            <a:ext cx="2478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 will need a spare uniform set in a drawstring bag </a:t>
            </a:r>
            <a:r>
              <a:rPr lang="en-GB" dirty="0" err="1" smtClean="0"/>
              <a:t>incase</a:t>
            </a:r>
            <a:r>
              <a:rPr lang="en-GB" dirty="0" smtClean="0"/>
              <a:t> we need to change them during the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5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9400"/>
            <a:ext cx="5791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883" y="609600"/>
            <a:ext cx="2883877" cy="572086"/>
          </a:xfrm>
        </p:spPr>
        <p:txBody>
          <a:bodyPr>
            <a:normAutofit fontScale="90000"/>
          </a:bodyPr>
          <a:lstStyle/>
          <a:p>
            <a:r>
              <a:rPr lang="en-US" dirty="0"/>
              <a:t>Attendance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18950" r="-18950"/>
          <a:stretch>
            <a:fillRect/>
          </a:stretch>
        </p:blipFill>
        <p:spPr>
          <a:xfrm>
            <a:off x="6362825" y="406295"/>
            <a:ext cx="3326434" cy="24122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6092">
            <a:off x="201850" y="201849"/>
            <a:ext cx="1806340" cy="180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178" y="3566673"/>
            <a:ext cx="2380515" cy="3029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920373">
            <a:off x="1457878" y="1593595"/>
            <a:ext cx="5240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‘Research has proven that there is a high correlation between school attendance and academic performance and success, while absence from school is often the greatest single cause of poor performance and achievement.’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461" y="4887291"/>
            <a:ext cx="5407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Our attendance target is </a:t>
            </a:r>
            <a:r>
              <a:rPr lang="en-US" sz="2000" b="1" dirty="0">
                <a:solidFill>
                  <a:srgbClr val="FF0000"/>
                </a:solidFill>
              </a:rPr>
              <a:t>97%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Parents/</a:t>
            </a:r>
            <a:r>
              <a:rPr lang="en-US" sz="2000" b="1" dirty="0" err="1">
                <a:solidFill>
                  <a:srgbClr val="FF0000"/>
                </a:solidFill>
              </a:rPr>
              <a:t>Carers</a:t>
            </a:r>
            <a:r>
              <a:rPr lang="en-US" sz="2000" b="1" dirty="0">
                <a:solidFill>
                  <a:srgbClr val="FF0000"/>
                </a:solidFill>
              </a:rPr>
              <a:t> will be </a:t>
            </a:r>
            <a:r>
              <a:rPr lang="en-US" sz="2000" b="1" dirty="0" smtClean="0">
                <a:solidFill>
                  <a:srgbClr val="FF0000"/>
                </a:solidFill>
              </a:rPr>
              <a:t>contacted where there are concerns about attendance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Holidays during term time will not be </a:t>
            </a:r>
            <a:r>
              <a:rPr lang="en-US" sz="2000" b="1" dirty="0" err="1" smtClean="0">
                <a:solidFill>
                  <a:srgbClr val="FF0000"/>
                </a:solidFill>
              </a:rPr>
              <a:t>authorised</a:t>
            </a:r>
            <a:r>
              <a:rPr lang="en-US" sz="2000" b="1" dirty="0" smtClean="0">
                <a:solidFill>
                  <a:srgbClr val="FF0000"/>
                </a:solidFill>
              </a:rPr>
              <a:t> and may result in a </a:t>
            </a:r>
            <a:r>
              <a:rPr lang="en-US" sz="2000" b="1" dirty="0" smtClean="0">
                <a:solidFill>
                  <a:srgbClr val="FF0000"/>
                </a:solidFill>
              </a:rPr>
              <a:t>fine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1374</TotalTime>
  <Words>895</Words>
  <Application>Microsoft Office PowerPoint</Application>
  <PresentationFormat>On-screen Show (4:3)</PresentationFormat>
  <Paragraphs>97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Nursery  2025-26</vt:lpstr>
      <vt:lpstr>James Cambell is a great place for your child!</vt:lpstr>
      <vt:lpstr>PowerPoint Presentation</vt:lpstr>
      <vt:lpstr>PowerPoint Presentation</vt:lpstr>
      <vt:lpstr>Uniform</vt:lpstr>
      <vt:lpstr>Uniform</vt:lpstr>
      <vt:lpstr>PowerPoint Presentation</vt:lpstr>
      <vt:lpstr>PowerPoint Presentation</vt:lpstr>
      <vt:lpstr>Attendance </vt:lpstr>
      <vt:lpstr>Timings</vt:lpstr>
      <vt:lpstr>Costings</vt:lpstr>
      <vt:lpstr>Lunch</vt:lpstr>
      <vt:lpstr>Parent Communication</vt:lpstr>
      <vt:lpstr>How can I support my child?</vt:lpstr>
      <vt:lpstr>September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2015-2016</dc:title>
  <dc:creator>anna</dc:creator>
  <cp:lastModifiedBy>Chloe</cp:lastModifiedBy>
  <cp:revision>126</cp:revision>
  <dcterms:created xsi:type="dcterms:W3CDTF">2015-09-07T08:51:46Z</dcterms:created>
  <dcterms:modified xsi:type="dcterms:W3CDTF">2025-05-15T11:11:41Z</dcterms:modified>
</cp:coreProperties>
</file>