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sldIdLst>
    <p:sldId id="256" r:id="rId2"/>
    <p:sldId id="308" r:id="rId3"/>
    <p:sldId id="290" r:id="rId4"/>
    <p:sldId id="318" r:id="rId5"/>
    <p:sldId id="296" r:id="rId6"/>
    <p:sldId id="299" r:id="rId7"/>
    <p:sldId id="304" r:id="rId8"/>
    <p:sldId id="305" r:id="rId9"/>
    <p:sldId id="261" r:id="rId10"/>
    <p:sldId id="274" r:id="rId11"/>
    <p:sldId id="291" r:id="rId12"/>
    <p:sldId id="316" r:id="rId13"/>
    <p:sldId id="317" r:id="rId14"/>
    <p:sldId id="306" r:id="rId15"/>
    <p:sldId id="301" r:id="rId16"/>
    <p:sldId id="302" r:id="rId17"/>
    <p:sldId id="300" r:id="rId18"/>
    <p:sldId id="313" r:id="rId19"/>
    <p:sldId id="314" r:id="rId20"/>
    <p:sldId id="311" r:id="rId21"/>
    <p:sldId id="31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098B2-54AA-D6FD-F278-A02D1AA93A9A}" v="243" dt="2024-06-05T09:47:22.346"/>
    <p1510:client id="{D90CFD42-A50D-2BED-C41C-E5AC5ACD5389}" v="18" dt="2024-06-05T09:30:16.044"/>
    <p1510:client id="{FD8C51BD-008D-4692-925C-9CEFA3B9B0FE}" v="124" dt="2024-06-06T07:23:13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683"/>
  </p:normalViewPr>
  <p:slideViewPr>
    <p:cSldViewPr snapToGrid="0" snapToObjects="1"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10F5-9A25-43FB-BA5F-B24513D2FC78}" type="datetimeFigureOut">
              <a:rPr lang="en-US"/>
              <a:t>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2D3A-32A9-4A41-BEF8-556ABDB24C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2D3A-32A9-4A41-BEF8-556ABDB24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19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1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4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532" y="2588146"/>
            <a:ext cx="6477000" cy="1914144"/>
          </a:xfrm>
        </p:spPr>
        <p:txBody>
          <a:bodyPr/>
          <a:lstStyle/>
          <a:p>
            <a:pPr algn="ctr"/>
            <a:r>
              <a:rPr lang="en-US" dirty="0"/>
              <a:t>Reception 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2024-25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70" y="4335219"/>
            <a:ext cx="7721923" cy="1174750"/>
          </a:xfrm>
        </p:spPr>
        <p:txBody>
          <a:bodyPr vert="horz" lIns="91440" tIns="0" rIns="45720" bIns="0" rtlCol="0" anchor="t">
            <a:normAutofit fontScale="77500" lnSpcReduction="20000"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Welcome to a new year at James </a:t>
            </a:r>
            <a:r>
              <a:rPr lang="en-US" sz="2800" dirty="0" err="1"/>
              <a:t>Cambell</a:t>
            </a:r>
            <a:r>
              <a:rPr lang="en-US" sz="2800" dirty="0"/>
              <a:t>!</a:t>
            </a:r>
          </a:p>
          <a:p>
            <a:pPr algn="ctr"/>
            <a:r>
              <a:rPr lang="en-US" sz="2800" i="1" dirty="0"/>
              <a:t>Providing your child with the opportunities they deserve</a:t>
            </a:r>
          </a:p>
        </p:txBody>
      </p:sp>
      <p:pic>
        <p:nvPicPr>
          <p:cNvPr id="5" name="Picture 4" descr="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16"/>
            <a:ext cx="9144000" cy="811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70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1509"/>
            <a:ext cx="6347713" cy="1320800"/>
          </a:xfrm>
        </p:spPr>
        <p:txBody>
          <a:bodyPr/>
          <a:lstStyle/>
          <a:p>
            <a:r>
              <a:rPr lang="en-US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37" y="1155589"/>
            <a:ext cx="8143538" cy="1588975"/>
          </a:xfrm>
        </p:spPr>
        <p:txBody>
          <a:bodyPr>
            <a:normAutofit/>
          </a:bodyPr>
          <a:lstStyle/>
          <a:p>
            <a:r>
              <a:rPr lang="en-US" dirty="0"/>
              <a:t>We have high expectations for the </a:t>
            </a:r>
            <a:r>
              <a:rPr lang="en-US" dirty="0" err="1"/>
              <a:t>behaviour</a:t>
            </a:r>
            <a:r>
              <a:rPr lang="en-US" dirty="0"/>
              <a:t> of all children.</a:t>
            </a:r>
          </a:p>
          <a:p>
            <a:r>
              <a:rPr lang="en-US" dirty="0"/>
              <a:t>At all times in school, children are expected to follow three simple rules of ready, respectful and safe. 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46741"/>
              </p:ext>
            </p:extLst>
          </p:nvPr>
        </p:nvGraphicFramePr>
        <p:xfrm>
          <a:off x="924838" y="2236307"/>
          <a:ext cx="685262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Respectful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48"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arrive at school on time 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get to lessons on time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wear our uniform correctly and with pride and have the right clothes for PE and playing outdoors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make sure we have the right equipment for all lessons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take part fully in lessons and show resilience</a:t>
                      </a:r>
                      <a:r>
                        <a:rPr lang="en-GB" sz="14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always listen when someone else is talking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polite and show good manners to everyone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respect difference and know we are all equal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look after equipment and share it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look after the school environment and never drop litter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are honest and take responsibility for our actions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follow instructions – first time, every time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stand up to bullying of any kind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line up sensibly and walk quietly around the school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know who to go to for support </a:t>
                      </a:r>
                    </a:p>
                    <a:p>
                      <a:pPr rtl="0" fontAlgn="base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stay safe online and outside school 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A cartoon bee with wings&#10;&#10;Description automatically generated">
            <a:extLst>
              <a:ext uri="{FF2B5EF4-FFF2-40B4-BE49-F238E27FC236}">
                <a16:creationId xmlns:a16="http://schemas.microsoft.com/office/drawing/2014/main" id="{89A7CA31-A4AD-5F5D-14F2-7B657615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90" y="5934987"/>
            <a:ext cx="1034963" cy="937888"/>
          </a:xfrm>
          <a:prstGeom prst="rect">
            <a:avLst/>
          </a:prstGeom>
        </p:spPr>
      </p:pic>
      <p:pic>
        <p:nvPicPr>
          <p:cNvPr id="7" name="Picture 6" descr="A cartoon of a bee&#10;&#10;Description automatically generated">
            <a:extLst>
              <a:ext uri="{FF2B5EF4-FFF2-40B4-BE49-F238E27FC236}">
                <a16:creationId xmlns:a16="http://schemas.microsoft.com/office/drawing/2014/main" id="{80D72863-F34D-07B9-FBEE-EFFE501C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419" y="5933618"/>
            <a:ext cx="959025" cy="919750"/>
          </a:xfrm>
          <a:prstGeom prst="rect">
            <a:avLst/>
          </a:prstGeom>
        </p:spPr>
      </p:pic>
      <p:pic>
        <p:nvPicPr>
          <p:cNvPr id="8" name="Picture 7" descr="A cartoon bee with wings&#10;&#10;Description automatically generated">
            <a:extLst>
              <a:ext uri="{FF2B5EF4-FFF2-40B4-BE49-F238E27FC236}">
                <a16:creationId xmlns:a16="http://schemas.microsoft.com/office/drawing/2014/main" id="{FE378298-A58F-A720-8D37-9E9CE018F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552" y="5930028"/>
            <a:ext cx="1034049" cy="9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7DF6-1103-4F54-9E6E-6A621358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FE55-AAB2-4172-AFA2-EB8EC217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36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The themes for each term are:</a:t>
            </a:r>
          </a:p>
          <a:p>
            <a:r>
              <a:rPr lang="en-GB" b="1" dirty="0"/>
              <a:t>Term1 = All About Me </a:t>
            </a:r>
            <a:endParaRPr lang="en-GB"/>
          </a:p>
          <a:p>
            <a:r>
              <a:rPr lang="en-GB" b="1" dirty="0"/>
              <a:t>Term 2 = Puddles to Icicles </a:t>
            </a:r>
            <a:r>
              <a:rPr lang="en-GB" dirty="0"/>
              <a:t>– Church Nativity</a:t>
            </a:r>
          </a:p>
          <a:p>
            <a:r>
              <a:rPr lang="en-GB" b="1" dirty="0"/>
              <a:t>Term 3 = Foot Prints </a:t>
            </a:r>
            <a:r>
              <a:rPr lang="en-GB" dirty="0"/>
              <a:t>– Farm Visit</a:t>
            </a:r>
          </a:p>
          <a:p>
            <a:r>
              <a:rPr lang="en-GB" b="1" dirty="0"/>
              <a:t>Term 4 = Whizz Flash Dash </a:t>
            </a:r>
            <a:r>
              <a:rPr lang="en-GB" dirty="0"/>
              <a:t>– Superhero Dress Up Day</a:t>
            </a:r>
          </a:p>
          <a:p>
            <a:r>
              <a:rPr lang="en-GB" b="1" dirty="0"/>
              <a:t>Term 5 = Growing </a:t>
            </a:r>
            <a:r>
              <a:rPr lang="en-GB" dirty="0"/>
              <a:t>– Trip to Hainault Forest</a:t>
            </a:r>
          </a:p>
          <a:p>
            <a:r>
              <a:rPr lang="en-GB" b="1" dirty="0"/>
              <a:t>Term 6 = Once Upon a Time </a:t>
            </a:r>
            <a:r>
              <a:rPr lang="en-GB" dirty="0"/>
              <a:t>– Pool and picnic day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can find further details on the school website.</a:t>
            </a:r>
          </a:p>
        </p:txBody>
      </p:sp>
    </p:spTree>
    <p:extLst>
      <p:ext uri="{BB962C8B-B14F-4D97-AF65-F5344CB8AC3E}">
        <p14:creationId xmlns:p14="http://schemas.microsoft.com/office/powerpoint/2010/main" val="47992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05686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We follow the Ruth Miskin’s, Read Write Inc Phonics scheme. This runs throughout the school and is a proven way to successfully teach children to read. </a:t>
            </a:r>
            <a:endParaRPr lang="en-US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RWI - Read Write Inc. | - William Reynolds">
            <a:extLst>
              <a:ext uri="{FF2B5EF4-FFF2-40B4-BE49-F238E27FC236}">
                <a16:creationId xmlns:a16="http://schemas.microsoft.com/office/drawing/2014/main" id="{4F10E41F-A21F-2C73-8576-0006E6DC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002814"/>
            <a:ext cx="2743197" cy="852372"/>
          </a:xfrm>
          <a:prstGeom prst="rect">
            <a:avLst/>
          </a:prstGeom>
        </p:spPr>
      </p:pic>
      <p:pic>
        <p:nvPicPr>
          <p:cNvPr id="5" name="Picture 4" descr="Read Write Inc. Phonics | Oxford Owl">
            <a:extLst>
              <a:ext uri="{FF2B5EF4-FFF2-40B4-BE49-F238E27FC236}">
                <a16:creationId xmlns:a16="http://schemas.microsoft.com/office/drawing/2014/main" id="{0C0E0471-C685-0603-D2A1-0FA80561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99" y="3000245"/>
            <a:ext cx="2352675" cy="1943100"/>
          </a:xfrm>
          <a:prstGeom prst="rect">
            <a:avLst/>
          </a:prstGeom>
        </p:spPr>
      </p:pic>
      <p:pic>
        <p:nvPicPr>
          <p:cNvPr id="6" name="Picture 5" descr="Featherstone Primary School - RWI Set 1">
            <a:extLst>
              <a:ext uri="{FF2B5EF4-FFF2-40B4-BE49-F238E27FC236}">
                <a16:creationId xmlns:a16="http://schemas.microsoft.com/office/drawing/2014/main" id="{A0067530-9D7A-94D3-DED3-DD84D746A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33904"/>
            <a:ext cx="2743199" cy="18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19755"/>
            <a:ext cx="7808688" cy="5438245"/>
          </a:xfrm>
        </p:spPr>
        <p:txBody>
          <a:bodyPr>
            <a:normAutofit/>
          </a:bodyPr>
          <a:lstStyle/>
          <a:p>
            <a:r>
              <a:rPr lang="en-GB" dirty="0"/>
              <a:t>Many children in Reception can count well above 20 and beyond. However, we focus on mastery at James </a:t>
            </a:r>
            <a:r>
              <a:rPr lang="en-GB" dirty="0" err="1"/>
              <a:t>Cambell</a:t>
            </a:r>
            <a:r>
              <a:rPr lang="en-GB" dirty="0"/>
              <a:t> and embedding the children’s solid understanding of number. </a:t>
            </a:r>
          </a:p>
          <a:p>
            <a:r>
              <a:rPr lang="en-GB" dirty="0"/>
              <a:t>We focus on numbers up to 10.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look at number patterns, rules and mathematical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&lt;strong&gt;Apples&lt;/strong&g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2740555"/>
            <a:ext cx="1810444" cy="1025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5512" y="2791849"/>
            <a:ext cx="548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3455" y="2907578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4" y="4900502"/>
            <a:ext cx="2009775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42" y="4747696"/>
            <a:ext cx="2136084" cy="2047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712" y="5109579"/>
            <a:ext cx="2071121" cy="1685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513" y="4849914"/>
            <a:ext cx="1951854" cy="20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Oral Health in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85764"/>
            <a:ext cx="7073153" cy="1506071"/>
          </a:xfrm>
        </p:spPr>
        <p:txBody>
          <a:bodyPr>
            <a:normAutofit/>
          </a:bodyPr>
          <a:lstStyle/>
          <a:p>
            <a:r>
              <a:rPr lang="en-GB" dirty="0"/>
              <a:t>In the Summer Term Reception will learn to brush their teeth each day to promote good oral health.</a:t>
            </a:r>
          </a:p>
        </p:txBody>
      </p:sp>
      <p:pic>
        <p:nvPicPr>
          <p:cNvPr id="1028" name="Picture 4" descr="Should Children Brush Their Teeth at School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4" y="1371600"/>
            <a:ext cx="6090071" cy="30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4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5386"/>
            <a:ext cx="7117976" cy="4721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10 minutes reading every day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Regular updates will be put on dojo with extra activities you can complete at home to support your child’s learning.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Tips for reading with your child | BookTru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90" y="1517808"/>
            <a:ext cx="2274096" cy="12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5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support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Reading with them</a:t>
            </a:r>
          </a:p>
          <a:p>
            <a:r>
              <a:rPr lang="en-US" dirty="0"/>
              <a:t>Supporting them with their homework</a:t>
            </a:r>
          </a:p>
          <a:p>
            <a:r>
              <a:rPr lang="en-US" dirty="0" err="1"/>
              <a:t>Practising</a:t>
            </a:r>
            <a:r>
              <a:rPr lang="en-US" dirty="0"/>
              <a:t> counting and number bonds to 5</a:t>
            </a:r>
          </a:p>
          <a:p>
            <a:r>
              <a:rPr lang="en-US" dirty="0" err="1"/>
              <a:t>Practise</a:t>
            </a:r>
            <a:r>
              <a:rPr lang="en-US" dirty="0"/>
              <a:t> name writing</a:t>
            </a:r>
          </a:p>
          <a:p>
            <a:r>
              <a:rPr lang="en-US" dirty="0" err="1"/>
              <a:t>Practising</a:t>
            </a:r>
            <a:r>
              <a:rPr lang="en-US" dirty="0"/>
              <a:t> going to the toilet independently</a:t>
            </a:r>
          </a:p>
          <a:p>
            <a:r>
              <a:rPr lang="en-US" dirty="0" err="1"/>
              <a:t>Practising</a:t>
            </a:r>
            <a:r>
              <a:rPr lang="en-US" dirty="0"/>
              <a:t> getting changed independently</a:t>
            </a:r>
          </a:p>
          <a:p>
            <a:r>
              <a:rPr lang="en-US" dirty="0"/>
              <a:t>Following links on the school website </a:t>
            </a:r>
          </a:p>
          <a:p>
            <a:endParaRPr lang="en-US" dirty="0"/>
          </a:p>
          <a:p>
            <a:r>
              <a:rPr lang="en-US" i="1" dirty="0"/>
              <a:t>Remember: if you have any questions, you can always send your class teacher a message on Class Dojo or speak to them at the end of the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AB26C-147F-4851-AA61-7D0707EA8C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05" y="5367972"/>
            <a:ext cx="1682331" cy="1269389"/>
          </a:xfrm>
          <a:prstGeom prst="rect">
            <a:avLst/>
          </a:prstGeom>
        </p:spPr>
      </p:pic>
      <p:pic>
        <p:nvPicPr>
          <p:cNvPr id="6146" name="Picture 2" descr="Personalised and Standard Exercise Books - ExerciseBooksDirect.co.uk-203mm  x 165mm Reading Record Book 40 Page Yellow - Pack 1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35" y="1371600"/>
            <a:ext cx="1843554" cy="15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ad Write Inc. eBook library | Oxford Owl for Schoo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87" y="2882687"/>
            <a:ext cx="2632449" cy="10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115" y="4093696"/>
            <a:ext cx="1230821" cy="17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2535"/>
            <a:ext cx="6347714" cy="3880773"/>
          </a:xfrm>
        </p:spPr>
        <p:txBody>
          <a:bodyPr/>
          <a:lstStyle/>
          <a:p>
            <a:r>
              <a:rPr lang="en-US" dirty="0"/>
              <a:t>Reception Baseline Assessment</a:t>
            </a:r>
          </a:p>
          <a:p>
            <a:r>
              <a:rPr lang="en-GB" dirty="0"/>
              <a:t>On leaving the Foundation Stage at the end of Reception, a child is considered to have a </a:t>
            </a:r>
            <a:r>
              <a:rPr lang="en-GB" b="1" dirty="0"/>
              <a:t>'good level of development'</a:t>
            </a:r>
            <a:r>
              <a:rPr lang="en-GB" dirty="0"/>
              <a:t> if they have achieved the expected level in the Early Learning Goals in all aspects.</a:t>
            </a:r>
            <a:endParaRPr lang="en-US" dirty="0"/>
          </a:p>
        </p:txBody>
      </p:sp>
      <p:pic>
        <p:nvPicPr>
          <p:cNvPr id="3074" name="Picture 2" descr="The best teachers should be put in reception classes if they are to have  the biggest impact on children, study shows. - remedy-recruitme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529617"/>
            <a:ext cx="4217147" cy="28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6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3320-27F1-2290-BF9C-7E36E126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503238"/>
            <a:ext cx="8779884" cy="868362"/>
          </a:xfrm>
        </p:spPr>
        <p:txBody>
          <a:bodyPr/>
          <a:lstStyle/>
          <a:p>
            <a:r>
              <a:rPr lang="en-US" dirty="0"/>
              <a:t>Are you eligible for Pupil Premium?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14D7-535E-B029-EB42-A3DC581B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2048"/>
            <a:ext cx="7313613" cy="4875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If so, your child will get:</a:t>
            </a:r>
          </a:p>
          <a:p>
            <a:pPr>
              <a:buFont typeface="Arial"/>
              <a:buChar char="•"/>
            </a:pPr>
            <a:r>
              <a:rPr lang="en-US" dirty="0"/>
              <a:t>A free, nutritious school meal every day (this would cost £400 per year)</a:t>
            </a:r>
          </a:p>
          <a:p>
            <a:pPr>
              <a:buFont typeface="Arial"/>
              <a:buChar char="•"/>
            </a:pPr>
            <a:r>
              <a:rPr lang="en-US" dirty="0"/>
              <a:t>Reduced costs on school trips</a:t>
            </a:r>
          </a:p>
          <a:p>
            <a:pPr>
              <a:buFont typeface="Arial"/>
              <a:buChar char="•"/>
            </a:pPr>
            <a:r>
              <a:rPr lang="en-US" dirty="0"/>
              <a:t>Supermarket vouchers during school holidays (for example, this Christmas holiday you will get a £50 voucher)</a:t>
            </a:r>
          </a:p>
          <a:p>
            <a:pPr>
              <a:buFont typeface="Arial"/>
              <a:buChar char="•"/>
            </a:pPr>
            <a:r>
              <a:rPr lang="en-US" dirty="0"/>
              <a:t>Extra funding for the school to support your child's learning</a:t>
            </a:r>
          </a:p>
          <a:p>
            <a:pPr>
              <a:buFont typeface="Arial"/>
              <a:buChar char="•"/>
            </a:pPr>
            <a:r>
              <a:rPr lang="en-US" dirty="0"/>
              <a:t>In addition, new applicants will receive a £20 voucher to spend on school uniform or books</a:t>
            </a:r>
          </a:p>
        </p:txBody>
      </p:sp>
    </p:spTree>
    <p:extLst>
      <p:ext uri="{BB962C8B-B14F-4D97-AF65-F5344CB8AC3E}">
        <p14:creationId xmlns:p14="http://schemas.microsoft.com/office/powerpoint/2010/main" val="196945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1D97-D47F-3543-7106-700FC028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30DF-4214-DA1C-8F43-E51872A4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2048"/>
            <a:ext cx="7313613" cy="46333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Your child is eligible for Pupil Premium if you receive:</a:t>
            </a:r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Universal Credit - if you apply on or after 1 April 2018 your household income must be less than £7,400 a year (earnings after tax and not including any benefits you get)</a:t>
            </a:r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Child Tax Credit (provided you’re not also entitled to Working Tax Credit and have an annual gross income of no more than £16,190)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Income Support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Income-based Jobseeker’s Allowance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Income-related Employment and Support Allowance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support under part VI of the Immigration and Asylum Act 1999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the guaranteed element of Pension Credit</a:t>
            </a:r>
            <a:endParaRPr lang="en-US" dirty="0"/>
          </a:p>
          <a:p>
            <a:pPr>
              <a:buChar char="•"/>
            </a:pPr>
            <a:r>
              <a:rPr lang="en-US" dirty="0">
                <a:ea typeface="+mn-lt"/>
                <a:cs typeface="+mn-lt"/>
              </a:rPr>
              <a:t>Working Tax Credit run-on - paid for 4 weeks after you stop qualifying for Working Tax Credit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7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9" y="378612"/>
            <a:ext cx="7092535" cy="718668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James </a:t>
            </a:r>
            <a:r>
              <a:rPr lang="en-GB" sz="3200" dirty="0" err="1"/>
              <a:t>Cambell</a:t>
            </a:r>
            <a:r>
              <a:rPr lang="en-GB" sz="3200" dirty="0"/>
              <a:t> is a great place for your child!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145" y="1658136"/>
            <a:ext cx="7940942" cy="495005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We provide children with the opportunities they deserve</a:t>
            </a:r>
          </a:p>
          <a:p>
            <a:r>
              <a:rPr lang="en-GB" sz="2800" dirty="0"/>
              <a:t>Children receive good quality teaching in an exciting and engaging curriculum</a:t>
            </a:r>
          </a:p>
          <a:p>
            <a:r>
              <a:rPr lang="en-GB" sz="2800" dirty="0"/>
              <a:t>We have wonderful resources and facilities, including great outdoor spaces for your children to play</a:t>
            </a:r>
          </a:p>
          <a:p>
            <a:r>
              <a:rPr lang="en-GB" sz="2800" dirty="0"/>
              <a:t>We are committed to working with parents and carers – and involving them in the life of the school (Assemblies, Christmas, Summer fairs and Sports Days)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7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Final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49" y="1638885"/>
            <a:ext cx="8730113" cy="473600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sz="4000" dirty="0"/>
              <a:t>Please remember the importance of a healthy diet and early nights.</a:t>
            </a:r>
          </a:p>
          <a:p>
            <a:endParaRPr lang="en-GB" sz="4000" dirty="0"/>
          </a:p>
          <a:p>
            <a:r>
              <a:rPr lang="en-GB" sz="4000" dirty="0"/>
              <a:t>Please also remember the importance of attending school every day and arriving on time - this enables your child to make the most of the learning time available to them.</a:t>
            </a:r>
          </a:p>
          <a:p>
            <a:endParaRPr lang="en-GB" sz="4000" dirty="0"/>
          </a:p>
          <a:p>
            <a:r>
              <a:rPr lang="en-GB" sz="4000" dirty="0"/>
              <a:t>Please ensure full uniform is worn as this helps children with behaviour while at school and in being ready to learn.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Remember to sign up to </a:t>
            </a:r>
            <a:r>
              <a:rPr lang="en-GB" sz="4000" err="1"/>
              <a:t>ParentMail</a:t>
            </a:r>
            <a:r>
              <a:rPr lang="en-GB" sz="4000" dirty="0"/>
              <a:t> and Class Dojo. 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3620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We are happy to answer any questions you may have.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CA5A-0CA9-4B9E-AC55-E97B28CB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James </a:t>
            </a:r>
            <a:r>
              <a:rPr lang="en-GB" dirty="0" err="1"/>
              <a:t>Cambell</a:t>
            </a:r>
            <a:r>
              <a:rPr lang="en-GB" dirty="0"/>
              <a:t>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1860"/>
            <a:ext cx="6347714" cy="388077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800" dirty="0"/>
              <a:t>At James Cambell we work to provide all the children with the opportunities that they deserve.  We promote five core values:</a:t>
            </a:r>
          </a:p>
          <a:p>
            <a:pPr fontAlgn="base"/>
            <a:r>
              <a:rPr lang="en-US" sz="2800" dirty="0"/>
              <a:t>Respect</a:t>
            </a:r>
          </a:p>
          <a:p>
            <a:pPr fontAlgn="base"/>
            <a:r>
              <a:rPr lang="en-US" sz="2800" dirty="0"/>
              <a:t>Honesty</a:t>
            </a:r>
          </a:p>
          <a:p>
            <a:pPr fontAlgn="base"/>
            <a:r>
              <a:rPr lang="en-US" sz="2800" dirty="0"/>
              <a:t>Responsibility</a:t>
            </a:r>
          </a:p>
          <a:p>
            <a:pPr fontAlgn="base"/>
            <a:r>
              <a:rPr lang="en-US" sz="2800" dirty="0"/>
              <a:t>Equality</a:t>
            </a:r>
          </a:p>
          <a:p>
            <a:pPr fontAlgn="base"/>
            <a:r>
              <a:rPr lang="en-US" sz="2800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94542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C4E4-AA45-C2AE-A425-B215C544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59758"/>
          </a:xfrm>
        </p:spPr>
        <p:txBody>
          <a:bodyPr/>
          <a:lstStyle/>
          <a:p>
            <a:r>
              <a:rPr lang="en-US" dirty="0"/>
              <a:t>Transition 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FAEE-9B22-16EA-A812-E02B852E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2809"/>
            <a:ext cx="8039714" cy="53695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Parent Meeting: Thursday 13th June</a:t>
            </a:r>
          </a:p>
          <a:p>
            <a:endParaRPr lang="en-US" dirty="0"/>
          </a:p>
          <a:p>
            <a:r>
              <a:rPr lang="en-US" dirty="0"/>
              <a:t>Stay and play, 2-3pm: </a:t>
            </a:r>
          </a:p>
          <a:p>
            <a:pPr marL="0" indent="0">
              <a:buNone/>
            </a:pPr>
            <a:r>
              <a:rPr lang="en-US" dirty="0"/>
              <a:t>        Tuesday 25th June</a:t>
            </a:r>
          </a:p>
          <a:p>
            <a:pPr marL="0" indent="0">
              <a:buNone/>
            </a:pPr>
            <a:r>
              <a:rPr lang="en-US" dirty="0"/>
              <a:t>                           Wednesday 26th June</a:t>
            </a:r>
          </a:p>
          <a:p>
            <a:pPr marL="0" indent="0">
              <a:buNone/>
            </a:pPr>
            <a:r>
              <a:rPr lang="en-US" dirty="0"/>
              <a:t>                           Thursday 27th June</a:t>
            </a:r>
          </a:p>
          <a:p>
            <a:pPr lvl="4">
              <a:buFont typeface="Courier New" charset="2"/>
              <a:buChar char="o"/>
            </a:pPr>
            <a:endParaRPr lang="en-US" dirty="0"/>
          </a:p>
          <a:p>
            <a:r>
              <a:rPr lang="en-US" dirty="0"/>
              <a:t>Stay and play, 2-3pm: 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        Monday 8th July – Class A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                      Tuesday 9th July – Class B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/>
              <a:t>                      Wednesday 10th July – Class C</a:t>
            </a:r>
          </a:p>
          <a:p>
            <a:endParaRPr lang="en-US" dirty="0"/>
          </a:p>
          <a:p>
            <a:r>
              <a:rPr lang="en-US" dirty="0"/>
              <a:t>First day of school (Half day): Wed 4th September</a:t>
            </a:r>
          </a:p>
          <a:p>
            <a:endParaRPr lang="en-US" dirty="0"/>
          </a:p>
          <a:p>
            <a:r>
              <a:rPr lang="en-US" dirty="0"/>
              <a:t>First full day of school: Monday 9th September</a:t>
            </a:r>
          </a:p>
        </p:txBody>
      </p:sp>
    </p:spTree>
    <p:extLst>
      <p:ext uri="{BB962C8B-B14F-4D97-AF65-F5344CB8AC3E}">
        <p14:creationId xmlns:p14="http://schemas.microsoft.com/office/powerpoint/2010/main" val="80544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4385"/>
            <a:ext cx="7313613" cy="2660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dirty="0"/>
              <a:t>At James Cambell Primary School we are proud of our school uniform.</a:t>
            </a:r>
          </a:p>
          <a:p>
            <a:r>
              <a:rPr lang="en-US" dirty="0"/>
              <a:t>Every child is expected to wear the correct uniform every day.</a:t>
            </a:r>
          </a:p>
          <a:p>
            <a:r>
              <a:rPr lang="en-US" dirty="0"/>
              <a:t>Please remember to put your child’s name in their clothes so they are not lost</a:t>
            </a:r>
          </a:p>
          <a:p>
            <a:pPr fontAlgn="base"/>
            <a:r>
              <a:rPr lang="en-US" dirty="0"/>
              <a:t>No earrings or jewellery are allowed in Reception.</a:t>
            </a:r>
          </a:p>
          <a:p>
            <a:r>
              <a:rPr lang="en-US" dirty="0"/>
              <a:t>Children are not to have shoes with laces.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09" y="0"/>
            <a:ext cx="2605526" cy="19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42" y="4201963"/>
            <a:ext cx="1102658" cy="2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requirements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29560"/>
              </p:ext>
            </p:extLst>
          </p:nvPr>
        </p:nvGraphicFramePr>
        <p:xfrm>
          <a:off x="318789" y="1397550"/>
          <a:ext cx="800369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 school 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green jumper/cardigan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 trousers/skirt/pinafore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Yellow polo shirt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school shoes/black trainers (No laces)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Grey/ white socks or grey tights</a:t>
                      </a:r>
                    </a:p>
                    <a:p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waterproof coat with a hood. </a:t>
                      </a:r>
                    </a:p>
                    <a:p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shorts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t-shirt (no buttons)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plimsolls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No laces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 needs to be tied back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jamescambell.com/wp-content/uploads/2021/05/Screenshot-2021-05-10-at-13.46.44-1024x5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4" y="5011270"/>
            <a:ext cx="3063335" cy="16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5d0209f7a44adcf93e21b4857da8dd6_pair-clipart-pe-kit -pencil-and-in-color-pair-clipart-pe-kit_557-322 - Freehold Community  Primary Academ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18" y="4991845"/>
            <a:ext cx="2753659" cy="15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3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400"/>
            <a:ext cx="5791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5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460" y="121495"/>
            <a:ext cx="8095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dirty="0"/>
              <a:t>Book Bags and Water Bottles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dirty="0"/>
              <a:t>YOUR CHILD MUST BRING A BOOKBAG AND WATER BOTTLE EVERYDAY!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8888" r="3333" b="7777"/>
          <a:stretch>
            <a:fillRect/>
          </a:stretch>
        </p:blipFill>
        <p:spPr bwMode="auto">
          <a:xfrm>
            <a:off x="7045617" y="4657164"/>
            <a:ext cx="1883229" cy="19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Wilko Water Bottle 450ml | Wilk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5" y="4658276"/>
            <a:ext cx="1807198" cy="17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021" y="444619"/>
            <a:ext cx="6347713" cy="1320800"/>
          </a:xfrm>
        </p:spPr>
        <p:txBody>
          <a:bodyPr/>
          <a:lstStyle/>
          <a:p>
            <a:r>
              <a:rPr lang="en-US" dirty="0"/>
              <a:t>Attendance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18950" r="-18950"/>
          <a:stretch>
            <a:fillRect/>
          </a:stretch>
        </p:blipFill>
        <p:spPr>
          <a:xfrm>
            <a:off x="6362825" y="406295"/>
            <a:ext cx="3326434" cy="24122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6092">
            <a:off x="201849" y="97342"/>
            <a:ext cx="1806340" cy="180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78" y="3566673"/>
            <a:ext cx="2380515" cy="3029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920373">
            <a:off x="151983" y="1253358"/>
            <a:ext cx="7050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‘Research has proven that there is a high correlation between school attendance and academic performance and success, while absence from school is often the greatest single cause of poor performance and achievement.’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4482" y="4255038"/>
            <a:ext cx="47256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Our attendance target is 97%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Parents/</a:t>
            </a:r>
            <a:r>
              <a:rPr lang="en-US" b="1" dirty="0" err="1">
                <a:solidFill>
                  <a:srgbClr val="FF0000"/>
                </a:solidFill>
              </a:rPr>
              <a:t>Carers</a:t>
            </a:r>
            <a:r>
              <a:rPr lang="en-US" b="1" dirty="0">
                <a:solidFill>
                  <a:srgbClr val="FF0000"/>
                </a:solidFill>
              </a:rPr>
              <a:t> will be contacted where there are concerns about attendance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Holidays during term time will not be </a:t>
            </a:r>
            <a:r>
              <a:rPr lang="en-US" b="1" dirty="0" err="1">
                <a:solidFill>
                  <a:srgbClr val="FF0000"/>
                </a:solidFill>
              </a:rPr>
              <a:t>authorised</a:t>
            </a:r>
            <a:r>
              <a:rPr lang="en-US" b="1" dirty="0">
                <a:solidFill>
                  <a:srgbClr val="FF0000"/>
                </a:solidFill>
              </a:rPr>
              <a:t> and may result in a fine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Children with 100% attendance will receive rewards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32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841</TotalTime>
  <Words>740</Words>
  <Application>Microsoft Office PowerPoint</Application>
  <PresentationFormat>On-screen Show (4:3)</PresentationFormat>
  <Paragraphs>188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Trebuchet MS</vt:lpstr>
      <vt:lpstr>Wingdings 3</vt:lpstr>
      <vt:lpstr>Facet</vt:lpstr>
      <vt:lpstr>Reception  2024-25</vt:lpstr>
      <vt:lpstr>James Cambell is a great place for your child!</vt:lpstr>
      <vt:lpstr>James Cambell School Values</vt:lpstr>
      <vt:lpstr>Transition Dates</vt:lpstr>
      <vt:lpstr>Uniform</vt:lpstr>
      <vt:lpstr>Uniform requirements</vt:lpstr>
      <vt:lpstr>PowerPoint Presentation</vt:lpstr>
      <vt:lpstr>PowerPoint Presentation</vt:lpstr>
      <vt:lpstr>Attendance </vt:lpstr>
      <vt:lpstr>Behaviour</vt:lpstr>
      <vt:lpstr>Curriculum Coverage</vt:lpstr>
      <vt:lpstr>Phonics</vt:lpstr>
      <vt:lpstr>Maths</vt:lpstr>
      <vt:lpstr>Oral Health in Reception</vt:lpstr>
      <vt:lpstr>Homework</vt:lpstr>
      <vt:lpstr>How can I support my child?</vt:lpstr>
      <vt:lpstr>Statutory assessments</vt:lpstr>
      <vt:lpstr>Are you eligible for Pupil Premium?</vt:lpstr>
      <vt:lpstr>Who is eligible?</vt:lpstr>
      <vt:lpstr>Final Reminders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2015-2016</dc:title>
  <dc:creator>anna</dc:creator>
  <cp:lastModifiedBy>Chloe</cp:lastModifiedBy>
  <cp:revision>246</cp:revision>
  <dcterms:created xsi:type="dcterms:W3CDTF">2015-09-07T08:51:46Z</dcterms:created>
  <dcterms:modified xsi:type="dcterms:W3CDTF">2024-07-05T11:33:03Z</dcterms:modified>
</cp:coreProperties>
</file>