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3" autoAdjust="0"/>
    <p:restoredTop sz="94660"/>
  </p:normalViewPr>
  <p:slideViewPr>
    <p:cSldViewPr snapToGrid="0">
      <p:cViewPr varScale="1">
        <p:scale>
          <a:sx n="115" d="100"/>
          <a:sy n="115" d="100"/>
        </p:scale>
        <p:origin x="126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BD341F-3F28-4798-BCFE-6A88E4532794}" type="datetimeFigureOut">
              <a:rPr lang="en-GB" smtClean="0"/>
              <a:t>01/02/2022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2009130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BD341F-3F28-4798-BCFE-6A88E4532794}" type="datetimeFigureOut">
              <a:rPr lang="en-GB" smtClean="0"/>
              <a:t>01/02/2022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4024393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BD341F-3F28-4798-BCFE-6A88E4532794}" type="datetimeFigureOut">
              <a:rPr lang="en-GB" smtClean="0"/>
              <a:t>01/02/2022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2623937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BD341F-3F28-4798-BCFE-6A88E4532794}" type="datetimeFigureOut">
              <a:rPr lang="en-GB" smtClean="0"/>
              <a:t>01/02/2022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1069398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BD341F-3F28-4798-BCFE-6A88E4532794}" type="datetimeFigureOut">
              <a:rPr lang="en-GB" smtClean="0"/>
              <a:t>01/02/2022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1538323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BD341F-3F28-4798-BCFE-6A88E4532794}" type="datetimeFigureOut">
              <a:rPr lang="en-GB" smtClean="0"/>
              <a:t>01/02/2022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3741612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BD341F-3F28-4798-BCFE-6A88E4532794}" type="datetimeFigureOut">
              <a:rPr lang="en-GB" smtClean="0"/>
              <a:t>01/02/2022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378432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BD341F-3F28-4798-BCFE-6A88E4532794}" type="datetimeFigureOut">
              <a:rPr lang="en-GB" smtClean="0"/>
              <a:t>01/02/2022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3776475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BD341F-3F28-4798-BCFE-6A88E4532794}" type="datetimeFigureOut">
              <a:rPr lang="en-GB" smtClean="0"/>
              <a:t>01/02/2022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1057139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BD341F-3F28-4798-BCFE-6A88E4532794}" type="datetimeFigureOut">
              <a:rPr lang="en-GB" smtClean="0"/>
              <a:t>01/02/2022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3700301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BD341F-3F28-4798-BCFE-6A88E4532794}" type="datetimeFigureOut">
              <a:rPr lang="en-GB" smtClean="0"/>
              <a:t>01/02/2022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B9BE9C-52BF-4102-BFFE-5AA58285B2C5}" type="slidenum">
              <a:rPr lang="en-GB" smtClean="0"/>
              <a:t>‹#›</a:t>
            </a:fld>
            <a:endParaRPr lang="en-GB"/>
          </a:p>
        </p:txBody>
      </p:sp>
    </p:spTree>
    <p:extLst>
      <p:ext uri="{BB962C8B-B14F-4D97-AF65-F5344CB8AC3E}">
        <p14:creationId xmlns:p14="http://schemas.microsoft.com/office/powerpoint/2010/main" val="2282289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BD341F-3F28-4798-BCFE-6A88E4532794}" type="datetimeFigureOut">
              <a:rPr lang="en-GB" smtClean="0"/>
              <a:t>01/02/2022</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9BE9C-52BF-4102-BFFE-5AA58285B2C5}" type="slidenum">
              <a:rPr lang="en-GB" smtClean="0"/>
              <a:t>‹#›</a:t>
            </a:fld>
            <a:endParaRPr lang="en-GB"/>
          </a:p>
        </p:txBody>
      </p:sp>
    </p:spTree>
    <p:extLst>
      <p:ext uri="{BB962C8B-B14F-4D97-AF65-F5344CB8AC3E}">
        <p14:creationId xmlns:p14="http://schemas.microsoft.com/office/powerpoint/2010/main" val="1661342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57967C-1EA3-41B3-A37C-8F63D8AB3571}"/>
              </a:ext>
            </a:extLst>
          </p:cNvPr>
          <p:cNvSpPr/>
          <p:nvPr/>
        </p:nvSpPr>
        <p:spPr>
          <a:xfrm>
            <a:off x="260058" y="226503"/>
            <a:ext cx="9278223" cy="646331"/>
          </a:xfrm>
          <a:prstGeom prst="rect">
            <a:avLst/>
          </a:prstGeom>
          <a:noFill/>
        </p:spPr>
        <p:txBody>
          <a:bodyPr wrap="square" lIns="91440" tIns="45720" rIns="91440" bIns="45720">
            <a:spAutoFit/>
          </a:bodyPr>
          <a:lstStyle/>
          <a:p>
            <a:pPr algn="ctr"/>
            <a:r>
              <a:rPr lang="en-US" sz="3600" dirty="0">
                <a:ln w="0">
                  <a:solidFill>
                    <a:schemeClr val="accent4">
                      <a:lumMod val="50000"/>
                    </a:schemeClr>
                  </a:solidFill>
                </a:ln>
                <a:solidFill>
                  <a:srgbClr val="00B050"/>
                </a:solidFill>
                <a:effectLst>
                  <a:outerShdw blurRad="38100" dist="19050" dir="2700000" algn="tl" rotWithShape="0">
                    <a:schemeClr val="dk1">
                      <a:alpha val="40000"/>
                    </a:schemeClr>
                  </a:outerShdw>
                </a:effectLst>
              </a:rPr>
              <a:t>Nursery. </a:t>
            </a:r>
            <a:r>
              <a:rPr lang="en-US" sz="3600">
                <a:ln w="0">
                  <a:solidFill>
                    <a:schemeClr val="accent4">
                      <a:lumMod val="50000"/>
                    </a:schemeClr>
                  </a:solidFill>
                </a:ln>
                <a:solidFill>
                  <a:srgbClr val="00B050"/>
                </a:solidFill>
                <a:effectLst>
                  <a:outerShdw blurRad="38100" dist="19050" dir="2700000" algn="tl" rotWithShape="0">
                    <a:schemeClr val="dk1">
                      <a:alpha val="40000"/>
                    </a:schemeClr>
                  </a:outerShdw>
                </a:effectLst>
              </a:rPr>
              <a:t>Spring 1. </a:t>
            </a:r>
            <a:r>
              <a:rPr lang="en-US" sz="3600" dirty="0">
                <a:ln w="0">
                  <a:solidFill>
                    <a:schemeClr val="accent4">
                      <a:lumMod val="50000"/>
                    </a:schemeClr>
                  </a:solidFill>
                </a:ln>
                <a:solidFill>
                  <a:srgbClr val="00B050"/>
                </a:solidFill>
                <a:effectLst>
                  <a:outerShdw blurRad="38100" dist="19050" dir="2700000" algn="tl" rotWithShape="0">
                    <a:schemeClr val="dk1">
                      <a:alpha val="40000"/>
                    </a:schemeClr>
                  </a:outerShdw>
                </a:effectLst>
              </a:rPr>
              <a:t>All About Me.</a:t>
            </a:r>
            <a:endParaRPr lang="en-US" sz="3600" b="0" cap="none" spc="0" dirty="0">
              <a:ln w="0">
                <a:solidFill>
                  <a:schemeClr val="accent4">
                    <a:lumMod val="50000"/>
                  </a:schemeClr>
                </a:solidFill>
              </a:ln>
              <a:solidFill>
                <a:srgbClr val="00B050"/>
              </a:solidFill>
              <a:effectLst>
                <a:outerShdw blurRad="38100" dist="19050" dir="2700000" algn="tl" rotWithShape="0">
                  <a:schemeClr val="dk1">
                    <a:alpha val="40000"/>
                  </a:schemeClr>
                </a:outerShdw>
              </a:effectLst>
            </a:endParaRPr>
          </a:p>
        </p:txBody>
      </p:sp>
      <p:sp>
        <p:nvSpPr>
          <p:cNvPr id="6" name="TextBox 5">
            <a:extLst>
              <a:ext uri="{FF2B5EF4-FFF2-40B4-BE49-F238E27FC236}">
                <a16:creationId xmlns:a16="http://schemas.microsoft.com/office/drawing/2014/main" id="{8CC981DB-1576-4600-9FBD-F0FFDBEE0B32}"/>
              </a:ext>
            </a:extLst>
          </p:cNvPr>
          <p:cNvSpPr txBox="1"/>
          <p:nvPr/>
        </p:nvSpPr>
        <p:spPr>
          <a:xfrm>
            <a:off x="260059" y="1166070"/>
            <a:ext cx="9278221" cy="3847207"/>
          </a:xfrm>
          <a:prstGeom prst="rect">
            <a:avLst/>
          </a:prstGeom>
          <a:noFill/>
          <a:ln w="28575">
            <a:solidFill>
              <a:srgbClr val="00B050"/>
            </a:solidFill>
          </a:ln>
        </p:spPr>
        <p:txBody>
          <a:bodyPr wrap="square" rtlCol="0">
            <a:spAutoFit/>
          </a:bodyPr>
          <a:lstStyle/>
          <a:p>
            <a:r>
              <a:rPr lang="en-GB" sz="1200" b="1" u="sng" dirty="0"/>
              <a:t>Core Texts we may be using are: </a:t>
            </a:r>
            <a:r>
              <a:rPr lang="en-GB" sz="1200" dirty="0"/>
              <a:t>Spot’s Birthday party. Here are my Hands. From Head to Toe. Wibble Wobble. Funnybones. Dragon Dance.</a:t>
            </a:r>
          </a:p>
          <a:p>
            <a:r>
              <a:rPr lang="en-GB" sz="1200" b="1" u="sng" dirty="0"/>
              <a:t>Communication, Language and Literacy.</a:t>
            </a:r>
            <a:endParaRPr lang="en-GB" sz="1400" b="1" u="sng" dirty="0"/>
          </a:p>
          <a:p>
            <a:r>
              <a:rPr lang="en-GB" sz="1000" b="1" u="sng" dirty="0"/>
              <a:t>Listening, Attention and Understanding. </a:t>
            </a:r>
          </a:p>
          <a:p>
            <a:r>
              <a:rPr lang="en-GB" sz="1000" dirty="0"/>
              <a:t>We are learning to:</a:t>
            </a:r>
          </a:p>
          <a:p>
            <a:pPr marL="171450" indent="-171450">
              <a:buFont typeface="Arial" panose="020B0604020202020204" pitchFamily="34" charset="0"/>
              <a:buChar char="•"/>
            </a:pPr>
            <a:r>
              <a:rPr lang="en-GB" sz="1000" dirty="0"/>
              <a:t>Recognise and name the parts of the body.</a:t>
            </a:r>
          </a:p>
          <a:p>
            <a:pPr marL="171450" indent="-171450">
              <a:buFont typeface="Arial" panose="020B0604020202020204" pitchFamily="34" charset="0"/>
              <a:buChar char="•"/>
            </a:pPr>
            <a:r>
              <a:rPr lang="en-GB" sz="1000" dirty="0"/>
              <a:t>Listen to others and follow instruction given to us. E.g. Can you get your bag etc</a:t>
            </a:r>
          </a:p>
          <a:p>
            <a:pPr marL="171450" indent="-171450">
              <a:buFont typeface="Arial" panose="020B0604020202020204" pitchFamily="34" charset="0"/>
              <a:buChar char="•"/>
            </a:pPr>
            <a:r>
              <a:rPr lang="en-GB" sz="1000" dirty="0"/>
              <a:t>Understand simple questions using the words who what and where? E.g. Where is..? Who can …?</a:t>
            </a:r>
          </a:p>
          <a:p>
            <a:r>
              <a:rPr lang="en-GB" sz="1000" b="1" u="sng" dirty="0"/>
              <a:t>Reading</a:t>
            </a:r>
            <a:r>
              <a:rPr lang="en-GB" sz="1000" dirty="0"/>
              <a:t>. </a:t>
            </a:r>
          </a:p>
          <a:p>
            <a:r>
              <a:rPr lang="en-GB" sz="1000" dirty="0"/>
              <a:t>We are learning to:</a:t>
            </a:r>
          </a:p>
          <a:p>
            <a:pPr marL="171450" indent="-171450">
              <a:buFont typeface="Arial" panose="020B0604020202020204" pitchFamily="34" charset="0"/>
              <a:buChar char="•"/>
            </a:pPr>
            <a:r>
              <a:rPr lang="en-GB" sz="1000" dirty="0"/>
              <a:t> Listen to stories and then to retell the story after hearing it.</a:t>
            </a:r>
          </a:p>
          <a:p>
            <a:pPr marL="171450" indent="-171450">
              <a:buFont typeface="Arial" panose="020B0604020202020204" pitchFamily="34" charset="0"/>
              <a:buChar char="•"/>
            </a:pPr>
            <a:r>
              <a:rPr lang="en-GB" sz="1000" dirty="0"/>
              <a:t>Recognise our first name</a:t>
            </a:r>
            <a:endParaRPr lang="en-GB" sz="1000" b="1" dirty="0"/>
          </a:p>
          <a:p>
            <a:pPr marL="171450" indent="-171450">
              <a:buFont typeface="Arial" panose="020B0604020202020204" pitchFamily="34" charset="0"/>
              <a:buChar char="•"/>
            </a:pPr>
            <a:r>
              <a:rPr lang="en-GB" sz="1000" dirty="0"/>
              <a:t>Look at books independently and this means handling them very carefully, holding them the right way up and turning the pages carefully. We will be bringing a book home from nursery each week and we encourage you to share the story with us and write in my sharing book diary. (Yellow book) Curling up together in a chair in a quiet room will be a great atmosphere for sharing the book or at bed time</a:t>
            </a:r>
            <a:r>
              <a:rPr lang="en-GB" sz="1000" b="1" dirty="0"/>
              <a:t>. I must have a school book bag with my name on to bring my book home safely and back to school. </a:t>
            </a:r>
            <a:r>
              <a:rPr lang="en-GB" sz="1000" b="1" u="sng" dirty="0"/>
              <a:t>NO BACKPACKS!</a:t>
            </a:r>
          </a:p>
          <a:p>
            <a:pPr marL="171450" indent="-171450">
              <a:buFont typeface="Arial" panose="020B0604020202020204" pitchFamily="34" charset="0"/>
              <a:buChar char="•"/>
            </a:pPr>
            <a:r>
              <a:rPr lang="en-GB" sz="1000" dirty="0"/>
              <a:t>Find and use the words </a:t>
            </a:r>
            <a:r>
              <a:rPr lang="en-GB" sz="1000" b="1" dirty="0"/>
              <a:t>front cover </a:t>
            </a:r>
            <a:r>
              <a:rPr lang="en-GB" sz="1000" dirty="0"/>
              <a:t>and </a:t>
            </a:r>
            <a:r>
              <a:rPr lang="en-GB" sz="1000" b="1" dirty="0"/>
              <a:t>back cover </a:t>
            </a:r>
            <a:r>
              <a:rPr lang="en-GB" sz="1000" dirty="0"/>
              <a:t>when we look at books.</a:t>
            </a:r>
          </a:p>
          <a:p>
            <a:r>
              <a:rPr lang="en-GB" sz="1000" b="1" u="sng" dirty="0"/>
              <a:t>Writing.</a:t>
            </a:r>
          </a:p>
          <a:p>
            <a:pPr marL="171450" indent="-171450">
              <a:buFont typeface="Arial" panose="020B0604020202020204" pitchFamily="34" charset="0"/>
              <a:buChar char="•"/>
            </a:pPr>
            <a:r>
              <a:rPr lang="en-GB" sz="1000" dirty="0"/>
              <a:t>We are being encouraged to make marks on paper using paint, crayons, pencils and felt tip pens. We are then learning to tell others about the marks we have created. Asking children “Can you tell me about your picture?” really helps children to conquer this ski</a:t>
            </a:r>
          </a:p>
          <a:p>
            <a:r>
              <a:rPr lang="en-GB" sz="1000" b="1" u="sng" dirty="0"/>
              <a:t>Phonics.</a:t>
            </a:r>
          </a:p>
          <a:p>
            <a:r>
              <a:rPr lang="en-GB" sz="1000" dirty="0"/>
              <a:t>We are:</a:t>
            </a:r>
          </a:p>
          <a:p>
            <a:pPr marL="171450" indent="-171450">
              <a:buFont typeface="Arial" panose="020B0604020202020204" pitchFamily="34" charset="0"/>
              <a:buChar char="•"/>
            </a:pPr>
            <a:r>
              <a:rPr lang="en-GB" sz="1000" dirty="0"/>
              <a:t> Learning about rhyming words and trying to recognise rhyming words. EG, cat and bat. House and mouse. Sock and clock.</a:t>
            </a:r>
          </a:p>
          <a:p>
            <a:pPr marL="171450" indent="-171450">
              <a:buFont typeface="Arial" panose="020B0604020202020204" pitchFamily="34" charset="0"/>
              <a:buChar char="•"/>
            </a:pPr>
            <a:r>
              <a:rPr lang="en-GB" sz="1000" dirty="0"/>
              <a:t>Learning to use our voices to make the sounds of different objects. E.g. aeroplanes, clocks.</a:t>
            </a:r>
          </a:p>
          <a:p>
            <a:pPr marL="171450" indent="-171450">
              <a:buFont typeface="Arial" panose="020B0604020202020204" pitchFamily="34" charset="0"/>
              <a:buChar char="•"/>
            </a:pPr>
            <a:r>
              <a:rPr lang="en-GB" sz="1000" dirty="0"/>
              <a:t>Learning to clap the syllables of words. E.g. trac-tor. El-bow. An-</a:t>
            </a:r>
            <a:r>
              <a:rPr lang="en-GB" sz="1000" dirty="0" err="1"/>
              <a:t>kle</a:t>
            </a:r>
            <a:r>
              <a:rPr lang="en-GB" sz="1000" dirty="0"/>
              <a:t>.</a:t>
            </a:r>
          </a:p>
        </p:txBody>
      </p:sp>
      <p:sp>
        <p:nvSpPr>
          <p:cNvPr id="14" name="TextBox 13">
            <a:extLst>
              <a:ext uri="{FF2B5EF4-FFF2-40B4-BE49-F238E27FC236}">
                <a16:creationId xmlns:a16="http://schemas.microsoft.com/office/drawing/2014/main" id="{E8B53377-CA28-4DC3-B475-35AE6625F1C2}"/>
              </a:ext>
            </a:extLst>
          </p:cNvPr>
          <p:cNvSpPr txBox="1"/>
          <p:nvPr/>
        </p:nvSpPr>
        <p:spPr>
          <a:xfrm>
            <a:off x="260057" y="5142451"/>
            <a:ext cx="9278223" cy="1200329"/>
          </a:xfrm>
          <a:prstGeom prst="rect">
            <a:avLst/>
          </a:prstGeom>
          <a:noFill/>
          <a:ln w="28575">
            <a:solidFill>
              <a:srgbClr val="00B050"/>
            </a:solidFill>
          </a:ln>
        </p:spPr>
        <p:txBody>
          <a:bodyPr wrap="square" rtlCol="0">
            <a:spAutoFit/>
          </a:bodyPr>
          <a:lstStyle/>
          <a:p>
            <a:r>
              <a:rPr lang="en-GB" sz="1200" b="1" u="sng" dirty="0"/>
              <a:t>Mathematics.</a:t>
            </a:r>
          </a:p>
          <a:p>
            <a:r>
              <a:rPr lang="en-GB" sz="1000" dirty="0"/>
              <a:t>We are learning to:</a:t>
            </a:r>
          </a:p>
          <a:p>
            <a:pPr marL="171450" indent="-171450">
              <a:buFont typeface="Arial" panose="020B0604020202020204" pitchFamily="34" charset="0"/>
              <a:buChar char="•"/>
            </a:pPr>
            <a:r>
              <a:rPr lang="en-GB" sz="1000" dirty="0"/>
              <a:t>  Name and describe 2d shapes. Talking about how many sides and corners they have.</a:t>
            </a:r>
          </a:p>
          <a:p>
            <a:pPr marL="171450" indent="-171450">
              <a:buFont typeface="Arial" panose="020B0604020202020204" pitchFamily="34" charset="0"/>
              <a:buChar char="•"/>
            </a:pPr>
            <a:r>
              <a:rPr lang="en-GB" sz="1000" dirty="0"/>
              <a:t> Count </a:t>
            </a:r>
            <a:r>
              <a:rPr lang="en-GB" sz="1000" b="1" u="sng" dirty="0"/>
              <a:t>objects</a:t>
            </a:r>
            <a:r>
              <a:rPr lang="en-GB" sz="1000" dirty="0"/>
              <a:t> using number names in the correct order. First to 5 and then to 10.</a:t>
            </a:r>
          </a:p>
          <a:p>
            <a:pPr marL="171450" indent="-171450">
              <a:buFont typeface="Arial" panose="020B0604020202020204" pitchFamily="34" charset="0"/>
              <a:buChar char="•"/>
            </a:pPr>
            <a:r>
              <a:rPr lang="en-GB" sz="1000" dirty="0"/>
              <a:t> Name and recognise 3d shapes.</a:t>
            </a:r>
          </a:p>
          <a:p>
            <a:r>
              <a:rPr lang="en-GB" sz="1000" dirty="0"/>
              <a:t>We are </a:t>
            </a:r>
            <a:r>
              <a:rPr lang="en-GB" sz="1000" b="1" dirty="0"/>
              <a:t>beginning to understand and use the words next to, behind, in front of </a:t>
            </a:r>
            <a:r>
              <a:rPr lang="en-GB" sz="1000" dirty="0"/>
              <a:t>to describe where animals are hidden. Playing hide and seek at home with a bear or another toy would help us to learn and say these words.</a:t>
            </a:r>
          </a:p>
        </p:txBody>
      </p:sp>
      <p:pic>
        <p:nvPicPr>
          <p:cNvPr id="2" name="Picture 1">
            <a:extLst>
              <a:ext uri="{FF2B5EF4-FFF2-40B4-BE49-F238E27FC236}">
                <a16:creationId xmlns:a16="http://schemas.microsoft.com/office/drawing/2014/main" id="{BDEA87F2-A4B2-4B55-9526-762CBC04CD83}"/>
              </a:ext>
            </a:extLst>
          </p:cNvPr>
          <p:cNvPicPr>
            <a:picLocks noChangeAspect="1"/>
          </p:cNvPicPr>
          <p:nvPr/>
        </p:nvPicPr>
        <p:blipFill>
          <a:blip r:embed="rId2"/>
          <a:stretch>
            <a:fillRect/>
          </a:stretch>
        </p:blipFill>
        <p:spPr>
          <a:xfrm>
            <a:off x="260057" y="162202"/>
            <a:ext cx="721455" cy="768414"/>
          </a:xfrm>
          <a:prstGeom prst="rect">
            <a:avLst/>
          </a:prstGeom>
        </p:spPr>
      </p:pic>
      <p:pic>
        <p:nvPicPr>
          <p:cNvPr id="3" name="Picture 2">
            <a:extLst>
              <a:ext uri="{FF2B5EF4-FFF2-40B4-BE49-F238E27FC236}">
                <a16:creationId xmlns:a16="http://schemas.microsoft.com/office/drawing/2014/main" id="{D3F21218-185E-4EB5-97E2-1A1780F88B8F}"/>
              </a:ext>
            </a:extLst>
          </p:cNvPr>
          <p:cNvPicPr>
            <a:picLocks noChangeAspect="1"/>
          </p:cNvPicPr>
          <p:nvPr/>
        </p:nvPicPr>
        <p:blipFill>
          <a:blip r:embed="rId3"/>
          <a:stretch>
            <a:fillRect/>
          </a:stretch>
        </p:blipFill>
        <p:spPr>
          <a:xfrm>
            <a:off x="8339312" y="81017"/>
            <a:ext cx="1314895" cy="955879"/>
          </a:xfrm>
          <a:prstGeom prst="rect">
            <a:avLst/>
          </a:prstGeom>
        </p:spPr>
      </p:pic>
    </p:spTree>
    <p:extLst>
      <p:ext uri="{BB962C8B-B14F-4D97-AF65-F5344CB8AC3E}">
        <p14:creationId xmlns:p14="http://schemas.microsoft.com/office/powerpoint/2010/main" val="1262735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2693F8-ABA8-4473-A026-E3B62A8FCE93}"/>
              </a:ext>
            </a:extLst>
          </p:cNvPr>
          <p:cNvSpPr txBox="1"/>
          <p:nvPr/>
        </p:nvSpPr>
        <p:spPr>
          <a:xfrm>
            <a:off x="276837" y="201336"/>
            <a:ext cx="9244668" cy="1354217"/>
          </a:xfrm>
          <a:prstGeom prst="rect">
            <a:avLst/>
          </a:prstGeom>
          <a:noFill/>
          <a:ln w="28575">
            <a:solidFill>
              <a:srgbClr val="00B050"/>
            </a:solidFill>
          </a:ln>
        </p:spPr>
        <p:txBody>
          <a:bodyPr wrap="square" rtlCol="0">
            <a:spAutoFit/>
          </a:bodyPr>
          <a:lstStyle/>
          <a:p>
            <a:r>
              <a:rPr lang="en-GB" sz="1200" b="1" u="sng" dirty="0"/>
              <a:t>Personal, Social and Emotional Development.</a:t>
            </a:r>
          </a:p>
          <a:p>
            <a:pPr marL="171450" indent="-171450">
              <a:buFont typeface="Arial" panose="020B0604020202020204" pitchFamily="34" charset="0"/>
              <a:buChar char="•"/>
            </a:pPr>
            <a:r>
              <a:rPr lang="en-GB" sz="1000" dirty="0"/>
              <a:t>We are learning to play in a group with our friends to share play ideas and take turns.</a:t>
            </a:r>
          </a:p>
          <a:p>
            <a:pPr marL="171450" indent="-171450">
              <a:buFont typeface="Arial" panose="020B0604020202020204" pitchFamily="34" charset="0"/>
              <a:buChar char="•"/>
            </a:pPr>
            <a:r>
              <a:rPr lang="en-GB" sz="1000" dirty="0"/>
              <a:t>We are learning to use good manners such as playing please and thank you.</a:t>
            </a:r>
          </a:p>
          <a:p>
            <a:pPr marL="171450" indent="-171450">
              <a:buFont typeface="Arial" panose="020B0604020202020204" pitchFamily="34" charset="0"/>
              <a:buChar char="•"/>
            </a:pPr>
            <a:r>
              <a:rPr lang="en-GB" sz="1000" dirty="0"/>
              <a:t>We are learning to say </a:t>
            </a:r>
            <a:r>
              <a:rPr lang="en-GB" sz="1000" b="1" dirty="0"/>
              <a:t>“Help me please”  </a:t>
            </a:r>
            <a:r>
              <a:rPr lang="en-GB" sz="1000" dirty="0"/>
              <a:t>when we need help. We are big children now and we can use our words instead of tapping. We can be encouraged to say this at home too when we need help.</a:t>
            </a:r>
          </a:p>
          <a:p>
            <a:pPr marL="171450" indent="-171450">
              <a:buFont typeface="Arial" panose="020B0604020202020204" pitchFamily="34" charset="0"/>
              <a:buChar char="•"/>
            </a:pPr>
            <a:r>
              <a:rPr lang="en-GB" sz="1000" dirty="0"/>
              <a:t>We are learning to respond to the boundaries that are required within the nursery. E.g. Not running inside as there is lots of furniture to fall over, following instructions given by an adult, putting toys away when it is tidy up time. Giving your child instructions to follow at home will help improve this skill too.</a:t>
            </a:r>
          </a:p>
          <a:p>
            <a:pPr marL="171450" indent="-171450">
              <a:buFont typeface="Arial" panose="020B0604020202020204" pitchFamily="34" charset="0"/>
              <a:buChar char="•"/>
            </a:pPr>
            <a:r>
              <a:rPr lang="en-GB" sz="1000" dirty="0"/>
              <a:t>We are learning to interact with other children. E.g. Passing things to others. Have a conversation. Please encourage us to do this at home.</a:t>
            </a:r>
          </a:p>
        </p:txBody>
      </p:sp>
      <p:sp>
        <p:nvSpPr>
          <p:cNvPr id="3" name="TextBox 2">
            <a:extLst>
              <a:ext uri="{FF2B5EF4-FFF2-40B4-BE49-F238E27FC236}">
                <a16:creationId xmlns:a16="http://schemas.microsoft.com/office/drawing/2014/main" id="{57560244-14BF-4DEF-B1C5-1ECF62BBD415}"/>
              </a:ext>
            </a:extLst>
          </p:cNvPr>
          <p:cNvSpPr txBox="1"/>
          <p:nvPr/>
        </p:nvSpPr>
        <p:spPr>
          <a:xfrm>
            <a:off x="276833" y="1635693"/>
            <a:ext cx="9244668" cy="1200329"/>
          </a:xfrm>
          <a:prstGeom prst="rect">
            <a:avLst/>
          </a:prstGeom>
          <a:noFill/>
          <a:ln w="28575">
            <a:solidFill>
              <a:srgbClr val="00B050"/>
            </a:solidFill>
          </a:ln>
        </p:spPr>
        <p:txBody>
          <a:bodyPr wrap="square" rtlCol="0">
            <a:spAutoFit/>
          </a:bodyPr>
          <a:lstStyle/>
          <a:p>
            <a:r>
              <a:rPr lang="en-GB" sz="1200" b="1" u="sng" dirty="0"/>
              <a:t>Physical Development. </a:t>
            </a:r>
          </a:p>
          <a:p>
            <a:r>
              <a:rPr lang="en-GB" sz="1000" dirty="0"/>
              <a:t>We are learning to: </a:t>
            </a:r>
            <a:endParaRPr lang="en-GB" sz="1000" b="1" dirty="0"/>
          </a:p>
          <a:p>
            <a:pPr marL="171450" indent="-171450">
              <a:buFont typeface="Arial" panose="020B0604020202020204" pitchFamily="34" charset="0"/>
              <a:buChar char="•"/>
            </a:pPr>
            <a:r>
              <a:rPr lang="en-GB" sz="1000" dirty="0"/>
              <a:t>Look after ourselves and ways to stay healthy, including the importance of brushing our teeth.</a:t>
            </a:r>
          </a:p>
          <a:p>
            <a:pPr marL="171450" indent="-171450">
              <a:buFont typeface="Arial" panose="020B0604020202020204" pitchFamily="34" charset="0"/>
              <a:buChar char="•"/>
            </a:pPr>
            <a:r>
              <a:rPr lang="en-GB" sz="1000" dirty="0"/>
              <a:t>Put our clothes and shoes on and off independently as we will be doing PE in big school and we will not have our grown up’s to help us. (So many of the children are finding this very difficult so </a:t>
            </a:r>
            <a:r>
              <a:rPr lang="en-GB" sz="1000" b="1" dirty="0"/>
              <a:t>please, please, please, encourage children to do this at home. Encourage us to get dressed on our own</a:t>
            </a:r>
            <a:r>
              <a:rPr lang="en-GB" sz="1000" dirty="0"/>
              <a:t>).</a:t>
            </a:r>
          </a:p>
          <a:p>
            <a:pPr marL="171450" indent="-171450">
              <a:buFont typeface="Arial" panose="020B0604020202020204" pitchFamily="34" charset="0"/>
              <a:buChar char="•"/>
            </a:pPr>
            <a:r>
              <a:rPr lang="en-GB" sz="1000" dirty="0"/>
              <a:t>Use tweezers and clothes pegs to pick small things up so it strengthens the muscles in our fingers, which will help us hold a pencil correctly.</a:t>
            </a:r>
          </a:p>
          <a:p>
            <a:pPr marL="171450" indent="-171450">
              <a:buFont typeface="Arial" panose="020B0604020202020204" pitchFamily="34" charset="0"/>
              <a:buChar char="•"/>
            </a:pPr>
            <a:r>
              <a:rPr lang="en-GB" sz="1000" dirty="0"/>
              <a:t>Hold and use scissors independently.</a:t>
            </a:r>
          </a:p>
        </p:txBody>
      </p:sp>
      <p:sp>
        <p:nvSpPr>
          <p:cNvPr id="5" name="TextBox 4">
            <a:extLst>
              <a:ext uri="{FF2B5EF4-FFF2-40B4-BE49-F238E27FC236}">
                <a16:creationId xmlns:a16="http://schemas.microsoft.com/office/drawing/2014/main" id="{49CBE0CC-6D90-4F85-9F70-15C2FD5819EA}"/>
              </a:ext>
            </a:extLst>
          </p:cNvPr>
          <p:cNvSpPr txBox="1"/>
          <p:nvPr/>
        </p:nvSpPr>
        <p:spPr>
          <a:xfrm>
            <a:off x="276833" y="2916161"/>
            <a:ext cx="9244669" cy="892552"/>
          </a:xfrm>
          <a:prstGeom prst="rect">
            <a:avLst/>
          </a:prstGeom>
          <a:noFill/>
          <a:ln w="28575">
            <a:solidFill>
              <a:srgbClr val="00B050"/>
            </a:solidFill>
          </a:ln>
        </p:spPr>
        <p:txBody>
          <a:bodyPr wrap="square" rtlCol="0">
            <a:spAutoFit/>
          </a:bodyPr>
          <a:lstStyle/>
          <a:p>
            <a:r>
              <a:rPr lang="en-GB" sz="1200" b="1" u="sng" dirty="0"/>
              <a:t>Understanding the World.</a:t>
            </a:r>
          </a:p>
          <a:p>
            <a:r>
              <a:rPr lang="en-GB" sz="1000" dirty="0"/>
              <a:t>We are learning :</a:t>
            </a:r>
          </a:p>
          <a:p>
            <a:pPr marL="171450" indent="-171450">
              <a:buFont typeface="Arial" panose="020B0604020202020204" pitchFamily="34" charset="0"/>
              <a:buChar char="•"/>
            </a:pPr>
            <a:r>
              <a:rPr lang="en-GB" sz="1000" dirty="0"/>
              <a:t>To name and recognise the parts of our body.</a:t>
            </a:r>
          </a:p>
          <a:p>
            <a:pPr marL="171450" indent="-171450">
              <a:buFont typeface="Arial" panose="020B0604020202020204" pitchFamily="34" charset="0"/>
              <a:buChar char="•"/>
            </a:pPr>
            <a:r>
              <a:rPr lang="en-GB" sz="1000" dirty="0"/>
              <a:t>About different festivals and special occasions and talking about how we celebrate them. E.g. Chinese New Year. Birthdays.</a:t>
            </a:r>
          </a:p>
          <a:p>
            <a:pPr marL="171450" indent="-171450">
              <a:buFont typeface="Arial" panose="020B0604020202020204" pitchFamily="34" charset="0"/>
              <a:buChar char="•"/>
            </a:pPr>
            <a:r>
              <a:rPr lang="en-GB" sz="1000" dirty="0"/>
              <a:t>To talk about how we have changed from being a baby to now. Comparing a photograph of when you was a baby and a photograph of you now will help this.</a:t>
            </a:r>
          </a:p>
        </p:txBody>
      </p:sp>
      <p:sp>
        <p:nvSpPr>
          <p:cNvPr id="4" name="TextBox 3">
            <a:extLst>
              <a:ext uri="{FF2B5EF4-FFF2-40B4-BE49-F238E27FC236}">
                <a16:creationId xmlns:a16="http://schemas.microsoft.com/office/drawing/2014/main" id="{BA65F469-A41E-4E93-A319-71F8C78924D9}"/>
              </a:ext>
            </a:extLst>
          </p:cNvPr>
          <p:cNvSpPr txBox="1"/>
          <p:nvPr/>
        </p:nvSpPr>
        <p:spPr>
          <a:xfrm>
            <a:off x="276833" y="3888852"/>
            <a:ext cx="9244669" cy="1046440"/>
          </a:xfrm>
          <a:prstGeom prst="rect">
            <a:avLst/>
          </a:prstGeom>
          <a:noFill/>
          <a:ln w="28575">
            <a:solidFill>
              <a:srgbClr val="00B050"/>
            </a:solidFill>
          </a:ln>
        </p:spPr>
        <p:txBody>
          <a:bodyPr wrap="square" rtlCol="0">
            <a:spAutoFit/>
          </a:bodyPr>
          <a:lstStyle/>
          <a:p>
            <a:r>
              <a:rPr lang="en-GB" sz="1200" b="1" u="sng" dirty="0"/>
              <a:t>Expressive Arts and Design.</a:t>
            </a:r>
          </a:p>
          <a:p>
            <a:r>
              <a:rPr lang="en-GB" sz="1000" dirty="0"/>
              <a:t>We are learning to:</a:t>
            </a:r>
          </a:p>
          <a:p>
            <a:pPr marL="171450" indent="-171450">
              <a:buFont typeface="Arial" panose="020B0604020202020204" pitchFamily="34" charset="0"/>
              <a:buChar char="•"/>
            </a:pPr>
            <a:r>
              <a:rPr lang="en-GB" sz="1000" dirty="0"/>
              <a:t>Join in with favourite songs. EG. Head, shoulders, knees and toes. If you’re happy and you know it clap your hands. Tommy Thumb. </a:t>
            </a:r>
            <a:r>
              <a:rPr lang="en-GB" sz="1000" dirty="0" err="1"/>
              <a:t>Hokey</a:t>
            </a:r>
            <a:r>
              <a:rPr lang="en-GB" sz="1000" dirty="0"/>
              <a:t> cokey. </a:t>
            </a:r>
          </a:p>
          <a:p>
            <a:pPr marL="171450" indent="-171450">
              <a:buFont typeface="Arial" panose="020B0604020202020204" pitchFamily="34" charset="0"/>
              <a:buChar char="•"/>
            </a:pPr>
            <a:r>
              <a:rPr lang="en-GB" sz="1000" dirty="0"/>
              <a:t>Make believe by pretending to have birthday parties and looking after a baby. (doll).</a:t>
            </a:r>
          </a:p>
          <a:p>
            <a:pPr marL="171450" indent="-171450">
              <a:buFont typeface="Arial" panose="020B0604020202020204" pitchFamily="34" charset="0"/>
              <a:buChar char="•"/>
            </a:pPr>
            <a:r>
              <a:rPr lang="en-GB" sz="1000" dirty="0"/>
              <a:t>Use different media to capture experiences-playdough person. Art straw skeleton. Natural material collage.</a:t>
            </a:r>
          </a:p>
          <a:p>
            <a:pPr marL="171450" indent="-171450">
              <a:buFont typeface="Arial" panose="020B0604020202020204" pitchFamily="34" charset="0"/>
              <a:buChar char="•"/>
            </a:pPr>
            <a:endParaRPr lang="en-GB" sz="1000" dirty="0"/>
          </a:p>
        </p:txBody>
      </p:sp>
      <p:sp>
        <p:nvSpPr>
          <p:cNvPr id="6" name="TextBox 5">
            <a:extLst>
              <a:ext uri="{FF2B5EF4-FFF2-40B4-BE49-F238E27FC236}">
                <a16:creationId xmlns:a16="http://schemas.microsoft.com/office/drawing/2014/main" id="{ADC7B4F3-B6C5-4708-943D-D1F91BCE7AB2}"/>
              </a:ext>
            </a:extLst>
          </p:cNvPr>
          <p:cNvSpPr txBox="1"/>
          <p:nvPr/>
        </p:nvSpPr>
        <p:spPr>
          <a:xfrm>
            <a:off x="276832" y="5015431"/>
            <a:ext cx="9244669" cy="1569660"/>
          </a:xfrm>
          <a:prstGeom prst="rect">
            <a:avLst/>
          </a:prstGeom>
          <a:noFill/>
          <a:ln w="28575">
            <a:solidFill>
              <a:srgbClr val="00B050"/>
            </a:solidFill>
          </a:ln>
        </p:spPr>
        <p:txBody>
          <a:bodyPr wrap="square" rtlCol="0">
            <a:spAutoFit/>
          </a:bodyPr>
          <a:lstStyle/>
          <a:p>
            <a:r>
              <a:rPr lang="en-GB" sz="1200" b="1" u="sng" dirty="0"/>
              <a:t>Other Information for this Half Term.</a:t>
            </a:r>
          </a:p>
          <a:p>
            <a:r>
              <a:rPr lang="en-GB" sz="1200" dirty="0"/>
              <a:t>Children will be bringing a library book each week and it will only be sent home in a </a:t>
            </a:r>
            <a:r>
              <a:rPr lang="en-GB" sz="1200" b="1" dirty="0"/>
              <a:t>book bag, not a backpack, </a:t>
            </a:r>
            <a:r>
              <a:rPr lang="en-GB" sz="1200" dirty="0"/>
              <a:t>to keep the book tidy and safe. Please can children bring their book bag every day. Thank you.</a:t>
            </a:r>
          </a:p>
          <a:p>
            <a:r>
              <a:rPr lang="en-GB" sz="1200" b="1" dirty="0"/>
              <a:t>Friday  11</a:t>
            </a:r>
            <a:r>
              <a:rPr lang="en-GB" sz="1200" b="1" baseline="30000" dirty="0"/>
              <a:t>th</a:t>
            </a:r>
            <a:r>
              <a:rPr lang="en-GB" sz="1200" b="1" dirty="0"/>
              <a:t> February 2022 –</a:t>
            </a:r>
            <a:r>
              <a:rPr lang="en-GB" sz="1200" dirty="0"/>
              <a:t>Last Day of Term.</a:t>
            </a:r>
          </a:p>
          <a:p>
            <a:r>
              <a:rPr lang="en-GB" sz="1200" b="1" u="sng" dirty="0">
                <a:solidFill>
                  <a:srgbClr val="FF0000"/>
                </a:solidFill>
              </a:rPr>
              <a:t>PLEASE REMEMBER!</a:t>
            </a:r>
          </a:p>
          <a:p>
            <a:r>
              <a:rPr lang="en-GB" sz="1200" b="1" u="sng" dirty="0">
                <a:solidFill>
                  <a:srgbClr val="FF0000"/>
                </a:solidFill>
              </a:rPr>
              <a:t>15th January 2022-</a:t>
            </a:r>
            <a:r>
              <a:rPr lang="en-GB" sz="1200" dirty="0"/>
              <a:t>All applications for Full-Time school must be completed by midnight on this date.</a:t>
            </a:r>
            <a:endParaRPr lang="en-GB" sz="1200" b="1" u="sng" dirty="0">
              <a:solidFill>
                <a:srgbClr val="FF0000"/>
              </a:solidFill>
            </a:endParaRPr>
          </a:p>
          <a:p>
            <a:r>
              <a:rPr lang="en-GB" sz="1200" dirty="0"/>
              <a:t>Continue to use  </a:t>
            </a:r>
            <a:r>
              <a:rPr lang="en-GB" sz="1200" b="1" dirty="0"/>
              <a:t>Class Dojo </a:t>
            </a:r>
            <a:r>
              <a:rPr lang="en-GB" sz="1200" dirty="0"/>
              <a:t>if you would like to send a message or ask a question and to keep up to date with Nursery news.</a:t>
            </a:r>
          </a:p>
          <a:p>
            <a:r>
              <a:rPr lang="en-GB" sz="1200" dirty="0"/>
              <a:t> </a:t>
            </a:r>
          </a:p>
        </p:txBody>
      </p:sp>
    </p:spTree>
    <p:extLst>
      <p:ext uri="{BB962C8B-B14F-4D97-AF65-F5344CB8AC3E}">
        <p14:creationId xmlns:p14="http://schemas.microsoft.com/office/powerpoint/2010/main" val="11175431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1155</TotalTime>
  <Words>1039</Words>
  <Application>Microsoft Macintosh PowerPoint</Application>
  <PresentationFormat>A4 Paper (210x297 mm)</PresentationFormat>
  <Paragraphs>56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Jeffrey Clements</dc:creator>
  <cp:lastModifiedBy>1</cp:lastModifiedBy>
  <cp:revision>23</cp:revision>
  <dcterms:created xsi:type="dcterms:W3CDTF">2020-11-05T19:44:49Z</dcterms:created>
  <dcterms:modified xsi:type="dcterms:W3CDTF">2022-02-01T17:02:03Z</dcterms:modified>
</cp:coreProperties>
</file>