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1" d="100"/>
          <a:sy n="111" d="100"/>
        </p:scale>
        <p:origin x="45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0D4FC953-52BF-4974-8CE8-7311061B6DE0}" type="datetimeFigureOut">
              <a:rPr lang="en-GB" smtClean="0"/>
              <a:t>10/01/2022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CA310C9-0BBE-4220-9A70-406B8619633E}" type="slidenum">
              <a:rPr lang="en-GB" smtClean="0"/>
              <a:t>‹#›</a:t>
            </a:fld>
            <a:endParaRPr lang="en-GB"/>
          </a:p>
        </p:txBody>
      </p:sp>
    </p:spTree>
    <p:extLst>
      <p:ext uri="{BB962C8B-B14F-4D97-AF65-F5344CB8AC3E}">
        <p14:creationId xmlns:p14="http://schemas.microsoft.com/office/powerpoint/2010/main" val="1125240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D4FC953-52BF-4974-8CE8-7311061B6DE0}" type="datetimeFigureOut">
              <a:rPr lang="en-GB" smtClean="0"/>
              <a:t>10/01/2022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CA310C9-0BBE-4220-9A70-406B8619633E}" type="slidenum">
              <a:rPr lang="en-GB" smtClean="0"/>
              <a:t>‹#›</a:t>
            </a:fld>
            <a:endParaRPr lang="en-GB"/>
          </a:p>
        </p:txBody>
      </p:sp>
    </p:spTree>
    <p:extLst>
      <p:ext uri="{BB962C8B-B14F-4D97-AF65-F5344CB8AC3E}">
        <p14:creationId xmlns:p14="http://schemas.microsoft.com/office/powerpoint/2010/main" val="42901537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D4FC953-52BF-4974-8CE8-7311061B6DE0}" type="datetimeFigureOut">
              <a:rPr lang="en-GB" smtClean="0"/>
              <a:t>10/01/2022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CA310C9-0BBE-4220-9A70-406B8619633E}" type="slidenum">
              <a:rPr lang="en-GB" smtClean="0"/>
              <a:t>‹#›</a:t>
            </a:fld>
            <a:endParaRPr lang="en-GB"/>
          </a:p>
        </p:txBody>
      </p:sp>
    </p:spTree>
    <p:extLst>
      <p:ext uri="{BB962C8B-B14F-4D97-AF65-F5344CB8AC3E}">
        <p14:creationId xmlns:p14="http://schemas.microsoft.com/office/powerpoint/2010/main" val="34417943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D4FC953-52BF-4974-8CE8-7311061B6DE0}" type="datetimeFigureOut">
              <a:rPr lang="en-GB" smtClean="0"/>
              <a:t>10/01/2022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CA310C9-0BBE-4220-9A70-406B8619633E}" type="slidenum">
              <a:rPr lang="en-GB" smtClean="0"/>
              <a:t>‹#›</a:t>
            </a:fld>
            <a:endParaRPr lang="en-GB"/>
          </a:p>
        </p:txBody>
      </p:sp>
    </p:spTree>
    <p:extLst>
      <p:ext uri="{BB962C8B-B14F-4D97-AF65-F5344CB8AC3E}">
        <p14:creationId xmlns:p14="http://schemas.microsoft.com/office/powerpoint/2010/main" val="42017055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D4FC953-52BF-4974-8CE8-7311061B6DE0}" type="datetimeFigureOut">
              <a:rPr lang="en-GB" smtClean="0"/>
              <a:t>10/01/2022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CA310C9-0BBE-4220-9A70-406B8619633E}" type="slidenum">
              <a:rPr lang="en-GB" smtClean="0"/>
              <a:t>‹#›</a:t>
            </a:fld>
            <a:endParaRPr lang="en-GB"/>
          </a:p>
        </p:txBody>
      </p:sp>
    </p:spTree>
    <p:extLst>
      <p:ext uri="{BB962C8B-B14F-4D97-AF65-F5344CB8AC3E}">
        <p14:creationId xmlns:p14="http://schemas.microsoft.com/office/powerpoint/2010/main" val="2059281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0D4FC953-52BF-4974-8CE8-7311061B6DE0}" type="datetimeFigureOut">
              <a:rPr lang="en-GB" smtClean="0"/>
              <a:t>10/01/2022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CA310C9-0BBE-4220-9A70-406B8619633E}" type="slidenum">
              <a:rPr lang="en-GB" smtClean="0"/>
              <a:t>‹#›</a:t>
            </a:fld>
            <a:endParaRPr lang="en-GB"/>
          </a:p>
        </p:txBody>
      </p:sp>
    </p:spTree>
    <p:extLst>
      <p:ext uri="{BB962C8B-B14F-4D97-AF65-F5344CB8AC3E}">
        <p14:creationId xmlns:p14="http://schemas.microsoft.com/office/powerpoint/2010/main" val="5934902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0D4FC953-52BF-4974-8CE8-7311061B6DE0}" type="datetimeFigureOut">
              <a:rPr lang="en-GB" smtClean="0"/>
              <a:t>10/01/2022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CA310C9-0BBE-4220-9A70-406B8619633E}" type="slidenum">
              <a:rPr lang="en-GB" smtClean="0"/>
              <a:t>‹#›</a:t>
            </a:fld>
            <a:endParaRPr lang="en-GB"/>
          </a:p>
        </p:txBody>
      </p:sp>
    </p:spTree>
    <p:extLst>
      <p:ext uri="{BB962C8B-B14F-4D97-AF65-F5344CB8AC3E}">
        <p14:creationId xmlns:p14="http://schemas.microsoft.com/office/powerpoint/2010/main" val="2633030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0D4FC953-52BF-4974-8CE8-7311061B6DE0}" type="datetimeFigureOut">
              <a:rPr lang="en-GB" smtClean="0"/>
              <a:t>10/01/2022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CA310C9-0BBE-4220-9A70-406B8619633E}" type="slidenum">
              <a:rPr lang="en-GB" smtClean="0"/>
              <a:t>‹#›</a:t>
            </a:fld>
            <a:endParaRPr lang="en-GB"/>
          </a:p>
        </p:txBody>
      </p:sp>
    </p:spTree>
    <p:extLst>
      <p:ext uri="{BB962C8B-B14F-4D97-AF65-F5344CB8AC3E}">
        <p14:creationId xmlns:p14="http://schemas.microsoft.com/office/powerpoint/2010/main" val="31035121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4FC953-52BF-4974-8CE8-7311061B6DE0}" type="datetimeFigureOut">
              <a:rPr lang="en-GB" smtClean="0"/>
              <a:t>10/01/2022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CA310C9-0BBE-4220-9A70-406B8619633E}" type="slidenum">
              <a:rPr lang="en-GB" smtClean="0"/>
              <a:t>‹#›</a:t>
            </a:fld>
            <a:endParaRPr lang="en-GB"/>
          </a:p>
        </p:txBody>
      </p:sp>
    </p:spTree>
    <p:extLst>
      <p:ext uri="{BB962C8B-B14F-4D97-AF65-F5344CB8AC3E}">
        <p14:creationId xmlns:p14="http://schemas.microsoft.com/office/powerpoint/2010/main" val="12107545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D4FC953-52BF-4974-8CE8-7311061B6DE0}" type="datetimeFigureOut">
              <a:rPr lang="en-GB" smtClean="0"/>
              <a:t>10/01/2022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CA310C9-0BBE-4220-9A70-406B8619633E}" type="slidenum">
              <a:rPr lang="en-GB" smtClean="0"/>
              <a:t>‹#›</a:t>
            </a:fld>
            <a:endParaRPr lang="en-GB"/>
          </a:p>
        </p:txBody>
      </p:sp>
    </p:spTree>
    <p:extLst>
      <p:ext uri="{BB962C8B-B14F-4D97-AF65-F5344CB8AC3E}">
        <p14:creationId xmlns:p14="http://schemas.microsoft.com/office/powerpoint/2010/main" val="2802328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D4FC953-52BF-4974-8CE8-7311061B6DE0}" type="datetimeFigureOut">
              <a:rPr lang="en-GB" smtClean="0"/>
              <a:t>10/01/2022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CA310C9-0BBE-4220-9A70-406B8619633E}" type="slidenum">
              <a:rPr lang="en-GB" smtClean="0"/>
              <a:t>‹#›</a:t>
            </a:fld>
            <a:endParaRPr lang="en-GB"/>
          </a:p>
        </p:txBody>
      </p:sp>
    </p:spTree>
    <p:extLst>
      <p:ext uri="{BB962C8B-B14F-4D97-AF65-F5344CB8AC3E}">
        <p14:creationId xmlns:p14="http://schemas.microsoft.com/office/powerpoint/2010/main" val="27216161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4FC953-52BF-4974-8CE8-7311061B6DE0}" type="datetimeFigureOut">
              <a:rPr lang="en-GB" smtClean="0"/>
              <a:t>10/01/2022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A310C9-0BBE-4220-9A70-406B8619633E}" type="slidenum">
              <a:rPr lang="en-GB" smtClean="0"/>
              <a:t>‹#›</a:t>
            </a:fld>
            <a:endParaRPr lang="en-GB"/>
          </a:p>
        </p:txBody>
      </p:sp>
    </p:spTree>
    <p:extLst>
      <p:ext uri="{BB962C8B-B14F-4D97-AF65-F5344CB8AC3E}">
        <p14:creationId xmlns:p14="http://schemas.microsoft.com/office/powerpoint/2010/main" val="35667755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951913" y="30633"/>
            <a:ext cx="6010101" cy="523220"/>
          </a:xfrm>
          <a:prstGeom prst="rect">
            <a:avLst/>
          </a:prstGeom>
          <a:noFill/>
        </p:spPr>
        <p:txBody>
          <a:bodyPr wrap="square" lIns="91440" tIns="45720" rIns="91440" bIns="45720">
            <a:spAutoFit/>
          </a:bodyPr>
          <a:lstStyle/>
          <a:p>
            <a:pPr algn="ctr"/>
            <a:r>
              <a:rPr lang="en-US" sz="28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Year 4: </a:t>
            </a:r>
            <a:r>
              <a:rPr lang="en-US" sz="2800" b="0" cap="none" spc="0" dirty="0" smtClean="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Spring </a:t>
            </a:r>
            <a:r>
              <a:rPr lang="en-US" sz="280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1</a:t>
            </a:r>
            <a:r>
              <a:rPr lang="en-US" sz="2800" b="0" cap="none" spc="0" dirty="0" smtClean="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 Impressive India</a:t>
            </a:r>
            <a:endParaRPr lang="en-US" sz="28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p:txBody>
      </p:sp>
      <p:sp>
        <p:nvSpPr>
          <p:cNvPr id="7" name="Text Box 3"/>
          <p:cNvSpPr txBox="1">
            <a:spLocks noChangeArrowheads="1"/>
          </p:cNvSpPr>
          <p:nvPr/>
        </p:nvSpPr>
        <p:spPr bwMode="auto">
          <a:xfrm>
            <a:off x="6388328" y="3213395"/>
            <a:ext cx="5266115" cy="3092335"/>
          </a:xfrm>
          <a:prstGeom prst="rect">
            <a:avLst/>
          </a:prstGeom>
          <a:noFill/>
          <a:ln w="38100" algn="in">
            <a:solidFill>
              <a:srgbClr val="008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FFC000"/>
                  </a:outerShdw>
                </a:effectLst>
              </a14:hiddenEffects>
            </a:ext>
          </a:extLst>
        </p:spPr>
        <p:txBody>
          <a:bodyPr vert="horz" wrap="square" lIns="36576" tIns="36576" rIns="36576" bIns="36576" numCol="1" anchor="t" anchorCtr="0" compatLnSpc="1">
            <a:prstTxWarp prst="textNoShape">
              <a:avLst/>
            </a:prstTxWarp>
          </a:bodyPr>
          <a:lstStyle/>
          <a:p>
            <a:pPr marL="85725"/>
            <a:r>
              <a:rPr lang="en-GB" sz="1100" b="1" u="sng" dirty="0">
                <a:cs typeface="Arial" panose="020B0604020202020204" pitchFamily="34" charset="0"/>
              </a:rPr>
              <a:t>Homework:</a:t>
            </a:r>
            <a:endParaRPr lang="en-GB" sz="1100" dirty="0">
              <a:cs typeface="Arial" panose="020B0604020202020204" pitchFamily="34" charset="0"/>
            </a:endParaRPr>
          </a:p>
          <a:p>
            <a:pPr marL="85725"/>
            <a:r>
              <a:rPr lang="en-GB" sz="1100" dirty="0">
                <a:cs typeface="Arial" panose="020B0604020202020204" pitchFamily="34" charset="0"/>
              </a:rPr>
              <a:t>Maths and English homework will be given out on </a:t>
            </a:r>
            <a:r>
              <a:rPr lang="en-GB" sz="1100" b="1" dirty="0">
                <a:cs typeface="Arial" panose="020B0604020202020204" pitchFamily="34" charset="0"/>
              </a:rPr>
              <a:t>Thursday</a:t>
            </a:r>
            <a:r>
              <a:rPr lang="en-GB" sz="1100" dirty="0">
                <a:cs typeface="Arial" panose="020B0604020202020204" pitchFamily="34" charset="0"/>
              </a:rPr>
              <a:t> and must be returned </a:t>
            </a:r>
            <a:r>
              <a:rPr lang="en-GB" sz="1100" dirty="0" smtClean="0">
                <a:cs typeface="Arial" panose="020B0604020202020204" pitchFamily="34" charset="0"/>
              </a:rPr>
              <a:t>before the </a:t>
            </a:r>
            <a:r>
              <a:rPr lang="en-GB" sz="1100" dirty="0">
                <a:cs typeface="Arial" panose="020B0604020202020204" pitchFamily="34" charset="0"/>
              </a:rPr>
              <a:t>following Friday. </a:t>
            </a:r>
            <a:r>
              <a:rPr lang="en-GB" sz="1100" dirty="0">
                <a:cs typeface="Arial" panose="020B0604020202020204" pitchFamily="34" charset="0"/>
              </a:rPr>
              <a:t> </a:t>
            </a:r>
            <a:r>
              <a:rPr lang="en-GB" sz="1100" dirty="0" smtClean="0">
                <a:cs typeface="Arial" panose="020B0604020202020204" pitchFamily="34" charset="0"/>
              </a:rPr>
              <a:t>Reading</a:t>
            </a:r>
            <a:r>
              <a:rPr lang="en-GB" sz="1100" dirty="0">
                <a:cs typeface="Arial" panose="020B0604020202020204" pitchFamily="34" charset="0"/>
              </a:rPr>
              <a:t>, spellings and times tables should be practised every night.</a:t>
            </a:r>
          </a:p>
          <a:p>
            <a:pPr marL="85725"/>
            <a:endParaRPr lang="en-GB" sz="500" dirty="0" smtClean="0">
              <a:cs typeface="Arial" panose="020B0604020202020204" pitchFamily="34" charset="0"/>
            </a:endParaRPr>
          </a:p>
          <a:p>
            <a:pPr marL="85725"/>
            <a:r>
              <a:rPr lang="en-GB" sz="1100" b="1" u="sng" dirty="0" smtClean="0">
                <a:cs typeface="Arial" panose="020B0604020202020204" pitchFamily="34" charset="0"/>
              </a:rPr>
              <a:t>P.E</a:t>
            </a:r>
            <a:r>
              <a:rPr lang="en-GB" sz="1100" b="1" u="sng" dirty="0">
                <a:cs typeface="Arial" panose="020B0604020202020204" pitchFamily="34" charset="0"/>
              </a:rPr>
              <a:t>. Timetable</a:t>
            </a:r>
            <a:r>
              <a:rPr lang="en-GB" sz="1100" dirty="0">
                <a:cs typeface="Arial" panose="020B0604020202020204" pitchFamily="34" charset="0"/>
              </a:rPr>
              <a:t>:</a:t>
            </a:r>
          </a:p>
          <a:p>
            <a:pPr marL="85725"/>
            <a:r>
              <a:rPr lang="en-GB" sz="1100" dirty="0">
                <a:cs typeface="Arial" panose="020B0604020202020204" pitchFamily="34" charset="0"/>
              </a:rPr>
              <a:t>Class 4A:   PE Monday and Tuesday</a:t>
            </a:r>
          </a:p>
          <a:p>
            <a:pPr marL="85725"/>
            <a:r>
              <a:rPr lang="en-GB" sz="1100" dirty="0">
                <a:cs typeface="Arial" panose="020B0604020202020204" pitchFamily="34" charset="0"/>
              </a:rPr>
              <a:t>Class 4B:   PE Monday and Thursday</a:t>
            </a:r>
          </a:p>
          <a:p>
            <a:pPr marL="85725"/>
            <a:r>
              <a:rPr lang="en-GB" sz="1100" dirty="0">
                <a:cs typeface="Arial" panose="020B0604020202020204" pitchFamily="34" charset="0"/>
              </a:rPr>
              <a:t>Class 4C:   PE Monday and </a:t>
            </a:r>
            <a:r>
              <a:rPr lang="en-GB" sz="1100" dirty="0" smtClean="0">
                <a:cs typeface="Arial" panose="020B0604020202020204" pitchFamily="34" charset="0"/>
              </a:rPr>
              <a:t>Wednesday</a:t>
            </a:r>
            <a:endParaRPr lang="en-GB" sz="1100" dirty="0">
              <a:cs typeface="Arial" panose="020B0604020202020204" pitchFamily="34" charset="0"/>
            </a:endParaRPr>
          </a:p>
          <a:p>
            <a:pPr marL="85725"/>
            <a:r>
              <a:rPr lang="en-GB" sz="1100" dirty="0">
                <a:cs typeface="Arial" panose="020B0604020202020204" pitchFamily="34" charset="0"/>
              </a:rPr>
              <a:t>Please ensure that your child brings in a full PE kit to school labelled with their name and class. </a:t>
            </a:r>
            <a:r>
              <a:rPr lang="en-GB" sz="1100" dirty="0" smtClean="0">
                <a:cs typeface="Arial" panose="020B0604020202020204" pitchFamily="34" charset="0"/>
              </a:rPr>
              <a:t> </a:t>
            </a:r>
            <a:endParaRPr lang="en-GB" sz="1100" dirty="0">
              <a:cs typeface="Arial" panose="020B0604020202020204" pitchFamily="34" charset="0"/>
            </a:endParaRPr>
          </a:p>
          <a:p>
            <a:pPr marL="85725"/>
            <a:endParaRPr lang="en-GB" sz="500" dirty="0">
              <a:cs typeface="Arial" panose="020B0604020202020204" pitchFamily="34" charset="0"/>
            </a:endParaRPr>
          </a:p>
          <a:p>
            <a:pPr marL="85725"/>
            <a:r>
              <a:rPr lang="en-GB" sz="1100" b="1" u="sng" dirty="0">
                <a:cs typeface="Arial" panose="020B0604020202020204" pitchFamily="34" charset="0"/>
              </a:rPr>
              <a:t>Uniform:</a:t>
            </a:r>
            <a:r>
              <a:rPr lang="en-GB" sz="1100" dirty="0">
                <a:cs typeface="Arial" panose="020B0604020202020204" pitchFamily="34" charset="0"/>
              </a:rPr>
              <a:t> </a:t>
            </a:r>
          </a:p>
          <a:p>
            <a:pPr eaLnBrk="0" fontAlgn="base" hangingPunct="0">
              <a:spcBef>
                <a:spcPct val="0"/>
              </a:spcBef>
              <a:spcAft>
                <a:spcPct val="0"/>
              </a:spcAft>
            </a:pPr>
            <a:r>
              <a:rPr lang="en-GB" sz="1100" dirty="0">
                <a:cs typeface="Arial" panose="020B0604020202020204" pitchFamily="34" charset="0"/>
              </a:rPr>
              <a:t>Children are expected to wear the correct school uniform. All uniform should be clearly labelled with your child’s name and class. Please provide your child with a named water bottle. </a:t>
            </a:r>
            <a:r>
              <a:rPr lang="en-GB" altLang="en-US" sz="1100" b="1" dirty="0">
                <a:solidFill>
                  <a:srgbClr val="000000"/>
                </a:solidFill>
              </a:rPr>
              <a:t>No jewellery </a:t>
            </a:r>
            <a:r>
              <a:rPr lang="en-GB" altLang="en-US" sz="1100" dirty="0">
                <a:solidFill>
                  <a:srgbClr val="000000"/>
                </a:solidFill>
              </a:rPr>
              <a:t>is to be worn so please remove prior to school. </a:t>
            </a:r>
            <a:endParaRPr lang="en-GB" altLang="en-US" sz="1100" b="1" u="sng" dirty="0">
              <a:solidFill>
                <a:srgbClr val="000000"/>
              </a:solidFill>
            </a:endParaRPr>
          </a:p>
          <a:p>
            <a:pPr marL="85725"/>
            <a:endParaRPr lang="en-GB" sz="1100" dirty="0" smtClean="0">
              <a:cs typeface="Arial" panose="020B0604020202020204" pitchFamily="34" charset="0"/>
            </a:endParaRPr>
          </a:p>
          <a:p>
            <a:pPr marL="85725"/>
            <a:r>
              <a:rPr lang="en-GB" sz="1100" dirty="0" smtClean="0">
                <a:cs typeface="Arial" panose="020B0604020202020204" pitchFamily="34" charset="0"/>
              </a:rPr>
              <a:t>Class </a:t>
            </a:r>
            <a:r>
              <a:rPr lang="en-GB" sz="1100" dirty="0">
                <a:cs typeface="Arial" panose="020B0604020202020204" pitchFamily="34" charset="0"/>
              </a:rPr>
              <a:t>Teachers are always happy to discuss your child. Just </a:t>
            </a:r>
            <a:r>
              <a:rPr lang="en-GB" sz="1100" dirty="0" smtClean="0">
                <a:cs typeface="Arial" panose="020B0604020202020204" pitchFamily="34" charset="0"/>
              </a:rPr>
              <a:t>send us a message through </a:t>
            </a:r>
            <a:r>
              <a:rPr lang="en-GB" sz="1100" dirty="0">
                <a:cs typeface="Arial" panose="020B0604020202020204" pitchFamily="34" charset="0"/>
              </a:rPr>
              <a:t>Class Dojo. </a:t>
            </a:r>
            <a:endParaRPr lang="en-GB" sz="1100" dirty="0">
              <a:latin typeface="Arial" panose="020B0604020202020204" pitchFamily="34" charset="0"/>
              <a:cs typeface="Arial" panose="020B0604020202020204" pitchFamily="34" charset="0"/>
            </a:endParaRPr>
          </a:p>
          <a:p>
            <a:pPr algn="ctr"/>
            <a:r>
              <a:rPr lang="en-GB" sz="1100" b="1" dirty="0">
                <a:latin typeface="Arial" panose="020B0604020202020204" pitchFamily="34" charset="0"/>
                <a:cs typeface="Arial" panose="020B0604020202020204" pitchFamily="34" charset="0"/>
              </a:rPr>
              <a:t>HAVE YOU SET UP CLASS DOJO AND THE MY SCHOOL APP?</a:t>
            </a:r>
            <a:r>
              <a:rPr lang="en-GB" sz="1100" dirty="0">
                <a:latin typeface="Arial" panose="020B0604020202020204" pitchFamily="34" charset="0"/>
                <a:cs typeface="Arial" panose="020B0604020202020204" pitchFamily="34" charset="0"/>
              </a:rPr>
              <a:t> </a:t>
            </a:r>
          </a:p>
          <a:p>
            <a:pPr algn="ctr"/>
            <a:endParaRPr lang="en-GB" sz="1000" dirty="0">
              <a:highlight>
                <a:srgbClr val="FFFF00"/>
              </a:highlight>
            </a:endParaRPr>
          </a:p>
          <a:p>
            <a:endParaRPr lang="en-GB" sz="1000" dirty="0">
              <a:latin typeface="Arial" panose="020B0604020202020204" pitchFamily="34" charset="0"/>
              <a:cs typeface="Arial" panose="020B0604020202020204" pitchFamily="34" charset="0"/>
            </a:endParaRPr>
          </a:p>
        </p:txBody>
      </p:sp>
      <p:sp>
        <p:nvSpPr>
          <p:cNvPr id="8" name="Text Box 4"/>
          <p:cNvSpPr txBox="1">
            <a:spLocks noChangeArrowheads="1"/>
          </p:cNvSpPr>
          <p:nvPr/>
        </p:nvSpPr>
        <p:spPr bwMode="auto">
          <a:xfrm>
            <a:off x="66500" y="200169"/>
            <a:ext cx="6006496" cy="2051325"/>
          </a:xfrm>
          <a:prstGeom prst="rect">
            <a:avLst/>
          </a:prstGeom>
          <a:noFill/>
          <a:ln w="38100" algn="in">
            <a:solidFill>
              <a:srgbClr val="008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FFC000"/>
                  </a:outerShdw>
                </a:effectLst>
              </a14:hiddenEffects>
            </a:ext>
          </a:extLst>
        </p:spPr>
        <p:txBody>
          <a:bodyPr vert="horz" wrap="square" lIns="36576" tIns="36576" rIns="36576" bIns="36576" numCol="1" anchor="t" anchorCtr="0" compatLnSpc="1">
            <a:prstTxWarp prst="textNoShape">
              <a:avLst/>
            </a:prstTxWarp>
          </a:bodyPr>
          <a:lstStyle/>
          <a:p>
            <a:pPr marL="180975" algn="just"/>
            <a:r>
              <a:rPr lang="en-GB" sz="1100" b="1" u="sng" dirty="0">
                <a:cs typeface="Arial" panose="020B0604020202020204" pitchFamily="34" charset="0"/>
              </a:rPr>
              <a:t>English</a:t>
            </a:r>
          </a:p>
          <a:p>
            <a:pPr marL="85725" algn="just" defTabSz="882650"/>
            <a:r>
              <a:rPr lang="en-GB" sz="1100" dirty="0" smtClean="0">
                <a:cs typeface="Arial" panose="020B0604020202020204" pitchFamily="34" charset="0"/>
              </a:rPr>
              <a:t>This </a:t>
            </a:r>
            <a:r>
              <a:rPr lang="en-GB" sz="1100" dirty="0">
                <a:cs typeface="Arial" panose="020B0604020202020204" pitchFamily="34" charset="0"/>
              </a:rPr>
              <a:t>term the children will be looking at </a:t>
            </a:r>
            <a:r>
              <a:rPr lang="en-GB" sz="1100" dirty="0" smtClean="0">
                <a:cs typeface="Arial" panose="020B0604020202020204" pitchFamily="34" charset="0"/>
              </a:rPr>
              <a:t>narrative poetry</a:t>
            </a:r>
            <a:r>
              <a:rPr lang="en-GB" sz="1100" dirty="0">
                <a:cs typeface="Arial" panose="020B0604020202020204" pitchFamily="34" charset="0"/>
              </a:rPr>
              <a:t>, learning how to </a:t>
            </a:r>
            <a:r>
              <a:rPr lang="en-GB" sz="1100" dirty="0" smtClean="0">
                <a:cs typeface="Arial" panose="020B0604020202020204" pitchFamily="34" charset="0"/>
              </a:rPr>
              <a:t>memorise and </a:t>
            </a:r>
            <a:r>
              <a:rPr lang="en-GB" sz="1100" dirty="0">
                <a:cs typeface="Arial" panose="020B0604020202020204" pitchFamily="34" charset="0"/>
              </a:rPr>
              <a:t>to perform with expression. They will be learning about </a:t>
            </a:r>
            <a:r>
              <a:rPr lang="en-GB" sz="1100" dirty="0"/>
              <a:t>the features of </a:t>
            </a:r>
            <a:r>
              <a:rPr lang="en-GB" sz="1100" dirty="0" smtClean="0"/>
              <a:t>the author, Kaye </a:t>
            </a:r>
            <a:r>
              <a:rPr lang="en-GB" sz="1100" dirty="0" err="1" smtClean="0"/>
              <a:t>Umansky’s</a:t>
            </a:r>
            <a:r>
              <a:rPr lang="en-GB" sz="1100" dirty="0" smtClean="0"/>
              <a:t>, </a:t>
            </a:r>
            <a:r>
              <a:rPr lang="en-GB" sz="1100" dirty="0"/>
              <a:t>style</a:t>
            </a:r>
            <a:r>
              <a:rPr lang="en-GB" sz="1100" dirty="0" smtClean="0"/>
              <a:t>, (</a:t>
            </a:r>
            <a:r>
              <a:rPr lang="en-GB" sz="1100" i="1" dirty="0" smtClean="0"/>
              <a:t>comical </a:t>
            </a:r>
            <a:r>
              <a:rPr lang="en-GB" sz="1100" i="1" dirty="0"/>
              <a:t>images</a:t>
            </a:r>
            <a:r>
              <a:rPr lang="en-GB" sz="1100" dirty="0"/>
              <a:t>, </a:t>
            </a:r>
            <a:r>
              <a:rPr lang="en-GB" sz="1100" i="1" dirty="0"/>
              <a:t>extra information in brackets</a:t>
            </a:r>
            <a:r>
              <a:rPr lang="en-GB" sz="1100" dirty="0"/>
              <a:t>, </a:t>
            </a:r>
            <a:r>
              <a:rPr lang="en-GB" sz="1100" i="1" dirty="0"/>
              <a:t>made-up adjectives such as ‘</a:t>
            </a:r>
            <a:r>
              <a:rPr lang="en-GB" sz="1100" i="1" dirty="0" err="1"/>
              <a:t>trollish</a:t>
            </a:r>
            <a:r>
              <a:rPr lang="en-GB" sz="1100" i="1" dirty="0" smtClean="0"/>
              <a:t>’</a:t>
            </a:r>
            <a:r>
              <a:rPr lang="en-GB" sz="1100" dirty="0" smtClean="0"/>
              <a:t>.) and trying to use the same features in their own writing. They will also be studying whose view point a piece of writing is written from and ensuring that they use powerful adjectives and adverbs in their writing. </a:t>
            </a:r>
            <a:endParaRPr lang="en-GB" sz="1100" dirty="0">
              <a:cs typeface="Arial" panose="020B0604020202020204" pitchFamily="34" charset="0"/>
            </a:endParaRPr>
          </a:p>
          <a:p>
            <a:pPr marL="85725" algn="just" defTabSz="882650"/>
            <a:endParaRPr lang="en-GB" sz="500" dirty="0">
              <a:cs typeface="Arial" panose="020B0604020202020204" pitchFamily="34" charset="0"/>
            </a:endParaRPr>
          </a:p>
          <a:p>
            <a:pPr marL="85725" algn="just" defTabSz="882650"/>
            <a:r>
              <a:rPr lang="en-GB" sz="1100" dirty="0">
                <a:cs typeface="Arial" panose="020B0604020202020204" pitchFamily="34" charset="0"/>
              </a:rPr>
              <a:t>Please encourage your child to read at home every day.  They will have the opportunity to change home reading books at least once a week. Each week the children will  be taught a new spelling pattern and also how to identify word meaning through context and the use of a dictionary. Children will be encouraged to use new words in their writing. They will  be taught a range of grammatical terms and the correct usage.</a:t>
            </a:r>
          </a:p>
          <a:p>
            <a:pPr algn="just"/>
            <a:r>
              <a:rPr lang="en-GB" sz="1100" dirty="0">
                <a:cs typeface="Arial" panose="020B0604020202020204" pitchFamily="34" charset="0"/>
              </a:rPr>
              <a:t> </a:t>
            </a:r>
          </a:p>
          <a:p>
            <a:pPr algn="just"/>
            <a:r>
              <a:rPr lang="en-GB" sz="1100" dirty="0">
                <a:latin typeface="Arial" panose="020B0604020202020204" pitchFamily="34" charset="0"/>
                <a:cs typeface="Arial" panose="020B0604020202020204" pitchFamily="34" charset="0"/>
              </a:rPr>
              <a:t> </a:t>
            </a:r>
          </a:p>
          <a:p>
            <a:pPr algn="just"/>
            <a:r>
              <a:rPr lang="en-GB" sz="1100" dirty="0">
                <a:latin typeface="Arial" panose="020B0604020202020204" pitchFamily="34" charset="0"/>
                <a:cs typeface="Arial" panose="020B0604020202020204" pitchFamily="34" charset="0"/>
              </a:rPr>
              <a:t> </a:t>
            </a:r>
          </a:p>
        </p:txBody>
      </p:sp>
      <p:sp>
        <p:nvSpPr>
          <p:cNvPr id="9" name="Text Box 5"/>
          <p:cNvSpPr txBox="1">
            <a:spLocks noChangeArrowheads="1"/>
          </p:cNvSpPr>
          <p:nvPr/>
        </p:nvSpPr>
        <p:spPr bwMode="auto">
          <a:xfrm>
            <a:off x="66500" y="2360030"/>
            <a:ext cx="6068289" cy="4131425"/>
          </a:xfrm>
          <a:prstGeom prst="rect">
            <a:avLst/>
          </a:prstGeom>
          <a:noFill/>
          <a:ln w="38100" algn="in">
            <a:solidFill>
              <a:srgbClr val="008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FFC000"/>
                  </a:outerShdw>
                </a:effectLst>
              </a14:hiddenEffects>
            </a:ext>
          </a:extLst>
        </p:spPr>
        <p:txBody>
          <a:bodyPr vert="horz" wrap="square" lIns="36576" tIns="36576" rIns="36576" bIns="36576" numCol="1" anchor="t" anchorCtr="0" compatLnSpc="1">
            <a:prstTxWarp prst="textNoShape">
              <a:avLst/>
            </a:prstTxWarp>
          </a:bodyPr>
          <a:lstStyle/>
          <a:p>
            <a:pPr marL="85725"/>
            <a:r>
              <a:rPr lang="en-GB" sz="1100" b="1" u="sng" dirty="0">
                <a:cs typeface="Arial" panose="020B0604020202020204" pitchFamily="34" charset="0"/>
              </a:rPr>
              <a:t>The Wider Curriculum </a:t>
            </a:r>
            <a:r>
              <a:rPr lang="en-GB" sz="1100" b="1" u="sng" dirty="0" smtClean="0">
                <a:cs typeface="Arial" panose="020B0604020202020204" pitchFamily="34" charset="0"/>
              </a:rPr>
              <a:t>- </a:t>
            </a:r>
            <a:r>
              <a:rPr lang="en-GB" sz="1100" dirty="0">
                <a:cs typeface="Arial" panose="020B0604020202020204" pitchFamily="34" charset="0"/>
              </a:rPr>
              <a:t>Our topic this term is ‘Impressive India’ </a:t>
            </a:r>
            <a:endParaRPr lang="en-GB" sz="1100" dirty="0">
              <a:cs typeface="Arial" panose="020B0604020202020204" pitchFamily="34" charset="0"/>
            </a:endParaRPr>
          </a:p>
          <a:p>
            <a:pPr marL="85725"/>
            <a:r>
              <a:rPr lang="en-GB" sz="1100" dirty="0" smtClean="0">
                <a:cs typeface="Arial" panose="020B0604020202020204" pitchFamily="34" charset="0"/>
              </a:rPr>
              <a:t>In </a:t>
            </a:r>
            <a:r>
              <a:rPr lang="en-GB" sz="1100" b="1" dirty="0" smtClean="0">
                <a:cs typeface="Arial" panose="020B0604020202020204" pitchFamily="34" charset="0"/>
              </a:rPr>
              <a:t>Geography</a:t>
            </a:r>
            <a:r>
              <a:rPr lang="en-GB" sz="1100" dirty="0" smtClean="0">
                <a:cs typeface="Arial" panose="020B0604020202020204" pitchFamily="34" charset="0"/>
              </a:rPr>
              <a:t> the children will locate </a:t>
            </a:r>
            <a:r>
              <a:rPr lang="en-GB" sz="1100" dirty="0">
                <a:cs typeface="Arial" panose="020B0604020202020204" pitchFamily="34" charset="0"/>
              </a:rPr>
              <a:t>India on a map and look at the major seas and countries that surround it. </a:t>
            </a:r>
            <a:r>
              <a:rPr lang="en-GB" sz="1100" dirty="0" smtClean="0">
                <a:cs typeface="Arial" panose="020B0604020202020204" pitchFamily="34" charset="0"/>
              </a:rPr>
              <a:t>They will study the human and physical </a:t>
            </a:r>
            <a:r>
              <a:rPr lang="en-GB" sz="1100" dirty="0">
                <a:cs typeface="Arial" panose="020B0604020202020204" pitchFamily="34" charset="0"/>
              </a:rPr>
              <a:t>and </a:t>
            </a:r>
            <a:r>
              <a:rPr lang="en-GB" sz="1100" dirty="0" smtClean="0">
                <a:cs typeface="Arial" panose="020B0604020202020204" pitchFamily="34" charset="0"/>
              </a:rPr>
              <a:t>features of </a:t>
            </a:r>
            <a:r>
              <a:rPr lang="en-GB" sz="1100" dirty="0">
                <a:cs typeface="Arial" panose="020B0604020202020204" pitchFamily="34" charset="0"/>
              </a:rPr>
              <a:t>India and </a:t>
            </a:r>
            <a:r>
              <a:rPr lang="en-GB" sz="1100" dirty="0" smtClean="0">
                <a:cs typeface="Arial" panose="020B0604020202020204" pitchFamily="34" charset="0"/>
              </a:rPr>
              <a:t>explore </a:t>
            </a:r>
            <a:r>
              <a:rPr lang="en-GB" sz="1100" dirty="0">
                <a:cs typeface="Arial" panose="020B0604020202020204" pitchFamily="34" charset="0"/>
              </a:rPr>
              <a:t>the six different climate regions </a:t>
            </a:r>
            <a:r>
              <a:rPr lang="en-GB" sz="1100" dirty="0" smtClean="0">
                <a:cs typeface="Arial" panose="020B0604020202020204" pitchFamily="34" charset="0"/>
              </a:rPr>
              <a:t>India </a:t>
            </a:r>
            <a:r>
              <a:rPr lang="en-GB" sz="1100" dirty="0">
                <a:cs typeface="Arial" panose="020B0604020202020204" pitchFamily="34" charset="0"/>
              </a:rPr>
              <a:t>experiences. </a:t>
            </a:r>
            <a:r>
              <a:rPr lang="en-GB" sz="1100" dirty="0" smtClean="0">
                <a:cs typeface="Arial" panose="020B0604020202020204" pitchFamily="34" charset="0"/>
              </a:rPr>
              <a:t>Explore </a:t>
            </a:r>
            <a:r>
              <a:rPr lang="en-GB" sz="1100" dirty="0">
                <a:cs typeface="Arial" panose="020B0604020202020204" pitchFamily="34" charset="0"/>
              </a:rPr>
              <a:t>India’s cities and make comparisons between them. Explore the rich culture of India and make comparisons to the UK. </a:t>
            </a:r>
            <a:endParaRPr lang="en-GB" sz="1100" dirty="0">
              <a:cs typeface="Arial" panose="020B0604020202020204" pitchFamily="34" charset="0"/>
            </a:endParaRPr>
          </a:p>
          <a:p>
            <a:pPr marL="85725"/>
            <a:r>
              <a:rPr lang="en-GB" sz="1100" dirty="0">
                <a:cs typeface="Arial" panose="020B0604020202020204" pitchFamily="34" charset="0"/>
              </a:rPr>
              <a:t>¨ </a:t>
            </a:r>
            <a:r>
              <a:rPr lang="en-GB" sz="1100" dirty="0" smtClean="0">
                <a:cs typeface="Arial" panose="020B0604020202020204" pitchFamily="34" charset="0"/>
              </a:rPr>
              <a:t>In </a:t>
            </a:r>
            <a:r>
              <a:rPr lang="en-GB" sz="1100" b="1" dirty="0" smtClean="0">
                <a:cs typeface="Arial" panose="020B0604020202020204" pitchFamily="34" charset="0"/>
              </a:rPr>
              <a:t>Design </a:t>
            </a:r>
            <a:r>
              <a:rPr lang="en-GB" sz="1100" b="1" dirty="0">
                <a:cs typeface="Arial" panose="020B0604020202020204" pitchFamily="34" charset="0"/>
              </a:rPr>
              <a:t>and </a:t>
            </a:r>
            <a:r>
              <a:rPr lang="en-GB" sz="1100" b="1" dirty="0" smtClean="0">
                <a:cs typeface="Arial" panose="020B0604020202020204" pitchFamily="34" charset="0"/>
              </a:rPr>
              <a:t>Technology</a:t>
            </a:r>
            <a:r>
              <a:rPr lang="en-GB" sz="1100" dirty="0" smtClean="0">
                <a:cs typeface="Arial" panose="020B0604020202020204" pitchFamily="34" charset="0"/>
              </a:rPr>
              <a:t> </a:t>
            </a:r>
            <a:r>
              <a:rPr lang="en-GB" sz="1100" dirty="0">
                <a:cs typeface="Arial" panose="020B0604020202020204" pitchFamily="34" charset="0"/>
              </a:rPr>
              <a:t>the children will </a:t>
            </a:r>
            <a:r>
              <a:rPr lang="en-GB" sz="1100" dirty="0" smtClean="0">
                <a:cs typeface="Arial" panose="020B0604020202020204" pitchFamily="34" charset="0"/>
              </a:rPr>
              <a:t>learn </a:t>
            </a:r>
            <a:r>
              <a:rPr lang="en-GB" sz="1100" dirty="0">
                <a:cs typeface="Arial" panose="020B0604020202020204" pitchFamily="34" charset="0"/>
              </a:rPr>
              <a:t>about seasonal products and the production of food in the UK and Europe. They will taste and evaluate Indian foods, researching how they are prepared and </a:t>
            </a:r>
            <a:r>
              <a:rPr lang="en-GB" sz="1100" dirty="0" smtClean="0">
                <a:cs typeface="Arial" panose="020B0604020202020204" pitchFamily="34" charset="0"/>
              </a:rPr>
              <a:t>cooked.  Pupils </a:t>
            </a:r>
            <a:r>
              <a:rPr lang="en-GB" sz="1100" dirty="0">
                <a:cs typeface="Arial" panose="020B0604020202020204" pitchFamily="34" charset="0"/>
              </a:rPr>
              <a:t>will prepare and make their own </a:t>
            </a:r>
            <a:r>
              <a:rPr lang="en-GB" sz="1100" dirty="0" smtClean="0">
                <a:cs typeface="Arial" panose="020B0604020202020204" pitchFamily="34" charset="0"/>
              </a:rPr>
              <a:t>Indian dish</a:t>
            </a:r>
            <a:r>
              <a:rPr lang="en-GB" sz="1100" dirty="0">
                <a:cs typeface="Arial" panose="020B0604020202020204" pitchFamily="34" charset="0"/>
              </a:rPr>
              <a:t>. </a:t>
            </a:r>
            <a:endParaRPr lang="en-GB" sz="1100" dirty="0" smtClean="0">
              <a:cs typeface="Arial" panose="020B0604020202020204" pitchFamily="34" charset="0"/>
            </a:endParaRPr>
          </a:p>
          <a:p>
            <a:pPr marL="85725"/>
            <a:r>
              <a:rPr lang="en-GB" sz="1100" dirty="0" smtClean="0">
                <a:cs typeface="Arial" panose="020B0604020202020204" pitchFamily="34" charset="0"/>
              </a:rPr>
              <a:t>¨</a:t>
            </a:r>
            <a:r>
              <a:rPr lang="en-GB" sz="1100" dirty="0">
                <a:cs typeface="Arial" panose="020B0604020202020204" pitchFamily="34" charset="0"/>
              </a:rPr>
              <a:t>  In </a:t>
            </a:r>
            <a:r>
              <a:rPr lang="en-GB" sz="1100" b="1" dirty="0">
                <a:cs typeface="Arial" panose="020B0604020202020204" pitchFamily="34" charset="0"/>
              </a:rPr>
              <a:t>Science, </a:t>
            </a:r>
            <a:r>
              <a:rPr lang="en-GB" sz="1100" dirty="0">
                <a:cs typeface="Arial" panose="020B0604020202020204" pitchFamily="34" charset="0"/>
              </a:rPr>
              <a:t>children will explore the topic of </a:t>
            </a:r>
            <a:r>
              <a:rPr lang="en-GB" sz="1100" dirty="0" smtClean="0">
                <a:cs typeface="Arial" panose="020B0604020202020204" pitchFamily="34" charset="0"/>
              </a:rPr>
              <a:t>sound</a:t>
            </a:r>
            <a:r>
              <a:rPr lang="en-GB" sz="1100" dirty="0">
                <a:cs typeface="Arial" panose="020B0604020202020204" pitchFamily="34" charset="0"/>
              </a:rPr>
              <a:t>. </a:t>
            </a:r>
            <a:r>
              <a:rPr lang="en-GB" sz="1100" dirty="0" smtClean="0">
                <a:cs typeface="Arial" panose="020B0604020202020204" pitchFamily="34" charset="0"/>
              </a:rPr>
              <a:t>They will describe </a:t>
            </a:r>
            <a:r>
              <a:rPr lang="en-GB" sz="1100" dirty="0">
                <a:cs typeface="Arial" panose="020B0604020202020204" pitchFamily="34" charset="0"/>
              </a:rPr>
              <a:t>sounds and identify different sound sources. Learn </a:t>
            </a:r>
            <a:r>
              <a:rPr lang="en-GB" sz="1100" dirty="0" smtClean="0">
                <a:cs typeface="Arial" panose="020B0604020202020204" pitchFamily="34" charset="0"/>
              </a:rPr>
              <a:t>how </a:t>
            </a:r>
            <a:r>
              <a:rPr lang="en-GB" sz="1100" dirty="0">
                <a:cs typeface="Arial" panose="020B0604020202020204" pitchFamily="34" charset="0"/>
              </a:rPr>
              <a:t>sounds are made </a:t>
            </a:r>
            <a:r>
              <a:rPr lang="en-GB" sz="1100" dirty="0" smtClean="0">
                <a:cs typeface="Arial" panose="020B0604020202020204" pitchFamily="34" charset="0"/>
              </a:rPr>
              <a:t>and how we </a:t>
            </a:r>
            <a:r>
              <a:rPr lang="en-GB" sz="1100" dirty="0">
                <a:cs typeface="Arial" panose="020B0604020202020204" pitchFamily="34" charset="0"/>
              </a:rPr>
              <a:t>hear them. Learn </a:t>
            </a:r>
            <a:r>
              <a:rPr lang="en-GB" sz="1100" dirty="0" smtClean="0">
                <a:cs typeface="Arial" panose="020B0604020202020204" pitchFamily="34" charset="0"/>
              </a:rPr>
              <a:t>ways </a:t>
            </a:r>
            <a:r>
              <a:rPr lang="en-GB" sz="1100" dirty="0">
                <a:cs typeface="Arial" panose="020B0604020202020204" pitchFamily="34" charset="0"/>
              </a:rPr>
              <a:t>to change the pitch and volume of sounds. </a:t>
            </a:r>
            <a:endParaRPr lang="en-GB" sz="1100" dirty="0" smtClean="0">
              <a:cs typeface="Arial" panose="020B0604020202020204" pitchFamily="34" charset="0"/>
            </a:endParaRPr>
          </a:p>
          <a:p>
            <a:pPr marL="85725"/>
            <a:r>
              <a:rPr lang="en-GB" sz="1100" dirty="0" smtClean="0">
                <a:cs typeface="Arial" panose="020B0604020202020204" pitchFamily="34" charset="0"/>
              </a:rPr>
              <a:t>·</a:t>
            </a:r>
            <a:r>
              <a:rPr lang="en-GB" sz="1100" dirty="0">
                <a:cs typeface="Arial" panose="020B0604020202020204" pitchFamily="34" charset="0"/>
              </a:rPr>
              <a:t> During </a:t>
            </a:r>
            <a:r>
              <a:rPr lang="en-GB" sz="1100" b="1" dirty="0">
                <a:cs typeface="Arial" panose="020B0604020202020204" pitchFamily="34" charset="0"/>
              </a:rPr>
              <a:t>RE,</a:t>
            </a:r>
            <a:r>
              <a:rPr lang="en-GB" sz="1100" dirty="0">
                <a:cs typeface="Arial" panose="020B0604020202020204" pitchFamily="34" charset="0"/>
              </a:rPr>
              <a:t> pupils will explore the </a:t>
            </a:r>
            <a:r>
              <a:rPr lang="en-GB" sz="1100" dirty="0" smtClean="0">
                <a:cs typeface="Arial" panose="020B0604020202020204" pitchFamily="34" charset="0"/>
              </a:rPr>
              <a:t>question </a:t>
            </a:r>
            <a:r>
              <a:rPr lang="en-GB" sz="1100" dirty="0" smtClean="0">
                <a:cs typeface="Arial" panose="020B0604020202020204" pitchFamily="34" charset="0"/>
              </a:rPr>
              <a:t>What </a:t>
            </a:r>
            <a:r>
              <a:rPr lang="en-GB" sz="1100" dirty="0">
                <a:cs typeface="Arial" panose="020B0604020202020204" pitchFamily="34" charset="0"/>
              </a:rPr>
              <a:t>religions are represented in our </a:t>
            </a:r>
            <a:r>
              <a:rPr lang="en-GB" sz="1100" dirty="0" smtClean="0">
                <a:cs typeface="Arial" panose="020B0604020202020204" pitchFamily="34" charset="0"/>
              </a:rPr>
              <a:t>neighbourhood? Pupils </a:t>
            </a:r>
            <a:r>
              <a:rPr lang="en-GB" sz="1100" dirty="0">
                <a:cs typeface="Arial" panose="020B0604020202020204" pitchFamily="34" charset="0"/>
              </a:rPr>
              <a:t>learn about religions in </a:t>
            </a:r>
            <a:r>
              <a:rPr lang="en-GB" sz="1100" dirty="0" smtClean="0">
                <a:cs typeface="Arial" panose="020B0604020202020204" pitchFamily="34" charset="0"/>
              </a:rPr>
              <a:t>Dagenham. Pupils will investigate </a:t>
            </a:r>
            <a:r>
              <a:rPr lang="en-GB" sz="1100" dirty="0">
                <a:cs typeface="Arial" panose="020B0604020202020204" pitchFamily="34" charset="0"/>
              </a:rPr>
              <a:t>local places of worship or community based charities in the local area. </a:t>
            </a:r>
            <a:endParaRPr lang="en-GB" sz="1100" dirty="0" smtClean="0">
              <a:cs typeface="Arial" panose="020B0604020202020204" pitchFamily="34" charset="0"/>
            </a:endParaRPr>
          </a:p>
          <a:p>
            <a:pPr marL="85725"/>
            <a:r>
              <a:rPr lang="en-GB" sz="1100" dirty="0">
                <a:cs typeface="Arial" panose="020B0604020202020204" pitchFamily="34" charset="0"/>
              </a:rPr>
              <a:t> In </a:t>
            </a:r>
            <a:r>
              <a:rPr lang="en-GB" sz="1100" b="1" dirty="0">
                <a:cs typeface="Arial" panose="020B0604020202020204" pitchFamily="34" charset="0"/>
              </a:rPr>
              <a:t>PE</a:t>
            </a:r>
            <a:r>
              <a:rPr lang="en-GB" sz="1100" dirty="0">
                <a:cs typeface="Arial" panose="020B0604020202020204" pitchFamily="34" charset="0"/>
              </a:rPr>
              <a:t> lessons children will </a:t>
            </a:r>
            <a:r>
              <a:rPr lang="en-GB" sz="1100" dirty="0" smtClean="0">
                <a:cs typeface="Arial" panose="020B0604020202020204" pitchFamily="34" charset="0"/>
              </a:rPr>
              <a:t>be </a:t>
            </a:r>
            <a:r>
              <a:rPr lang="en-GB" sz="1100" dirty="0" smtClean="0">
                <a:cs typeface="Arial" panose="020B0604020202020204" pitchFamily="34" charset="0"/>
              </a:rPr>
              <a:t>developing their throwing</a:t>
            </a:r>
            <a:r>
              <a:rPr lang="en-GB" sz="1100" dirty="0">
                <a:cs typeface="Arial" panose="020B0604020202020204" pitchFamily="34" charset="0"/>
              </a:rPr>
              <a:t>, catching, passing, shooting and travelling </a:t>
            </a:r>
            <a:r>
              <a:rPr lang="en-GB" sz="1100" dirty="0" smtClean="0">
                <a:cs typeface="Arial" panose="020B0604020202020204" pitchFamily="34" charset="0"/>
              </a:rPr>
              <a:t>skills through the sport of Handball. In gymnastics </a:t>
            </a:r>
            <a:r>
              <a:rPr lang="en-GB" sz="1100" dirty="0">
                <a:cs typeface="Arial" panose="020B0604020202020204" pitchFamily="34" charset="0"/>
              </a:rPr>
              <a:t>they will  focuses on various stands, balances and forward rolls. Pupils will perform sequences on, off and over apparatus</a:t>
            </a:r>
            <a:r>
              <a:rPr lang="en-GB" sz="1100" dirty="0" smtClean="0">
                <a:cs typeface="Arial" panose="020B0604020202020204" pitchFamily="34" charset="0"/>
              </a:rPr>
              <a:t>.</a:t>
            </a:r>
          </a:p>
          <a:p>
            <a:pPr marL="85725"/>
            <a:r>
              <a:rPr lang="en-GB" sz="1100" dirty="0" smtClean="0">
                <a:cs typeface="Arial" panose="020B0604020202020204" pitchFamily="34" charset="0"/>
              </a:rPr>
              <a:t>.·</a:t>
            </a:r>
            <a:r>
              <a:rPr lang="en-GB" sz="1100" dirty="0">
                <a:cs typeface="Arial" panose="020B0604020202020204" pitchFamily="34" charset="0"/>
              </a:rPr>
              <a:t> In </a:t>
            </a:r>
            <a:r>
              <a:rPr lang="en-GB" sz="1100" b="1" dirty="0">
                <a:cs typeface="Arial" panose="020B0604020202020204" pitchFamily="34" charset="0"/>
              </a:rPr>
              <a:t>ICT</a:t>
            </a:r>
            <a:r>
              <a:rPr lang="en-GB" sz="1100" dirty="0">
                <a:cs typeface="Arial" panose="020B0604020202020204" pitchFamily="34" charset="0"/>
              </a:rPr>
              <a:t> we will </a:t>
            </a:r>
            <a:r>
              <a:rPr lang="en-GB" sz="1100" dirty="0">
                <a:cs typeface="Arial" panose="020B0604020202020204" pitchFamily="34" charset="0"/>
              </a:rPr>
              <a:t>d</a:t>
            </a:r>
            <a:r>
              <a:rPr lang="en-GB" sz="1100" dirty="0" smtClean="0">
                <a:cs typeface="Arial" panose="020B0604020202020204" pitchFamily="34" charset="0"/>
              </a:rPr>
              <a:t>evelop </a:t>
            </a:r>
            <a:r>
              <a:rPr lang="en-GB" sz="1100" dirty="0">
                <a:cs typeface="Arial" panose="020B0604020202020204" pitchFamily="34" charset="0"/>
              </a:rPr>
              <a:t>an educational computer game using selection and repetition. Understand and use variables start to debug computer programs. Recognise the importance of user interface design, including consideration of input and output </a:t>
            </a:r>
            <a:endParaRPr lang="en-GB" sz="1100" dirty="0" smtClean="0">
              <a:cs typeface="Arial" panose="020B0604020202020204" pitchFamily="34" charset="0"/>
            </a:endParaRPr>
          </a:p>
          <a:p>
            <a:pPr marL="85725"/>
            <a:r>
              <a:rPr lang="en-GB" sz="1100" dirty="0" smtClean="0">
                <a:cs typeface="Arial" panose="020B0604020202020204" pitchFamily="34" charset="0"/>
              </a:rPr>
              <a:t>·</a:t>
            </a:r>
            <a:r>
              <a:rPr lang="en-GB" sz="1100" dirty="0">
                <a:cs typeface="Arial" panose="020B0604020202020204" pitchFamily="34" charset="0"/>
              </a:rPr>
              <a:t> In </a:t>
            </a:r>
            <a:r>
              <a:rPr lang="en-GB" sz="1100" b="1" dirty="0" smtClean="0">
                <a:cs typeface="Arial" panose="020B0604020202020204" pitchFamily="34" charset="0"/>
              </a:rPr>
              <a:t>Spanish</a:t>
            </a:r>
            <a:r>
              <a:rPr lang="en-GB" sz="1100" dirty="0" smtClean="0">
                <a:cs typeface="Arial" panose="020B0604020202020204" pitchFamily="34" charset="0"/>
              </a:rPr>
              <a:t>, </a:t>
            </a:r>
            <a:r>
              <a:rPr lang="en-GB" sz="1100" dirty="0">
                <a:cs typeface="Arial" panose="020B0604020202020204" pitchFamily="34" charset="0"/>
              </a:rPr>
              <a:t>the children </a:t>
            </a:r>
            <a:r>
              <a:rPr lang="en-GB" sz="1100" dirty="0" smtClean="0">
                <a:cs typeface="Arial" panose="020B0604020202020204" pitchFamily="34" charset="0"/>
              </a:rPr>
              <a:t>will learn </a:t>
            </a:r>
            <a:r>
              <a:rPr lang="en-GB" sz="1100" dirty="0">
                <a:cs typeface="Arial" panose="020B0604020202020204" pitchFamily="34" charset="0"/>
              </a:rPr>
              <a:t>the noun and article for the ten different animals. </a:t>
            </a:r>
            <a:r>
              <a:rPr lang="en-GB" sz="1100" dirty="0" smtClean="0">
                <a:cs typeface="Arial" panose="020B0604020202020204" pitchFamily="34" charset="0"/>
              </a:rPr>
              <a:t>They </a:t>
            </a:r>
            <a:r>
              <a:rPr lang="en-GB" sz="1100" dirty="0">
                <a:cs typeface="Arial" panose="020B0604020202020204" pitchFamily="34" charset="0"/>
              </a:rPr>
              <a:t>will play games, participate in role play and do short reading and writing activities to consolidate this vocabulary. </a:t>
            </a:r>
            <a:endParaRPr lang="en-GB" sz="1100" dirty="0" smtClean="0">
              <a:cs typeface="Arial" panose="020B0604020202020204" pitchFamily="34" charset="0"/>
            </a:endParaRPr>
          </a:p>
          <a:p>
            <a:pPr marL="85725"/>
            <a:r>
              <a:rPr lang="en-GB" sz="1100" dirty="0" smtClean="0">
                <a:cs typeface="Arial" panose="020B0604020202020204" pitchFamily="34" charset="0"/>
              </a:rPr>
              <a:t>-In </a:t>
            </a:r>
            <a:r>
              <a:rPr lang="en-GB" sz="1100" b="1" dirty="0" smtClean="0">
                <a:cs typeface="Arial" panose="020B0604020202020204" pitchFamily="34" charset="0"/>
              </a:rPr>
              <a:t>PSHE</a:t>
            </a:r>
            <a:r>
              <a:rPr lang="en-GB" sz="1100" dirty="0" smtClean="0">
                <a:cs typeface="Arial" panose="020B0604020202020204" pitchFamily="34" charset="0"/>
              </a:rPr>
              <a:t> the </a:t>
            </a:r>
            <a:r>
              <a:rPr lang="en-GB" sz="1100" dirty="0">
                <a:cs typeface="Arial" panose="020B0604020202020204" pitchFamily="34" charset="0"/>
              </a:rPr>
              <a:t>children will </a:t>
            </a:r>
            <a:r>
              <a:rPr lang="en-GB" sz="1100" dirty="0" smtClean="0">
                <a:cs typeface="Arial" panose="020B0604020202020204" pitchFamily="34" charset="0"/>
              </a:rPr>
              <a:t>be thinking about their hopes </a:t>
            </a:r>
            <a:r>
              <a:rPr lang="en-GB" sz="1100" dirty="0">
                <a:cs typeface="Arial" panose="020B0604020202020204" pitchFamily="34" charset="0"/>
              </a:rPr>
              <a:t>and </a:t>
            </a:r>
            <a:r>
              <a:rPr lang="en-GB" sz="1100" dirty="0" smtClean="0">
                <a:cs typeface="Arial" panose="020B0604020202020204" pitchFamily="34" charset="0"/>
              </a:rPr>
              <a:t>dreams. They will also look at how they can </a:t>
            </a:r>
            <a:endParaRPr lang="en-GB" sz="1100" dirty="0">
              <a:cs typeface="Arial" panose="020B0604020202020204" pitchFamily="34" charset="0"/>
            </a:endParaRPr>
          </a:p>
          <a:p>
            <a:pPr marL="85725"/>
            <a:r>
              <a:rPr lang="en-GB" sz="1100" dirty="0" smtClean="0">
                <a:cs typeface="Arial" panose="020B0604020202020204" pitchFamily="34" charset="0"/>
              </a:rPr>
              <a:t>overcome disappointments, develop their resilience and grow a positive attitude.</a:t>
            </a:r>
            <a:endParaRPr lang="en-GB" sz="1100" dirty="0">
              <a:cs typeface="Arial" panose="020B0604020202020204" pitchFamily="34" charset="0"/>
            </a:endParaRPr>
          </a:p>
        </p:txBody>
      </p:sp>
      <p:sp>
        <p:nvSpPr>
          <p:cNvPr id="10" name="Text Box 2"/>
          <p:cNvSpPr txBox="1">
            <a:spLocks noChangeArrowheads="1"/>
          </p:cNvSpPr>
          <p:nvPr/>
        </p:nvSpPr>
        <p:spPr bwMode="auto">
          <a:xfrm>
            <a:off x="6388328" y="640337"/>
            <a:ext cx="5438487" cy="2370059"/>
          </a:xfrm>
          <a:prstGeom prst="rect">
            <a:avLst/>
          </a:prstGeom>
          <a:noFill/>
          <a:ln w="38100" algn="in">
            <a:solidFill>
              <a:srgbClr val="008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FFC000"/>
                  </a:outerShdw>
                </a:effectLst>
              </a14:hiddenEffects>
            </a:ext>
          </a:extLst>
        </p:spPr>
        <p:txBody>
          <a:bodyPr vert="horz" wrap="square" lIns="36576" tIns="36576" rIns="36576" bIns="36576" numCol="1" anchor="t" anchorCtr="0" compatLnSpc="1">
            <a:prstTxWarp prst="textNoShape">
              <a:avLst/>
            </a:prstTxWarp>
          </a:bodyPr>
          <a:lstStyle/>
          <a:p>
            <a:r>
              <a:rPr lang="en-GB" sz="1100" b="1" u="sng" dirty="0">
                <a:cs typeface="Arial" panose="020B0604020202020204" pitchFamily="34" charset="0"/>
              </a:rPr>
              <a:t>Maths:</a:t>
            </a:r>
            <a:endParaRPr lang="en-GB" sz="1100" dirty="0">
              <a:cs typeface="Arial" panose="020B0604020202020204" pitchFamily="34" charset="0"/>
            </a:endParaRPr>
          </a:p>
          <a:p>
            <a:pPr marL="85725"/>
            <a:r>
              <a:rPr lang="en-GB" sz="1100" dirty="0">
                <a:cs typeface="Arial" panose="020B0604020202020204" pitchFamily="34" charset="0"/>
              </a:rPr>
              <a:t>In Maths, this half term, we will focus on written methods for multiplication and  division.</a:t>
            </a:r>
          </a:p>
          <a:p>
            <a:pPr marL="85725"/>
            <a:r>
              <a:rPr lang="en-GB" sz="1100" dirty="0">
                <a:cs typeface="Arial" panose="020B0604020202020204" pitchFamily="34" charset="0"/>
              </a:rPr>
              <a:t>The children will learn how to use the most efficient methods for mental and written calculations involving multiplication and division. We will also be using our number facts to solve calculations involving larger numbers. </a:t>
            </a:r>
            <a:r>
              <a:rPr lang="en-GB" sz="1100" dirty="0" smtClean="0">
                <a:cs typeface="Arial" panose="020B0604020202020204" pitchFamily="34" charset="0"/>
              </a:rPr>
              <a:t> The </a:t>
            </a:r>
            <a:r>
              <a:rPr lang="en-GB" sz="1100" dirty="0">
                <a:cs typeface="Arial" panose="020B0604020202020204" pitchFamily="34" charset="0"/>
              </a:rPr>
              <a:t>children will need to use their times tables knowledge to support their mathematical calculations and problem solving.   Please support your child to practice their times table up to 12 x 12 </a:t>
            </a:r>
            <a:r>
              <a:rPr lang="en-GB" sz="1100" dirty="0" smtClean="0">
                <a:cs typeface="Arial" panose="020B0604020202020204" pitchFamily="34" charset="0"/>
              </a:rPr>
              <a:t>.</a:t>
            </a:r>
            <a:endParaRPr lang="en-GB" sz="1100" dirty="0">
              <a:cs typeface="Arial" panose="020B0604020202020204" pitchFamily="34" charset="0"/>
            </a:endParaRPr>
          </a:p>
          <a:p>
            <a:pPr marL="85725"/>
            <a:endParaRPr lang="en-GB" sz="500" dirty="0">
              <a:cs typeface="Arial" panose="020B0604020202020204" pitchFamily="34" charset="0"/>
            </a:endParaRPr>
          </a:p>
          <a:p>
            <a:pPr marL="85725"/>
            <a:r>
              <a:rPr lang="en-GB" sz="1100" dirty="0">
                <a:cs typeface="Arial" panose="020B0604020202020204" pitchFamily="34" charset="0"/>
              </a:rPr>
              <a:t>Please encourage your child to spend 10 minutes a day on Times Table </a:t>
            </a:r>
            <a:r>
              <a:rPr lang="en-GB" sz="1100" dirty="0" err="1">
                <a:cs typeface="Arial" panose="020B0604020202020204" pitchFamily="34" charset="0"/>
              </a:rPr>
              <a:t>Rockstars</a:t>
            </a:r>
            <a:r>
              <a:rPr lang="en-GB" sz="1100" dirty="0">
                <a:cs typeface="Arial" panose="020B0604020202020204" pitchFamily="34" charset="0"/>
              </a:rPr>
              <a:t>, the sound check they have to complete each week is very similar to the statutory assessment they will have to complete each week. There is also a weekly competition between the year 4 classes. </a:t>
            </a:r>
          </a:p>
          <a:p>
            <a:pPr marL="85725"/>
            <a:endParaRPr lang="en-GB" sz="500" dirty="0">
              <a:cs typeface="Arial" panose="020B0604020202020204" pitchFamily="34" charset="0"/>
            </a:endParaRPr>
          </a:p>
          <a:p>
            <a:pPr marL="85725"/>
            <a:r>
              <a:rPr lang="en-GB" sz="1100" dirty="0">
                <a:cs typeface="Arial" panose="020B0604020202020204" pitchFamily="34" charset="0"/>
              </a:rPr>
              <a:t>Every day the children will be able to develop their arithmetic skills through a daily maths activity which will  re-inforce the week’s teaching. </a:t>
            </a:r>
          </a:p>
          <a:p>
            <a:r>
              <a:rPr lang="en-GB" dirty="0"/>
              <a:t> </a:t>
            </a:r>
          </a:p>
        </p:txBody>
      </p:sp>
    </p:spTree>
    <p:extLst>
      <p:ext uri="{BB962C8B-B14F-4D97-AF65-F5344CB8AC3E}">
        <p14:creationId xmlns:p14="http://schemas.microsoft.com/office/powerpoint/2010/main" val="14912455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251</TotalTime>
  <Words>888</Words>
  <Application>Microsoft Office PowerPoint</Application>
  <PresentationFormat>Widescreen</PresentationFormat>
  <Paragraphs>40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Ruth</dc:creator>
  <cp:lastModifiedBy>Hazel</cp:lastModifiedBy>
  <cp:revision>23</cp:revision>
  <dcterms:created xsi:type="dcterms:W3CDTF">2020-09-08T13:20:37Z</dcterms:created>
  <dcterms:modified xsi:type="dcterms:W3CDTF">2022-01-10T09:38:18Z</dcterms:modified>
</cp:coreProperties>
</file>