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334" autoAdjust="0"/>
    <p:restoredTop sz="94660"/>
  </p:normalViewPr>
  <p:slideViewPr>
    <p:cSldViewPr snapToGrid="0">
      <p:cViewPr varScale="1">
        <p:scale>
          <a:sx n="114" d="100"/>
          <a:sy n="114" d="100"/>
        </p:scale>
        <p:origin x="664"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0D4FC953-52BF-4974-8CE8-7311061B6DE0}" type="datetimeFigureOut">
              <a:rPr lang="en-GB" smtClean="0"/>
              <a:t>04/07/2021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CA310C9-0BBE-4220-9A70-406B8619633E}" type="slidenum">
              <a:rPr lang="en-GB" smtClean="0"/>
              <a:t>‹#›</a:t>
            </a:fld>
            <a:endParaRPr lang="en-GB"/>
          </a:p>
        </p:txBody>
      </p:sp>
    </p:spTree>
    <p:extLst>
      <p:ext uri="{BB962C8B-B14F-4D97-AF65-F5344CB8AC3E}">
        <p14:creationId xmlns:p14="http://schemas.microsoft.com/office/powerpoint/2010/main" val="1125240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D4FC953-52BF-4974-8CE8-7311061B6DE0}" type="datetimeFigureOut">
              <a:rPr lang="en-GB" smtClean="0"/>
              <a:t>04/07/2021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CA310C9-0BBE-4220-9A70-406B8619633E}" type="slidenum">
              <a:rPr lang="en-GB" smtClean="0"/>
              <a:t>‹#›</a:t>
            </a:fld>
            <a:endParaRPr lang="en-GB"/>
          </a:p>
        </p:txBody>
      </p:sp>
    </p:spTree>
    <p:extLst>
      <p:ext uri="{BB962C8B-B14F-4D97-AF65-F5344CB8AC3E}">
        <p14:creationId xmlns:p14="http://schemas.microsoft.com/office/powerpoint/2010/main" val="42901537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D4FC953-52BF-4974-8CE8-7311061B6DE0}" type="datetimeFigureOut">
              <a:rPr lang="en-GB" smtClean="0"/>
              <a:t>04/07/2021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CA310C9-0BBE-4220-9A70-406B8619633E}" type="slidenum">
              <a:rPr lang="en-GB" smtClean="0"/>
              <a:t>‹#›</a:t>
            </a:fld>
            <a:endParaRPr lang="en-GB"/>
          </a:p>
        </p:txBody>
      </p:sp>
    </p:spTree>
    <p:extLst>
      <p:ext uri="{BB962C8B-B14F-4D97-AF65-F5344CB8AC3E}">
        <p14:creationId xmlns:p14="http://schemas.microsoft.com/office/powerpoint/2010/main" val="34417943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D4FC953-52BF-4974-8CE8-7311061B6DE0}" type="datetimeFigureOut">
              <a:rPr lang="en-GB" smtClean="0"/>
              <a:t>04/07/2021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CA310C9-0BBE-4220-9A70-406B8619633E}" type="slidenum">
              <a:rPr lang="en-GB" smtClean="0"/>
              <a:t>‹#›</a:t>
            </a:fld>
            <a:endParaRPr lang="en-GB"/>
          </a:p>
        </p:txBody>
      </p:sp>
    </p:spTree>
    <p:extLst>
      <p:ext uri="{BB962C8B-B14F-4D97-AF65-F5344CB8AC3E}">
        <p14:creationId xmlns:p14="http://schemas.microsoft.com/office/powerpoint/2010/main" val="42017055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D4FC953-52BF-4974-8CE8-7311061B6DE0}" type="datetimeFigureOut">
              <a:rPr lang="en-GB" smtClean="0"/>
              <a:t>04/07/2021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CA310C9-0BBE-4220-9A70-406B8619633E}" type="slidenum">
              <a:rPr lang="en-GB" smtClean="0"/>
              <a:t>‹#›</a:t>
            </a:fld>
            <a:endParaRPr lang="en-GB"/>
          </a:p>
        </p:txBody>
      </p:sp>
    </p:spTree>
    <p:extLst>
      <p:ext uri="{BB962C8B-B14F-4D97-AF65-F5344CB8AC3E}">
        <p14:creationId xmlns:p14="http://schemas.microsoft.com/office/powerpoint/2010/main" val="2059281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0D4FC953-52BF-4974-8CE8-7311061B6DE0}" type="datetimeFigureOut">
              <a:rPr lang="en-GB" smtClean="0"/>
              <a:t>04/07/2021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CA310C9-0BBE-4220-9A70-406B8619633E}" type="slidenum">
              <a:rPr lang="en-GB" smtClean="0"/>
              <a:t>‹#›</a:t>
            </a:fld>
            <a:endParaRPr lang="en-GB"/>
          </a:p>
        </p:txBody>
      </p:sp>
    </p:spTree>
    <p:extLst>
      <p:ext uri="{BB962C8B-B14F-4D97-AF65-F5344CB8AC3E}">
        <p14:creationId xmlns:p14="http://schemas.microsoft.com/office/powerpoint/2010/main" val="5934902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0D4FC953-52BF-4974-8CE8-7311061B6DE0}" type="datetimeFigureOut">
              <a:rPr lang="en-GB" smtClean="0"/>
              <a:t>04/07/2021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CA310C9-0BBE-4220-9A70-406B8619633E}" type="slidenum">
              <a:rPr lang="en-GB" smtClean="0"/>
              <a:t>‹#›</a:t>
            </a:fld>
            <a:endParaRPr lang="en-GB"/>
          </a:p>
        </p:txBody>
      </p:sp>
    </p:spTree>
    <p:extLst>
      <p:ext uri="{BB962C8B-B14F-4D97-AF65-F5344CB8AC3E}">
        <p14:creationId xmlns:p14="http://schemas.microsoft.com/office/powerpoint/2010/main" val="2633030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0D4FC953-52BF-4974-8CE8-7311061B6DE0}" type="datetimeFigureOut">
              <a:rPr lang="en-GB" smtClean="0"/>
              <a:t>04/07/2021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CA310C9-0BBE-4220-9A70-406B8619633E}" type="slidenum">
              <a:rPr lang="en-GB" smtClean="0"/>
              <a:t>‹#›</a:t>
            </a:fld>
            <a:endParaRPr lang="en-GB"/>
          </a:p>
        </p:txBody>
      </p:sp>
    </p:spTree>
    <p:extLst>
      <p:ext uri="{BB962C8B-B14F-4D97-AF65-F5344CB8AC3E}">
        <p14:creationId xmlns:p14="http://schemas.microsoft.com/office/powerpoint/2010/main" val="31035121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4FC953-52BF-4974-8CE8-7311061B6DE0}" type="datetimeFigureOut">
              <a:rPr lang="en-GB" smtClean="0"/>
              <a:t>04/07/2021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CA310C9-0BBE-4220-9A70-406B8619633E}" type="slidenum">
              <a:rPr lang="en-GB" smtClean="0"/>
              <a:t>‹#›</a:t>
            </a:fld>
            <a:endParaRPr lang="en-GB"/>
          </a:p>
        </p:txBody>
      </p:sp>
    </p:spTree>
    <p:extLst>
      <p:ext uri="{BB962C8B-B14F-4D97-AF65-F5344CB8AC3E}">
        <p14:creationId xmlns:p14="http://schemas.microsoft.com/office/powerpoint/2010/main" val="12107545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D4FC953-52BF-4974-8CE8-7311061B6DE0}" type="datetimeFigureOut">
              <a:rPr lang="en-GB" smtClean="0"/>
              <a:t>04/07/2021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CA310C9-0BBE-4220-9A70-406B8619633E}" type="slidenum">
              <a:rPr lang="en-GB" smtClean="0"/>
              <a:t>‹#›</a:t>
            </a:fld>
            <a:endParaRPr lang="en-GB"/>
          </a:p>
        </p:txBody>
      </p:sp>
    </p:spTree>
    <p:extLst>
      <p:ext uri="{BB962C8B-B14F-4D97-AF65-F5344CB8AC3E}">
        <p14:creationId xmlns:p14="http://schemas.microsoft.com/office/powerpoint/2010/main" val="28023285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D4FC953-52BF-4974-8CE8-7311061B6DE0}" type="datetimeFigureOut">
              <a:rPr lang="en-GB" smtClean="0"/>
              <a:t>04/07/2021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CA310C9-0BBE-4220-9A70-406B8619633E}" type="slidenum">
              <a:rPr lang="en-GB" smtClean="0"/>
              <a:t>‹#›</a:t>
            </a:fld>
            <a:endParaRPr lang="en-GB"/>
          </a:p>
        </p:txBody>
      </p:sp>
    </p:spTree>
    <p:extLst>
      <p:ext uri="{BB962C8B-B14F-4D97-AF65-F5344CB8AC3E}">
        <p14:creationId xmlns:p14="http://schemas.microsoft.com/office/powerpoint/2010/main" val="27216161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4FC953-52BF-4974-8CE8-7311061B6DE0}" type="datetimeFigureOut">
              <a:rPr lang="en-GB" smtClean="0"/>
              <a:t>04/07/2021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A310C9-0BBE-4220-9A70-406B8619633E}" type="slidenum">
              <a:rPr lang="en-GB" smtClean="0"/>
              <a:t>‹#›</a:t>
            </a:fld>
            <a:endParaRPr lang="en-GB"/>
          </a:p>
        </p:txBody>
      </p:sp>
    </p:spTree>
    <p:extLst>
      <p:ext uri="{BB962C8B-B14F-4D97-AF65-F5344CB8AC3E}">
        <p14:creationId xmlns:p14="http://schemas.microsoft.com/office/powerpoint/2010/main" val="35667755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ttrockstars.com/" TargetMode="External"/><Relationship Id="rId2" Type="http://schemas.openxmlformats.org/officeDocument/2006/relationships/hyperlink" Target="http://www.spag.com/" TargetMode="External"/><Relationship Id="rId1" Type="http://schemas.openxmlformats.org/officeDocument/2006/relationships/slideLayout" Target="../slideLayouts/slideLayout7.xml"/><Relationship Id="rId4" Type="http://schemas.openxmlformats.org/officeDocument/2006/relationships/hyperlink" Target="mailto:Year5@jamescambellprimary.org.u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951913" y="30633"/>
            <a:ext cx="6010101" cy="523220"/>
          </a:xfrm>
          <a:prstGeom prst="rect">
            <a:avLst/>
          </a:prstGeom>
          <a:noFill/>
        </p:spPr>
        <p:txBody>
          <a:bodyPr wrap="square" lIns="91440" tIns="45720" rIns="91440" bIns="45720">
            <a:spAutoFit/>
          </a:bodyPr>
          <a:lstStyle/>
          <a:p>
            <a:pPr algn="ctr"/>
            <a:r>
              <a:rPr lang="en-US" sz="2800" b="0" cap="none" spc="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Year 5: Spring </a:t>
            </a:r>
            <a:r>
              <a:rPr lang="en-US" sz="280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2: Curse of the Nile!</a:t>
            </a:r>
            <a:endParaRPr lang="en-US" sz="2800" b="0" cap="none" spc="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endParaRPr>
          </a:p>
        </p:txBody>
      </p:sp>
      <p:sp>
        <p:nvSpPr>
          <p:cNvPr id="6" name="Text Box 2"/>
          <p:cNvSpPr txBox="1">
            <a:spLocks noChangeArrowheads="1"/>
          </p:cNvSpPr>
          <p:nvPr/>
        </p:nvSpPr>
        <p:spPr bwMode="auto">
          <a:xfrm>
            <a:off x="66500" y="3076188"/>
            <a:ext cx="4798798" cy="3690371"/>
          </a:xfrm>
          <a:prstGeom prst="rect">
            <a:avLst/>
          </a:prstGeom>
          <a:noFill/>
          <a:ln w="38100" algn="in">
            <a:solidFill>
              <a:srgbClr val="008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FFC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000" b="1" i="0" u="sng" strike="noStrike" cap="none" normalizeH="0" baseline="0" dirty="0">
                <a:ln>
                  <a:noFill/>
                </a:ln>
                <a:solidFill>
                  <a:srgbClr val="000000"/>
                </a:solidFill>
                <a:effectLst/>
                <a:latin typeface="Arial" panose="020B0604020202020204" pitchFamily="34" charset="0"/>
              </a:rPr>
              <a:t>English</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sz="1000" b="0" i="0" u="none" strike="noStrike" cap="none" normalizeH="0" baseline="0" dirty="0">
                <a:ln>
                  <a:noFill/>
                </a:ln>
                <a:solidFill>
                  <a:srgbClr val="000000"/>
                </a:solidFill>
                <a:effectLst/>
                <a:latin typeface="Arial" panose="020B0604020202020204" pitchFamily="34" charset="0"/>
              </a:rPr>
              <a:t>In English, the children will be studying </a:t>
            </a:r>
            <a:r>
              <a:rPr lang="en-GB" altLang="en-US" sz="1000" dirty="0">
                <a:solidFill>
                  <a:srgbClr val="000000"/>
                </a:solidFill>
                <a:latin typeface="Arial" panose="020B0604020202020204" pitchFamily="34" charset="0"/>
              </a:rPr>
              <a:t>a story by Jeremy Strong. They will explore the authors style including his use of humorous episodes with pace and excitement. and how to create characters and dialogue. They will write their own episode to continue the story.</a:t>
            </a:r>
            <a:endParaRPr kumimoji="0" lang="en-GB" altLang="en-US" sz="800" b="0" i="0" u="none" strike="noStrike" cap="none" normalizeH="0" baseline="0" dirty="0">
              <a:ln>
                <a:noFill/>
              </a:ln>
              <a:solidFill>
                <a:srgbClr val="000000"/>
              </a:solidFill>
              <a:effectLst/>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lang="en-GB" altLang="en-US" sz="1000" dirty="0">
                <a:solidFill>
                  <a:srgbClr val="000000"/>
                </a:solidFill>
                <a:latin typeface="Arial" panose="020B0604020202020204" pitchFamily="34" charset="0"/>
              </a:rPr>
              <a:t>The Non-Fiction part will examine the difference between biography and autobiography. They will create a biographical presentation about Jeremy Strong</a:t>
            </a:r>
          </a:p>
          <a:p>
            <a:pPr marL="0" marR="0" lvl="0" indent="0" algn="just" defTabSz="914400" rtl="0" eaLnBrk="0" fontAlgn="base" latinLnBrk="0" hangingPunct="0">
              <a:lnSpc>
                <a:spcPct val="100000"/>
              </a:lnSpc>
              <a:spcBef>
                <a:spcPct val="0"/>
              </a:spcBef>
              <a:spcAft>
                <a:spcPct val="0"/>
              </a:spcAft>
              <a:buClrTx/>
              <a:buSzTx/>
              <a:buFontTx/>
              <a:buNone/>
              <a:tabLst/>
            </a:pPr>
            <a:endParaRPr lang="en-GB" altLang="en-US" sz="1000" dirty="0">
              <a:solidFill>
                <a:srgbClr val="000000"/>
              </a:solidFill>
              <a:latin typeface="Arial" panose="020B0604020202020204" pitchFamily="34" charset="0"/>
            </a:endParaRPr>
          </a:p>
          <a:p>
            <a:pPr lvl="0" algn="just" eaLnBrk="0" fontAlgn="base" hangingPunct="0">
              <a:spcBef>
                <a:spcPct val="0"/>
              </a:spcBef>
              <a:spcAft>
                <a:spcPct val="0"/>
              </a:spcAft>
            </a:pPr>
            <a:r>
              <a:rPr lang="en-GB" altLang="en-US" sz="1000" b="1" u="sng" dirty="0">
                <a:solidFill>
                  <a:srgbClr val="000000"/>
                </a:solidFill>
                <a:latin typeface="Arial" panose="020B0604020202020204" pitchFamily="34" charset="0"/>
              </a:rPr>
              <a:t>Reading</a:t>
            </a:r>
            <a:r>
              <a:rPr lang="en-GB" altLang="en-US" sz="1000" dirty="0">
                <a:solidFill>
                  <a:srgbClr val="000000"/>
                </a:solidFill>
                <a:latin typeface="Arial" panose="020B0604020202020204" pitchFamily="34" charset="0"/>
              </a:rPr>
              <a:t>: We will be studying the text </a:t>
            </a:r>
            <a:r>
              <a:rPr lang="en-GB" altLang="en-US" sz="1050" dirty="0">
                <a:solidFill>
                  <a:srgbClr val="000000"/>
                </a:solidFill>
                <a:latin typeface="Arial" panose="020B0604020202020204" pitchFamily="34" charset="0"/>
                <a:cs typeface="Arial" panose="020B0604020202020204" pitchFamily="34" charset="0"/>
              </a:rPr>
              <a:t>‘</a:t>
            </a:r>
            <a:r>
              <a:rPr lang="en-GB" sz="1050" dirty="0">
                <a:latin typeface="Arial" panose="020B0604020202020204" pitchFamily="34" charset="0"/>
                <a:cs typeface="Arial" panose="020B0604020202020204" pitchFamily="34" charset="0"/>
              </a:rPr>
              <a:t>Boy in the Tower </a:t>
            </a:r>
            <a:r>
              <a:rPr lang="en-GB" sz="1050" i="1" dirty="0">
                <a:latin typeface="Arial" panose="020B0604020202020204" pitchFamily="34" charset="0"/>
                <a:cs typeface="Arial" panose="020B0604020202020204" pitchFamily="34" charset="0"/>
              </a:rPr>
              <a:t>by Polly </a:t>
            </a:r>
            <a:r>
              <a:rPr lang="en-GB" sz="1050" i="1" dirty="0" err="1">
                <a:latin typeface="Arial" panose="020B0604020202020204" pitchFamily="34" charset="0"/>
                <a:cs typeface="Arial" panose="020B0604020202020204" pitchFamily="34" charset="0"/>
              </a:rPr>
              <a:t>Ho</a:t>
            </a:r>
            <a:r>
              <a:rPr lang="en-GB" sz="1050" i="1" dirty="0">
                <a:latin typeface="Arial" panose="020B0604020202020204" pitchFamily="34" charset="0"/>
                <a:cs typeface="Arial" panose="020B0604020202020204" pitchFamily="34" charset="0"/>
              </a:rPr>
              <a:t>-Yen.</a:t>
            </a:r>
          </a:p>
          <a:p>
            <a:pPr lvl="0" algn="just" eaLnBrk="0" fontAlgn="base" hangingPunct="0">
              <a:spcBef>
                <a:spcPct val="0"/>
              </a:spcBef>
              <a:spcAft>
                <a:spcPct val="0"/>
              </a:spcAft>
            </a:pPr>
            <a:r>
              <a:rPr lang="en-GB" sz="1050" dirty="0">
                <a:latin typeface="Arial" panose="020B0604020202020204" pitchFamily="34" charset="0"/>
                <a:cs typeface="Arial" panose="020B0604020202020204" pitchFamily="34" charset="0"/>
              </a:rPr>
              <a:t> </a:t>
            </a:r>
            <a:r>
              <a:rPr lang="en-GB" altLang="en-US" sz="1000" dirty="0">
                <a:solidFill>
                  <a:srgbClr val="000000"/>
                </a:solidFill>
                <a:latin typeface="Arial" panose="020B0604020202020204" pitchFamily="34" charset="0"/>
              </a:rPr>
              <a:t>Please can you try to encourage your child to read for ten minutes every evening.</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GB" altLang="en-US" sz="800" b="0" i="0" u="none" strike="noStrike" cap="none" normalizeH="0" baseline="0" dirty="0">
              <a:ln>
                <a:noFill/>
              </a:ln>
              <a:solidFill>
                <a:srgbClr val="000000"/>
              </a:solidFill>
              <a:effectLst/>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sz="1000" b="1" i="0" u="sng" strike="noStrike" cap="none" normalizeH="0" baseline="0" dirty="0">
                <a:ln>
                  <a:noFill/>
                </a:ln>
                <a:solidFill>
                  <a:srgbClr val="000000"/>
                </a:solidFill>
                <a:effectLst/>
                <a:latin typeface="Arial" panose="020B0604020202020204" pitchFamily="34" charset="0"/>
              </a:rPr>
              <a:t>Spelling and Grammar</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sz="1000" b="0" i="0" u="none" strike="noStrike" cap="none" normalizeH="0" baseline="0" dirty="0">
                <a:ln>
                  <a:noFill/>
                </a:ln>
                <a:solidFill>
                  <a:srgbClr val="000000"/>
                </a:solidFill>
                <a:effectLst/>
                <a:latin typeface="Arial" panose="020B0604020202020204" pitchFamily="34" charset="0"/>
              </a:rPr>
              <a:t>The children will continue to focus on a new spelling pattern every week and will  learn how to use and apply these rules. Whilst grammar lessons will focus on word classes, using punctuation and range of sentence types for effect.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GB" altLang="en-US" sz="800" b="0" i="0" u="none" strike="noStrike" cap="none" normalizeH="0" baseline="0" dirty="0">
              <a:ln>
                <a:noFill/>
              </a:ln>
              <a:solidFill>
                <a:srgbClr val="000000"/>
              </a:solidFill>
              <a:effectLst/>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sz="1000" b="1" i="0" u="sng" strike="noStrike" cap="none" normalizeH="0" baseline="0" dirty="0">
                <a:ln>
                  <a:noFill/>
                </a:ln>
                <a:solidFill>
                  <a:srgbClr val="000000"/>
                </a:solidFill>
                <a:effectLst/>
                <a:latin typeface="Arial" panose="020B0604020202020204" pitchFamily="34" charset="0"/>
              </a:rPr>
              <a:t>Useful websites for spelling and grammar: </a:t>
            </a:r>
            <a:r>
              <a:rPr kumimoji="0" lang="en-GB" altLang="en-US" sz="1000" b="0" i="0" u="none" strike="noStrike" cap="none" normalizeH="0" baseline="0" dirty="0">
                <a:ln>
                  <a:noFill/>
                </a:ln>
                <a:solidFill>
                  <a:srgbClr val="000000"/>
                </a:solidFill>
                <a:effectLst/>
                <a:latin typeface="Arial" panose="020B0604020202020204" pitchFamily="34" charset="0"/>
              </a:rPr>
              <a:t>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sz="1000" b="0" i="0" u="sng" strike="noStrike" cap="none" normalizeH="0" baseline="0" dirty="0">
                <a:ln>
                  <a:noFill/>
                </a:ln>
                <a:solidFill>
                  <a:srgbClr val="085296"/>
                </a:solidFill>
                <a:effectLst/>
                <a:latin typeface="Arial" panose="020B0604020202020204" pitchFamily="34" charset="0"/>
              </a:rPr>
              <a:t>http://www.amblesideprimary.com/ambleweb/lookcover/lookcover.html</a:t>
            </a:r>
            <a:endParaRPr kumimoji="0" lang="en-GB" altLang="en-US" sz="1000" b="0" i="0" u="none" strike="noStrike" cap="none" normalizeH="0" baseline="0" dirty="0">
              <a:ln>
                <a:noFill/>
              </a:ln>
              <a:solidFill>
                <a:srgbClr val="000000"/>
              </a:solidFill>
              <a:effectLst/>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sz="1000" b="0" i="0" u="sng" strike="noStrike" cap="none" normalizeH="0" baseline="0" dirty="0">
                <a:ln>
                  <a:noFill/>
                </a:ln>
                <a:solidFill>
                  <a:srgbClr val="085296"/>
                </a:solidFill>
                <a:effectLst/>
                <a:latin typeface="Arial" panose="020B0604020202020204" pitchFamily="34" charset="0"/>
              </a:rPr>
              <a:t>http://www.bbc.co.uk/bitesize/ks2/english/spelling_grammar/</a:t>
            </a:r>
            <a:endParaRPr kumimoji="0" lang="en-GB" altLang="en-US" sz="1000" b="0" i="0" u="none" strike="noStrike" cap="none" normalizeH="0" baseline="0" dirty="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000" b="0" i="0" u="none" strike="noStrike" cap="none" normalizeH="0" baseline="0" dirty="0" err="1">
                <a:ln>
                  <a:noFill/>
                </a:ln>
                <a:solidFill>
                  <a:srgbClr val="000000"/>
                </a:solidFill>
                <a:effectLst/>
                <a:latin typeface="Arial" panose="020B0604020202020204" pitchFamily="34" charset="0"/>
              </a:rPr>
              <a:t>www.activelearn.co.uk</a:t>
            </a:r>
            <a:r>
              <a:rPr kumimoji="0" lang="en-GB" altLang="en-US" sz="1000" b="0" i="0" u="none" strike="noStrike" cap="none" normalizeH="0" baseline="0" dirty="0">
                <a:ln>
                  <a:noFill/>
                </a:ln>
                <a:solidFill>
                  <a:srgbClr val="000000"/>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lang="en-GB" altLang="en-US" sz="1000" dirty="0">
                <a:solidFill>
                  <a:srgbClr val="000000"/>
                </a:solidFill>
                <a:latin typeface="Arial" panose="020B0604020202020204" pitchFamily="34" charset="0"/>
                <a:hlinkClick r:id="rId2"/>
              </a:rPr>
              <a:t>www.spag.com</a:t>
            </a:r>
            <a:endParaRPr lang="en-GB" altLang="en-US" sz="1000" dirty="0">
              <a:solidFill>
                <a:srgbClr val="000000"/>
              </a:solidFill>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000" b="0" i="0" u="none" strike="noStrike" cap="none" normalizeH="0" baseline="0" dirty="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000" b="0" i="0" u="none" strike="noStrike" cap="none" normalizeH="0" baseline="0" dirty="0">
              <a:ln>
                <a:noFill/>
              </a:ln>
              <a:solidFill>
                <a:srgbClr val="000000"/>
              </a:solidFill>
              <a:effectLst/>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GB" altLang="en-US" sz="1100" b="0" i="0" u="none" strike="noStrike" cap="none" normalizeH="0" baseline="0" dirty="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7" name="Text Box 3"/>
          <p:cNvSpPr txBox="1">
            <a:spLocks noChangeArrowheads="1"/>
          </p:cNvSpPr>
          <p:nvPr/>
        </p:nvSpPr>
        <p:spPr bwMode="auto">
          <a:xfrm>
            <a:off x="5184476" y="3953357"/>
            <a:ext cx="6806632" cy="2813202"/>
          </a:xfrm>
          <a:prstGeom prst="rect">
            <a:avLst/>
          </a:prstGeom>
          <a:noFill/>
          <a:ln w="38100" algn="in">
            <a:solidFill>
              <a:srgbClr val="008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FFC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050" b="1" i="0" u="sng" strike="noStrike" cap="none" normalizeH="0" baseline="0" dirty="0">
                <a:ln>
                  <a:noFill/>
                </a:ln>
                <a:solidFill>
                  <a:srgbClr val="000000"/>
                </a:solidFill>
                <a:effectLst/>
                <a:latin typeface="Arial" panose="020B0604020202020204" pitchFamily="34" charset="0"/>
              </a:rPr>
              <a:t>Maths:</a:t>
            </a:r>
          </a:p>
          <a:p>
            <a:pPr marR="292100" lvl="0" algn="just" eaLnBrk="0" fontAlgn="base" hangingPunct="0">
              <a:spcBef>
                <a:spcPct val="0"/>
              </a:spcBef>
              <a:spcAft>
                <a:spcPct val="0"/>
              </a:spcAft>
            </a:pPr>
            <a:r>
              <a:rPr lang="en-GB" altLang="en-US" sz="1050" dirty="0">
                <a:solidFill>
                  <a:srgbClr val="000000"/>
                </a:solidFill>
                <a:latin typeface="Arial" panose="020B0604020202020204" pitchFamily="34" charset="0"/>
              </a:rPr>
              <a:t>The children will continue to look at fractions:. Multiply proper fractions and mixed numbers by whole numbers, supported by materials and diagrams. Read and write decimal numbers as fractions They will then start to look at decimals. : Read, write, order and compare numbers with up to three decimal places. Multiply and divide whole numbers and those involving decimals by 10, 100 and 1000.  They will also look at percentages: Recognise the per cent symbol (%) and understand that per cent relates to ‘number of parts per hundred’, and write percentages as a fraction with denominator 100, and as a decimal</a:t>
            </a:r>
          </a:p>
          <a:p>
            <a:pPr marR="292100" lvl="0" algn="just" eaLnBrk="0" fontAlgn="base" hangingPunct="0">
              <a:spcBef>
                <a:spcPct val="0"/>
              </a:spcBef>
              <a:spcAft>
                <a:spcPct val="0"/>
              </a:spcAft>
            </a:pPr>
            <a:endParaRPr lang="en-GB" altLang="en-US" sz="1050" dirty="0">
              <a:solidFill>
                <a:srgbClr val="000000"/>
              </a:solidFill>
              <a:latin typeface="Arial" panose="020B0604020202020204" pitchFamily="34" charset="0"/>
            </a:endParaRPr>
          </a:p>
          <a:p>
            <a:pPr marR="292100" lvl="0" algn="just" eaLnBrk="0" fontAlgn="base" hangingPunct="0">
              <a:spcBef>
                <a:spcPct val="0"/>
              </a:spcBef>
              <a:spcAft>
                <a:spcPct val="0"/>
              </a:spcAft>
            </a:pPr>
            <a:r>
              <a:rPr lang="en-GB" altLang="en-US" sz="1050" b="1" dirty="0">
                <a:solidFill>
                  <a:srgbClr val="000000"/>
                </a:solidFill>
                <a:latin typeface="Arial" panose="020B0604020202020204" pitchFamily="34" charset="0"/>
              </a:rPr>
              <a:t>Timetables</a:t>
            </a:r>
            <a:r>
              <a:rPr lang="en-GB" altLang="en-US" sz="1050" dirty="0">
                <a:solidFill>
                  <a:srgbClr val="000000"/>
                </a:solidFill>
                <a:latin typeface="Arial" panose="020B0604020202020204" pitchFamily="34" charset="0"/>
              </a:rPr>
              <a:t> are a key part of being successful in Maths. Please can you encourage your child to practise their times tables every day. If they can use Timetables Rockstar it can only take 10 minutes. The national expectation is that children know ALL their tables up to 12 x 12 by the end of year 4.</a:t>
            </a:r>
            <a:endParaRPr kumimoji="0" lang="en-GB" altLang="en-US" sz="1050" b="0" i="0" u="none" strike="noStrike" cap="none" normalizeH="0" baseline="0" dirty="0">
              <a:ln>
                <a:noFill/>
              </a:ln>
              <a:solidFill>
                <a:srgbClr val="000000"/>
              </a:solidFill>
              <a:effectLst/>
              <a:latin typeface="Arial" panose="020B0604020202020204" pitchFamily="34" charset="0"/>
            </a:endParaRPr>
          </a:p>
          <a:p>
            <a:pPr marL="0" marR="292100" lvl="0" indent="0" algn="just" defTabSz="914400" rtl="0" eaLnBrk="0" fontAlgn="base" latinLnBrk="0" hangingPunct="0">
              <a:lnSpc>
                <a:spcPct val="100000"/>
              </a:lnSpc>
              <a:spcBef>
                <a:spcPct val="0"/>
              </a:spcBef>
              <a:spcAft>
                <a:spcPct val="0"/>
              </a:spcAft>
              <a:buClrTx/>
              <a:buSzTx/>
              <a:buFontTx/>
              <a:buNone/>
              <a:tabLst/>
            </a:pPr>
            <a:endParaRPr kumimoji="0" lang="en-GB" altLang="en-US" sz="1050" b="0" i="0" u="none" strike="noStrike" cap="none" normalizeH="0" baseline="0" dirty="0">
              <a:ln>
                <a:noFill/>
              </a:ln>
              <a:solidFill>
                <a:srgbClr val="000000"/>
              </a:solidFill>
              <a:effectLst/>
              <a:latin typeface="Arial" panose="020B0604020202020204" pitchFamily="34" charset="0"/>
            </a:endParaRPr>
          </a:p>
          <a:p>
            <a:pPr marL="0" marR="292100" lvl="0" indent="0" algn="l" defTabSz="914400" rtl="0" eaLnBrk="0" fontAlgn="base" latinLnBrk="0" hangingPunct="0">
              <a:lnSpc>
                <a:spcPct val="100000"/>
              </a:lnSpc>
              <a:spcBef>
                <a:spcPct val="0"/>
              </a:spcBef>
              <a:spcAft>
                <a:spcPct val="0"/>
              </a:spcAft>
              <a:buClrTx/>
              <a:buSzTx/>
              <a:buFontTx/>
              <a:buNone/>
              <a:tabLst/>
            </a:pPr>
            <a:r>
              <a:rPr kumimoji="0" lang="en-GB" altLang="en-US" sz="1050" b="1" i="0" u="sng" strike="noStrike" cap="none" normalizeH="0" baseline="0" dirty="0">
                <a:ln>
                  <a:noFill/>
                </a:ln>
                <a:solidFill>
                  <a:srgbClr val="000000"/>
                </a:solidFill>
                <a:effectLst/>
                <a:latin typeface="Arial" panose="020B0604020202020204" pitchFamily="34" charset="0"/>
              </a:rPr>
              <a:t>Useful websites: </a:t>
            </a:r>
          </a:p>
          <a:p>
            <a:pPr marR="292100" lvl="0" eaLnBrk="0" fontAlgn="base" hangingPunct="0">
              <a:spcBef>
                <a:spcPct val="0"/>
              </a:spcBef>
              <a:spcAft>
                <a:spcPct val="0"/>
              </a:spcAft>
            </a:pPr>
            <a:r>
              <a:rPr lang="en-GB" altLang="en-US" sz="1050" dirty="0">
                <a:solidFill>
                  <a:srgbClr val="000000"/>
                </a:solidFill>
                <a:latin typeface="Arial" panose="020B0604020202020204" pitchFamily="34" charset="0"/>
                <a:hlinkClick r:id="rId3"/>
              </a:rPr>
              <a:t>https://ttrockstars.com</a:t>
            </a:r>
            <a:endParaRPr lang="en-GB" altLang="en-US" sz="1050" dirty="0">
              <a:solidFill>
                <a:srgbClr val="000000"/>
              </a:solidFill>
              <a:latin typeface="Arial" panose="020B0604020202020204" pitchFamily="34" charset="0"/>
            </a:endParaRPr>
          </a:p>
          <a:p>
            <a:pPr marR="292100" lvl="0" eaLnBrk="0" fontAlgn="base" hangingPunct="0">
              <a:spcBef>
                <a:spcPct val="0"/>
              </a:spcBef>
              <a:spcAft>
                <a:spcPct val="0"/>
              </a:spcAft>
            </a:pPr>
            <a:r>
              <a:rPr kumimoji="0" lang="en-GB" altLang="en-US" sz="1050" b="0" i="0" u="none" strike="noStrike" cap="none" normalizeH="0" baseline="0" dirty="0">
                <a:ln>
                  <a:noFill/>
                </a:ln>
                <a:solidFill>
                  <a:srgbClr val="000000"/>
                </a:solidFill>
                <a:effectLst/>
                <a:latin typeface="Arial" panose="020B0604020202020204" pitchFamily="34" charset="0"/>
              </a:rPr>
              <a:t> </a:t>
            </a:r>
            <a:r>
              <a:rPr kumimoji="0" lang="en-GB" altLang="en-US" sz="1050" b="0" i="0" u="sng" strike="noStrike" cap="none" normalizeH="0" baseline="0" dirty="0">
                <a:ln>
                  <a:noFill/>
                </a:ln>
                <a:solidFill>
                  <a:srgbClr val="085296"/>
                </a:solidFill>
                <a:effectLst/>
                <a:latin typeface="Arial" panose="020B0604020202020204" pitchFamily="34" charset="0"/>
              </a:rPr>
              <a:t>https://uk.ixl.com/math/year-5</a:t>
            </a:r>
            <a:endParaRPr kumimoji="0" lang="en-GB" altLang="en-US" sz="1050" b="0" i="0" u="none" strike="noStrike" cap="none" normalizeH="0" baseline="0" dirty="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050" b="0" i="0" u="sng" strike="noStrike" cap="none" normalizeH="0" baseline="0" dirty="0">
                <a:ln>
                  <a:noFill/>
                </a:ln>
                <a:solidFill>
                  <a:srgbClr val="085296"/>
                </a:solidFill>
                <a:effectLst/>
                <a:latin typeface="Arial" panose="020B0604020202020204" pitchFamily="34" charset="0"/>
              </a:rPr>
              <a:t>http://www.amblesideprimary.com/ambleweb/mentalmaths/mentalmachine2.html</a:t>
            </a:r>
            <a:endParaRPr kumimoji="0" lang="en-US" altLang="en-US" sz="1050" b="0" i="0" u="none" strike="noStrike" cap="none" normalizeH="0" baseline="0" dirty="0">
              <a:ln>
                <a:noFill/>
              </a:ln>
              <a:solidFill>
                <a:schemeClr val="tx1"/>
              </a:solidFill>
              <a:effectLst/>
              <a:latin typeface="Arial" panose="020B0604020202020204" pitchFamily="34" charset="0"/>
            </a:endParaRPr>
          </a:p>
        </p:txBody>
      </p:sp>
      <p:sp>
        <p:nvSpPr>
          <p:cNvPr id="8" name="Text Box 4"/>
          <p:cNvSpPr txBox="1">
            <a:spLocks noChangeArrowheads="1"/>
          </p:cNvSpPr>
          <p:nvPr/>
        </p:nvSpPr>
        <p:spPr bwMode="auto">
          <a:xfrm>
            <a:off x="66500" y="47258"/>
            <a:ext cx="4798798" cy="2946200"/>
          </a:xfrm>
          <a:prstGeom prst="rect">
            <a:avLst/>
          </a:prstGeom>
          <a:noFill/>
          <a:ln w="38100" algn="in">
            <a:solidFill>
              <a:srgbClr val="008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FFC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000" b="1" i="0" u="sng" strike="noStrike" cap="none" normalizeH="0" baseline="0" dirty="0">
                <a:ln>
                  <a:noFill/>
                </a:ln>
                <a:solidFill>
                  <a:srgbClr val="000000"/>
                </a:solidFill>
                <a:effectLst/>
                <a:latin typeface="Arial" panose="020B0604020202020204" pitchFamily="34" charset="0"/>
              </a:rPr>
              <a:t>Information about Year 5</a:t>
            </a:r>
            <a:endParaRPr kumimoji="0" lang="en-GB" altLang="en-US" sz="1000" b="1" i="0" u="none" strike="noStrike" cap="none" normalizeH="0" baseline="0" dirty="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000" b="1" i="0" u="sng" strike="noStrike" cap="none" normalizeH="0" baseline="0" dirty="0">
                <a:ln>
                  <a:noFill/>
                </a:ln>
                <a:solidFill>
                  <a:srgbClr val="000000"/>
                </a:solidFill>
                <a:effectLst/>
                <a:latin typeface="Arial" panose="020B0604020202020204" pitchFamily="34" charset="0"/>
              </a:rPr>
              <a:t>Homework:</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000" b="0" i="0" u="none" strike="noStrike" cap="none" normalizeH="0" baseline="0" dirty="0">
                <a:ln>
                  <a:noFill/>
                </a:ln>
                <a:solidFill>
                  <a:srgbClr val="000000"/>
                </a:solidFill>
                <a:effectLst/>
                <a:latin typeface="Arial" panose="020B0604020202020204" pitchFamily="34" charset="0"/>
              </a:rPr>
              <a:t>All homework will now be set online. Please monitor Class Dojo so that the children know what homework they have been set..  Reading, spellings and times tables should be practised every night.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800" b="1" i="0" u="sng" strike="noStrike" cap="none" normalizeH="0" baseline="0" dirty="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000" b="1" i="0" u="sng" strike="noStrike" cap="none" normalizeH="0" baseline="0" dirty="0">
                <a:ln>
                  <a:noFill/>
                </a:ln>
                <a:solidFill>
                  <a:srgbClr val="000000"/>
                </a:solidFill>
                <a:effectLst/>
                <a:latin typeface="Arial" panose="020B0604020202020204" pitchFamily="34" charset="0"/>
              </a:rPr>
              <a:t>P.E. Timetable:</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000" b="1" i="0" u="sng" strike="noStrike" cap="none" normalizeH="0" baseline="0" dirty="0">
                <a:ln>
                  <a:noFill/>
                </a:ln>
                <a:solidFill>
                  <a:srgbClr val="000000"/>
                </a:solidFill>
                <a:effectLst/>
                <a:latin typeface="Arial" panose="020B0604020202020204" pitchFamily="34" charset="0"/>
              </a:rPr>
              <a:t>Class 5A: </a:t>
            </a:r>
            <a:r>
              <a:rPr kumimoji="0" lang="en-GB" altLang="en-US" sz="1000" b="0" i="0" u="none" strike="noStrike" cap="none" normalizeH="0" baseline="0" dirty="0">
                <a:ln>
                  <a:noFill/>
                </a:ln>
                <a:solidFill>
                  <a:srgbClr val="000000"/>
                </a:solidFill>
                <a:effectLst/>
                <a:latin typeface="Arial" panose="020B0604020202020204" pitchFamily="34" charset="0"/>
              </a:rPr>
              <a:t>  PE  Monday and Wednesday</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000" b="1" i="0" u="sng" strike="noStrike" cap="none" normalizeH="0" baseline="0" dirty="0">
                <a:ln>
                  <a:noFill/>
                </a:ln>
                <a:solidFill>
                  <a:srgbClr val="000000"/>
                </a:solidFill>
                <a:effectLst/>
                <a:latin typeface="Arial" panose="020B0604020202020204" pitchFamily="34" charset="0"/>
              </a:rPr>
              <a:t>Class 5B:</a:t>
            </a:r>
            <a:r>
              <a:rPr kumimoji="0" lang="en-GB" altLang="en-US" sz="1000" b="0" i="0" u="none" strike="noStrike" cap="none" normalizeH="0" baseline="0" dirty="0">
                <a:ln>
                  <a:noFill/>
                </a:ln>
                <a:solidFill>
                  <a:srgbClr val="000000"/>
                </a:solidFill>
                <a:effectLst/>
                <a:latin typeface="Arial" panose="020B0604020202020204" pitchFamily="34" charset="0"/>
              </a:rPr>
              <a:t>   PE  Tuesday and Swimming Wednesday</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000" b="1" i="0" u="sng" strike="noStrike" cap="none" normalizeH="0" baseline="0" dirty="0">
                <a:ln>
                  <a:noFill/>
                </a:ln>
                <a:solidFill>
                  <a:srgbClr val="000000"/>
                </a:solidFill>
                <a:effectLst/>
                <a:latin typeface="Arial" panose="020B0604020202020204" pitchFamily="34" charset="0"/>
              </a:rPr>
              <a:t>Class 5C:</a:t>
            </a:r>
            <a:r>
              <a:rPr kumimoji="0" lang="en-GB" altLang="en-US" sz="1000" b="0" i="0" u="none" strike="noStrike" cap="none" normalizeH="0" baseline="0" dirty="0">
                <a:ln>
                  <a:noFill/>
                </a:ln>
                <a:solidFill>
                  <a:srgbClr val="000000"/>
                </a:solidFill>
                <a:effectLst/>
                <a:latin typeface="Arial" panose="020B0604020202020204" pitchFamily="34" charset="0"/>
              </a:rPr>
              <a:t>   PE  Wednesday and Swimming Friday</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800" b="1" i="0" u="sng" strike="noStrike" cap="none" normalizeH="0" baseline="0" dirty="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000" b="1" i="0" u="sng" strike="noStrike" cap="none" normalizeH="0" baseline="0" dirty="0">
                <a:ln>
                  <a:noFill/>
                </a:ln>
                <a:solidFill>
                  <a:srgbClr val="000000"/>
                </a:solidFill>
                <a:effectLst/>
                <a:latin typeface="Arial" panose="020B0604020202020204" pitchFamily="34" charset="0"/>
              </a:rPr>
              <a:t>Uniform:</a:t>
            </a:r>
            <a:r>
              <a:rPr kumimoji="0" lang="en-GB" altLang="en-US" sz="1000" b="0" i="0" u="none" strike="noStrike" cap="none" normalizeH="0" baseline="0" dirty="0">
                <a:ln>
                  <a:noFill/>
                </a:ln>
                <a:solidFill>
                  <a:srgbClr val="000000"/>
                </a:solidFill>
                <a:effectLst/>
                <a:latin typeface="Arial" panose="020B0604020202020204" pitchFamily="34" charset="0"/>
              </a:rPr>
              <a:t> </a:t>
            </a:r>
          </a:p>
          <a:p>
            <a:pPr eaLnBrk="0" fontAlgn="base" hangingPunct="0">
              <a:spcBef>
                <a:spcPct val="0"/>
              </a:spcBef>
              <a:spcAft>
                <a:spcPct val="0"/>
              </a:spcAft>
            </a:pPr>
            <a:r>
              <a:rPr kumimoji="0" lang="en-GB" altLang="en-US" sz="1000" b="0" i="0" u="none" strike="noStrike" cap="none" normalizeH="0" baseline="0" dirty="0">
                <a:ln>
                  <a:noFill/>
                </a:ln>
                <a:solidFill>
                  <a:srgbClr val="000000"/>
                </a:solidFill>
                <a:effectLst/>
                <a:latin typeface="Arial" panose="020B0604020202020204" pitchFamily="34" charset="0"/>
              </a:rPr>
              <a:t>Children are expected to wear the correct school uniform including their blazers and ties</a:t>
            </a:r>
            <a:r>
              <a:rPr lang="en-GB" altLang="en-US" sz="1000" dirty="0">
                <a:solidFill>
                  <a:srgbClr val="000000"/>
                </a:solidFill>
                <a:latin typeface="Arial" panose="020B0604020202020204" pitchFamily="34" charset="0"/>
              </a:rPr>
              <a:t>. Please ensure that your child brings in a full PE kit to school labelled with their name and class. </a:t>
            </a:r>
            <a:r>
              <a:rPr lang="en-GB" altLang="en-US" sz="1000" b="1" dirty="0">
                <a:solidFill>
                  <a:srgbClr val="000000"/>
                </a:solidFill>
                <a:latin typeface="Arial" panose="020B0604020202020204" pitchFamily="34" charset="0"/>
              </a:rPr>
              <a:t>No jewellery </a:t>
            </a:r>
            <a:r>
              <a:rPr lang="en-GB" altLang="en-US" sz="1000" dirty="0">
                <a:solidFill>
                  <a:srgbClr val="000000"/>
                </a:solidFill>
                <a:latin typeface="Arial" panose="020B0604020202020204" pitchFamily="34" charset="0"/>
              </a:rPr>
              <a:t>is to be worn so please remove prior to school. </a:t>
            </a:r>
            <a:endParaRPr kumimoji="0" lang="en-GB" altLang="en-US" sz="1000" b="1" i="0" u="sng" strike="noStrike" cap="none" normalizeH="0" baseline="0" dirty="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000" b="1" i="0" u="sng" strike="noStrike" cap="none" normalizeH="0" baseline="0" dirty="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000" b="1" i="0" u="sng" strike="noStrike" cap="none" normalizeH="0" baseline="0" dirty="0">
                <a:ln>
                  <a:noFill/>
                </a:ln>
                <a:solidFill>
                  <a:srgbClr val="000000"/>
                </a:solidFill>
                <a:effectLst/>
                <a:latin typeface="Arial" panose="020B0604020202020204" pitchFamily="34" charset="0"/>
              </a:rPr>
              <a:t>Contact us:</a:t>
            </a:r>
          </a:p>
          <a:p>
            <a:pPr marL="0" marR="0" lvl="0" indent="0" algn="l" defTabSz="914400" rtl="0" eaLnBrk="0" fontAlgn="base" latinLnBrk="0" hangingPunct="0">
              <a:lnSpc>
                <a:spcPct val="100000"/>
              </a:lnSpc>
              <a:spcBef>
                <a:spcPct val="0"/>
              </a:spcBef>
              <a:spcAft>
                <a:spcPct val="0"/>
              </a:spcAft>
              <a:buClrTx/>
              <a:buSzTx/>
              <a:buFontTx/>
              <a:buNone/>
              <a:tabLst/>
            </a:pPr>
            <a:r>
              <a:rPr lang="en-GB" altLang="en-US" sz="1000" dirty="0">
                <a:solidFill>
                  <a:srgbClr val="000000"/>
                </a:solidFill>
                <a:latin typeface="Arial" panose="020B0604020202020204" pitchFamily="34" charset="0"/>
              </a:rPr>
              <a:t>If you have a question and can’t see us, please use either Class Dojo or email</a:t>
            </a:r>
            <a:endParaRPr kumimoji="0" lang="en-GB" altLang="en-US" sz="1000" i="0" strike="noStrike" cap="none" normalizeH="0" baseline="0" dirty="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000" b="0" i="0" u="none" strike="noStrike" cap="none" normalizeH="0" baseline="0" dirty="0">
                <a:ln>
                  <a:noFill/>
                </a:ln>
                <a:solidFill>
                  <a:srgbClr val="000000"/>
                </a:solidFill>
                <a:effectLst/>
                <a:latin typeface="Arial" panose="020B0604020202020204" pitchFamily="34" charset="0"/>
                <a:hlinkClick r:id="rId4"/>
              </a:rPr>
              <a:t>Year5@jamescambellprimary.org.uk</a:t>
            </a:r>
            <a:endParaRPr kumimoji="0" lang="en-GB" altLang="en-US" sz="1000" b="0" i="0" u="none" strike="noStrike" cap="none" normalizeH="0" baseline="0" dirty="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GB" altLang="en-US" sz="1000" dirty="0">
                <a:solidFill>
                  <a:srgbClr val="000000"/>
                </a:solidFill>
                <a:latin typeface="Arial" panose="020B0604020202020204" pitchFamily="34" charset="0"/>
              </a:rPr>
              <a:t>We would love to help you in  anyway that we can.</a:t>
            </a:r>
            <a:endParaRPr kumimoji="0" lang="en-GB" altLang="en-US" sz="1100" b="0" i="0" u="none" strike="noStrike" cap="none" normalizeH="0" baseline="0" dirty="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100" b="0" i="0" u="none" strike="noStrike" cap="none" normalizeH="0" baseline="0" dirty="0">
              <a:ln>
                <a:noFill/>
              </a:ln>
              <a:solidFill>
                <a:schemeClr val="tx1"/>
              </a:solidFill>
              <a:effectLst/>
              <a:latin typeface="Arial" panose="020B0604020202020204" pitchFamily="34" charset="0"/>
            </a:endParaRPr>
          </a:p>
        </p:txBody>
      </p:sp>
      <p:sp>
        <p:nvSpPr>
          <p:cNvPr id="9" name="Text Box 5"/>
          <p:cNvSpPr txBox="1">
            <a:spLocks noChangeArrowheads="1"/>
          </p:cNvSpPr>
          <p:nvPr/>
        </p:nvSpPr>
        <p:spPr bwMode="auto">
          <a:xfrm>
            <a:off x="5184476" y="553853"/>
            <a:ext cx="6777538" cy="3296252"/>
          </a:xfrm>
          <a:prstGeom prst="rect">
            <a:avLst/>
          </a:prstGeom>
          <a:noFill/>
          <a:ln w="38100" algn="in">
            <a:solidFill>
              <a:srgbClr val="008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FFC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050" b="1" i="0" u="sng" strike="noStrike" cap="none" normalizeH="0" baseline="0" dirty="0">
                <a:ln>
                  <a:noFill/>
                </a:ln>
                <a:solidFill>
                  <a:srgbClr val="000000"/>
                </a:solidFill>
                <a:effectLst/>
                <a:latin typeface="Arial" panose="020B0604020202020204" pitchFamily="34" charset="0"/>
              </a:rPr>
              <a:t>The Wider Curriculum</a:t>
            </a:r>
          </a:p>
          <a:p>
            <a:pPr lvl="0" algn="just" eaLnBrk="0" fontAlgn="base" hangingPunct="0">
              <a:spcBef>
                <a:spcPct val="0"/>
              </a:spcBef>
              <a:spcAft>
                <a:spcPct val="0"/>
              </a:spcAft>
              <a:buSzPts val="1000"/>
              <a:buFont typeface="Symbol" panose="05050102010706020507" pitchFamily="18" charset="2"/>
              <a:buChar char="¨"/>
            </a:pPr>
            <a:r>
              <a:rPr kumimoji="0" lang="en-GB" altLang="en-US" sz="1050" b="0" i="0" u="none" strike="noStrike" cap="none" normalizeH="0" baseline="0" dirty="0">
                <a:ln>
                  <a:noFill/>
                </a:ln>
                <a:solidFill>
                  <a:srgbClr val="000000"/>
                </a:solidFill>
                <a:effectLst/>
                <a:latin typeface="Arial" panose="020B0604020202020204" pitchFamily="34" charset="0"/>
              </a:rPr>
              <a:t>In history</a:t>
            </a:r>
            <a:r>
              <a:rPr kumimoji="0" lang="en-GB" altLang="en-US" sz="1050" b="0" i="0" u="none" strike="noStrike" cap="none" normalizeH="0" dirty="0">
                <a:ln>
                  <a:noFill/>
                </a:ln>
                <a:solidFill>
                  <a:srgbClr val="000000"/>
                </a:solidFill>
                <a:effectLst/>
                <a:latin typeface="Arial" panose="020B0604020202020204" pitchFamily="34" charset="0"/>
              </a:rPr>
              <a:t> the children will be p</a:t>
            </a:r>
            <a:r>
              <a:rPr lang="en-GB" altLang="en-US" sz="1050" dirty="0">
                <a:solidFill>
                  <a:srgbClr val="000000"/>
                </a:solidFill>
                <a:latin typeface="Arial" panose="020B0604020202020204" pitchFamily="34" charset="0"/>
              </a:rPr>
              <a:t>lacing features of events and people from the Egyptians in a chronological framework. Explain the impact the Ancient Egyptians had on future civilisations: Recognise there are many different sources of evidence from the past that reveal life in Ancient Egyptians times. </a:t>
            </a:r>
          </a:p>
          <a:p>
            <a:pPr lvl="0" algn="just" eaLnBrk="0" fontAlgn="base" hangingPunct="0">
              <a:spcBef>
                <a:spcPct val="0"/>
              </a:spcBef>
              <a:spcAft>
                <a:spcPct val="0"/>
              </a:spcAft>
              <a:buSzPts val="1000"/>
              <a:buFont typeface="Symbol" panose="05050102010706020507" pitchFamily="18" charset="2"/>
              <a:buChar char="¨"/>
            </a:pPr>
            <a:r>
              <a:rPr lang="en-GB" altLang="en-US" sz="1050" dirty="0">
                <a:solidFill>
                  <a:srgbClr val="000000"/>
                </a:solidFill>
                <a:latin typeface="Arial" panose="020B0604020202020204" pitchFamily="34" charset="0"/>
              </a:rPr>
              <a:t>In </a:t>
            </a:r>
            <a:r>
              <a:rPr lang="en-GB" altLang="en-US" sz="1050" b="1" dirty="0">
                <a:solidFill>
                  <a:srgbClr val="000000"/>
                </a:solidFill>
                <a:latin typeface="Arial" panose="020B0604020202020204" pitchFamily="34" charset="0"/>
              </a:rPr>
              <a:t>Science</a:t>
            </a:r>
            <a:r>
              <a:rPr lang="en-GB" altLang="en-US" sz="1050" dirty="0">
                <a:solidFill>
                  <a:srgbClr val="000000"/>
                </a:solidFill>
                <a:latin typeface="Arial" panose="020B0604020202020204" pitchFamily="34" charset="0"/>
              </a:rPr>
              <a:t> children develop their knowledge of the Earth’s place in the solar system.. Children also learn how the Earth’s rotation and tilt affect the direction and length of shadows and the cycles of sunrise and sunset, </a:t>
            </a:r>
          </a:p>
          <a:p>
            <a:pPr lvl="0" algn="just" eaLnBrk="0" fontAlgn="base" hangingPunct="0">
              <a:spcBef>
                <a:spcPct val="0"/>
              </a:spcBef>
              <a:spcAft>
                <a:spcPct val="0"/>
              </a:spcAft>
              <a:buSzPts val="1000"/>
              <a:buFont typeface="Symbol" panose="05050102010706020507" pitchFamily="18" charset="2"/>
              <a:buChar char="¨"/>
            </a:pPr>
            <a:r>
              <a:rPr kumimoji="0" lang="en-GB" altLang="en-US" sz="1050" b="0" i="0" u="none" strike="noStrike" cap="none" normalizeH="0" baseline="0" dirty="0">
                <a:ln>
                  <a:noFill/>
                </a:ln>
                <a:solidFill>
                  <a:srgbClr val="000000"/>
                </a:solidFill>
                <a:effectLst/>
                <a:latin typeface="Arial" panose="020B0604020202020204" pitchFamily="34" charset="0"/>
              </a:rPr>
              <a:t>In </a:t>
            </a:r>
            <a:r>
              <a:rPr kumimoji="0" lang="en-GB" altLang="en-US" sz="1050" b="1" i="0" u="none" strike="noStrike" cap="none" normalizeH="0" baseline="0" dirty="0">
                <a:ln>
                  <a:noFill/>
                </a:ln>
                <a:solidFill>
                  <a:srgbClr val="000000"/>
                </a:solidFill>
                <a:effectLst/>
                <a:latin typeface="Arial" panose="020B0604020202020204" pitchFamily="34" charset="0"/>
              </a:rPr>
              <a:t>DT, </a:t>
            </a:r>
            <a:r>
              <a:rPr kumimoji="0" lang="en-GB" altLang="en-US" sz="1050" b="0" i="0" u="none" strike="noStrike" cap="none" normalizeH="0" baseline="0" dirty="0">
                <a:ln>
                  <a:noFill/>
                </a:ln>
                <a:solidFill>
                  <a:srgbClr val="000000"/>
                </a:solidFill>
                <a:effectLst/>
                <a:latin typeface="Arial" panose="020B0604020202020204" pitchFamily="34" charset="0"/>
              </a:rPr>
              <a:t>the </a:t>
            </a:r>
            <a:r>
              <a:rPr lang="en-GB" altLang="en-US" sz="1050" dirty="0">
                <a:solidFill>
                  <a:srgbClr val="000000"/>
                </a:solidFill>
                <a:latin typeface="Arial" panose="020B0604020202020204" pitchFamily="34" charset="0"/>
                <a:cs typeface="Arial" panose="020B0604020202020204" pitchFamily="34" charset="0"/>
              </a:rPr>
              <a:t>children will be looking at bridges, how they have been designed and for what purpose. They will be challenged to apply their knowledge to build a bridge of their own to meet a set criteria. </a:t>
            </a:r>
          </a:p>
          <a:p>
            <a:pPr lvl="0" algn="just" eaLnBrk="0" fontAlgn="base" hangingPunct="0">
              <a:spcBef>
                <a:spcPct val="0"/>
              </a:spcBef>
              <a:spcAft>
                <a:spcPct val="0"/>
              </a:spcAft>
              <a:buSzPts val="1000"/>
              <a:buFont typeface="Symbol" panose="05050102010706020507" pitchFamily="18" charset="2"/>
              <a:buChar char="¨"/>
            </a:pPr>
            <a:r>
              <a:rPr kumimoji="0" lang="en-GB" altLang="en-US" sz="105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During </a:t>
            </a:r>
            <a:r>
              <a:rPr kumimoji="0" lang="en-GB" altLang="en-US" sz="1050" b="1" i="0" u="none" strike="noStrike" cap="none" normalizeH="0" baseline="0" dirty="0">
                <a:ln>
                  <a:noFill/>
                </a:ln>
                <a:solidFill>
                  <a:srgbClr val="000000"/>
                </a:solidFill>
                <a:effectLst/>
                <a:latin typeface="Arial" panose="020B0604020202020204" pitchFamily="34" charset="0"/>
                <a:cs typeface="Arial" panose="020B0604020202020204" pitchFamily="34" charset="0"/>
              </a:rPr>
              <a:t>RE,</a:t>
            </a:r>
            <a:r>
              <a:rPr kumimoji="0" lang="en-GB" altLang="en-US" sz="105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a:t>
            </a:r>
            <a:r>
              <a:rPr lang="en-GB" sz="1050" dirty="0">
                <a:latin typeface="Arial" panose="020B0604020202020204" pitchFamily="34" charset="0"/>
                <a:cs typeface="Arial" panose="020B0604020202020204" pitchFamily="34" charset="0"/>
              </a:rPr>
              <a:t>the children will be looking at the big question: Why is Muhammad and the Qur'an important to Muslims? Children learn about the life and teachings of Muhammad and develop their understanding of why he is significant for Muslims. </a:t>
            </a:r>
          </a:p>
          <a:p>
            <a:pPr lvl="0" algn="just" eaLnBrk="0" fontAlgn="base" hangingPunct="0">
              <a:spcBef>
                <a:spcPct val="0"/>
              </a:spcBef>
              <a:spcAft>
                <a:spcPct val="0"/>
              </a:spcAft>
              <a:buSzPts val="1000"/>
              <a:buFont typeface="Symbol" panose="05050102010706020507" pitchFamily="18" charset="2"/>
              <a:buChar char="¨"/>
            </a:pPr>
            <a:r>
              <a:rPr kumimoji="0" lang="en-GB" altLang="en-US" sz="1050" b="0" i="0" u="none" strike="noStrike" cap="none" normalizeH="0" baseline="0" dirty="0">
                <a:ln>
                  <a:noFill/>
                </a:ln>
                <a:solidFill>
                  <a:srgbClr val="000000"/>
                </a:solidFill>
                <a:effectLst/>
                <a:latin typeface="Arial" panose="020B0604020202020204" pitchFamily="34" charset="0"/>
              </a:rPr>
              <a:t>In </a:t>
            </a:r>
            <a:r>
              <a:rPr kumimoji="0" lang="en-GB" altLang="en-US" sz="1050" b="1" i="0" u="none" strike="noStrike" cap="none" normalizeH="0" baseline="0" dirty="0">
                <a:ln>
                  <a:noFill/>
                </a:ln>
                <a:solidFill>
                  <a:srgbClr val="000000"/>
                </a:solidFill>
                <a:effectLst/>
                <a:latin typeface="Arial" panose="020B0604020202020204" pitchFamily="34" charset="0"/>
              </a:rPr>
              <a:t>PE</a:t>
            </a:r>
            <a:r>
              <a:rPr kumimoji="0" lang="en-GB" altLang="en-US" sz="1050" b="0" i="0" u="none" strike="noStrike" cap="none" normalizeH="0" baseline="0" dirty="0">
                <a:ln>
                  <a:noFill/>
                </a:ln>
                <a:solidFill>
                  <a:srgbClr val="000000"/>
                </a:solidFill>
                <a:effectLst/>
                <a:latin typeface="Arial" panose="020B0604020202020204" pitchFamily="34" charset="0"/>
              </a:rPr>
              <a:t> the children</a:t>
            </a:r>
            <a:r>
              <a:rPr kumimoji="0" lang="en-GB" altLang="en-US" sz="1050" b="0" i="0" u="none" strike="noStrike" cap="none" normalizeH="0" dirty="0">
                <a:ln>
                  <a:noFill/>
                </a:ln>
                <a:solidFill>
                  <a:srgbClr val="000000"/>
                </a:solidFill>
                <a:effectLst/>
                <a:latin typeface="Arial" panose="020B0604020202020204" pitchFamily="34" charset="0"/>
              </a:rPr>
              <a:t> </a:t>
            </a:r>
            <a:r>
              <a:rPr lang="en-GB" altLang="en-US" sz="1050" dirty="0">
                <a:solidFill>
                  <a:srgbClr val="000000"/>
                </a:solidFill>
                <a:latin typeface="Arial" panose="020B0604020202020204" pitchFamily="34" charset="0"/>
              </a:rPr>
              <a:t>will be refining their skills in dance, developing a routine around the theme of space. They will also be developing their skills of tackling, marking and shooting and have an opportunity to apply all learned skills in a game of football.</a:t>
            </a:r>
          </a:p>
          <a:p>
            <a:pPr lvl="0" algn="just" eaLnBrk="0" fontAlgn="base" hangingPunct="0">
              <a:spcBef>
                <a:spcPct val="0"/>
              </a:spcBef>
              <a:spcAft>
                <a:spcPct val="0"/>
              </a:spcAft>
              <a:buSzPts val="1000"/>
              <a:buFont typeface="Symbol" panose="05050102010706020507" pitchFamily="18" charset="2"/>
              <a:buChar char="¨"/>
            </a:pPr>
            <a:r>
              <a:rPr kumimoji="0" lang="en-GB" altLang="en-US" sz="1050" b="0" i="0" u="none" strike="noStrike" cap="none" normalizeH="0" baseline="0" dirty="0">
                <a:ln>
                  <a:noFill/>
                </a:ln>
                <a:solidFill>
                  <a:srgbClr val="000000"/>
                </a:solidFill>
                <a:effectLst/>
                <a:latin typeface="Arial" panose="020B0604020202020204" pitchFamily="34" charset="0"/>
              </a:rPr>
              <a:t>In </a:t>
            </a:r>
            <a:r>
              <a:rPr kumimoji="0" lang="en-GB" altLang="en-US" sz="1050" b="1" i="0" u="none" strike="noStrike" cap="none" normalizeH="0" baseline="0" dirty="0">
                <a:ln>
                  <a:noFill/>
                </a:ln>
                <a:solidFill>
                  <a:srgbClr val="000000"/>
                </a:solidFill>
                <a:effectLst/>
                <a:latin typeface="Arial" panose="020B0604020202020204" pitchFamily="34" charset="0"/>
              </a:rPr>
              <a:t>ICT</a:t>
            </a:r>
            <a:r>
              <a:rPr kumimoji="0" lang="en-GB" altLang="en-US" sz="1050" b="0" i="0" u="none" strike="noStrike" cap="none" normalizeH="0" baseline="0" dirty="0">
                <a:ln>
                  <a:noFill/>
                </a:ln>
                <a:solidFill>
                  <a:srgbClr val="000000"/>
                </a:solidFill>
                <a:effectLst/>
                <a:latin typeface="Arial" panose="020B0604020202020204" pitchFamily="34" charset="0"/>
              </a:rPr>
              <a:t> </a:t>
            </a:r>
            <a:r>
              <a:rPr lang="en-GB" altLang="en-US" sz="1050" dirty="0">
                <a:solidFill>
                  <a:srgbClr val="000000"/>
                </a:solidFill>
                <a:latin typeface="Arial" panose="020B0604020202020204" pitchFamily="34" charset="0"/>
              </a:rPr>
              <a:t>pupils learn about communicating information securely through an introduction to cryptography. They study early methods of  communicating over distances, &amp; learn about two early ciphers.</a:t>
            </a:r>
          </a:p>
          <a:p>
            <a:pPr lvl="0" algn="just" eaLnBrk="0" fontAlgn="base" hangingPunct="0">
              <a:spcBef>
                <a:spcPct val="0"/>
              </a:spcBef>
              <a:spcAft>
                <a:spcPct val="0"/>
              </a:spcAft>
              <a:buSzPts val="1000"/>
              <a:buFont typeface="Symbol" panose="05050102010706020507" pitchFamily="18" charset="2"/>
              <a:buChar char="¨"/>
            </a:pPr>
            <a:r>
              <a:rPr kumimoji="0" lang="en-GB" altLang="en-US" sz="1050" b="1" i="0" u="none" strike="noStrike" cap="none" normalizeH="0" baseline="0" dirty="0">
                <a:ln>
                  <a:noFill/>
                </a:ln>
                <a:solidFill>
                  <a:srgbClr val="000000"/>
                </a:solidFill>
                <a:effectLst/>
                <a:latin typeface="Arial" panose="020B0604020202020204" pitchFamily="34" charset="0"/>
              </a:rPr>
              <a:t>In Spanish </a:t>
            </a:r>
            <a:r>
              <a:rPr kumimoji="0" lang="en-GB" altLang="en-US" sz="1050" b="0" i="0" u="none" strike="noStrike" cap="none" normalizeH="0" baseline="0" dirty="0">
                <a:ln>
                  <a:noFill/>
                </a:ln>
                <a:solidFill>
                  <a:srgbClr val="000000"/>
                </a:solidFill>
                <a:effectLst/>
                <a:latin typeface="Arial" panose="020B0604020202020204" pitchFamily="34" charset="0"/>
              </a:rPr>
              <a:t>the </a:t>
            </a:r>
            <a:r>
              <a:rPr lang="en-GB" altLang="en-US" sz="1050" dirty="0">
                <a:solidFill>
                  <a:srgbClr val="000000"/>
                </a:solidFill>
                <a:latin typeface="Arial" panose="020B0604020202020204" pitchFamily="34" charset="0"/>
              </a:rPr>
              <a:t>children learn items of clothing with a strong focus on using the correct gender / article for each item. </a:t>
            </a:r>
            <a:endParaRPr kumimoji="0" lang="en-GB" altLang="en-US" sz="1050" b="0" i="0" u="none" strike="noStrike" cap="none" normalizeH="0" baseline="0" dirty="0">
              <a:ln>
                <a:noFill/>
              </a:ln>
              <a:solidFill>
                <a:srgbClr val="000000"/>
              </a:solidFill>
              <a:effectLst/>
              <a:latin typeface="Arial" panose="020B0604020202020204" pitchFamily="34" charset="0"/>
            </a:endParaRPr>
          </a:p>
          <a:p>
            <a:r>
              <a:rPr lang="en-GB" altLang="en-US" sz="1050" dirty="0">
                <a:solidFill>
                  <a:srgbClr val="000000"/>
                </a:solidFill>
                <a:latin typeface="Arial" panose="020B0604020202020204" pitchFamily="34" charset="0"/>
              </a:rPr>
              <a:t>In </a:t>
            </a:r>
            <a:r>
              <a:rPr lang="en-GB" altLang="en-US" sz="1050" b="1" dirty="0">
                <a:solidFill>
                  <a:srgbClr val="000000"/>
                </a:solidFill>
                <a:latin typeface="Arial" panose="020B0604020202020204" pitchFamily="34" charset="0"/>
              </a:rPr>
              <a:t>PSHE</a:t>
            </a:r>
            <a:r>
              <a:rPr lang="en-GB" altLang="en-US" sz="1050" dirty="0">
                <a:solidFill>
                  <a:srgbClr val="000000"/>
                </a:solidFill>
                <a:latin typeface="Arial" panose="020B0604020202020204" pitchFamily="34" charset="0"/>
              </a:rPr>
              <a:t> they will be looking at Healthy Me. Discussing their relationship with food and the consequences of  abusing drugs and alcohol. </a:t>
            </a:r>
            <a:endParaRPr kumimoji="0" lang="en-US" altLang="en-US" sz="105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374697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162</TotalTime>
  <Words>892</Words>
  <Application>Microsoft Macintosh PowerPoint</Application>
  <PresentationFormat>Widescreen</PresentationFormat>
  <Paragraphs>52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Symbol</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Ruth</dc:creator>
  <cp:lastModifiedBy>1</cp:lastModifiedBy>
  <cp:revision>28</cp:revision>
  <dcterms:created xsi:type="dcterms:W3CDTF">2020-09-08T13:20:37Z</dcterms:created>
  <dcterms:modified xsi:type="dcterms:W3CDTF">2021-07-04T22:07:46Z</dcterms:modified>
</cp:coreProperties>
</file>