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259" r:id="rId4"/>
    <p:sldId id="260" r:id="rId5"/>
    <p:sldId id="258" r:id="rId6"/>
    <p:sldId id="261" r:id="rId7"/>
    <p:sldId id="265" r:id="rId8"/>
    <p:sldId id="262" r:id="rId9"/>
    <p:sldId id="263" r:id="rId10"/>
    <p:sldId id="264" r:id="rId11"/>
    <p:sldId id="266" r:id="rId12"/>
    <p:sldId id="268"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27" autoAdjust="0"/>
  </p:normalViewPr>
  <p:slideViewPr>
    <p:cSldViewPr>
      <p:cViewPr varScale="1">
        <p:scale>
          <a:sx n="91" d="100"/>
          <a:sy n="91" d="100"/>
        </p:scale>
        <p:origin x="21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D0260-9214-42CD-8522-DDDBAE22025D}" type="datetimeFigureOut">
              <a:rPr lang="en-GB" smtClean="0"/>
              <a:t>24/09/2019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D99D99-FFF8-41A6-94E1-2280BAA16368}" type="slidenum">
              <a:rPr lang="en-GB" smtClean="0"/>
              <a:t>‹#›</a:t>
            </a:fld>
            <a:endParaRPr lang="en-GB"/>
          </a:p>
        </p:txBody>
      </p:sp>
    </p:spTree>
    <p:extLst>
      <p:ext uri="{BB962C8B-B14F-4D97-AF65-F5344CB8AC3E}">
        <p14:creationId xmlns:p14="http://schemas.microsoft.com/office/powerpoint/2010/main" val="194859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932EB2E4-811E-4225-B335-7AAE20A1EFF0}"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690263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331AA04E-793E-415F-B2D2-EBD472666472}"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639739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331AA04E-793E-415F-B2D2-EBD472666472}"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5764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331AA04E-793E-415F-B2D2-EBD472666472}"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95890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Introduction</a:t>
            </a:r>
            <a:r>
              <a:rPr lang="en-GB" baseline="0" dirty="0" smtClean="0"/>
              <a:t> of self</a:t>
            </a:r>
            <a:endParaRPr lang="en-GB" dirty="0" smtClean="0"/>
          </a:p>
        </p:txBody>
      </p:sp>
      <p:sp>
        <p:nvSpPr>
          <p:cNvPr id="4" name="Slide Number Placeholder 3"/>
          <p:cNvSpPr>
            <a:spLocks noGrp="1"/>
          </p:cNvSpPr>
          <p:nvPr>
            <p:ph type="sldNum" sz="quarter" idx="10"/>
          </p:nvPr>
        </p:nvSpPr>
        <p:spPr/>
        <p:txBody>
          <a:bodyPr/>
          <a:lstStyle/>
          <a:p>
            <a:fld id="{331AA04E-793E-415F-B2D2-EBD472666472}"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017409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31AA04E-793E-415F-B2D2-EBD472666472}"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14053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31AA04E-793E-415F-B2D2-EBD472666472}"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15824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31AA04E-793E-415F-B2D2-EBD472666472}"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01073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31AA04E-793E-415F-B2D2-EBD47266647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01025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31AA04E-793E-415F-B2D2-EBD47266647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504773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331AA04E-793E-415F-B2D2-EBD47266647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7306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331AA04E-793E-415F-B2D2-EBD472666472}"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759024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2443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995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4775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2984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216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7874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072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9491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2004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3638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692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3298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1309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1471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329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012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418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015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718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3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975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58166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5712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5DE40-AFA3-4B31-BE41-0394633F7D47}" type="datetimeFigureOut">
              <a:rPr lang="en-GB" smtClean="0">
                <a:solidFill>
                  <a:prstClr val="black">
                    <a:tint val="75000"/>
                  </a:prstClr>
                </a:solidFill>
              </a:rPr>
              <a:pPr/>
              <a:t>24/09/2019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06D5E-8209-4B4F-AF53-74C60A3714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7964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520" y="3356992"/>
            <a:ext cx="5364088" cy="720079"/>
          </a:xfrm>
        </p:spPr>
        <p:txBody>
          <a:bodyPr>
            <a:normAutofit fontScale="90000"/>
          </a:bodyPr>
          <a:lstStyle/>
          <a:p>
            <a:r>
              <a:rPr lang="en-GB" b="1" dirty="0" smtClean="0">
                <a:solidFill>
                  <a:schemeClr val="tx1">
                    <a:lumMod val="75000"/>
                    <a:lumOff val="25000"/>
                  </a:schemeClr>
                </a:solidFill>
                <a:latin typeface="Frutiger"/>
              </a:rPr>
              <a:t>Mindfulness</a:t>
            </a:r>
            <a:endParaRPr lang="en-GB" b="1" dirty="0">
              <a:solidFill>
                <a:schemeClr val="tx1">
                  <a:lumMod val="75000"/>
                  <a:lumOff val="25000"/>
                </a:schemeClr>
              </a:solidFill>
              <a:latin typeface="Frutiger"/>
            </a:endParaRPr>
          </a:p>
        </p:txBody>
      </p:sp>
      <p:sp>
        <p:nvSpPr>
          <p:cNvPr id="3" name="Subtitle 2"/>
          <p:cNvSpPr>
            <a:spLocks noGrp="1"/>
          </p:cNvSpPr>
          <p:nvPr>
            <p:ph type="subTitle" idx="1"/>
          </p:nvPr>
        </p:nvSpPr>
        <p:spPr>
          <a:xfrm>
            <a:off x="179512" y="4365104"/>
            <a:ext cx="6400800" cy="1152128"/>
          </a:xfrm>
        </p:spPr>
        <p:txBody>
          <a:bodyPr>
            <a:normAutofit/>
          </a:bodyPr>
          <a:lstStyle/>
          <a:p>
            <a:pPr algn="l"/>
            <a:endParaRPr lang="en-GB" dirty="0"/>
          </a:p>
          <a:p>
            <a:pPr algn="l"/>
            <a:endParaRPr lang="en-GB" dirty="0">
              <a:latin typeface="Frutiger" panose="020B0500000000000000" pitchFamily="34" charset="0"/>
            </a:endParaRPr>
          </a:p>
        </p:txBody>
      </p:sp>
    </p:spTree>
    <p:extLst>
      <p:ext uri="{BB962C8B-B14F-4D97-AF65-F5344CB8AC3E}">
        <p14:creationId xmlns:p14="http://schemas.microsoft.com/office/powerpoint/2010/main" val="2238601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3479006"/>
            <a:ext cx="8486826" cy="800219"/>
          </a:xfrm>
          <a:prstGeom prst="rect">
            <a:avLst/>
          </a:prstGeom>
        </p:spPr>
        <p:txBody>
          <a:bodyPr wrap="square">
            <a:spAutoFit/>
          </a:bodyPr>
          <a:lstStyle/>
          <a:p>
            <a:r>
              <a:rPr lang="en-GB" sz="2800" dirty="0" smtClean="0"/>
              <a:t> </a:t>
            </a:r>
            <a:endParaRPr lang="en-GB" sz="3200" dirty="0"/>
          </a:p>
          <a:p>
            <a:endParaRPr lang="en-GB" dirty="0">
              <a:solidFill>
                <a:schemeClr val="tx1">
                  <a:lumMod val="50000"/>
                  <a:lumOff val="50000"/>
                </a:schemeClr>
              </a:solidFill>
            </a:endParaRPr>
          </a:p>
        </p:txBody>
      </p:sp>
      <p:sp>
        <p:nvSpPr>
          <p:cNvPr id="2" name="Rectangle 1"/>
          <p:cNvSpPr/>
          <p:nvPr/>
        </p:nvSpPr>
        <p:spPr>
          <a:xfrm>
            <a:off x="2912572" y="24654"/>
            <a:ext cx="3596769" cy="923330"/>
          </a:xfrm>
          <a:prstGeom prst="rect">
            <a:avLst/>
          </a:prstGeom>
        </p:spPr>
        <p:txBody>
          <a:bodyPr wrap="square">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Activity 7:</a:t>
            </a:r>
          </a:p>
        </p:txBody>
      </p:sp>
      <p:sp>
        <p:nvSpPr>
          <p:cNvPr id="5" name="Rectangle 4"/>
          <p:cNvSpPr/>
          <p:nvPr/>
        </p:nvSpPr>
        <p:spPr>
          <a:xfrm>
            <a:off x="107504" y="792316"/>
            <a:ext cx="9148155" cy="4678204"/>
          </a:xfrm>
          <a:prstGeom prst="rect">
            <a:avLst/>
          </a:prstGeom>
        </p:spPr>
        <p:txBody>
          <a:bodyPr wrap="square">
            <a:spAutoFit/>
          </a:bodyPr>
          <a:lstStyle/>
          <a:p>
            <a:pPr algn="ctr"/>
            <a:r>
              <a:rPr lang="en-GB" sz="2800" u="sng" dirty="0">
                <a:solidFill>
                  <a:schemeClr val="tx2">
                    <a:lumMod val="60000"/>
                    <a:lumOff val="40000"/>
                  </a:schemeClr>
                </a:solidFill>
              </a:rPr>
              <a:t>Mindful Heartbeat</a:t>
            </a:r>
          </a:p>
          <a:p>
            <a:r>
              <a:rPr lang="en-GB" dirty="0" smtClean="0"/>
              <a:t>1</a:t>
            </a:r>
            <a:r>
              <a:rPr lang="en-GB" dirty="0"/>
              <a:t>. Sit straight and still. Close your eyes or look downward.</a:t>
            </a:r>
          </a:p>
          <a:p>
            <a:r>
              <a:rPr lang="en-GB" dirty="0"/>
              <a:t>2. Take three deep breaths in and out.</a:t>
            </a:r>
          </a:p>
          <a:p>
            <a:r>
              <a:rPr lang="en-GB" dirty="0"/>
              <a:t>3. Place your fingers or hands over the part of your body</a:t>
            </a:r>
          </a:p>
          <a:p>
            <a:r>
              <a:rPr lang="en-GB" dirty="0"/>
              <a:t>where you can best feel your pulse (or heartbeat):</a:t>
            </a:r>
          </a:p>
          <a:p>
            <a:r>
              <a:rPr lang="en-GB" dirty="0"/>
              <a:t>- on the side of your neck, under your jaw</a:t>
            </a:r>
          </a:p>
          <a:p>
            <a:r>
              <a:rPr lang="en-GB" dirty="0"/>
              <a:t>- inside your wrist</a:t>
            </a:r>
          </a:p>
          <a:p>
            <a:r>
              <a:rPr lang="en-GB" dirty="0"/>
              <a:t>- over your heart.</a:t>
            </a:r>
          </a:p>
          <a:p>
            <a:r>
              <a:rPr lang="en-GB" dirty="0"/>
              <a:t>4. Notice how quickly or slowly your heart is beating.</a:t>
            </a:r>
          </a:p>
          <a:p>
            <a:r>
              <a:rPr lang="en-GB" dirty="0"/>
              <a:t>5. Think about your current feelings.</a:t>
            </a:r>
          </a:p>
          <a:p>
            <a:r>
              <a:rPr lang="en-GB" dirty="0"/>
              <a:t>6. Without speaking, stand up and jump on the spot ten times.</a:t>
            </a:r>
          </a:p>
          <a:p>
            <a:r>
              <a:rPr lang="en-GB" dirty="0"/>
              <a:t>7. Sit down and find your heartbeat again.</a:t>
            </a:r>
          </a:p>
          <a:p>
            <a:r>
              <a:rPr lang="en-GB" dirty="0"/>
              <a:t>Do you think this feeling is connected to how quickly or slowly your heart is beating? What changes do you notice? Is your heart beating faster or slower</a:t>
            </a:r>
          </a:p>
          <a:p>
            <a:r>
              <a:rPr lang="en-GB" dirty="0"/>
              <a:t>than you expected? Can you notice any change in your breath?</a:t>
            </a:r>
          </a:p>
          <a:p>
            <a:r>
              <a:rPr lang="en-GB" dirty="0"/>
              <a:t>8. Close your eyes and focus on your heartbeat until it slows down again.</a:t>
            </a:r>
            <a:endParaRPr lang="en-GB" dirty="0">
              <a:solidFill>
                <a:schemeClr val="tx2">
                  <a:lumMod val="60000"/>
                  <a:lumOff val="40000"/>
                </a:schemeClr>
              </a:solidFill>
            </a:endParaRPr>
          </a:p>
        </p:txBody>
      </p:sp>
      <p:pic>
        <p:nvPicPr>
          <p:cNvPr id="10" name="Picture 9"/>
          <p:cNvPicPr/>
          <p:nvPr/>
        </p:nvPicPr>
        <p:blipFill rotWithShape="1">
          <a:blip r:embed="rId3"/>
          <a:srcRect l="62320" t="67067" r="25881" b="12546"/>
          <a:stretch/>
        </p:blipFill>
        <p:spPr bwMode="auto">
          <a:xfrm>
            <a:off x="6401694" y="1565539"/>
            <a:ext cx="1998980" cy="1943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7797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3479006"/>
            <a:ext cx="8486826" cy="800219"/>
          </a:xfrm>
          <a:prstGeom prst="rect">
            <a:avLst/>
          </a:prstGeom>
        </p:spPr>
        <p:txBody>
          <a:bodyPr wrap="square">
            <a:spAutoFit/>
          </a:bodyPr>
          <a:lstStyle/>
          <a:p>
            <a:r>
              <a:rPr lang="en-GB" sz="2800" dirty="0" smtClean="0"/>
              <a:t> </a:t>
            </a:r>
            <a:endParaRPr lang="en-GB" sz="3200" dirty="0"/>
          </a:p>
          <a:p>
            <a:endParaRPr lang="en-GB" dirty="0">
              <a:solidFill>
                <a:schemeClr val="tx1">
                  <a:lumMod val="50000"/>
                  <a:lumOff val="50000"/>
                </a:schemeClr>
              </a:solidFill>
            </a:endParaRPr>
          </a:p>
        </p:txBody>
      </p:sp>
      <p:sp>
        <p:nvSpPr>
          <p:cNvPr id="2" name="Rectangle 1"/>
          <p:cNvSpPr/>
          <p:nvPr/>
        </p:nvSpPr>
        <p:spPr>
          <a:xfrm>
            <a:off x="467544" y="260648"/>
            <a:ext cx="8232125" cy="830997"/>
          </a:xfrm>
          <a:prstGeom prst="rect">
            <a:avLst/>
          </a:prstGeom>
        </p:spPr>
        <p:txBody>
          <a:bodyPr wrap="none">
            <a:spAutoFit/>
          </a:bodyPr>
          <a:lstStyle/>
          <a:p>
            <a:pPr algn="ct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How does mindfulness help us?</a:t>
            </a:r>
          </a:p>
        </p:txBody>
      </p:sp>
      <p:sp>
        <p:nvSpPr>
          <p:cNvPr id="3" name="Rectangle 2"/>
          <p:cNvSpPr/>
          <p:nvPr/>
        </p:nvSpPr>
        <p:spPr>
          <a:xfrm>
            <a:off x="1595274" y="1986290"/>
            <a:ext cx="5976664" cy="2123658"/>
          </a:xfrm>
          <a:prstGeom prst="rect">
            <a:avLst/>
          </a:prstGeom>
        </p:spPr>
        <p:txBody>
          <a:bodyPr wrap="square">
            <a:spAutoFit/>
          </a:bodyPr>
          <a:lstStyle/>
          <a:p>
            <a:pPr algn="ctr"/>
            <a:r>
              <a:rPr lang="en-GB" sz="4400" dirty="0"/>
              <a:t>It helps us to stay </a:t>
            </a:r>
            <a:r>
              <a:rPr lang="en-GB" sz="4400" dirty="0">
                <a:solidFill>
                  <a:schemeClr val="tx2">
                    <a:lumMod val="60000"/>
                    <a:lumOff val="40000"/>
                  </a:schemeClr>
                </a:solidFill>
              </a:rPr>
              <a:t>calm</a:t>
            </a:r>
            <a:r>
              <a:rPr lang="en-GB" sz="4400" dirty="0"/>
              <a:t> when we are feeling </a:t>
            </a:r>
            <a:r>
              <a:rPr lang="en-GB" sz="4400" dirty="0">
                <a:solidFill>
                  <a:schemeClr val="tx2">
                    <a:lumMod val="60000"/>
                    <a:lumOff val="40000"/>
                  </a:schemeClr>
                </a:solidFill>
              </a:rPr>
              <a:t>worried</a:t>
            </a:r>
            <a:r>
              <a:rPr lang="en-GB" sz="4400" dirty="0"/>
              <a:t>, </a:t>
            </a:r>
            <a:r>
              <a:rPr lang="en-GB" sz="4400" dirty="0">
                <a:solidFill>
                  <a:schemeClr val="tx2">
                    <a:lumMod val="60000"/>
                    <a:lumOff val="40000"/>
                  </a:schemeClr>
                </a:solidFill>
              </a:rPr>
              <a:t>scared</a:t>
            </a:r>
            <a:r>
              <a:rPr lang="en-GB" sz="4400" dirty="0"/>
              <a:t> or </a:t>
            </a:r>
            <a:r>
              <a:rPr lang="en-GB" sz="4400" dirty="0">
                <a:solidFill>
                  <a:schemeClr val="tx2">
                    <a:lumMod val="60000"/>
                    <a:lumOff val="40000"/>
                  </a:schemeClr>
                </a:solidFill>
              </a:rPr>
              <a:t>angry</a:t>
            </a:r>
            <a:r>
              <a:rPr lang="en-GB" sz="4400" dirty="0"/>
              <a:t>.</a:t>
            </a:r>
          </a:p>
        </p:txBody>
      </p:sp>
      <p:sp>
        <p:nvSpPr>
          <p:cNvPr id="4" name="Rectangle 3"/>
          <p:cNvSpPr/>
          <p:nvPr/>
        </p:nvSpPr>
        <p:spPr>
          <a:xfrm>
            <a:off x="1606393" y="5140999"/>
            <a:ext cx="5016162" cy="923330"/>
          </a:xfrm>
          <a:prstGeom prst="rect">
            <a:avLst/>
          </a:prstGeom>
        </p:spPr>
        <p:txBody>
          <a:bodyPr wrap="square">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Keep practicing!!</a:t>
            </a:r>
          </a:p>
        </p:txBody>
      </p:sp>
    </p:spTree>
    <p:extLst>
      <p:ext uri="{BB962C8B-B14F-4D97-AF65-F5344CB8AC3E}">
        <p14:creationId xmlns:p14="http://schemas.microsoft.com/office/powerpoint/2010/main" val="916498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3479006"/>
            <a:ext cx="8486826" cy="800219"/>
          </a:xfrm>
          <a:prstGeom prst="rect">
            <a:avLst/>
          </a:prstGeom>
        </p:spPr>
        <p:txBody>
          <a:bodyPr wrap="square">
            <a:spAutoFit/>
          </a:bodyPr>
          <a:lstStyle/>
          <a:p>
            <a:r>
              <a:rPr lang="en-GB" sz="2800" dirty="0" smtClean="0"/>
              <a:t> </a:t>
            </a:r>
            <a:endParaRPr lang="en-GB" sz="3200" dirty="0"/>
          </a:p>
          <a:p>
            <a:endParaRPr lang="en-GB" dirty="0">
              <a:solidFill>
                <a:schemeClr val="tx1">
                  <a:lumMod val="50000"/>
                  <a:lumOff val="50000"/>
                </a:schemeClr>
              </a:solidFill>
            </a:endParaRPr>
          </a:p>
        </p:txBody>
      </p:sp>
    </p:spTree>
    <p:extLst>
      <p:ext uri="{BB962C8B-B14F-4D97-AF65-F5344CB8AC3E}">
        <p14:creationId xmlns:p14="http://schemas.microsoft.com/office/powerpoint/2010/main" val="1696460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48" y="1412776"/>
            <a:ext cx="8229600" cy="1143000"/>
          </a:xfrm>
        </p:spPr>
        <p:txBody>
          <a:bodyPr>
            <a:noAutofit/>
          </a:bodyPr>
          <a:lstStyle/>
          <a:p>
            <a:r>
              <a:rPr 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r>
            <a:br>
              <a:rPr 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endParaRPr lang="en-GB" sz="8000" b="1" dirty="0">
              <a:solidFill>
                <a:schemeClr val="tx1">
                  <a:lumMod val="75000"/>
                  <a:lumOff val="25000"/>
                </a:schemeClr>
              </a:solidFill>
              <a:latin typeface="Frutiger"/>
            </a:endParaRPr>
          </a:p>
        </p:txBody>
      </p:sp>
      <p:sp>
        <p:nvSpPr>
          <p:cNvPr id="3" name="Rectangle 2"/>
          <p:cNvSpPr/>
          <p:nvPr/>
        </p:nvSpPr>
        <p:spPr>
          <a:xfrm>
            <a:off x="1835696" y="332656"/>
            <a:ext cx="6480720" cy="923330"/>
          </a:xfrm>
          <a:prstGeom prst="rect">
            <a:avLst/>
          </a:prstGeom>
        </p:spPr>
        <p:txBody>
          <a:bodyPr wrap="square">
            <a:spAutoFit/>
          </a:bodyPr>
          <a:lstStyle/>
          <a:p>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Learning Outcomes:</a:t>
            </a:r>
            <a:endParaRPr lang="en-GB" sz="5400" dirty="0"/>
          </a:p>
        </p:txBody>
      </p:sp>
      <p:pic>
        <p:nvPicPr>
          <p:cNvPr id="5" name="Picture 4"/>
          <p:cNvPicPr/>
          <p:nvPr/>
        </p:nvPicPr>
        <p:blipFill rotWithShape="1">
          <a:blip r:embed="rId3"/>
          <a:srcRect l="12443" t="20606" r="58579" b="20605"/>
          <a:stretch/>
        </p:blipFill>
        <p:spPr bwMode="auto">
          <a:xfrm>
            <a:off x="2339752" y="4437112"/>
            <a:ext cx="1872208" cy="1848470"/>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475656" y="1820512"/>
            <a:ext cx="4572000" cy="2308324"/>
          </a:xfrm>
          <a:prstGeom prst="rect">
            <a:avLst/>
          </a:prstGeom>
        </p:spPr>
        <p:txBody>
          <a:bodyPr>
            <a:spAutoFit/>
          </a:bodyPr>
          <a:lstStyle/>
          <a:p>
            <a:r>
              <a:rPr lang="en-GB" sz="2400" dirty="0">
                <a:solidFill>
                  <a:prstClr val="black"/>
                </a:solidFill>
              </a:rPr>
              <a:t>To know what mindfulness is.</a:t>
            </a:r>
          </a:p>
          <a:p>
            <a:endParaRPr lang="en-GB" sz="2400" dirty="0">
              <a:solidFill>
                <a:prstClr val="black"/>
              </a:solidFill>
            </a:endParaRPr>
          </a:p>
          <a:p>
            <a:r>
              <a:rPr lang="en-GB" sz="2400" dirty="0">
                <a:solidFill>
                  <a:prstClr val="black"/>
                </a:solidFill>
              </a:rPr>
              <a:t>To learn some mindfulness activities.</a:t>
            </a:r>
          </a:p>
          <a:p>
            <a:endParaRPr lang="en-GB" sz="2400" dirty="0">
              <a:solidFill>
                <a:prstClr val="black"/>
              </a:solidFill>
            </a:endParaRPr>
          </a:p>
          <a:p>
            <a:r>
              <a:rPr lang="en-GB" sz="2400" dirty="0">
                <a:solidFill>
                  <a:prstClr val="black"/>
                </a:solidFill>
              </a:rPr>
              <a:t>To know how mindfulness helps us.</a:t>
            </a:r>
          </a:p>
        </p:txBody>
      </p:sp>
    </p:spTree>
    <p:extLst>
      <p:ext uri="{BB962C8B-B14F-4D97-AF65-F5344CB8AC3E}">
        <p14:creationId xmlns:p14="http://schemas.microsoft.com/office/powerpoint/2010/main" val="2036879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What is mindfulness?</a:t>
            </a:r>
            <a: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r>
            <a:b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endParaRPr lang="en-GB" sz="3200" b="1" dirty="0">
              <a:solidFill>
                <a:schemeClr val="tx1">
                  <a:lumMod val="75000"/>
                  <a:lumOff val="25000"/>
                </a:schemeClr>
              </a:solidFill>
              <a:latin typeface="Frutiger"/>
            </a:endParaRPr>
          </a:p>
        </p:txBody>
      </p:sp>
      <p:sp>
        <p:nvSpPr>
          <p:cNvPr id="7" name="Rectangle 6"/>
          <p:cNvSpPr/>
          <p:nvPr/>
        </p:nvSpPr>
        <p:spPr>
          <a:xfrm>
            <a:off x="467544" y="3479006"/>
            <a:ext cx="8486826" cy="800219"/>
          </a:xfrm>
          <a:prstGeom prst="rect">
            <a:avLst/>
          </a:prstGeom>
        </p:spPr>
        <p:txBody>
          <a:bodyPr wrap="square">
            <a:spAutoFit/>
          </a:bodyPr>
          <a:lstStyle/>
          <a:p>
            <a:endParaRPr lang="en-GB" sz="2800" dirty="0"/>
          </a:p>
          <a:p>
            <a:endParaRPr lang="en-GB" dirty="0">
              <a:solidFill>
                <a:schemeClr val="tx1">
                  <a:lumMod val="50000"/>
                  <a:lumOff val="50000"/>
                </a:schemeClr>
              </a:solidFill>
            </a:endParaRPr>
          </a:p>
        </p:txBody>
      </p:sp>
      <p:sp>
        <p:nvSpPr>
          <p:cNvPr id="6" name="Rectangle 5"/>
          <p:cNvSpPr/>
          <p:nvPr/>
        </p:nvSpPr>
        <p:spPr>
          <a:xfrm>
            <a:off x="1403648" y="1917833"/>
            <a:ext cx="6336704" cy="1569660"/>
          </a:xfrm>
          <a:prstGeom prst="rect">
            <a:avLst/>
          </a:prstGeom>
        </p:spPr>
        <p:txBody>
          <a:bodyPr wrap="square">
            <a:spAutoFit/>
          </a:bodyPr>
          <a:lstStyle/>
          <a:p>
            <a:r>
              <a:rPr lang="en-GB" sz="3200" dirty="0"/>
              <a:t>Mindfulness is simply… </a:t>
            </a:r>
            <a:r>
              <a:rPr lang="en-GB" sz="3200" b="1" i="1" dirty="0"/>
              <a:t>paying attention to what is happening right now.</a:t>
            </a:r>
            <a:endParaRPr lang="en-GB" sz="3200" dirty="0">
              <a:solidFill>
                <a:prstClr val="black"/>
              </a:solidFill>
            </a:endParaRPr>
          </a:p>
        </p:txBody>
      </p:sp>
    </p:spTree>
    <p:extLst>
      <p:ext uri="{BB962C8B-B14F-4D97-AF65-F5344CB8AC3E}">
        <p14:creationId xmlns:p14="http://schemas.microsoft.com/office/powerpoint/2010/main" val="1065183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Activity 1:</a:t>
            </a:r>
            <a: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r>
            <a:b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endParaRPr lang="en-GB" sz="3200" b="1" dirty="0">
              <a:solidFill>
                <a:schemeClr val="tx1">
                  <a:lumMod val="75000"/>
                  <a:lumOff val="25000"/>
                </a:schemeClr>
              </a:solidFill>
              <a:latin typeface="Frutiger"/>
            </a:endParaRPr>
          </a:p>
        </p:txBody>
      </p:sp>
      <p:sp>
        <p:nvSpPr>
          <p:cNvPr id="3" name="Rectangle 2"/>
          <p:cNvSpPr/>
          <p:nvPr/>
        </p:nvSpPr>
        <p:spPr>
          <a:xfrm>
            <a:off x="2982798" y="1232972"/>
            <a:ext cx="3047566" cy="523220"/>
          </a:xfrm>
          <a:prstGeom prst="rect">
            <a:avLst/>
          </a:prstGeom>
        </p:spPr>
        <p:txBody>
          <a:bodyPr wrap="none">
            <a:spAutoFit/>
          </a:bodyPr>
          <a:lstStyle/>
          <a:p>
            <a:pPr algn="ctr"/>
            <a:r>
              <a:rPr lang="en-GB" sz="2800" u="sng" dirty="0">
                <a:solidFill>
                  <a:schemeClr val="tx2">
                    <a:lumMod val="60000"/>
                    <a:lumOff val="40000"/>
                  </a:schemeClr>
                </a:solidFill>
              </a:rPr>
              <a:t>Breathing mindfully</a:t>
            </a:r>
          </a:p>
        </p:txBody>
      </p:sp>
      <p:sp>
        <p:nvSpPr>
          <p:cNvPr id="4" name="Rectangle 3"/>
          <p:cNvSpPr/>
          <p:nvPr/>
        </p:nvSpPr>
        <p:spPr>
          <a:xfrm>
            <a:off x="1403648" y="2132856"/>
            <a:ext cx="5310336" cy="2308324"/>
          </a:xfrm>
          <a:prstGeom prst="rect">
            <a:avLst/>
          </a:prstGeom>
        </p:spPr>
        <p:txBody>
          <a:bodyPr wrap="square">
            <a:spAutoFit/>
          </a:bodyPr>
          <a:lstStyle/>
          <a:p>
            <a:r>
              <a:rPr lang="en-GB" dirty="0">
                <a:solidFill>
                  <a:prstClr val="black"/>
                </a:solidFill>
              </a:rPr>
              <a:t>Helps to calm your mind.</a:t>
            </a:r>
          </a:p>
          <a:p>
            <a:endParaRPr lang="en-GB" dirty="0">
              <a:solidFill>
                <a:prstClr val="black"/>
              </a:solidFill>
            </a:endParaRPr>
          </a:p>
          <a:p>
            <a:pPr marL="342900" indent="-342900">
              <a:buAutoNum type="arabicPeriod"/>
            </a:pPr>
            <a:r>
              <a:rPr lang="en-GB" dirty="0">
                <a:solidFill>
                  <a:prstClr val="black"/>
                </a:solidFill>
              </a:rPr>
              <a:t>Sit comfortable with your back straight.</a:t>
            </a:r>
          </a:p>
          <a:p>
            <a:pPr marL="342900" indent="-342900">
              <a:buAutoNum type="arabicPeriod"/>
            </a:pPr>
            <a:r>
              <a:rPr lang="en-GB" dirty="0">
                <a:solidFill>
                  <a:prstClr val="black"/>
                </a:solidFill>
              </a:rPr>
              <a:t>Look straight ahead and put hands on your tummy.</a:t>
            </a:r>
          </a:p>
          <a:p>
            <a:pPr marL="342900" indent="-342900">
              <a:buAutoNum type="arabicPeriod"/>
            </a:pPr>
            <a:r>
              <a:rPr lang="en-GB" dirty="0">
                <a:solidFill>
                  <a:prstClr val="black"/>
                </a:solidFill>
              </a:rPr>
              <a:t>Put your feet flat on the floor uncrossed.</a:t>
            </a:r>
          </a:p>
          <a:p>
            <a:pPr marL="342900" indent="-342900">
              <a:buAutoNum type="arabicPeriod"/>
            </a:pPr>
            <a:r>
              <a:rPr lang="en-GB" dirty="0">
                <a:solidFill>
                  <a:prstClr val="black"/>
                </a:solidFill>
              </a:rPr>
              <a:t>Breathe in slowly through your nose.</a:t>
            </a:r>
          </a:p>
          <a:p>
            <a:pPr marL="342900" indent="-342900">
              <a:buAutoNum type="arabicPeriod"/>
            </a:pPr>
            <a:r>
              <a:rPr lang="en-GB" dirty="0">
                <a:solidFill>
                  <a:prstClr val="black"/>
                </a:solidFill>
              </a:rPr>
              <a:t>Breathe out slowly through your mouth.</a:t>
            </a:r>
          </a:p>
          <a:p>
            <a:pPr marL="342900" indent="-342900">
              <a:buAutoNum type="arabicPeriod"/>
            </a:pPr>
            <a:r>
              <a:rPr lang="en-GB" dirty="0">
                <a:solidFill>
                  <a:prstClr val="black"/>
                </a:solidFill>
              </a:rPr>
              <a:t>Repeat 3 times to help relax and focus.</a:t>
            </a:r>
          </a:p>
        </p:txBody>
      </p:sp>
      <p:pic>
        <p:nvPicPr>
          <p:cNvPr id="8" name="Picture 7"/>
          <p:cNvPicPr/>
          <p:nvPr/>
        </p:nvPicPr>
        <p:blipFill rotWithShape="1">
          <a:blip r:embed="rId3"/>
          <a:srcRect l="58665" t="63952" r="27706" b="11522"/>
          <a:stretch/>
        </p:blipFill>
        <p:spPr bwMode="auto">
          <a:xfrm>
            <a:off x="2268116" y="4496413"/>
            <a:ext cx="1790700" cy="18122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5234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noAutofit/>
          </a:bodyPr>
          <a:lstStyle/>
          <a:p>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r>
            <a:b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Activity </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r>
            <a:b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endParaRPr lang="en-GB" sz="6000" b="1" dirty="0">
              <a:solidFill>
                <a:schemeClr val="tx1">
                  <a:lumMod val="75000"/>
                  <a:lumOff val="25000"/>
                </a:schemeClr>
              </a:solidFill>
              <a:latin typeface="Frutiger"/>
            </a:endParaRPr>
          </a:p>
        </p:txBody>
      </p:sp>
      <p:sp>
        <p:nvSpPr>
          <p:cNvPr id="4" name="Rectangle 3"/>
          <p:cNvSpPr/>
          <p:nvPr/>
        </p:nvSpPr>
        <p:spPr>
          <a:xfrm>
            <a:off x="1235894" y="1428453"/>
            <a:ext cx="6720482" cy="2893100"/>
          </a:xfrm>
          <a:prstGeom prst="rect">
            <a:avLst/>
          </a:prstGeom>
        </p:spPr>
        <p:txBody>
          <a:bodyPr wrap="square">
            <a:spAutoFit/>
          </a:bodyPr>
          <a:lstStyle/>
          <a:p>
            <a:pPr algn="ctr"/>
            <a:r>
              <a:rPr lang="en-GB" sz="2800" u="sng" dirty="0">
                <a:solidFill>
                  <a:schemeClr val="tx2">
                    <a:lumMod val="60000"/>
                    <a:lumOff val="40000"/>
                  </a:schemeClr>
                </a:solidFill>
              </a:rPr>
              <a:t>Shark Fin</a:t>
            </a:r>
          </a:p>
          <a:p>
            <a:endParaRPr lang="en-GB" sz="2800" dirty="0">
              <a:solidFill>
                <a:schemeClr val="tx2">
                  <a:lumMod val="60000"/>
                  <a:lumOff val="40000"/>
                </a:schemeClr>
              </a:solidFill>
            </a:endParaRPr>
          </a:p>
          <a:p>
            <a:r>
              <a:rPr lang="en-GB" dirty="0"/>
              <a:t>1. Sit or stand comfortably. Keep your body straight. Be still </a:t>
            </a:r>
            <a:r>
              <a:rPr lang="en-GB" dirty="0" smtClean="0"/>
              <a:t>and silent</a:t>
            </a:r>
            <a:r>
              <a:rPr lang="en-GB" dirty="0"/>
              <a:t>. </a:t>
            </a:r>
            <a:r>
              <a:rPr lang="en-GB" dirty="0" smtClean="0"/>
              <a:t>          Soften </a:t>
            </a:r>
            <a:r>
              <a:rPr lang="en-GB" dirty="0"/>
              <a:t>your breath and shut your eyes.</a:t>
            </a:r>
          </a:p>
          <a:p>
            <a:r>
              <a:rPr lang="en-GB" dirty="0"/>
              <a:t>2. Place the side of your hand on your forehead, with your </a:t>
            </a:r>
            <a:r>
              <a:rPr lang="en-GB" dirty="0" smtClean="0"/>
              <a:t>palm facing </a:t>
            </a:r>
            <a:r>
              <a:rPr lang="en-GB" dirty="0"/>
              <a:t>out to the side.</a:t>
            </a:r>
          </a:p>
          <a:p>
            <a:r>
              <a:rPr lang="en-GB" dirty="0"/>
              <a:t>3. Slide your hand down your face, in front of your nose.</a:t>
            </a:r>
          </a:p>
          <a:p>
            <a:r>
              <a:rPr lang="en-GB" dirty="0"/>
              <a:t>4. Say “</a:t>
            </a:r>
            <a:r>
              <a:rPr lang="en-GB" dirty="0" err="1"/>
              <a:t>Shhh</a:t>
            </a:r>
            <a:r>
              <a:rPr lang="en-GB" dirty="0"/>
              <a:t>” as you slide your hand down your face.</a:t>
            </a:r>
          </a:p>
          <a:p>
            <a:r>
              <a:rPr lang="en-GB" dirty="0"/>
              <a:t>5. Complete this once, or repeat 2 to 3 times.</a:t>
            </a:r>
          </a:p>
        </p:txBody>
      </p:sp>
      <p:pic>
        <p:nvPicPr>
          <p:cNvPr id="6" name="Picture 5"/>
          <p:cNvPicPr/>
          <p:nvPr/>
        </p:nvPicPr>
        <p:blipFill rotWithShape="1">
          <a:blip r:embed="rId3"/>
          <a:srcRect l="17449" t="50523" r="63938" b="14023"/>
          <a:stretch/>
        </p:blipFill>
        <p:spPr bwMode="auto">
          <a:xfrm>
            <a:off x="2340137" y="4415840"/>
            <a:ext cx="2232247" cy="19442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922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Activity 3:</a:t>
            </a: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r>
            <a:b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endParaRPr lang="en-GB" sz="4000" b="1" dirty="0">
              <a:solidFill>
                <a:schemeClr val="tx1">
                  <a:lumMod val="75000"/>
                  <a:lumOff val="25000"/>
                </a:schemeClr>
              </a:solidFill>
              <a:latin typeface="Frutiger"/>
            </a:endParaRPr>
          </a:p>
        </p:txBody>
      </p:sp>
      <p:sp>
        <p:nvSpPr>
          <p:cNvPr id="4" name="Rectangle 3"/>
          <p:cNvSpPr/>
          <p:nvPr/>
        </p:nvSpPr>
        <p:spPr>
          <a:xfrm>
            <a:off x="755576" y="1089898"/>
            <a:ext cx="7488832" cy="4427334"/>
          </a:xfrm>
          <a:prstGeom prst="rect">
            <a:avLst/>
          </a:prstGeom>
        </p:spPr>
        <p:txBody>
          <a:bodyPr wrap="square">
            <a:spAutoFit/>
          </a:bodyPr>
          <a:lstStyle/>
          <a:p>
            <a:endParaRPr lang="en-GB" dirty="0"/>
          </a:p>
          <a:p>
            <a:pPr algn="ctr"/>
            <a:r>
              <a:rPr lang="en-GB" sz="2800" u="sng" dirty="0">
                <a:solidFill>
                  <a:schemeClr val="tx2">
                    <a:lumMod val="60000"/>
                    <a:lumOff val="40000"/>
                  </a:schemeClr>
                </a:solidFill>
              </a:rPr>
              <a:t>Sense Countdown</a:t>
            </a:r>
          </a:p>
          <a:p>
            <a:endParaRPr lang="en-GB" dirty="0"/>
          </a:p>
          <a:p>
            <a:endParaRPr lang="en-GB" dirty="0"/>
          </a:p>
          <a:p>
            <a:pPr marL="342900" indent="-342900">
              <a:buAutoNum type="arabicPeriod"/>
            </a:pPr>
            <a:r>
              <a:rPr lang="en-GB" dirty="0"/>
              <a:t>Sit or stand straight and still. Close your eyes or look downward.</a:t>
            </a:r>
          </a:p>
          <a:p>
            <a:pPr marL="342900" indent="-342900">
              <a:buAutoNum type="arabicPeriod"/>
            </a:pPr>
            <a:endParaRPr lang="en-GB" dirty="0"/>
          </a:p>
          <a:p>
            <a:r>
              <a:rPr lang="en-GB" dirty="0"/>
              <a:t>2. Take three deep breaths in and out.</a:t>
            </a:r>
          </a:p>
          <a:p>
            <a:endParaRPr lang="en-GB" dirty="0"/>
          </a:p>
          <a:p>
            <a:r>
              <a:rPr lang="en-GB" dirty="0"/>
              <a:t>3. Open your eyes.</a:t>
            </a:r>
          </a:p>
          <a:p>
            <a:endParaRPr lang="en-GB" dirty="0"/>
          </a:p>
          <a:p>
            <a:r>
              <a:rPr lang="en-GB" dirty="0"/>
              <a:t>- Notice </a:t>
            </a:r>
            <a:r>
              <a:rPr lang="en-GB" dirty="0">
                <a:solidFill>
                  <a:schemeClr val="tx2">
                    <a:lumMod val="60000"/>
                    <a:lumOff val="40000"/>
                  </a:schemeClr>
                </a:solidFill>
              </a:rPr>
              <a:t>five</a:t>
            </a:r>
            <a:r>
              <a:rPr lang="en-GB" dirty="0"/>
              <a:t> things you can </a:t>
            </a:r>
            <a:r>
              <a:rPr lang="en-GB" dirty="0">
                <a:solidFill>
                  <a:schemeClr val="tx2">
                    <a:lumMod val="60000"/>
                    <a:lumOff val="40000"/>
                  </a:schemeClr>
                </a:solidFill>
              </a:rPr>
              <a:t>see</a:t>
            </a:r>
            <a:r>
              <a:rPr lang="en-GB" dirty="0"/>
              <a:t>.</a:t>
            </a:r>
          </a:p>
          <a:p>
            <a:r>
              <a:rPr lang="en-GB" dirty="0"/>
              <a:t>- Notice </a:t>
            </a:r>
            <a:r>
              <a:rPr lang="en-GB" dirty="0">
                <a:solidFill>
                  <a:schemeClr val="tx2">
                    <a:lumMod val="60000"/>
                    <a:lumOff val="40000"/>
                  </a:schemeClr>
                </a:solidFill>
              </a:rPr>
              <a:t>four</a:t>
            </a:r>
            <a:r>
              <a:rPr lang="en-GB" dirty="0"/>
              <a:t> things you can </a:t>
            </a:r>
            <a:r>
              <a:rPr lang="en-GB" dirty="0">
                <a:solidFill>
                  <a:schemeClr val="tx2">
                    <a:lumMod val="60000"/>
                    <a:lumOff val="40000"/>
                  </a:schemeClr>
                </a:solidFill>
              </a:rPr>
              <a:t>touch</a:t>
            </a:r>
            <a:r>
              <a:rPr lang="en-GB" dirty="0"/>
              <a:t>.</a:t>
            </a:r>
          </a:p>
          <a:p>
            <a:r>
              <a:rPr lang="en-GB" dirty="0"/>
              <a:t>- Notice </a:t>
            </a:r>
            <a:r>
              <a:rPr lang="en-GB" dirty="0">
                <a:solidFill>
                  <a:schemeClr val="tx2">
                    <a:lumMod val="60000"/>
                    <a:lumOff val="40000"/>
                  </a:schemeClr>
                </a:solidFill>
              </a:rPr>
              <a:t>three</a:t>
            </a:r>
            <a:r>
              <a:rPr lang="en-GB" dirty="0"/>
              <a:t> things you can </a:t>
            </a:r>
            <a:r>
              <a:rPr lang="en-GB" dirty="0">
                <a:solidFill>
                  <a:schemeClr val="tx2">
                    <a:lumMod val="60000"/>
                    <a:lumOff val="40000"/>
                  </a:schemeClr>
                </a:solidFill>
              </a:rPr>
              <a:t>hear</a:t>
            </a:r>
            <a:r>
              <a:rPr lang="en-GB" dirty="0"/>
              <a:t>.</a:t>
            </a:r>
          </a:p>
          <a:p>
            <a:r>
              <a:rPr lang="en-GB" dirty="0"/>
              <a:t>- Notice </a:t>
            </a:r>
            <a:r>
              <a:rPr lang="en-GB" dirty="0">
                <a:solidFill>
                  <a:schemeClr val="tx2">
                    <a:lumMod val="60000"/>
                    <a:lumOff val="40000"/>
                  </a:schemeClr>
                </a:solidFill>
              </a:rPr>
              <a:t>two</a:t>
            </a:r>
            <a:r>
              <a:rPr lang="en-GB" dirty="0"/>
              <a:t> things you can </a:t>
            </a:r>
            <a:r>
              <a:rPr lang="en-GB" dirty="0">
                <a:solidFill>
                  <a:schemeClr val="tx2">
                    <a:lumMod val="60000"/>
                    <a:lumOff val="40000"/>
                  </a:schemeClr>
                </a:solidFill>
              </a:rPr>
              <a:t>smell</a:t>
            </a:r>
            <a:r>
              <a:rPr lang="en-GB" dirty="0"/>
              <a:t>.</a:t>
            </a:r>
          </a:p>
          <a:p>
            <a:r>
              <a:rPr lang="en-GB" dirty="0"/>
              <a:t>- Notice </a:t>
            </a:r>
            <a:r>
              <a:rPr lang="en-GB" dirty="0">
                <a:solidFill>
                  <a:schemeClr val="tx2">
                    <a:lumMod val="60000"/>
                    <a:lumOff val="40000"/>
                  </a:schemeClr>
                </a:solidFill>
              </a:rPr>
              <a:t>one</a:t>
            </a:r>
            <a:r>
              <a:rPr lang="en-GB" dirty="0"/>
              <a:t> thing you can </a:t>
            </a:r>
            <a:r>
              <a:rPr lang="en-GB" dirty="0">
                <a:solidFill>
                  <a:schemeClr val="tx2">
                    <a:lumMod val="60000"/>
                    <a:lumOff val="40000"/>
                  </a:schemeClr>
                </a:solidFill>
              </a:rPr>
              <a:t>taste</a:t>
            </a:r>
            <a:r>
              <a:rPr lang="en-GB" dirty="0"/>
              <a:t>.</a:t>
            </a:r>
          </a:p>
        </p:txBody>
      </p:sp>
      <p:pic>
        <p:nvPicPr>
          <p:cNvPr id="6" name="Picture 5"/>
          <p:cNvPicPr/>
          <p:nvPr/>
        </p:nvPicPr>
        <p:blipFill rotWithShape="1">
          <a:blip r:embed="rId3"/>
          <a:srcRect l="16618" t="51999" r="62110" b="11661"/>
          <a:stretch/>
        </p:blipFill>
        <p:spPr bwMode="auto">
          <a:xfrm>
            <a:off x="5810200" y="2981543"/>
            <a:ext cx="2362200" cy="22694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1490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20472" cy="1143000"/>
          </a:xfrm>
        </p:spPr>
        <p:txBody>
          <a:bodyPr>
            <a:noAutofit/>
          </a:bodyPr>
          <a:lstStyle/>
          <a:p>
            <a:r>
              <a:rPr lang="en-GB" dirty="0"/>
              <a:t/>
            </a:r>
            <a:br>
              <a:rPr lang="en-GB" dirty="0"/>
            </a:b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Activity 4:</a:t>
            </a:r>
            <a:b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endParaRPr lang="en-GB" sz="5400" b="1" dirty="0">
              <a:solidFill>
                <a:schemeClr val="tx1">
                  <a:lumMod val="75000"/>
                  <a:lumOff val="25000"/>
                </a:schemeClr>
              </a:solidFill>
              <a:latin typeface="Frutiger"/>
            </a:endParaRPr>
          </a:p>
        </p:txBody>
      </p:sp>
      <p:sp>
        <p:nvSpPr>
          <p:cNvPr id="5" name="Rectangle 4"/>
          <p:cNvSpPr/>
          <p:nvPr/>
        </p:nvSpPr>
        <p:spPr>
          <a:xfrm>
            <a:off x="467544" y="1124743"/>
            <a:ext cx="8280920" cy="3293209"/>
          </a:xfrm>
          <a:prstGeom prst="rect">
            <a:avLst/>
          </a:prstGeom>
        </p:spPr>
        <p:txBody>
          <a:bodyPr wrap="square">
            <a:spAutoFit/>
          </a:bodyPr>
          <a:lstStyle/>
          <a:p>
            <a:pPr algn="ctr"/>
            <a:r>
              <a:rPr lang="en-GB" sz="2800" u="sng" dirty="0">
                <a:solidFill>
                  <a:schemeClr val="tx2">
                    <a:lumMod val="60000"/>
                    <a:lumOff val="40000"/>
                  </a:schemeClr>
                </a:solidFill>
              </a:rPr>
              <a:t>Mindful snacks</a:t>
            </a:r>
          </a:p>
          <a:p>
            <a:endParaRPr lang="en-GB" dirty="0"/>
          </a:p>
          <a:p>
            <a:r>
              <a:rPr lang="en-GB" u="sng" dirty="0"/>
              <a:t>Materials: </a:t>
            </a:r>
            <a:r>
              <a:rPr lang="en-GB" dirty="0"/>
              <a:t>a small piece of allergy-friendly food such as chocolate or fruit</a:t>
            </a:r>
          </a:p>
          <a:p>
            <a:r>
              <a:rPr lang="en-GB" dirty="0"/>
              <a:t>1. Sit straight and still. Close your eyes or look downwards.</a:t>
            </a:r>
          </a:p>
          <a:p>
            <a:r>
              <a:rPr lang="en-GB" dirty="0"/>
              <a:t>2. Take three slow, deep breaths in and out.</a:t>
            </a:r>
          </a:p>
          <a:p>
            <a:r>
              <a:rPr lang="en-GB" dirty="0"/>
              <a:t>3. Hold the food up to your nose and take a deep breath in. Notice the smell and how the smell makes you feel.</a:t>
            </a:r>
          </a:p>
          <a:p>
            <a:r>
              <a:rPr lang="en-GB" dirty="0"/>
              <a:t>4. What does it look like? What shape is it? Does it feel hard or soft?</a:t>
            </a:r>
          </a:p>
          <a:p>
            <a:r>
              <a:rPr lang="en-GB" dirty="0"/>
              <a:t>5. What colours can you see? What would it feel like on your tongue?</a:t>
            </a:r>
          </a:p>
          <a:p>
            <a:r>
              <a:rPr lang="en-GB" dirty="0"/>
              <a:t>6. What would it taste like? Sweet or savoury? Do you like this taste?</a:t>
            </a:r>
          </a:p>
          <a:p>
            <a:r>
              <a:rPr lang="en-GB" dirty="0"/>
              <a:t>7. What noise would it make? Would it crunch between your teeth?</a:t>
            </a:r>
          </a:p>
        </p:txBody>
      </p:sp>
      <p:pic>
        <p:nvPicPr>
          <p:cNvPr id="7" name="Picture 6"/>
          <p:cNvPicPr/>
          <p:nvPr/>
        </p:nvPicPr>
        <p:blipFill rotWithShape="1">
          <a:blip r:embed="rId3"/>
          <a:srcRect l="64660" t="31318" r="25187" b="52749"/>
          <a:stretch/>
        </p:blipFill>
        <p:spPr bwMode="auto">
          <a:xfrm>
            <a:off x="2555776" y="4530626"/>
            <a:ext cx="1761038" cy="18297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1700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935" y="246170"/>
            <a:ext cx="8486826" cy="1077218"/>
          </a:xfrm>
          <a:prstGeom prst="rect">
            <a:avLst/>
          </a:prstGeom>
        </p:spPr>
        <p:txBody>
          <a:bodyPr wrap="square">
            <a:spAutoFit/>
          </a:bodyPr>
          <a:lstStyle/>
          <a:p>
            <a:r>
              <a:rPr lang="en-GB" sz="3200" dirty="0" smtClean="0"/>
              <a:t> </a:t>
            </a:r>
            <a:r>
              <a:rPr lang="en-GB" sz="3200" dirty="0"/>
              <a:t/>
            </a:r>
            <a:br>
              <a:rPr lang="en-GB" sz="3200" dirty="0"/>
            </a:br>
            <a:r>
              <a:rPr lang="en-GB" sz="3200" dirty="0" smtClean="0"/>
              <a:t> </a:t>
            </a:r>
            <a:endParaRPr lang="en-GB" dirty="0">
              <a:solidFill>
                <a:schemeClr val="tx1">
                  <a:lumMod val="50000"/>
                  <a:lumOff val="50000"/>
                </a:schemeClr>
              </a:solidFill>
            </a:endParaRPr>
          </a:p>
        </p:txBody>
      </p:sp>
      <p:sp>
        <p:nvSpPr>
          <p:cNvPr id="7" name="Rectangle 6"/>
          <p:cNvSpPr/>
          <p:nvPr/>
        </p:nvSpPr>
        <p:spPr>
          <a:xfrm>
            <a:off x="347935" y="3101349"/>
            <a:ext cx="8486826" cy="1015663"/>
          </a:xfrm>
          <a:prstGeom prst="rect">
            <a:avLst/>
          </a:prstGeom>
        </p:spPr>
        <p:txBody>
          <a:bodyPr wrap="square">
            <a:spAutoFit/>
          </a:bodyPr>
          <a:lstStyle/>
          <a:p>
            <a:endParaRPr lang="en-GB" sz="3200" dirty="0"/>
          </a:p>
          <a:p>
            <a:r>
              <a:rPr lang="en-GB" sz="2800" dirty="0" smtClean="0"/>
              <a:t> </a:t>
            </a:r>
            <a:endParaRPr lang="en-GB" dirty="0">
              <a:solidFill>
                <a:schemeClr val="tx1">
                  <a:lumMod val="50000"/>
                  <a:lumOff val="50000"/>
                </a:schemeClr>
              </a:solidFill>
            </a:endParaRPr>
          </a:p>
        </p:txBody>
      </p:sp>
      <p:sp>
        <p:nvSpPr>
          <p:cNvPr id="2" name="Rectangle 1"/>
          <p:cNvSpPr/>
          <p:nvPr/>
        </p:nvSpPr>
        <p:spPr>
          <a:xfrm>
            <a:off x="2915816" y="188640"/>
            <a:ext cx="3070072" cy="923330"/>
          </a:xfrm>
          <a:prstGeom prst="rect">
            <a:avLst/>
          </a:prstGeom>
        </p:spPr>
        <p:txBody>
          <a:bodyPr wrap="none">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Activity 5:</a:t>
            </a:r>
          </a:p>
        </p:txBody>
      </p:sp>
      <p:sp>
        <p:nvSpPr>
          <p:cNvPr id="5" name="Rectangle 4"/>
          <p:cNvSpPr/>
          <p:nvPr/>
        </p:nvSpPr>
        <p:spPr>
          <a:xfrm>
            <a:off x="107504" y="320457"/>
            <a:ext cx="8928992" cy="4585871"/>
          </a:xfrm>
          <a:prstGeom prst="rect">
            <a:avLst/>
          </a:prstGeom>
        </p:spPr>
        <p:txBody>
          <a:bodyPr wrap="square">
            <a:spAutoFit/>
          </a:bodyPr>
          <a:lstStyle/>
          <a:p>
            <a:pPr algn="ctr"/>
            <a:endParaRPr lang="en-GB" sz="2800" u="sng" dirty="0" smtClean="0">
              <a:solidFill>
                <a:schemeClr val="tx2">
                  <a:lumMod val="60000"/>
                  <a:lumOff val="40000"/>
                </a:schemeClr>
              </a:solidFill>
            </a:endParaRPr>
          </a:p>
          <a:p>
            <a:pPr algn="ctr"/>
            <a:endParaRPr lang="en-GB" sz="2800" u="sng" dirty="0" smtClean="0">
              <a:solidFill>
                <a:schemeClr val="tx2">
                  <a:lumMod val="60000"/>
                  <a:lumOff val="40000"/>
                </a:schemeClr>
              </a:solidFill>
            </a:endParaRPr>
          </a:p>
          <a:p>
            <a:pPr algn="ctr"/>
            <a:r>
              <a:rPr lang="en-GB" sz="2800" u="sng" dirty="0" smtClean="0">
                <a:solidFill>
                  <a:schemeClr val="tx2">
                    <a:lumMod val="60000"/>
                    <a:lumOff val="40000"/>
                  </a:schemeClr>
                </a:solidFill>
              </a:rPr>
              <a:t>Mindful </a:t>
            </a:r>
            <a:r>
              <a:rPr lang="en-GB" sz="2800" u="sng" dirty="0">
                <a:solidFill>
                  <a:schemeClr val="tx2">
                    <a:lumMod val="60000"/>
                    <a:lumOff val="40000"/>
                  </a:schemeClr>
                </a:solidFill>
              </a:rPr>
              <a:t>Steps</a:t>
            </a:r>
          </a:p>
          <a:p>
            <a:endParaRPr lang="en-GB" sz="2800" u="sng" dirty="0">
              <a:solidFill>
                <a:schemeClr val="tx2">
                  <a:lumMod val="60000"/>
                  <a:lumOff val="40000"/>
                </a:schemeClr>
              </a:solidFill>
            </a:endParaRPr>
          </a:p>
          <a:p>
            <a:r>
              <a:rPr lang="en-GB" dirty="0"/>
              <a:t>1. Head outside and find a small area where you can walk in a line for five steps, then turn and walk back again, without interruption. You may like to take off your shoes and socks.</a:t>
            </a:r>
          </a:p>
          <a:p>
            <a:r>
              <a:rPr lang="en-GB" dirty="0"/>
              <a:t>2. Stand still and straight. Take three slow, deep breaths in and out.</a:t>
            </a:r>
          </a:p>
          <a:p>
            <a:r>
              <a:rPr lang="en-GB" dirty="0"/>
              <a:t>3. Take five steps in one direction, walking slowly and noticing how your body moves with each step. When you take a step, which part of your foot touches the ground first? Does your body feel heavy or light today?</a:t>
            </a:r>
          </a:p>
          <a:p>
            <a:r>
              <a:rPr lang="en-GB" dirty="0"/>
              <a:t>4. Listen to the sounds around you and the sound your feet make on the ground. What does the ground feel like under your feet? Are you slouching when you walk or is your back up straight?</a:t>
            </a:r>
          </a:p>
          <a:p>
            <a:r>
              <a:rPr lang="en-GB" dirty="0"/>
              <a:t>Try not to change the way you walk, but instead just notice how your body naturally moves.</a:t>
            </a:r>
            <a:endParaRPr lang="en-GB" u="sng" dirty="0">
              <a:solidFill>
                <a:schemeClr val="tx2">
                  <a:lumMod val="60000"/>
                  <a:lumOff val="40000"/>
                </a:schemeClr>
              </a:solidFill>
            </a:endParaRPr>
          </a:p>
        </p:txBody>
      </p:sp>
      <p:pic>
        <p:nvPicPr>
          <p:cNvPr id="12" name="Picture 11"/>
          <p:cNvPicPr/>
          <p:nvPr/>
        </p:nvPicPr>
        <p:blipFill rotWithShape="1">
          <a:blip r:embed="rId3"/>
          <a:srcRect l="26590" t="64112" r="60115" b="12843"/>
          <a:stretch/>
        </p:blipFill>
        <p:spPr bwMode="auto">
          <a:xfrm>
            <a:off x="2771800" y="5170973"/>
            <a:ext cx="1246622" cy="11262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2528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6195"/>
            <a:ext cx="4248472" cy="923330"/>
          </a:xfrm>
          <a:prstGeom prst="rect">
            <a:avLst/>
          </a:prstGeom>
        </p:spPr>
        <p:txBody>
          <a:bodyPr wrap="square">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Activity 6:</a:t>
            </a:r>
          </a:p>
        </p:txBody>
      </p:sp>
      <p:sp>
        <p:nvSpPr>
          <p:cNvPr id="5" name="Rectangle 4"/>
          <p:cNvSpPr/>
          <p:nvPr/>
        </p:nvSpPr>
        <p:spPr>
          <a:xfrm>
            <a:off x="107504" y="812899"/>
            <a:ext cx="8856984" cy="3293209"/>
          </a:xfrm>
          <a:prstGeom prst="rect">
            <a:avLst/>
          </a:prstGeom>
        </p:spPr>
        <p:txBody>
          <a:bodyPr wrap="square">
            <a:spAutoFit/>
          </a:bodyPr>
          <a:lstStyle/>
          <a:p>
            <a:pPr algn="ctr"/>
            <a:r>
              <a:rPr lang="en-GB" sz="2800" u="sng" dirty="0">
                <a:solidFill>
                  <a:schemeClr val="tx2">
                    <a:lumMod val="60000"/>
                    <a:lumOff val="40000"/>
                  </a:schemeClr>
                </a:solidFill>
              </a:rPr>
              <a:t>Mindful Sounds</a:t>
            </a:r>
          </a:p>
          <a:p>
            <a:endParaRPr lang="en-GB" dirty="0"/>
          </a:p>
          <a:p>
            <a:r>
              <a:rPr lang="en-GB" u="sng" dirty="0"/>
              <a:t>Materials: </a:t>
            </a:r>
            <a:r>
              <a:rPr lang="en-GB" dirty="0"/>
              <a:t>live or recorded sounds such as a ringing bell, nature sounds or calming music</a:t>
            </a:r>
          </a:p>
          <a:p>
            <a:r>
              <a:rPr lang="en-GB" dirty="0"/>
              <a:t>1. Sit straight and still. Close your eyes and take three deep breaths in and out.</a:t>
            </a:r>
          </a:p>
          <a:p>
            <a:r>
              <a:rPr lang="en-GB" dirty="0"/>
              <a:t>2. When you begin to hear a sound, concentrate on what you can hear.</a:t>
            </a:r>
          </a:p>
          <a:p>
            <a:r>
              <a:rPr lang="en-GB" dirty="0"/>
              <a:t>3. Pay attention to whether you hear it louder in one ear than you do in the other.</a:t>
            </a:r>
          </a:p>
          <a:p>
            <a:r>
              <a:rPr lang="en-GB" dirty="0"/>
              <a:t>4. Keep your eyes closed until the sound is completely gone.</a:t>
            </a:r>
          </a:p>
          <a:p>
            <a:r>
              <a:rPr lang="en-GB" dirty="0"/>
              <a:t>5. If you notice your thoughts wandering, bring your attention back to the sounds you can hear.</a:t>
            </a:r>
          </a:p>
          <a:p>
            <a:r>
              <a:rPr lang="en-GB" dirty="0"/>
              <a:t>6. After you open your eyes, remain silent until you hear a voice</a:t>
            </a:r>
          </a:p>
          <a:p>
            <a:r>
              <a:rPr lang="en-GB" dirty="0"/>
              <a:t>again.</a:t>
            </a:r>
          </a:p>
        </p:txBody>
      </p:sp>
      <p:pic>
        <p:nvPicPr>
          <p:cNvPr id="10" name="Picture 9"/>
          <p:cNvPicPr/>
          <p:nvPr/>
        </p:nvPicPr>
        <p:blipFill rotWithShape="1">
          <a:blip r:embed="rId3"/>
          <a:srcRect l="59661" t="32204" r="26047" b="42683"/>
          <a:stretch/>
        </p:blipFill>
        <p:spPr bwMode="auto">
          <a:xfrm>
            <a:off x="2627784" y="4254285"/>
            <a:ext cx="2232248" cy="19790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0777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914</Words>
  <Application>Microsoft Office PowerPoint</Application>
  <PresentationFormat>On-screen Show (4:3)</PresentationFormat>
  <Paragraphs>116</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Frutiger</vt:lpstr>
      <vt:lpstr>1_Office Theme</vt:lpstr>
      <vt:lpstr>Office Theme</vt:lpstr>
      <vt:lpstr>Mindfulness</vt:lpstr>
      <vt:lpstr> </vt:lpstr>
      <vt:lpstr>What is mindfulness? </vt:lpstr>
      <vt:lpstr>Activity 1: </vt:lpstr>
      <vt:lpstr> Activity 2: </vt:lpstr>
      <vt:lpstr>Activity 3: </vt:lpstr>
      <vt:lpstr> Activity 4: </vt:lpstr>
      <vt:lpstr>PowerPoint Presentation</vt:lpstr>
      <vt:lpstr>PowerPoint Presentation</vt:lpstr>
      <vt:lpstr>PowerPoint Presentation</vt:lpstr>
      <vt:lpstr>PowerPoint Presentation</vt:lpstr>
      <vt:lpstr>PowerPoint Presentation</vt:lpstr>
    </vt:vector>
  </TitlesOfParts>
  <Company>Cumbria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infections</dc:title>
  <dc:creator>Gurney, Sara</dc:creator>
  <cp:lastModifiedBy>Laura Ball</cp:lastModifiedBy>
  <cp:revision>19</cp:revision>
  <dcterms:created xsi:type="dcterms:W3CDTF">2018-08-22T13:14:19Z</dcterms:created>
  <dcterms:modified xsi:type="dcterms:W3CDTF">2019-09-24T13:20:56Z</dcterms:modified>
</cp:coreProperties>
</file>