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71" r:id="rId2"/>
    <p:sldMasterId id="2147483791" r:id="rId3"/>
    <p:sldMasterId id="2147483803" r:id="rId4"/>
    <p:sldMasterId id="2147483814" r:id="rId5"/>
    <p:sldMasterId id="2147483824" r:id="rId6"/>
  </p:sldMasterIdLst>
  <p:notesMasterIdLst>
    <p:notesMasterId r:id="rId21"/>
  </p:notesMasterIdLst>
  <p:handoutMasterIdLst>
    <p:handoutMasterId r:id="rId22"/>
  </p:handoutMasterIdLst>
  <p:sldIdLst>
    <p:sldId id="352" r:id="rId7"/>
    <p:sldId id="429" r:id="rId8"/>
    <p:sldId id="435" r:id="rId9"/>
    <p:sldId id="431" r:id="rId10"/>
    <p:sldId id="454" r:id="rId11"/>
    <p:sldId id="455" r:id="rId12"/>
    <p:sldId id="456" r:id="rId13"/>
    <p:sldId id="457" r:id="rId14"/>
    <p:sldId id="459" r:id="rId15"/>
    <p:sldId id="460" r:id="rId16"/>
    <p:sldId id="461" r:id="rId17"/>
    <p:sldId id="462" r:id="rId18"/>
    <p:sldId id="500" r:id="rId19"/>
    <p:sldId id="426" r:id="rId20"/>
  </p:sldIdLst>
  <p:sldSz cx="9144000" cy="5143500" type="screen16x9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603"/>
    <a:srgbClr val="FD6F6F"/>
    <a:srgbClr val="FCB504"/>
    <a:srgbClr val="EEB500"/>
    <a:srgbClr val="009ED6"/>
    <a:srgbClr val="00EEC1"/>
    <a:srgbClr val="00FFCC"/>
    <a:srgbClr val="00CC99"/>
    <a:srgbClr val="A4B2A5"/>
    <a:srgbClr val="F35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0" autoAdjust="0"/>
    <p:restoredTop sz="87170" autoAdjust="0"/>
  </p:normalViewPr>
  <p:slideViewPr>
    <p:cSldViewPr>
      <p:cViewPr varScale="1">
        <p:scale>
          <a:sx n="104" d="100"/>
          <a:sy n="104" d="100"/>
        </p:scale>
        <p:origin x="120" y="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CF7F6-1A38-4179-9E53-6F34849F272A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D497E-D658-46F4-B6BF-E5CC59D0E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8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FAAE8-F79D-447F-B252-EB602CCB66A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4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5/4/2021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96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8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7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86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3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6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14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47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6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0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5/4/2021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78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BE5CD-FF3A-4DF5-8E0F-D5390029BA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0399-3C1C-4EC9-BC90-9BC38F0FCD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3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05C4AF-2156-45E9-A15B-F6CB727EE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F2518-24A5-46CE-8F12-E130EAD31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57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9C865-4DE4-4373-82A5-4110722762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BA345-3E2E-456D-A44A-4561F79213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2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EBAC5-0A53-4DEF-A644-A23261C3EC7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6F444-602A-4FD5-BDED-0E3A80422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23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EB0-FC7B-4DBF-A380-72005E5BB8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52A75-27FB-4E7B-9EC6-1E3D5398CC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36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48226-1481-478F-8231-017A38A50D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77FDF-5E88-4AB6-876C-FFF9980F6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17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B3377-F377-4026-AF5A-E75ADC57E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55912-3DA0-4774-BB2C-448F2ADB47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74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48440-D327-4002-82BE-50EBD516D7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772B0-675F-46AC-BC7A-37B870E889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60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D1EF7-6D3E-4B05-9D43-6FF527B1FE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5B520-9E12-49DA-9532-991FFB8AF4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30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D47CB-93B3-4452-8380-A0D5C784B5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E7E65-8078-415C-86F2-AC00042C0E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84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6F198-309E-4068-9BA5-9A57A8E18D7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DA17-678F-42AF-B2D3-452876131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908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2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0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55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20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55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21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60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5/4/2021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72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EAF-8260-4956-9A9F-6009AF7868A8}" type="datetimeFigureOut">
              <a:rPr lang="en-GB" smtClean="0">
                <a:solidFill>
                  <a:srgbClr val="464646"/>
                </a:solidFill>
              </a:rPr>
              <a:pPr/>
              <a:t>04/05/2021</a:t>
            </a:fld>
            <a:endParaRPr lang="en-GB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FC75-150E-4831-B323-40B77B9DAA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5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2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0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6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015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36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2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0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32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699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21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5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97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5/4/2021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8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2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51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63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59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70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97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94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34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42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5/4/2021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4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48A603-D23D-4496-B526-A80CAFAB01DB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04/05/2021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ED915-A8C5-478B-861E-C033219282A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5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5/4/2021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3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9" y="8718444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https://d3ui957tjb5bqd.cloudfront.net/images/screenshots/products/31/312/312530/qwerty-f.jpg?14217840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4219418"/>
            <a:ext cx="9173294" cy="98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51070" y="204563"/>
            <a:ext cx="851249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Health Partnership </a:t>
            </a:r>
          </a:p>
          <a:p>
            <a:pPr>
              <a:lnSpc>
                <a:spcPts val="4400"/>
              </a:lnSpc>
            </a:pPr>
            <a:r>
              <a:rPr lang="en-GB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Celebration event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144463"/>
            <a:ext cx="9140295" cy="4444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HS-Ealing-logo -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99943"/>
            <a:ext cx="1237446" cy="7857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-33000" y="3651871"/>
            <a:ext cx="920629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                                                                                     </a:t>
            </a:r>
            <a:r>
              <a:rPr lang="en-GB" sz="2400" dirty="0">
                <a:latin typeface="Calibri" panose="020F0502020204030204" pitchFamily="34" charset="0"/>
              </a:rPr>
              <a:t>Health Improvement Team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5"/>
          <a:stretch/>
        </p:blipFill>
        <p:spPr bwMode="auto">
          <a:xfrm>
            <a:off x="-35455" y="-144462"/>
            <a:ext cx="9175750" cy="37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1993" y="321310"/>
            <a:ext cx="5704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GB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Keeping children safe</a:t>
            </a:r>
          </a:p>
          <a:p>
            <a:pPr>
              <a:lnSpc>
                <a:spcPts val="4200"/>
              </a:lnSpc>
            </a:pPr>
            <a:endParaRPr lang="en-GB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ts val="4200"/>
              </a:lnSpc>
            </a:pPr>
            <a:r>
              <a:rPr lang="en-GB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Workshop 1</a:t>
            </a:r>
          </a:p>
        </p:txBody>
      </p:sp>
      <p:pic>
        <p:nvPicPr>
          <p:cNvPr id="3074" name="Picture 2" descr="\\LBEALING-TC\Share\SCHOOL EFFECTIVENESS\HEALTH IMPROVEMENT\HealthySchools\Communications\Logos\Ealing_Logo_Colour_CMYK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4193195"/>
            <a:ext cx="1536105" cy="8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9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62010"/>
            <a:ext cx="2386608" cy="486054"/>
          </a:xfrm>
          <a:solidFill>
            <a:srgbClr val="FD6F6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Grooming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3247694"/>
            <a:ext cx="4464496" cy="584775"/>
          </a:xfrm>
          <a:prstGeom prst="rect">
            <a:avLst/>
          </a:prstGeom>
          <a:solidFill>
            <a:srgbClr val="FDB60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</a:rPr>
              <a:t>FGM (cutting)</a:t>
            </a:r>
          </a:p>
        </p:txBody>
      </p:sp>
      <p:sp>
        <p:nvSpPr>
          <p:cNvPr id="6" name="Notched Right Arrow 5"/>
          <p:cNvSpPr/>
          <p:nvPr/>
        </p:nvSpPr>
        <p:spPr>
          <a:xfrm rot="20753031">
            <a:off x="3881983" y="1889763"/>
            <a:ext cx="812428" cy="2446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347614"/>
            <a:ext cx="3024336" cy="769441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C</a:t>
            </a:r>
            <a:r>
              <a:rPr lang="en-GB" dirty="0">
                <a:solidFill>
                  <a:prstClr val="black"/>
                </a:solidFill>
              </a:rPr>
              <a:t>hild </a:t>
            </a:r>
            <a:r>
              <a:rPr lang="en-GB" sz="4400" dirty="0">
                <a:solidFill>
                  <a:prstClr val="black"/>
                </a:solidFill>
              </a:rPr>
              <a:t>S</a:t>
            </a:r>
            <a:r>
              <a:rPr lang="en-GB" dirty="0">
                <a:solidFill>
                  <a:prstClr val="black"/>
                </a:solidFill>
              </a:rPr>
              <a:t>ex </a:t>
            </a:r>
            <a:r>
              <a:rPr lang="en-GB" sz="4400" dirty="0">
                <a:solidFill>
                  <a:prstClr val="black"/>
                </a:solidFill>
              </a:rPr>
              <a:t>E</a:t>
            </a:r>
            <a:r>
              <a:rPr lang="en-GB" dirty="0">
                <a:solidFill>
                  <a:prstClr val="black"/>
                </a:solidFill>
              </a:rPr>
              <a:t>xploitation</a:t>
            </a:r>
          </a:p>
        </p:txBody>
      </p:sp>
      <p:sp>
        <p:nvSpPr>
          <p:cNvPr id="8" name="Notched Right Arrow 7"/>
          <p:cNvSpPr/>
          <p:nvPr/>
        </p:nvSpPr>
        <p:spPr>
          <a:xfrm rot="1473208">
            <a:off x="3882970" y="2374947"/>
            <a:ext cx="713349" cy="2193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283718"/>
            <a:ext cx="3168352" cy="646331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Radicalisation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4029912"/>
            <a:ext cx="2386608" cy="48605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tx1"/>
                </a:solidFill>
              </a:rPr>
              <a:t>Abuse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5856" y="4029912"/>
            <a:ext cx="2386608" cy="48605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tx1"/>
                </a:solidFill>
              </a:rPr>
              <a:t>Online Safety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01816" y="4029912"/>
            <a:ext cx="2386608" cy="48605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tx1"/>
                </a:solidFill>
              </a:rPr>
              <a:t>Neglect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39552" y="33950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What are we safeguarding children from?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  <p:bldP spid="8" grpId="0" animBg="1"/>
      <p:bldP spid="9" grpId="0" animBg="1"/>
      <p:bldP spid="10" grpId="0" build="p" animBg="1"/>
      <p:bldP spid="11" grpId="0" build="p" animBg="1"/>
      <p:bldP spid="1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09202"/>
            <a:ext cx="6840760" cy="38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950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2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Looking at the school’s safeguarding curriculum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Finding out how the school teaches children to keep themselves safe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3950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Next session 13</a:t>
            </a:r>
            <a:r>
              <a:rPr lang="en-GB" sz="3600" b="1" baseline="30000" dirty="0">
                <a:solidFill>
                  <a:prstClr val="white"/>
                </a:solidFill>
              </a:rPr>
              <a:t>th</a:t>
            </a:r>
            <a:r>
              <a:rPr lang="en-GB" sz="3600" b="1" dirty="0">
                <a:solidFill>
                  <a:prstClr val="white"/>
                </a:solidFill>
              </a:rPr>
              <a:t> May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0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>
                <a:solidFill>
                  <a:schemeClr val="bg1"/>
                </a:solidFill>
              </a:rPr>
              <a:t>19</a:t>
            </a:r>
            <a:r>
              <a:rPr lang="en-GB" sz="5400" baseline="30000" dirty="0">
                <a:solidFill>
                  <a:schemeClr val="bg1"/>
                </a:solidFill>
              </a:rPr>
              <a:t>th</a:t>
            </a:r>
            <a:r>
              <a:rPr lang="en-GB" sz="5400" dirty="0">
                <a:solidFill>
                  <a:schemeClr val="bg1"/>
                </a:solidFill>
              </a:rPr>
              <a:t> May</a:t>
            </a:r>
          </a:p>
          <a:p>
            <a:pPr marL="0" indent="0">
              <a:buNone/>
            </a:pPr>
            <a:r>
              <a:rPr lang="en-GB" sz="5400" dirty="0">
                <a:solidFill>
                  <a:schemeClr val="bg1"/>
                </a:solidFill>
              </a:rPr>
              <a:t>20</a:t>
            </a:r>
            <a:r>
              <a:rPr lang="en-GB" sz="5400" baseline="30000" dirty="0">
                <a:solidFill>
                  <a:schemeClr val="bg1"/>
                </a:solidFill>
              </a:rPr>
              <a:t>th</a:t>
            </a:r>
            <a:r>
              <a:rPr lang="en-GB" sz="5400" dirty="0">
                <a:solidFill>
                  <a:schemeClr val="bg1"/>
                </a:solidFill>
              </a:rPr>
              <a:t> May</a:t>
            </a:r>
          </a:p>
          <a:p>
            <a:pPr marL="0" indent="0">
              <a:buNone/>
            </a:pPr>
            <a:r>
              <a:rPr lang="en-GB" sz="5400" dirty="0">
                <a:solidFill>
                  <a:schemeClr val="bg1"/>
                </a:solidFill>
              </a:rPr>
              <a:t>26</a:t>
            </a:r>
            <a:r>
              <a:rPr lang="en-GB" sz="5400" baseline="30000" dirty="0">
                <a:solidFill>
                  <a:schemeClr val="bg1"/>
                </a:solidFill>
              </a:rPr>
              <a:t>th</a:t>
            </a:r>
            <a:r>
              <a:rPr lang="en-GB" sz="5400" dirty="0">
                <a:solidFill>
                  <a:schemeClr val="bg1"/>
                </a:solidFill>
              </a:rPr>
              <a:t> May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3950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40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b="38798"/>
          <a:stretch/>
        </p:blipFill>
        <p:spPr bwMode="auto">
          <a:xfrm>
            <a:off x="0" y="-20538"/>
            <a:ext cx="9252520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7" t="17213" r="32155" b="38798"/>
          <a:stretch/>
        </p:blipFill>
        <p:spPr bwMode="auto">
          <a:xfrm>
            <a:off x="4626260" y="2"/>
            <a:ext cx="798286" cy="40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b="31006"/>
          <a:stretch/>
        </p:blipFill>
        <p:spPr bwMode="auto">
          <a:xfrm>
            <a:off x="5025417" y="1240079"/>
            <a:ext cx="743573" cy="28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b="31006"/>
          <a:stretch/>
        </p:blipFill>
        <p:spPr bwMode="auto">
          <a:xfrm>
            <a:off x="4286970" y="1240079"/>
            <a:ext cx="743573" cy="28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b="31006"/>
          <a:stretch/>
        </p:blipFill>
        <p:spPr bwMode="auto">
          <a:xfrm>
            <a:off x="3653413" y="1635651"/>
            <a:ext cx="743573" cy="243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b="31006"/>
          <a:stretch/>
        </p:blipFill>
        <p:spPr bwMode="auto">
          <a:xfrm>
            <a:off x="5424552" y="1240079"/>
            <a:ext cx="743573" cy="28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9" t="17213" r="53667" b="59113"/>
          <a:stretch/>
        </p:blipFill>
        <p:spPr bwMode="auto">
          <a:xfrm>
            <a:off x="3381842" y="1859066"/>
            <a:ext cx="809785" cy="21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t="28264" r="71477" b="38798"/>
          <a:stretch/>
        </p:blipFill>
        <p:spPr bwMode="auto">
          <a:xfrm>
            <a:off x="2795193" y="2283725"/>
            <a:ext cx="631580" cy="176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8" t="33466" r="24311" b="47661"/>
          <a:stretch/>
        </p:blipFill>
        <p:spPr bwMode="auto">
          <a:xfrm>
            <a:off x="5914570" y="2283719"/>
            <a:ext cx="1033694" cy="17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552" y="4011910"/>
            <a:ext cx="9284072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Hoda Ali</a:t>
            </a:r>
          </a:p>
        </p:txBody>
      </p:sp>
      <p:pic>
        <p:nvPicPr>
          <p:cNvPr id="3074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175" b="99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13" b="-498"/>
          <a:stretch/>
        </p:blipFill>
        <p:spPr bwMode="auto">
          <a:xfrm flipH="1">
            <a:off x="-36512" y="194523"/>
            <a:ext cx="4646996" cy="38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91616" y="1224513"/>
            <a:ext cx="4196811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A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for attending!</a:t>
            </a:r>
            <a:endParaRPr lang="en-A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64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9" y="8718444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7575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Focus for today’s workshop: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477" y="985833"/>
            <a:ext cx="8230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CB504"/>
              </a:buCl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Introduction to safeguarding</a:t>
            </a:r>
          </a:p>
          <a:p>
            <a:pPr marL="285750" indent="-285750">
              <a:lnSpc>
                <a:spcPct val="150000"/>
              </a:lnSpc>
              <a:buClr>
                <a:srgbClr val="FCB504"/>
              </a:buCl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school’s role and responsibility in relation to safeguarding</a:t>
            </a:r>
          </a:p>
          <a:p>
            <a:pPr marL="285750" indent="-285750">
              <a:lnSpc>
                <a:spcPct val="150000"/>
              </a:lnSpc>
              <a:buClr>
                <a:srgbClr val="FCB504"/>
              </a:buCl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school's procedure in relation to safeguarding</a:t>
            </a:r>
          </a:p>
          <a:p>
            <a:pPr marL="285750" indent="-285750">
              <a:lnSpc>
                <a:spcPct val="150000"/>
              </a:lnSpc>
              <a:buClr>
                <a:srgbClr val="FCB504"/>
              </a:buCl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safeguarding looks like in this school</a:t>
            </a:r>
          </a:p>
          <a:p>
            <a:pPr marL="285750" indent="-285750">
              <a:lnSpc>
                <a:spcPct val="150000"/>
              </a:lnSpc>
              <a:buClr>
                <a:srgbClr val="FCB504"/>
              </a:buCl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are we safeguarding children from?</a:t>
            </a:r>
          </a:p>
        </p:txBody>
      </p:sp>
    </p:spTree>
    <p:extLst>
      <p:ext uri="{BB962C8B-B14F-4D97-AF65-F5344CB8AC3E}">
        <p14:creationId xmlns:p14="http://schemas.microsoft.com/office/powerpoint/2010/main" val="67343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9" y="8718444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0" y="915567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9142472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9552" y="34125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What do you know about safeguarding in this school?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411511"/>
            <a:ext cx="4675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8682" y="1792527"/>
            <a:ext cx="402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9" name="AutoShape 8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162737" y="8045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AutoShape 10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315137" y="9569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AutoShape 12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467537" y="11093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AutoShape 14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619937" y="12617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AutoShape 17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772337" y="14141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utoShape 19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924737" y="15665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" name="AutoShape 21" descr="https://cdn3.iconfinder.com/data/icons/vote/16/prize_cup_winner_champion-512.png"/>
          <p:cNvSpPr>
            <a:spLocks noChangeAspect="1" noChangeArrowheads="1"/>
          </p:cNvSpPr>
          <p:nvPr/>
        </p:nvSpPr>
        <p:spPr bwMode="auto">
          <a:xfrm>
            <a:off x="2077137" y="17189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utoShape 6" descr="Image result for stationery set"/>
          <p:cNvSpPr>
            <a:spLocks noChangeAspect="1" noChangeArrowheads="1"/>
          </p:cNvSpPr>
          <p:nvPr/>
        </p:nvSpPr>
        <p:spPr bwMode="auto">
          <a:xfrm>
            <a:off x="2229537" y="18713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utoShape 8" descr="Image result for stationery set"/>
          <p:cNvSpPr>
            <a:spLocks noChangeAspect="1" noChangeArrowheads="1"/>
          </p:cNvSpPr>
          <p:nvPr/>
        </p:nvSpPr>
        <p:spPr bwMode="auto">
          <a:xfrm>
            <a:off x="2381937" y="20237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utoShape 11" descr="Image result for leisure pass"/>
          <p:cNvSpPr>
            <a:spLocks noChangeAspect="1" noChangeArrowheads="1"/>
          </p:cNvSpPr>
          <p:nvPr/>
        </p:nvSpPr>
        <p:spPr bwMode="auto">
          <a:xfrm>
            <a:off x="2534337" y="21761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AutoShape 2" descr="Image result for discu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discussio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Image result for discussion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83" y="1718914"/>
            <a:ext cx="6601322" cy="28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24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9" y="8718444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59582"/>
            <a:ext cx="910850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71" y="985834"/>
            <a:ext cx="89361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The school has a ‘duty of care’ to keep your child/children safe.</a:t>
            </a:r>
          </a:p>
          <a:p>
            <a:pPr algn="ctr"/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They are required to take action if they feel that a child may not be safe.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Keeping your children safe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5"/>
          <a:stretch/>
        </p:blipFill>
        <p:spPr bwMode="auto">
          <a:xfrm>
            <a:off x="3319234" y="2467238"/>
            <a:ext cx="2470039" cy="148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01">
            <a:off x="486158" y="2461413"/>
            <a:ext cx="1951377" cy="10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8538">
            <a:off x="6873988" y="2430068"/>
            <a:ext cx="2062328" cy="124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54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9" y="8718444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59582"/>
            <a:ext cx="910850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71" y="985834"/>
            <a:ext cx="89361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Safeguarding refers to the way a school keeps children safe.</a:t>
            </a:r>
          </a:p>
          <a:p>
            <a:endParaRPr lang="en-GB" sz="28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Head teachers, teachers and all staff are required to take reasonable steps to reduce risk and are often referred to as:  ‘in Loco Parentis’ which means in the place of a parent.</a:t>
            </a:r>
          </a:p>
          <a:p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What does safeguarding mean?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3686" y="1472544"/>
            <a:ext cx="4103276" cy="461665"/>
          </a:xfrm>
          <a:prstGeom prst="rect">
            <a:avLst/>
          </a:prstGeom>
          <a:solidFill>
            <a:srgbClr val="FCB50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Suitable and safe premises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30" y="1472544"/>
            <a:ext cx="3427009" cy="461665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Adequate supervision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719" y="2440055"/>
            <a:ext cx="4115243" cy="461665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Prevent and deal with bullying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8676" y="2440055"/>
            <a:ext cx="3423763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Medical assistance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374" y="3369987"/>
            <a:ext cx="4081500" cy="83099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Managing staff recruitment, conduct and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6579" y="3369987"/>
            <a:ext cx="3395861" cy="830997"/>
          </a:xfrm>
          <a:prstGeom prst="rect">
            <a:avLst/>
          </a:prstGeom>
          <a:solidFill>
            <a:srgbClr val="FCB50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Child Protection Procedures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Keeping your children safe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374" y="4543292"/>
            <a:ext cx="4081500" cy="461665"/>
          </a:xfrm>
          <a:prstGeom prst="rect">
            <a:avLst/>
          </a:prstGeom>
          <a:solidFill>
            <a:srgbClr val="EEB5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Staff training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8676" y="4516196"/>
            <a:ext cx="3423763" cy="461665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Relevant curriculum </a:t>
            </a:r>
          </a:p>
        </p:txBody>
      </p:sp>
    </p:spTree>
    <p:extLst>
      <p:ext uri="{BB962C8B-B14F-4D97-AF65-F5344CB8AC3E}">
        <p14:creationId xmlns:p14="http://schemas.microsoft.com/office/powerpoint/2010/main" val="2694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4885"/>
            <a:ext cx="2520280" cy="532154"/>
          </a:xfrm>
          <a:solidFill>
            <a:srgbClr val="FD6F6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sz="3600" dirty="0">
                <a:solidFill>
                  <a:schemeClr val="tx1"/>
                </a:solidFill>
              </a:rPr>
              <a:t>Risk Assessments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5180" y="1423819"/>
            <a:ext cx="2880320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Careful planning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0" y="2321870"/>
            <a:ext cx="2952328" cy="523220"/>
          </a:xfrm>
          <a:prstGeom prst="rect">
            <a:avLst/>
          </a:prstGeom>
          <a:solidFill>
            <a:srgbClr val="FDB60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School policies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3867895"/>
            <a:ext cx="5112568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safeguarding procedures and designated Staff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572" y="293628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Safeguarding – child protection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620" y="2555952"/>
            <a:ext cx="278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Behaviour – including bullying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5180" y="3020655"/>
            <a:ext cx="247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Online safety – being safe online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1" y="3202492"/>
            <a:ext cx="3479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Fire safety – emergency procedures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4208" y="246373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Health and safety – safe site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How do we do this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186" y="2152593"/>
            <a:ext cx="278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FGM Act 2003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0192" y="2125184"/>
            <a:ext cx="284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Relationships and Sex Education</a:t>
            </a:r>
          </a:p>
        </p:txBody>
      </p:sp>
    </p:spTree>
    <p:extLst>
      <p:ext uri="{BB962C8B-B14F-4D97-AF65-F5344CB8AC3E}">
        <p14:creationId xmlns:p14="http://schemas.microsoft.com/office/powerpoint/2010/main" val="41767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8" grpId="0" animBg="1"/>
      <p:bldP spid="10" grpId="0"/>
      <p:bldP spid="11" grpId="0"/>
      <p:bldP spid="12" grpId="0"/>
      <p:bldP spid="13" grpId="0"/>
      <p:bldP spid="14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5834"/>
            <a:ext cx="8219256" cy="3674148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b="1" u="sng" dirty="0">
                <a:solidFill>
                  <a:schemeClr val="bg1"/>
                </a:solidFill>
              </a:rPr>
              <a:t>Designated Staff at John Perryn Primary School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SAFEGUARDING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4" y="1289574"/>
            <a:ext cx="8161905" cy="3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What happens – school’s procedure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51520" y="681540"/>
            <a:ext cx="8496944" cy="3899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NOTICE</a:t>
            </a:r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Concerns raised by child or member of staff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CHECK</a:t>
            </a:r>
          </a:p>
          <a:p>
            <a:r>
              <a:rPr lang="en-GB" dirty="0">
                <a:solidFill>
                  <a:schemeClr val="bg1"/>
                </a:solidFill>
              </a:rPr>
              <a:t>Gentle conversations by designated/trained staff</a:t>
            </a:r>
          </a:p>
          <a:p>
            <a:r>
              <a:rPr lang="en-GB" dirty="0">
                <a:solidFill>
                  <a:schemeClr val="bg1"/>
                </a:solidFill>
              </a:rPr>
              <a:t>Information collected from other staff members as appropriate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SHARE</a:t>
            </a:r>
          </a:p>
          <a:p>
            <a:r>
              <a:rPr lang="en-GB" dirty="0">
                <a:solidFill>
                  <a:schemeClr val="bg1"/>
                </a:solidFill>
              </a:rPr>
              <a:t>Advice taken from ECIRS – Ealing Children’s Early Response Service </a:t>
            </a:r>
          </a:p>
          <a:p>
            <a:r>
              <a:rPr lang="en-GB" dirty="0">
                <a:solidFill>
                  <a:schemeClr val="bg1"/>
                </a:solidFill>
              </a:rPr>
              <a:t>Referrals for further support and interventions for the family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90984" y="1080711"/>
            <a:ext cx="2304256" cy="646331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Safeguarding Issue Log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6988" y="2130992"/>
            <a:ext cx="2232248" cy="369332"/>
          </a:xfrm>
          <a:prstGeom prst="rect">
            <a:avLst/>
          </a:prstGeom>
          <a:solidFill>
            <a:srgbClr val="FCB50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Written records kept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6296" y="3561116"/>
            <a:ext cx="1922940" cy="92333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By phone and followed up with ECIRS form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5186" y="4497169"/>
            <a:ext cx="5997022" cy="646331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Social Services – SAFE – CAMHS – Primary Behaviour Support Prevent – Police </a:t>
            </a:r>
          </a:p>
        </p:txBody>
      </p:sp>
    </p:spTree>
    <p:extLst>
      <p:ext uri="{BB962C8B-B14F-4D97-AF65-F5344CB8AC3E}">
        <p14:creationId xmlns:p14="http://schemas.microsoft.com/office/powerpoint/2010/main" val="12033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377</Words>
  <Application>Microsoft Office PowerPoint</Application>
  <PresentationFormat>On-screen Show (16:9)</PresentationFormat>
  <Paragraphs>94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Tw Cen MT</vt:lpstr>
      <vt:lpstr>Wingdings</vt:lpstr>
      <vt:lpstr>Wingdings 2</vt:lpstr>
      <vt:lpstr>WidescreenPresentation</vt:lpstr>
      <vt:lpstr>5_WidescreenPresentation</vt:lpstr>
      <vt:lpstr>Office Theme</vt:lpstr>
      <vt:lpstr>4_WidescreenPresentation</vt:lpstr>
      <vt:lpstr>1_WidescreenPresentation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2015-08-18T12:18:17Z</dcterms:created>
  <dcterms:modified xsi:type="dcterms:W3CDTF">2021-05-04T06:30:14Z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