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3" r:id="rId1"/>
    <p:sldMasterId id="2147483824" r:id="rId2"/>
    <p:sldMasterId id="2147483836" r:id="rId3"/>
  </p:sldMasterIdLst>
  <p:notesMasterIdLst>
    <p:notesMasterId r:id="rId33"/>
  </p:notesMasterIdLst>
  <p:handoutMasterIdLst>
    <p:handoutMasterId r:id="rId34"/>
  </p:handoutMasterIdLst>
  <p:sldIdLst>
    <p:sldId id="352" r:id="rId4"/>
    <p:sldId id="510" r:id="rId5"/>
    <p:sldId id="484" r:id="rId6"/>
    <p:sldId id="485" r:id="rId7"/>
    <p:sldId id="486" r:id="rId8"/>
    <p:sldId id="487" r:id="rId9"/>
    <p:sldId id="488" r:id="rId10"/>
    <p:sldId id="489" r:id="rId11"/>
    <p:sldId id="498" r:id="rId12"/>
    <p:sldId id="503" r:id="rId13"/>
    <p:sldId id="490" r:id="rId14"/>
    <p:sldId id="491" r:id="rId15"/>
    <p:sldId id="504" r:id="rId16"/>
    <p:sldId id="492" r:id="rId17"/>
    <p:sldId id="494" r:id="rId18"/>
    <p:sldId id="508" r:id="rId19"/>
    <p:sldId id="505" r:id="rId20"/>
    <p:sldId id="499" r:id="rId21"/>
    <p:sldId id="500" r:id="rId22"/>
    <p:sldId id="501" r:id="rId23"/>
    <p:sldId id="506" r:id="rId24"/>
    <p:sldId id="507" r:id="rId25"/>
    <p:sldId id="509" r:id="rId26"/>
    <p:sldId id="493" r:id="rId27"/>
    <p:sldId id="495" r:id="rId28"/>
    <p:sldId id="512" r:id="rId29"/>
    <p:sldId id="513" r:id="rId30"/>
    <p:sldId id="497" r:id="rId31"/>
    <p:sldId id="426" r:id="rId32"/>
  </p:sldIdLst>
  <p:sldSz cx="9144000" cy="5143500" type="screen16x9"/>
  <p:notesSz cx="6797675" cy="9926638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504"/>
    <a:srgbClr val="FDB603"/>
    <a:srgbClr val="FD6F6F"/>
    <a:srgbClr val="EEB500"/>
    <a:srgbClr val="009ED6"/>
    <a:srgbClr val="00EEC1"/>
    <a:srgbClr val="00FFCC"/>
    <a:srgbClr val="00CC99"/>
    <a:srgbClr val="A4B2A5"/>
    <a:srgbClr val="F35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0" autoAdjust="0"/>
    <p:restoredTop sz="87170" autoAdjust="0"/>
  </p:normalViewPr>
  <p:slideViewPr>
    <p:cSldViewPr>
      <p:cViewPr varScale="1">
        <p:scale>
          <a:sx n="77" d="100"/>
          <a:sy n="77" d="100"/>
        </p:scale>
        <p:origin x="89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CF7F6-1A38-4179-9E53-6F34849F272A}" type="datetimeFigureOut">
              <a:rPr lang="en-GB" smtClean="0"/>
              <a:t>29/04/2021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D497E-D658-46F4-B6BF-E5CC59D0E8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89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2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3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61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FCA784-B6AE-49EB-A619-4728C4F53E65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068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SMART acronym pervades almost everything</a:t>
            </a:r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E5E692-7BE3-4C96-836E-CB014D3E3B91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66570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582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90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972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79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701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0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10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18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FCA784-B6AE-49EB-A619-4728C4F53E65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794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96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FAAE8-F79D-447F-B252-EB602CCB66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2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Many risks  - categ</a:t>
            </a:r>
            <a:r>
              <a:rPr lang="en-US" altLang="en-US"/>
              <a:t>orised in this chart _Ofsted refer to this clasification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GB" altLang="en-US"/>
              <a:t>Next 20 slides go through each level of risk ( column)</a:t>
            </a:r>
            <a:endParaRPr lang="en-US" altLang="en-US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C02383E-9D9B-43D2-BCED-424EF1122B87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1953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1C8F45-951E-4A35-BC71-F42D5A8549BC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32211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PEGI age rating system</a:t>
            </a:r>
          </a:p>
        </p:txBody>
      </p:sp>
    </p:spTree>
    <p:extLst>
      <p:ext uri="{BB962C8B-B14F-4D97-AF65-F5344CB8AC3E}">
        <p14:creationId xmlns:p14="http://schemas.microsoft.com/office/powerpoint/2010/main" val="110728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FCA784-B6AE-49EB-A619-4728C4F53E65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85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CA784-B6AE-49EB-A619-4728C4F53E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Risk cannot be eradicated – therefore ‘as safe as possible for as many as possible for as much of the time as possible’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61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SMART acronym pervades almost everything</a:t>
            </a:r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E5E692-7BE3-4C96-836E-CB014D3E3B91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606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VIDEO  - Golden Rules</a:t>
            </a:r>
          </a:p>
        </p:txBody>
      </p:sp>
    </p:spTree>
    <p:extLst>
      <p:ext uri="{BB962C8B-B14F-4D97-AF65-F5344CB8AC3E}">
        <p14:creationId xmlns:p14="http://schemas.microsoft.com/office/powerpoint/2010/main" val="9518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fld id="{047E157E-8DCB-4F70-A0AF-5EB586A91DD4}" type="datetime1">
              <a:rPr lang="en-US" smtClean="0"/>
              <a:pPr/>
              <a:t>4/29/2021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DEF5FA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rgbClr val="DEF5FA"/>
                </a:solidFill>
              </a:rPr>
              <a:pPr/>
              <a:t>‹#›</a:t>
            </a:fld>
            <a:endParaRPr lang="en-US" dirty="0">
              <a:solidFill>
                <a:srgbClr val="DEF5FA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77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2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63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59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70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1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9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4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908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0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8BE5CD-FF3A-4DF5-8E0F-D5390029BA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20399-3C1C-4EC9-BC90-9BC38F0FCD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05C4AF-2156-45E9-A15B-F6CB727EE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F2518-24A5-46CE-8F12-E130EAD31C2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13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D9C865-4DE4-4373-82A5-4110722762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BA345-3E2E-456D-A44A-4561F79213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35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4EBAC5-0A53-4DEF-A644-A23261C3EC7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6F444-602A-4FD5-BDED-0E3A80422A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9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556EB0-FC7B-4DBF-A380-72005E5BB8E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52A75-27FB-4E7B-9EC6-1E3D5398CC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7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48226-1481-478F-8231-017A38A50DA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77FDF-5E88-4AB6-876C-FFF9980F64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9B3377-F377-4026-AF5A-E75ADC57E1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55912-3DA0-4774-BB2C-448F2ADB47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7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248440-D327-4002-82BE-50EBD516D73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772B0-675F-46AC-BC7A-37B870E8891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78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ED1EF7-6D3E-4B05-9D43-6FF527B1FE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5B520-9E12-49DA-9532-991FFB8AF43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9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03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8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D47CB-93B3-4452-8380-A0D5C784B5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E7E65-8078-415C-86F2-AC00042C0EA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26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6F198-309E-4068-9BA5-9A57A8E18D7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A17-678F-42AF-B2D3-4528761314E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3"/>
            <a:ext cx="3886200" cy="326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52"/>
            <a:ext cx="3886200" cy="3268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5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20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5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 dirty="0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6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 smtClean="0">
                <a:solidFill>
                  <a:srgbClr val="DEF5FA"/>
                </a:solidFill>
              </a:rPr>
              <a:pPr/>
              <a:t>4/29/2021</a:t>
            </a:fld>
            <a:endParaRPr lang="en-US">
              <a:solidFill>
                <a:srgbClr val="DEF5F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7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>
                <a:solidFill>
                  <a:srgbClr val="464646"/>
                </a:solidFill>
              </a:rPr>
              <a:pPr/>
              <a:t>4/29/2021</a:t>
            </a:fld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7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8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fld id="{8F82E0A0-C266-4798-8C8F-B9F91E9DA3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3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4340F-6DB4-4CA0-B3CD-FCA3F541119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29/04/2021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098F-357F-433F-BFB4-5272F0B9F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48A603-D23D-4496-B526-A80CAFAB01DB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29/04/2021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www.pshe-association.org.uk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ED915-A8C5-478B-861E-C033219282A1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7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5" Type="http://schemas.openxmlformats.org/officeDocument/2006/relationships/image" Target="../media/image17.png"/><Relationship Id="rId4" Type="http://schemas.openxmlformats.org/officeDocument/2006/relationships/hyperlink" Target="https://www.nspcc.org.uk/preventing-abuse/keeping-children-safe/share-awar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cc.org.uk/preventing-abuse/keeping-children-safe/share-awar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clubsplus.com/wp-content/uploads/2012/08/PEGI-Ages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38125" r="22958" b="33906"/>
          <a:stretch/>
        </p:blipFill>
        <p:spPr bwMode="auto">
          <a:xfrm>
            <a:off x="11484769" y="8718444"/>
            <a:ext cx="4499429" cy="259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https://d3ui957tjb5bqd.cloudfront.net/images/screenshots/products/31/312/312530/qwerty-f.jpg?14217840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4219418"/>
            <a:ext cx="9173294" cy="98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1074" y="204565"/>
            <a:ext cx="851249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Health Partnership </a:t>
            </a:r>
          </a:p>
          <a:p>
            <a:pPr>
              <a:lnSpc>
                <a:spcPts val="4400"/>
              </a:lnSpc>
            </a:pPr>
            <a:r>
              <a:rPr lang="en-GB" sz="4000" b="1" dirty="0">
                <a:solidFill>
                  <a:srgbClr val="FFC000"/>
                </a:solidFill>
                <a:latin typeface="Calibri" panose="020F0502020204030204" pitchFamily="34" charset="0"/>
              </a:rPr>
              <a:t>Celebration event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" y="-144463"/>
            <a:ext cx="9140295" cy="4444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HS-Ealing-logo - Cop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299945"/>
            <a:ext cx="1237446" cy="7857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-33000" y="3651873"/>
            <a:ext cx="920629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                                                                                     </a:t>
            </a:r>
            <a:r>
              <a:rPr lang="en-GB" sz="2400" dirty="0">
                <a:latin typeface="Calibri" panose="020F0502020204030204" pitchFamily="34" charset="0"/>
              </a:rPr>
              <a:t>Health Improvement Team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5"/>
          <a:stretch/>
        </p:blipFill>
        <p:spPr bwMode="auto">
          <a:xfrm>
            <a:off x="-35455" y="-144462"/>
            <a:ext cx="9175750" cy="379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1997" y="321310"/>
            <a:ext cx="57041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GB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Keeping children safe</a:t>
            </a:r>
          </a:p>
          <a:p>
            <a:pPr>
              <a:lnSpc>
                <a:spcPts val="4200"/>
              </a:lnSpc>
            </a:pPr>
            <a:endParaRPr lang="en-GB" sz="5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4000" b="1" dirty="0">
                <a:solidFill>
                  <a:srgbClr val="FFC000"/>
                </a:solidFill>
                <a:latin typeface="Calibri" panose="020F0502020204030204" pitchFamily="34" charset="0"/>
              </a:rPr>
              <a:t>Workshop 3</a:t>
            </a:r>
          </a:p>
        </p:txBody>
      </p:sp>
      <p:pic>
        <p:nvPicPr>
          <p:cNvPr id="3074" name="Picture 2" descr="\\LBEALING-TC\Share\SCHOOL EFFECTIVENESS\HEALTH IMPROVEMENT\HealthySchools\Communications\Logos\Ealing_Logo_Colour_CMYK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" y="4193195"/>
            <a:ext cx="1536105" cy="8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9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912" y="1369219"/>
            <a:ext cx="4735438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solidFill>
                  <a:schemeClr val="bg1"/>
                </a:solidFill>
              </a:rPr>
              <a:t>TALK</a:t>
            </a:r>
            <a:r>
              <a:rPr lang="en-GB" sz="4800" dirty="0">
                <a:solidFill>
                  <a:schemeClr val="bg1"/>
                </a:solidFill>
              </a:rPr>
              <a:t> with your child about staying safe online.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5039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-182166"/>
            <a:ext cx="5829300" cy="857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altLang="en-US" b="1">
                <a:solidFill>
                  <a:schemeClr val="accent2"/>
                </a:solidFill>
              </a:rPr>
              <a:t>Guidance on e-Safety</a:t>
            </a:r>
            <a:endParaRPr lang="en-US" altLang="en-US" b="1">
              <a:solidFill>
                <a:schemeClr val="accent2"/>
              </a:solidFill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11610" r="15300" b="9636"/>
          <a:stretch>
            <a:fillRect/>
          </a:stretch>
        </p:blipFill>
        <p:spPr bwMode="auto">
          <a:xfrm>
            <a:off x="1143000" y="0"/>
            <a:ext cx="6860738" cy="520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97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07579" y="1064056"/>
            <a:ext cx="7632848" cy="35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G = Ground rules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What is OK / not OK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What information should kept private</a:t>
            </a: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O = Online Safety</a:t>
            </a:r>
            <a:r>
              <a:rPr lang="en-GB" altLang="en-US" sz="2400" dirty="0">
                <a:solidFill>
                  <a:schemeClr val="bg1"/>
                </a:solidFill>
              </a:rPr>
              <a:t> 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Keep Antivirus &amp; Spyware software up to date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Other security protection</a:t>
            </a: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L = Location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Keep computer in a busy area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Not  in the bedroom</a:t>
            </a: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D = Dialogue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Talk with your children </a:t>
            </a:r>
          </a:p>
          <a:p>
            <a:pPr lvl="2"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Learn from each other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1169194" y="-128588"/>
            <a:ext cx="6515100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300" dirty="0">
                <a:latin typeface="Arial" panose="020B0604020202020204" pitchFamily="34" charset="0"/>
              </a:rPr>
              <a:t>	</a:t>
            </a:r>
            <a:endParaRPr lang="en-US" altLang="en-US" sz="3300" dirty="0"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7574" y="364332"/>
            <a:ext cx="787285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What you can do ? GOLDEN RULES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854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1369219"/>
            <a:ext cx="430339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bg1"/>
                </a:solidFill>
              </a:rPr>
              <a:t>EXPLORE</a:t>
            </a:r>
            <a:r>
              <a:rPr lang="en-GB" sz="4800" dirty="0">
                <a:solidFill>
                  <a:schemeClr val="bg1"/>
                </a:solidFill>
              </a:rPr>
              <a:t> their online world together.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8123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563638"/>
            <a:ext cx="8388448" cy="3239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Key websites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Share aware website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Home family guidelines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Setting limits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SMART rules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GOLDEN rules</a:t>
            </a: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Family agreement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Support for parents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31590"/>
            <a:ext cx="2428911" cy="341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3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-400" t="5325" r="1842" b="9401"/>
          <a:stretch/>
        </p:blipFill>
        <p:spPr>
          <a:xfrm>
            <a:off x="1187624" y="244101"/>
            <a:ext cx="6768752" cy="4685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23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221582"/>
            <a:ext cx="8388448" cy="3239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GB" altLang="en-US" sz="3200" dirty="0">
                <a:solidFill>
                  <a:schemeClr val="bg1"/>
                </a:solidFill>
              </a:rPr>
              <a:t>Talk about what might be OK for children of different ages. Ask your child what sites or apps they like. Write a list, and look at them together.</a:t>
            </a:r>
          </a:p>
          <a:p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Be positive about what you see, but also be open about concerns you have: "I think this site's really good" or "I'm a little worried about things I've seen here".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can you do?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16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1369219"/>
            <a:ext cx="379933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bg1"/>
                </a:solidFill>
              </a:rPr>
              <a:t>AGREE</a:t>
            </a:r>
            <a:r>
              <a:rPr lang="en-GB" sz="4800" dirty="0">
                <a:solidFill>
                  <a:schemeClr val="bg1"/>
                </a:solidFill>
              </a:rPr>
              <a:t> rules about what’s ok and not ok.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2076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Family agreement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agreement">
            <a:extLst>
              <a:ext uri="{FF2B5EF4-FFF2-40B4-BE49-F238E27FC236}">
                <a16:creationId xmlns:a16="http://schemas.microsoft.com/office/drawing/2014/main" id="{D22EA2E8-184F-4B82-AA43-B20DAF39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69219"/>
            <a:ext cx="4729708" cy="315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23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Clear guidelines and rules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guidelines">
            <a:extLst>
              <a:ext uri="{FF2B5EF4-FFF2-40B4-BE49-F238E27FC236}">
                <a16:creationId xmlns:a16="http://schemas.microsoft.com/office/drawing/2014/main" id="{912F254D-EF7F-4F1E-85C7-D0F97116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7614"/>
            <a:ext cx="7620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91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38125" r="22958" b="33906"/>
          <a:stretch/>
        </p:blipFill>
        <p:spPr bwMode="auto">
          <a:xfrm>
            <a:off x="11484769" y="8718444"/>
            <a:ext cx="4499429" cy="259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987576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9552" y="33950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Focus for today’s workshop: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" y="411512"/>
            <a:ext cx="460375" cy="57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477" y="985835"/>
            <a:ext cx="8230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Online risks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How you can keep your child safe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How you can set clear limits and 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CB50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Support and resources </a:t>
            </a:r>
          </a:p>
        </p:txBody>
      </p:sp>
    </p:spTree>
    <p:extLst>
      <p:ext uri="{BB962C8B-B14F-4D97-AF65-F5344CB8AC3E}">
        <p14:creationId xmlns:p14="http://schemas.microsoft.com/office/powerpoint/2010/main" val="357734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Set clear limits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D31FB96-C491-4A09-8B20-63492E0B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21582"/>
            <a:ext cx="8388448" cy="3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3200" dirty="0">
                <a:solidFill>
                  <a:schemeClr val="bg1"/>
                </a:solidFill>
              </a:rPr>
              <a:t>Discuss with your child.</a:t>
            </a:r>
          </a:p>
          <a:p>
            <a:pPr marL="0" indent="0">
              <a:buNone/>
            </a:pPr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Make a plan and set limits. Explain why these limits have been set.</a:t>
            </a:r>
          </a:p>
          <a:p>
            <a:pPr marL="0" indent="0">
              <a:buNone/>
            </a:pPr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Stick to your plan.</a:t>
            </a:r>
          </a:p>
          <a:p>
            <a:endParaRPr lang="en-GB" altLang="en-US" sz="3200" dirty="0">
              <a:solidFill>
                <a:schemeClr val="bg1"/>
              </a:solidFill>
            </a:endParaRPr>
          </a:p>
          <a:p>
            <a:r>
              <a:rPr lang="en-GB" altLang="en-US" sz="3200" dirty="0">
                <a:solidFill>
                  <a:schemeClr val="bg1"/>
                </a:solidFill>
              </a:rPr>
              <a:t>Review and assess.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573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347614"/>
            <a:ext cx="432048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b="1" dirty="0">
                <a:solidFill>
                  <a:schemeClr val="bg1"/>
                </a:solidFill>
              </a:rPr>
              <a:t>MANAGE</a:t>
            </a:r>
            <a:r>
              <a:rPr lang="en-GB" sz="4800" dirty="0">
                <a:solidFill>
                  <a:schemeClr val="bg1"/>
                </a:solidFill>
              </a:rPr>
              <a:t> your family’s settings and controls.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C2DB-C564-48EF-84A3-A5B89CCE6AAF}"/>
              </a:ext>
            </a:extLst>
          </p:cNvPr>
          <p:cNvSpPr txBox="1"/>
          <p:nvPr/>
        </p:nvSpPr>
        <p:spPr>
          <a:xfrm>
            <a:off x="755576" y="555526"/>
            <a:ext cx="50405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9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277939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347614"/>
            <a:ext cx="432048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D38696B6-D74C-4F42-A897-DCCE0C15F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0" t="5325" r="1842" b="9401"/>
          <a:stretch/>
        </p:blipFill>
        <p:spPr>
          <a:xfrm>
            <a:off x="1187624" y="244101"/>
            <a:ext cx="6768752" cy="46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3512-B8A8-4876-A1EA-FD614D4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7614"/>
            <a:ext cx="6480720" cy="2520280"/>
          </a:xfrm>
        </p:spPr>
        <p:txBody>
          <a:bodyPr>
            <a:normAutofit fontScale="77500" lnSpcReduction="20000"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Share Aware</a:t>
            </a:r>
          </a:p>
          <a:p>
            <a:r>
              <a:rPr lang="en-GB" sz="4800" dirty="0">
                <a:solidFill>
                  <a:schemeClr val="bg1"/>
                </a:solidFill>
              </a:rPr>
              <a:t>Net Aware</a:t>
            </a:r>
          </a:p>
          <a:p>
            <a:r>
              <a:rPr lang="en-GB" sz="4800" dirty="0">
                <a:solidFill>
                  <a:schemeClr val="bg1"/>
                </a:solidFill>
              </a:rPr>
              <a:t>Safer Internet Centre</a:t>
            </a:r>
          </a:p>
          <a:p>
            <a:r>
              <a:rPr lang="en-GB" sz="4800" dirty="0">
                <a:solidFill>
                  <a:schemeClr val="bg1"/>
                </a:solidFill>
              </a:rPr>
              <a:t>CEOP</a:t>
            </a:r>
          </a:p>
          <a:p>
            <a:r>
              <a:rPr lang="en-GB" sz="4800" dirty="0">
                <a:solidFill>
                  <a:schemeClr val="bg1"/>
                </a:solidFill>
              </a:rPr>
              <a:t>The Parent Zone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B6B5901-A2CF-43DA-9BE0-88AE6E19E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Websites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3534C-7362-46A5-9C52-436EC8273A41}"/>
              </a:ext>
            </a:extLst>
          </p:cNvPr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2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987574"/>
            <a:ext cx="8388448" cy="38157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Nursery</a:t>
            </a:r>
            <a:r>
              <a:rPr lang="en-GB" altLang="en-US" sz="3200" dirty="0">
                <a:solidFill>
                  <a:schemeClr val="bg1"/>
                </a:solidFill>
              </a:rPr>
              <a:t>: Uses of the internet, who to talk to if you are worried.</a:t>
            </a:r>
          </a:p>
          <a:p>
            <a:pPr marL="0" indent="0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Reception</a:t>
            </a:r>
            <a:r>
              <a:rPr lang="en-GB" altLang="en-US" sz="3200" dirty="0">
                <a:solidFill>
                  <a:schemeClr val="bg1"/>
                </a:solidFill>
              </a:rPr>
              <a:t>: Uses of the internet, who to talk to if you are worried.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1</a:t>
            </a:r>
            <a:r>
              <a:rPr lang="en-GB" altLang="en-US" sz="3200" dirty="0">
                <a:solidFill>
                  <a:schemeClr val="bg1"/>
                </a:solidFill>
              </a:rPr>
              <a:t>: Sharing personal information, who to talk to.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2</a:t>
            </a:r>
            <a:r>
              <a:rPr lang="en-GB" altLang="en-US" sz="3200" dirty="0">
                <a:solidFill>
                  <a:schemeClr val="bg1"/>
                </a:solidFill>
              </a:rPr>
              <a:t>: Trusting what you see or who you talk to online, sharing personal information.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00150"/>
            <a:ext cx="6593682" cy="6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What do we teach the children?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9743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761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987574"/>
            <a:ext cx="8388448" cy="38157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3</a:t>
            </a:r>
            <a:r>
              <a:rPr lang="en-GB" altLang="en-US" sz="3200" dirty="0">
                <a:solidFill>
                  <a:schemeClr val="bg1"/>
                </a:solidFill>
              </a:rPr>
              <a:t>: Trust and critical thinking, tips for keeping safe.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4</a:t>
            </a:r>
            <a:r>
              <a:rPr lang="en-GB" altLang="en-US" sz="3200" dirty="0">
                <a:solidFill>
                  <a:schemeClr val="bg1"/>
                </a:solidFill>
              </a:rPr>
              <a:t>: Peer pressure online, digital footprint.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5</a:t>
            </a:r>
            <a:r>
              <a:rPr lang="en-GB" altLang="en-US" sz="3200" dirty="0">
                <a:solidFill>
                  <a:schemeClr val="bg1"/>
                </a:solidFill>
              </a:rPr>
              <a:t>: Sharing online content, peer pressure and group messages.</a:t>
            </a:r>
          </a:p>
          <a:p>
            <a:pPr marL="0" indent="0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Year 6</a:t>
            </a:r>
            <a:r>
              <a:rPr lang="en-GB" altLang="en-US" sz="3200" dirty="0">
                <a:solidFill>
                  <a:schemeClr val="bg1"/>
                </a:solidFill>
              </a:rPr>
              <a:t>: Manipulative peer pressure, sharing content and online friendships.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00150"/>
            <a:ext cx="6593682" cy="6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do we teach the children?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9743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769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352552"/>
            <a:ext cx="3886200" cy="326862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844901" y="1352550"/>
            <a:ext cx="3886200" cy="32686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2472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FGM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>
                <a:solidFill>
                  <a:prstClr val="white"/>
                </a:solidFill>
                <a:latin typeface="Calibri"/>
              </a:rPr>
              <a:t>FGM and the Law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Safeguarding women and girls from FGM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75505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Next workshop: 20</a:t>
            </a:r>
            <a:r>
              <a:rPr kumimoji="0" lang="en-GB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May</a:t>
            </a:r>
          </a:p>
        </p:txBody>
      </p:sp>
    </p:spTree>
    <p:extLst>
      <p:ext uri="{BB962C8B-B14F-4D97-AF65-F5344CB8AC3E}">
        <p14:creationId xmlns:p14="http://schemas.microsoft.com/office/powerpoint/2010/main" val="2567949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3950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dates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26</a:t>
            </a:r>
            <a:r>
              <a:rPr kumimoji="0" lang="en-GB" sz="36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411511"/>
            <a:ext cx="460375" cy="57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38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Image result for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1590"/>
            <a:ext cx="6840760" cy="38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39505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411512"/>
            <a:ext cx="460375" cy="57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451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3" b="38798"/>
          <a:stretch/>
        </p:blipFill>
        <p:spPr bwMode="auto">
          <a:xfrm>
            <a:off x="0" y="-20538"/>
            <a:ext cx="9252520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7" t="17213" r="32155" b="38798"/>
          <a:stretch/>
        </p:blipFill>
        <p:spPr bwMode="auto">
          <a:xfrm>
            <a:off x="4626260" y="2"/>
            <a:ext cx="798286" cy="40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5025417" y="1240079"/>
            <a:ext cx="743573" cy="28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4286970" y="1240079"/>
            <a:ext cx="743573" cy="28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3653413" y="1635651"/>
            <a:ext cx="743573" cy="243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b="31006"/>
          <a:stretch/>
        </p:blipFill>
        <p:spPr bwMode="auto">
          <a:xfrm>
            <a:off x="5424552" y="1240079"/>
            <a:ext cx="743573" cy="280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17213" r="53667" b="59113"/>
          <a:stretch/>
        </p:blipFill>
        <p:spPr bwMode="auto">
          <a:xfrm>
            <a:off x="3381842" y="1859066"/>
            <a:ext cx="809785" cy="21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6" t="28264" r="71477" b="38798"/>
          <a:stretch/>
        </p:blipFill>
        <p:spPr bwMode="auto">
          <a:xfrm>
            <a:off x="2795193" y="2283725"/>
            <a:ext cx="631580" cy="176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8" t="33466" r="24311" b="47661"/>
          <a:stretch/>
        </p:blipFill>
        <p:spPr bwMode="auto">
          <a:xfrm>
            <a:off x="5914570" y="2283719"/>
            <a:ext cx="1033694" cy="174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552" y="4011910"/>
            <a:ext cx="9284072" cy="113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Hoda Ali</a:t>
            </a:r>
          </a:p>
        </p:txBody>
      </p:sp>
      <p:pic>
        <p:nvPicPr>
          <p:cNvPr id="3074" name="Picture 2" descr="C:\Users\McGregorN\Downloads\shutterstock_3914607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75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13" b="-498"/>
          <a:stretch/>
        </p:blipFill>
        <p:spPr bwMode="auto">
          <a:xfrm flipH="1">
            <a:off x="-36512" y="194523"/>
            <a:ext cx="4646996" cy="387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91616" y="1224513"/>
            <a:ext cx="4196811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Thank you for attending!</a:t>
            </a:r>
            <a:endParaRPr kumimoji="0" lang="en-AU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64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4170"/>
            <a:ext cx="3323914" cy="258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03" y="1720584"/>
            <a:ext cx="353919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7670" y="2156194"/>
            <a:ext cx="75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58235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Using the internet is like driving a car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4160834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We must learn to use it safely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8659"/>
            <a:ext cx="2343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63" y="3291830"/>
            <a:ext cx="2864624" cy="15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1545637"/>
            <a:ext cx="3132535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58580"/>
            <a:ext cx="3132535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6985" y="307688"/>
            <a:ext cx="3648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Calibri" panose="020F0502020204030204" pitchFamily="34" charset="0"/>
              </a:rPr>
              <a:t>Using the internet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9501" y="2474482"/>
            <a:ext cx="6973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i="1" u="sng" dirty="0">
                <a:solidFill>
                  <a:schemeClr val="bg1"/>
                </a:solidFill>
                <a:latin typeface="Calibri" panose="020F0502020204030204" pitchFamily="34" charset="0"/>
              </a:rPr>
              <a:t>If you don’t know how to use it properly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2989" y="1142649"/>
            <a:ext cx="26773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Freedom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Choice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Opportunities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3164903"/>
            <a:ext cx="32452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Dangerous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Scary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Hurt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Get out of control</a:t>
            </a:r>
          </a:p>
        </p:txBody>
      </p:sp>
    </p:spTree>
    <p:extLst>
      <p:ext uri="{BB962C8B-B14F-4D97-AF65-F5344CB8AC3E}">
        <p14:creationId xmlns:p14="http://schemas.microsoft.com/office/powerpoint/2010/main" val="292664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5" y="939442"/>
            <a:ext cx="7697727" cy="420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611560" y="358348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Nature of the risks</a:t>
            </a:r>
            <a:endParaRPr lang="en-US" alt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36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0165" y="1320701"/>
            <a:ext cx="226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Taking Drugs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44966" y="1345043"/>
            <a:ext cx="1243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Sexism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47874" y="2024744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Guns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65836" y="1328937"/>
            <a:ext cx="1754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Violence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47875" y="1377465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Killing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71190" y="2921755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War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47353" y="3860640"/>
            <a:ext cx="12418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Theft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75246" y="3897997"/>
            <a:ext cx="1313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Murder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22985" y="2038382"/>
            <a:ext cx="1240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Torture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6245" y="2909165"/>
            <a:ext cx="20514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Prostitution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4796" y="3781366"/>
            <a:ext cx="2190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Zombies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71190" y="2151163"/>
            <a:ext cx="2035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Monsters</a:t>
            </a:r>
          </a:p>
          <a:p>
            <a:pPr eaLnBrk="1" hangingPunct="1"/>
            <a:endParaRPr lang="en-GB" altLang="en-US" b="1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6245" y="2060525"/>
            <a:ext cx="1619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Swearing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22985" y="2920362"/>
            <a:ext cx="1525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Racism</a:t>
            </a:r>
          </a:p>
        </p:txBody>
      </p:sp>
      <p:sp>
        <p:nvSpPr>
          <p:cNvPr id="25616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Content</a:t>
            </a:r>
            <a:r>
              <a:rPr lang="en-GB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of Games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39913" y="2904490"/>
            <a:ext cx="1754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Knifing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2968176" y="3860640"/>
            <a:ext cx="11418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Ra</a:t>
            </a:r>
            <a:r>
              <a:rPr lang="en-US" altLang="en-US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pe</a:t>
            </a:r>
            <a:endParaRPr lang="en-GB" alt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411511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GI Ag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97731"/>
            <a:ext cx="3183731" cy="37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C:\Users\Mike\Desktop\New folder\Logo-PEG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16" y="1059582"/>
            <a:ext cx="323850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1250516" y="2773561"/>
            <a:ext cx="3429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PEGI labels appear on front &amp; back of the packaging.</a:t>
            </a:r>
          </a:p>
          <a:p>
            <a:pPr eaLnBrk="1" hangingPunct="1"/>
            <a:endParaRPr lang="en-GB" altLang="en-US" sz="1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eaLnBrk="1" hangingPunct="1"/>
            <a:r>
              <a:rPr lang="en-GB" altLang="en-US" sz="1800" dirty="0">
                <a:solidFill>
                  <a:schemeClr val="bg1"/>
                </a:solidFill>
                <a:latin typeface="Trebuchet MS" panose="020B0603020202020204" pitchFamily="34" charset="0"/>
              </a:rPr>
              <a:t>They provide a reliable indication of the suitability of the game contents. </a:t>
            </a: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539552" y="290630"/>
            <a:ext cx="6593682" cy="6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Content of Games</a:t>
            </a:r>
            <a:endParaRPr lang="en-US" alt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8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563638"/>
            <a:ext cx="8388448" cy="32396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Risk cannot be totally eradicated</a:t>
            </a:r>
          </a:p>
          <a:p>
            <a:pPr eaLnBrk="1" hangingPunct="1"/>
            <a:endParaRPr lang="en-GB" altLang="en-US" sz="3200" dirty="0">
              <a:solidFill>
                <a:schemeClr val="bg1"/>
              </a:solidFill>
            </a:endParaRPr>
          </a:p>
          <a:p>
            <a:pPr eaLnBrk="1" hangingPunct="1"/>
            <a:r>
              <a:rPr lang="en-GB" altLang="en-US" sz="3200" dirty="0">
                <a:solidFill>
                  <a:schemeClr val="bg1"/>
                </a:solidFill>
              </a:rPr>
              <a:t>“As safe as possible, for as many as possible,  for as much of the time as possible”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Online risks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88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7574" y="364332"/>
            <a:ext cx="659368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What can you do?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78929"/>
            <a:ext cx="46754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A395B-9185-4CC8-BC79-0FBD7E952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EAM">
            <a:extLst>
              <a:ext uri="{FF2B5EF4-FFF2-40B4-BE49-F238E27FC236}">
                <a16:creationId xmlns:a16="http://schemas.microsoft.com/office/drawing/2014/main" id="{5B21B05E-584A-40E5-8F22-F475EDE2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19233"/>
            <a:ext cx="6763469" cy="3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0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848</Words>
  <Application>Microsoft Office PowerPoint</Application>
  <PresentationFormat>On-screen Show (16:9)</PresentationFormat>
  <Paragraphs>159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Times New Roman</vt:lpstr>
      <vt:lpstr>Trebuchet MS</vt:lpstr>
      <vt:lpstr>Tw Cen MT</vt:lpstr>
      <vt:lpstr>Wingdings</vt:lpstr>
      <vt:lpstr>Wingdings 2</vt:lpstr>
      <vt:lpstr>4_WidescreenPresentation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 on e-Safety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2015-08-18T12:18:17Z</dcterms:created>
  <dcterms:modified xsi:type="dcterms:W3CDTF">2021-04-29T10:00:58Z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