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56"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11043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170998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290658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3645-4351-0A8A-FA59-19B70CD6FC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C7F9C41-1F7D-3B2D-31C6-33D032E9F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9E7168A-0F2B-7F85-5757-86C6D6B71BCC}"/>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56EB4037-B5E2-1A7A-EB11-EEF947E25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5FFD3-A0A9-8C56-10EC-5B19604C5637}"/>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219475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4CC6-FE40-40AD-3B30-CF7E5A33B3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68277F5-40FB-8C0C-C85E-946141F1CD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1AB411-5541-8D86-68EE-DCEF09CE2BE5}"/>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9ADFA11F-462C-970F-1AA7-9BFB614B0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6A7103-35F1-F49D-D60B-B421D8C0074C}"/>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126232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540B-18F2-8FD2-1106-794636E3BB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1C2EEB4-F020-DC12-5250-D26AC9B97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A9430B-CB6C-C086-87F1-437AA9A79C37}"/>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2AE7DC80-F2A2-EE8B-0B08-D670420F9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8D303-B689-9EE4-896F-B99C9AF7F5A4}"/>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21317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6B26-AEF1-80E6-E558-8A03D596D80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F739D37-DF21-3547-96AF-30C5B76B35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CE0344-D59C-BBB8-226B-1C7B4D7014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13A3BC-41FB-CD99-18F4-B11C4001E6CD}"/>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6" name="Footer Placeholder 5">
            <a:extLst>
              <a:ext uri="{FF2B5EF4-FFF2-40B4-BE49-F238E27FC236}">
                <a16:creationId xmlns:a16="http://schemas.microsoft.com/office/drawing/2014/main" id="{BECA0001-E370-E8CC-4D1E-28E024A11C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D413B0-4AA4-65B3-F777-8B95276FD949}"/>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349763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7DDC-E8CA-A951-48D6-E3409E2FADE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54BD12-76CB-0C0C-7CDE-507A6B9BA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D145C-3C61-28A5-2066-069624DA02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4D05E12-08CE-595F-E39A-8FE92EFCC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CF09A4-7FE9-7CC1-027B-25A0ED46FD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7F68883-106C-D02C-966C-D654F47B93AD}"/>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8" name="Footer Placeholder 7">
            <a:extLst>
              <a:ext uri="{FF2B5EF4-FFF2-40B4-BE49-F238E27FC236}">
                <a16:creationId xmlns:a16="http://schemas.microsoft.com/office/drawing/2014/main" id="{A88A238A-A567-104A-8126-017BBD7B8A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B50F7C-897D-9C61-0420-3F99D1AD0CBC}"/>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325642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29AB-D57E-FC58-F4C4-6AF4EB5C76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0122941-7FC8-7D1A-096B-D4436747B793}"/>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4" name="Footer Placeholder 3">
            <a:extLst>
              <a:ext uri="{FF2B5EF4-FFF2-40B4-BE49-F238E27FC236}">
                <a16:creationId xmlns:a16="http://schemas.microsoft.com/office/drawing/2014/main" id="{7A152DB8-E018-4CA5-3866-A74C81E281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0A3C1D-2585-E87B-60E5-E0A0090B9A92}"/>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402850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893F8-4372-8268-9B41-FBBB0FEC051C}"/>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3" name="Footer Placeholder 2">
            <a:extLst>
              <a:ext uri="{FF2B5EF4-FFF2-40B4-BE49-F238E27FC236}">
                <a16:creationId xmlns:a16="http://schemas.microsoft.com/office/drawing/2014/main" id="{2D3CEB37-DBB6-0EDE-B07D-D8C3C5FAAC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468EF-3E06-1963-260D-FFBD97AE1996}"/>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407861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7B89-AC1B-5936-4961-E2D740BC75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EC46520-FDCB-3D77-6614-32B150570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57C2B37-9682-2DFC-829E-508C1B822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260453-3EF4-5335-9E4F-3F09DFA55203}"/>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6" name="Footer Placeholder 5">
            <a:extLst>
              <a:ext uri="{FF2B5EF4-FFF2-40B4-BE49-F238E27FC236}">
                <a16:creationId xmlns:a16="http://schemas.microsoft.com/office/drawing/2014/main" id="{ED18247F-2F3F-5CB5-6F97-5942A5A48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FCACD-D12E-981E-BF55-22EFC50AF7D0}"/>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301079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38221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DA78-EA1E-E167-754C-711FAEF3AA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413C119-EB55-BDC1-130D-4896F2CF9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680947-5465-CFED-271A-873AE2ADF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00DF98-6D06-A532-DB4A-848CEEE10A8D}"/>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6" name="Footer Placeholder 5">
            <a:extLst>
              <a:ext uri="{FF2B5EF4-FFF2-40B4-BE49-F238E27FC236}">
                <a16:creationId xmlns:a16="http://schemas.microsoft.com/office/drawing/2014/main" id="{D76AE240-71CD-C061-87BB-9BA77338F7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C1D727-B8A9-6DD1-CA4D-799AB7759FD0}"/>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416982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CED1-F3E3-E4E7-19B1-F3A2187374D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3B90FD5-8F4E-D57E-86B0-B43AB3305C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DA8F4D-DEC6-0824-A2D2-ACDD3462644E}"/>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E25428A9-81D6-265D-972B-1E9654D46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D13BC9-4466-80B4-13BA-4063E874DFF7}"/>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88500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EB1AF-C866-43E6-3D3B-08D01F9E32B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B4C636F-C24D-5B30-733E-2A1906EC85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F050FB-F4DB-E4FE-E181-846C685DD63D}"/>
              </a:ext>
            </a:extLst>
          </p:cNvPr>
          <p:cNvSpPr>
            <a:spLocks noGrp="1"/>
          </p:cNvSpPr>
          <p:nvPr>
            <p:ph type="dt" sz="half" idx="10"/>
          </p:nvPr>
        </p:nvSpPr>
        <p:spPr/>
        <p:txBody>
          <a:body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E6A8B6AC-586B-698E-D87B-B8BFDC33B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3FDBE-9247-6676-2DFA-E65253BFF81C}"/>
              </a:ext>
            </a:extLst>
          </p:cNvPr>
          <p:cNvSpPr>
            <a:spLocks noGrp="1"/>
          </p:cNvSpPr>
          <p:nvPr>
            <p:ph type="sldNum" sz="quarter" idx="12"/>
          </p:nvPr>
        </p:nvSpPr>
        <p:spPr/>
        <p:txBody>
          <a:bodyPr/>
          <a:lstStyle/>
          <a:p>
            <a:fld id="{F26152C9-B5CD-42AE-8E72-31BF67C577DE}" type="slidenum">
              <a:rPr lang="en-GB" smtClean="0"/>
              <a:t>‹#›</a:t>
            </a:fld>
            <a:endParaRPr lang="en-GB"/>
          </a:p>
        </p:txBody>
      </p:sp>
    </p:spTree>
    <p:extLst>
      <p:ext uri="{BB962C8B-B14F-4D97-AF65-F5344CB8AC3E}">
        <p14:creationId xmlns:p14="http://schemas.microsoft.com/office/powerpoint/2010/main" val="221377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27064107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245CD42-81F1-4F73-8CD3-FF07B4E0C641}" type="datetimeFigureOut">
              <a:rPr lang="en-GB" smtClean="0"/>
              <a:t>10/01/2025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67356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4961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45CD42-81F1-4F73-8CD3-FF07B4E0C641}"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260821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5CD42-81F1-4F73-8CD3-FF07B4E0C641}"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115664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245CD42-81F1-4F73-8CD3-FF07B4E0C641}" type="datetimeFigureOut">
              <a:rPr lang="en-GB" smtClean="0"/>
              <a:t>10/01/2025</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48343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245CD42-81F1-4F73-8CD3-FF07B4E0C641}" type="datetimeFigureOut">
              <a:rPr lang="en-GB" smtClean="0"/>
              <a:t>10/01/2025</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425607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45CD42-81F1-4F73-8CD3-FF07B4E0C641}" type="datetimeFigureOut">
              <a:rPr lang="en-GB" smtClean="0"/>
              <a:t>10/01/2025</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F71E14-400D-4311-8836-746A59EF4738}" type="slidenum">
              <a:rPr lang="en-GB" smtClean="0"/>
              <a:t>‹#›</a:t>
            </a:fld>
            <a:endParaRPr lang="en-GB"/>
          </a:p>
        </p:txBody>
      </p:sp>
    </p:spTree>
    <p:extLst>
      <p:ext uri="{BB962C8B-B14F-4D97-AF65-F5344CB8AC3E}">
        <p14:creationId xmlns:p14="http://schemas.microsoft.com/office/powerpoint/2010/main" val="242484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CF9FC-F619-F73F-AFC7-1576A6564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F8B7AE-1898-4948-96B1-753EEB62A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DDC7EB-C78C-C616-6A78-17AB1BE13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55331-CF5E-43BA-8ED2-284930836BB0}" type="datetimeFigureOut">
              <a:rPr lang="en-GB" smtClean="0"/>
              <a:t>10/01/2025</a:t>
            </a:fld>
            <a:endParaRPr lang="en-GB"/>
          </a:p>
        </p:txBody>
      </p:sp>
      <p:sp>
        <p:nvSpPr>
          <p:cNvPr id="5" name="Footer Placeholder 4">
            <a:extLst>
              <a:ext uri="{FF2B5EF4-FFF2-40B4-BE49-F238E27FC236}">
                <a16:creationId xmlns:a16="http://schemas.microsoft.com/office/drawing/2014/main" id="{555701F4-41D1-61C4-6926-B460813CE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70EFD8-B526-7C92-AD73-0ADA71AC8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152C9-B5CD-42AE-8E72-31BF67C577DE}" type="slidenum">
              <a:rPr lang="en-GB" smtClean="0"/>
              <a:t>‹#›</a:t>
            </a:fld>
            <a:endParaRPr lang="en-GB"/>
          </a:p>
        </p:txBody>
      </p:sp>
    </p:spTree>
    <p:extLst>
      <p:ext uri="{BB962C8B-B14F-4D97-AF65-F5344CB8AC3E}">
        <p14:creationId xmlns:p14="http://schemas.microsoft.com/office/powerpoint/2010/main" val="144092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nscend.org/tms/2018/11/victory-of-light-over-darkness-the-indian-festival-of-diwali/"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hyperlink" Target="http://reginaeaster.blogspot.com.br/" TargetMode="External"/><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hyperlink" Target="https://www.christmasstockimages.com/free/food-dining/slides/mince_pie_macro.htm" TargetMode="External"/><Relationship Id="rId12" Type="http://schemas.openxmlformats.org/officeDocument/2006/relationships/image" Target="../media/image10.jpg"/><Relationship Id="rId17" Type="http://schemas.openxmlformats.org/officeDocument/2006/relationships/hyperlink" Target="https://tpslydiabl.blogspot.com/2018/09/reading-analysing-evaluating-and.html" TargetMode="External"/><Relationship Id="rId2" Type="http://schemas.openxmlformats.org/officeDocument/2006/relationships/image" Target="../media/image4.png"/><Relationship Id="rId16" Type="http://schemas.openxmlformats.org/officeDocument/2006/relationships/image" Target="../media/image12.jpeg"/><Relationship Id="rId20"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7.jpg"/><Relationship Id="rId11" Type="http://schemas.openxmlformats.org/officeDocument/2006/relationships/hyperlink" Target="https://www.allrecipes.com/recipe/270543/mincemeat-pie-with-brandy-butter/" TargetMode="External"/><Relationship Id="rId5" Type="http://schemas.openxmlformats.org/officeDocument/2006/relationships/hyperlink" Target="https://pixabay.com/en/father-christmas-santa-claus-xmas-2919328/" TargetMode="External"/><Relationship Id="rId15" Type="http://schemas.openxmlformats.org/officeDocument/2006/relationships/hyperlink" Target="https://thetoolkit.me/123-method/metrics-based-evaluation/metrics-step-2/survey-questionnaire-sampling/" TargetMode="External"/><Relationship Id="rId10" Type="http://schemas.openxmlformats.org/officeDocument/2006/relationships/image" Target="../media/image9.jpeg"/><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hyperlink" Target="https://pxhere.com/en/photo/480371" TargetMode="Externa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candle, lit&#10;&#10;Description automatically generated">
            <a:extLst>
              <a:ext uri="{FF2B5EF4-FFF2-40B4-BE49-F238E27FC236}">
                <a16:creationId xmlns:a16="http://schemas.microsoft.com/office/drawing/2014/main" id="{8363051B-53BA-4598-3D13-B2BEB09F58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383"/>
            <a:ext cx="12192000" cy="6875496"/>
          </a:xfrm>
          <a:prstGeom prst="rect">
            <a:avLst/>
          </a:prstGeom>
        </p:spPr>
      </p:pic>
      <p:sp>
        <p:nvSpPr>
          <p:cNvPr id="23" name="TextBox 22">
            <a:extLst>
              <a:ext uri="{FF2B5EF4-FFF2-40B4-BE49-F238E27FC236}">
                <a16:creationId xmlns:a16="http://schemas.microsoft.com/office/drawing/2014/main" id="{3D4AB8A1-67D7-041B-6724-82B7367BAE1A}"/>
              </a:ext>
            </a:extLst>
          </p:cNvPr>
          <p:cNvSpPr txBox="1"/>
          <p:nvPr/>
        </p:nvSpPr>
        <p:spPr>
          <a:xfrm>
            <a:off x="0" y="5784168"/>
            <a:ext cx="12192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Gill Sans MT" panose="020B0502020104020203"/>
                <a:ea typeface="+mn-ea"/>
                <a:cs typeface="+mn-cs"/>
                <a:hlinkClick r:id="rId3" tooltip="https://www.transcend.org/tms/2018/11/victory-of-light-over-darkness-the-indian-festival-of-diwali/"/>
              </a:rPr>
              <a:t>This Photo</a:t>
            </a:r>
            <a:r>
              <a:rPr kumimoji="0" lang="en-GB" sz="900" b="0" i="0" u="none" strike="noStrike" kern="1200" cap="none" spc="0" normalizeH="0" baseline="0" noProof="0">
                <a:ln>
                  <a:noFill/>
                </a:ln>
                <a:solidFill>
                  <a:prstClr val="white"/>
                </a:solidFill>
                <a:effectLst/>
                <a:uLnTx/>
                <a:uFillTx/>
                <a:latin typeface="Gill Sans MT" panose="020B0502020104020203"/>
                <a:ea typeface="+mn-ea"/>
                <a:cs typeface="+mn-cs"/>
              </a:rPr>
              <a:t> by Unknown Author is licensed under </a:t>
            </a:r>
            <a:r>
              <a:rPr kumimoji="0" lang="en-GB" sz="900" b="0" i="0" u="none" strike="noStrike" kern="1200" cap="none" spc="0" normalizeH="0" baseline="0" noProof="0">
                <a:ln>
                  <a:noFill/>
                </a:ln>
                <a:solidFill>
                  <a:prstClr val="white"/>
                </a:solidFill>
                <a:effectLst/>
                <a:uLnTx/>
                <a:uFillTx/>
                <a:latin typeface="Gill Sans MT" panose="020B0502020104020203"/>
                <a:ea typeface="+mn-ea"/>
                <a:cs typeface="+mn-cs"/>
                <a:hlinkClick r:id="rId4" tooltip="https://creativecommons.org/licenses/by-nc/3.0/"/>
              </a:rPr>
              <a:t>CC BY-NC</a:t>
            </a:r>
            <a:endParaRPr kumimoji="0" lang="en-GB" sz="9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Rectangle: Rounded Corners 3">
            <a:extLst>
              <a:ext uri="{FF2B5EF4-FFF2-40B4-BE49-F238E27FC236}">
                <a16:creationId xmlns:a16="http://schemas.microsoft.com/office/drawing/2014/main" id="{56FFCD72-CBB7-7A93-F24C-64337C7B0237}"/>
              </a:ext>
            </a:extLst>
          </p:cNvPr>
          <p:cNvSpPr/>
          <p:nvPr/>
        </p:nvSpPr>
        <p:spPr>
          <a:xfrm>
            <a:off x="4216271" y="2997351"/>
            <a:ext cx="3435220" cy="674383"/>
          </a:xfrm>
          <a:prstGeom prst="roundRect">
            <a:avLst/>
          </a:prstGeom>
          <a:ln w="381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Letter-join Plus 8" panose="02000505000000020003" pitchFamily="50" charset="0"/>
                <a:ea typeface="+mn-ea"/>
                <a:cs typeface="+mn-cs"/>
              </a:rPr>
              <a:t>Year 5 Newsletter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Letter-join Plus 8" panose="02000505000000020003" pitchFamily="50" charset="0"/>
                <a:ea typeface="+mn-ea"/>
                <a:cs typeface="+mn-cs"/>
              </a:rPr>
              <a:t>Autumn term 2, 2024</a:t>
            </a:r>
          </a:p>
        </p:txBody>
      </p:sp>
      <p:sp>
        <p:nvSpPr>
          <p:cNvPr id="11" name="Text Box 2"/>
          <p:cNvSpPr txBox="1">
            <a:spLocks noChangeArrowheads="1"/>
          </p:cNvSpPr>
          <p:nvPr/>
        </p:nvSpPr>
        <p:spPr bwMode="auto">
          <a:xfrm>
            <a:off x="8666381" y="167766"/>
            <a:ext cx="3347415" cy="2370457"/>
          </a:xfrm>
          <a:prstGeom prst="rect">
            <a:avLst/>
          </a:prstGeom>
          <a:solidFill>
            <a:schemeClr val="lt1"/>
          </a:solidFill>
          <a:ln w="38100">
            <a:solidFill>
              <a:srgbClr val="E353BD"/>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Maths</a:t>
            </a:r>
            <a:endParaRPr kumimoji="0" lang="en-GB" sz="1600" b="1" i="0" u="sng" strike="noStrike" kern="1200" cap="none" spc="0" normalizeH="0" baseline="0" noProof="0" dirty="0">
              <a:ln>
                <a:noFill/>
              </a:ln>
              <a:solidFill>
                <a:srgbClr val="E353BD"/>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This half term, we will be applying our multiplication knowledge to division and begin to look at fractions, applying all these to reasoning problems.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1"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Please keep up practice on timetables at home. </a:t>
            </a:r>
            <a:r>
              <a:rPr kumimoji="0" lang="en-GB" sz="1200" b="1"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We are continually practising our number fluency in school to revisit the `basics` and to keep our brains ticking. </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GB" sz="800" b="0" i="0" u="none" strike="noStrike" kern="1200" cap="none" spc="0" normalizeH="0" baseline="0" noProof="0" dirty="0">
              <a:ln>
                <a:noFill/>
              </a:ln>
              <a:solidFill>
                <a:srgbClr val="00B050"/>
              </a:solidFill>
              <a:effectLst/>
              <a:uLnTx/>
              <a:uFillTx/>
              <a:latin typeface="Linkpen 27b Join" panose="0305060206000000000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95794" y="65313"/>
            <a:ext cx="3413760" cy="1789613"/>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English</a:t>
            </a:r>
            <a:endParaRPr kumimoji="0" lang="en-GB" sz="1600" b="1" i="0" u="sng" strike="noStrike" kern="1200" cap="none" spc="0" normalizeH="0" baseline="0" noProof="0" dirty="0">
              <a:ln>
                <a:noFill/>
              </a:ln>
              <a:solidFill>
                <a:srgbClr val="FFC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This half term we will be looking at the book `Pax` we will become the character `Peter` and write letters to Pax. We will  then think about the question `Should we keep foxes as pets?` We will be researching the question and answering this through a balanced argument. </a:t>
            </a:r>
            <a:endParaRPr kumimoji="0" lang="en-GB" sz="1200" b="1" i="0" u="none" strike="noStrike" kern="1200" cap="none" spc="0" normalizeH="0" baseline="0" noProof="0" dirty="0">
              <a:ln>
                <a:noFill/>
              </a:ln>
              <a:solidFill>
                <a:srgbClr val="FFC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104218" y="2021013"/>
            <a:ext cx="3405336" cy="2194559"/>
          </a:xfrm>
          <a:prstGeom prst="rect">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00B05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Science</a:t>
            </a:r>
            <a:endParaRPr kumimoji="0" lang="en-GB" sz="1600" b="1" i="0" u="sng" strike="noStrike" kern="1200" cap="none" spc="0" normalizeH="0" baseline="0" noProof="0" dirty="0">
              <a:ln>
                <a:noFill/>
              </a:ln>
              <a:solidFill>
                <a:srgbClr val="00B05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B05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We will be continuing to make investigations into properties of materials by comparing materials across different states. We will learn about reversible and irreversible changes, mixing and separating materials and revisit our knowledge of solids, liquids and gases</a:t>
            </a:r>
            <a:r>
              <a:rPr kumimoji="0" lang="en-GB" sz="1200" b="1" i="0" u="none" strike="noStrike" kern="1200" cap="none" spc="0" normalizeH="0" baseline="0" noProof="0" dirty="0">
                <a:ln>
                  <a:noFill/>
                </a:ln>
                <a:solidFill>
                  <a:srgbClr val="00B050"/>
                </a:solidFill>
                <a:effectLst>
                  <a:outerShdw blurRad="38100" dist="25400" dir="5400000" algn="ctr">
                    <a:srgbClr val="6E747A">
                      <a:alpha val="43000"/>
                    </a:srgbClr>
                  </a:outerShdw>
                </a:effectLst>
                <a:uLnTx/>
                <a:uFillTx/>
                <a:latin typeface="Calibri Light" panose="020F0302020204030204" pitchFamily="34" charset="0"/>
                <a:ea typeface="Calibri" panose="020F0502020204030204" pitchFamily="34" charset="0"/>
                <a:cs typeface="Calibri Light" panose="020F0302020204030204" pitchFamily="34" charset="0"/>
              </a:rPr>
              <a:t>.</a:t>
            </a: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3803069" y="4320854"/>
            <a:ext cx="4379824" cy="2009292"/>
          </a:xfrm>
          <a:prstGeom prst="rect">
            <a:avLst/>
          </a:prstGeom>
          <a:ln>
            <a:solidFill>
              <a:srgbClr val="4F1553"/>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Homework</a:t>
            </a:r>
            <a:endParaRPr kumimoji="0" lang="en-GB" sz="1600" b="1" i="0" u="sng" strike="noStrike" kern="1200" cap="none" spc="0" normalizeH="0" baseline="0" noProof="0" dirty="0">
              <a:ln>
                <a:noFill/>
              </a:ln>
              <a:solidFill>
                <a:srgbClr val="4F1553"/>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Children will be assigned homework on a Friday, which will be due in the following Thursday. </a:t>
            </a:r>
            <a:endParaRPr kumimoji="0" lang="en-GB" sz="1200" b="1" i="0" u="none" strike="noStrike" kern="1200" cap="none" spc="0" normalizeH="0" baseline="0" noProof="0" dirty="0">
              <a:ln>
                <a:noFill/>
              </a:ln>
              <a:solidFill>
                <a:srgbClr val="4F1553"/>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Homework will entail research, quizzes and recapping previous learning. </a:t>
            </a:r>
            <a:endParaRPr kumimoji="0" lang="en-GB" sz="1200" b="1" i="0" u="none" strike="noStrike" kern="1200" cap="none" spc="0" normalizeH="0" baseline="0" noProof="0" dirty="0">
              <a:ln>
                <a:noFill/>
              </a:ln>
              <a:solidFill>
                <a:srgbClr val="4F1553"/>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If you have any issues with your child returning homework or struggling with homework, please contact Miss Rands ASAP.</a:t>
            </a:r>
            <a:endParaRPr kumimoji="0" lang="en-GB" sz="1200" b="1" i="0" u="none" strike="noStrike" kern="1200" cap="none" spc="0" normalizeH="0" baseline="0" noProof="0" dirty="0">
              <a:ln>
                <a:noFill/>
              </a:ln>
              <a:solidFill>
                <a:srgbClr val="4F1553"/>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Linkpen 27b Join" panose="03050602060000000000" pitchFamily="66"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9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112641" y="4334690"/>
            <a:ext cx="3396913" cy="2457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Reading</a:t>
            </a:r>
            <a:endParaRPr kumimoji="0" lang="en-GB" sz="1600" b="1" i="0" u="sng" strike="noStrike" kern="1200" cap="none" spc="0" normalizeH="0" baseline="0" noProof="0" dirty="0">
              <a:ln>
                <a:noFill/>
              </a:ln>
              <a:solidFill>
                <a:srgbClr val="0000FF"/>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Please continue to support your child to continue a love of reading. Reading records should be filled in 5 times per week and returned to school every Friday. Please contact Miss Rands if you need any suggestions for new books/authors/genres to read! I’ll be more than happy to help you find something you love.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Most importantly – enjoy your reading time!</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a:t>
            </a:r>
            <a:endParaRPr kumimoji="0" lang="en-GB" sz="1200" b="0" i="0" u="none" strike="noStrike" kern="1200" cap="none" spc="0" normalizeH="0" baseline="0" noProof="0" dirty="0">
              <a:ln>
                <a:noFill/>
              </a:ln>
              <a:solidFill>
                <a:srgbClr val="0000FF"/>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8592397" y="3118292"/>
            <a:ext cx="3495385" cy="3604484"/>
          </a:xfrm>
          <a:prstGeom prst="rect">
            <a:avLst/>
          </a:prstGeom>
          <a:ln w="3810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Wider Curriculum</a:t>
            </a:r>
            <a:endParaRPr kumimoji="0" lang="en-GB" sz="1600" b="1" i="0" u="sng"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PSHE – Celebrating difference </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Computing – Computer Science </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Music –  Singing with Mrs Pearson </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PE- Dance and Athletics. </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Spellings – We will continue to complete our spellings using the Scode spelling scheme.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Performance: We will produce and present our own musical Christmas story, just before Christmas.</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PE - is on a Monday afternoon – please ensure full kit is always in school and our uniform policy is adhered to for health and safety. </a:t>
            </a:r>
            <a:endParaRPr kumimoji="0" lang="en-GB" sz="1200" b="1" i="0" u="none" strike="noStrike" kern="1200" cap="none" spc="0" normalizeH="0" baseline="0" noProof="0" dirty="0">
              <a:ln>
                <a:noFill/>
              </a:ln>
              <a:solidFill>
                <a:srgbClr val="C00000"/>
              </a:solidFill>
              <a:effectLst/>
              <a:uLnTx/>
              <a:uFillTx/>
              <a:latin typeface="Letter-join Plus 8" panose="02000505000000020003" pitchFamily="50"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BDFEA5D-56EC-4FE7-B872-8E6777A319CC}"/>
              </a:ext>
            </a:extLst>
          </p:cNvPr>
          <p:cNvSpPr/>
          <p:nvPr/>
        </p:nvSpPr>
        <p:spPr>
          <a:xfrm>
            <a:off x="104218" y="65313"/>
            <a:ext cx="3413760" cy="17896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tangle 6">
            <a:extLst>
              <a:ext uri="{FF2B5EF4-FFF2-40B4-BE49-F238E27FC236}">
                <a16:creationId xmlns:a16="http://schemas.microsoft.com/office/drawing/2014/main" id="{84C62631-95B0-4094-9A4E-2EA6494694F9}"/>
              </a:ext>
            </a:extLst>
          </p:cNvPr>
          <p:cNvSpPr/>
          <p:nvPr/>
        </p:nvSpPr>
        <p:spPr>
          <a:xfrm>
            <a:off x="3827533" y="4334690"/>
            <a:ext cx="4379824" cy="2023129"/>
          </a:xfrm>
          <a:prstGeom prst="rect">
            <a:avLst/>
          </a:prstGeom>
          <a:noFill/>
          <a:ln w="38100">
            <a:solidFill>
              <a:srgbClr val="4F1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BAE0E798-6E4E-4B5A-B77A-D0B0B6140C69}"/>
              </a:ext>
            </a:extLst>
          </p:cNvPr>
          <p:cNvSpPr/>
          <p:nvPr/>
        </p:nvSpPr>
        <p:spPr>
          <a:xfrm>
            <a:off x="127455" y="4345577"/>
            <a:ext cx="3405336" cy="244711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1" name="Picture 20">
            <a:extLst>
              <a:ext uri="{FF2B5EF4-FFF2-40B4-BE49-F238E27FC236}">
                <a16:creationId xmlns:a16="http://schemas.microsoft.com/office/drawing/2014/main" id="{E30F4C1F-5F74-4030-8333-145F08829763}"/>
              </a:ext>
            </a:extLst>
          </p:cNvPr>
          <p:cNvPicPr>
            <a:picLocks noChangeAspect="1"/>
          </p:cNvPicPr>
          <p:nvPr/>
        </p:nvPicPr>
        <p:blipFill>
          <a:blip r:embed="rId5"/>
          <a:stretch>
            <a:fillRect/>
          </a:stretch>
        </p:blipFill>
        <p:spPr>
          <a:xfrm>
            <a:off x="4235260" y="2983514"/>
            <a:ext cx="702056" cy="702056"/>
          </a:xfrm>
          <a:prstGeom prst="rect">
            <a:avLst/>
          </a:prstGeom>
        </p:spPr>
      </p:pic>
      <p:sp>
        <p:nvSpPr>
          <p:cNvPr id="10" name="Rectangle 9">
            <a:extLst>
              <a:ext uri="{FF2B5EF4-FFF2-40B4-BE49-F238E27FC236}">
                <a16:creationId xmlns:a16="http://schemas.microsoft.com/office/drawing/2014/main" id="{D6099041-2E3D-40AD-BA33-A45A7E897DB9}"/>
              </a:ext>
            </a:extLst>
          </p:cNvPr>
          <p:cNvSpPr/>
          <p:nvPr/>
        </p:nvSpPr>
        <p:spPr>
          <a:xfrm>
            <a:off x="104218" y="2002972"/>
            <a:ext cx="3405336" cy="21945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2" name="Picture 21">
            <a:extLst>
              <a:ext uri="{FF2B5EF4-FFF2-40B4-BE49-F238E27FC236}">
                <a16:creationId xmlns:a16="http://schemas.microsoft.com/office/drawing/2014/main" id="{51811C80-8801-4798-8901-350B4DFE0B49}"/>
              </a:ext>
            </a:extLst>
          </p:cNvPr>
          <p:cNvPicPr>
            <a:picLocks noChangeAspect="1"/>
          </p:cNvPicPr>
          <p:nvPr/>
        </p:nvPicPr>
        <p:blipFill>
          <a:blip r:embed="rId6"/>
          <a:stretch>
            <a:fillRect/>
          </a:stretch>
        </p:blipFill>
        <p:spPr>
          <a:xfrm>
            <a:off x="6941684" y="2983514"/>
            <a:ext cx="707257" cy="702056"/>
          </a:xfrm>
          <a:prstGeom prst="rect">
            <a:avLst/>
          </a:prstGeom>
        </p:spPr>
      </p:pic>
      <p:sp>
        <p:nvSpPr>
          <p:cNvPr id="12" name="Text Box 2"/>
          <p:cNvSpPr txBox="1">
            <a:spLocks noChangeArrowheads="1"/>
          </p:cNvSpPr>
          <p:nvPr/>
        </p:nvSpPr>
        <p:spPr bwMode="auto">
          <a:xfrm>
            <a:off x="3819468" y="111905"/>
            <a:ext cx="4463014" cy="2674348"/>
          </a:xfrm>
          <a:prstGeom prst="rect">
            <a:avLst/>
          </a:prstGeom>
          <a:ln w="38100">
            <a:solidFill>
              <a:srgbClr val="4F1553"/>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Curriculum – RE</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This half term our RE focus enquiry question will be </a:t>
            </a:r>
            <a:r>
              <a:rPr kumimoji="0" lang="en-GB" sz="1200" b="1" i="1"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`Why is it important to show commitment to God for different people?`  </a:t>
            </a:r>
            <a:r>
              <a:rPr kumimoji="0" lang="en-GB" sz="1200" b="1" i="0"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to answer this question we will be exploring the religions and beliefs of both Hinduism and Christianity. We will be exploring how these religions  show commitment to God through rich discussion, debate and questioning.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sng"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Design and Technology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Letter-join Plus 8" panose="02000505000000020003" pitchFamily="50" charset="0"/>
                <a:ea typeface="Calibri" panose="020F0502020204030204" pitchFamily="34" charset="0"/>
                <a:cs typeface="Calibri Light" panose="020F0302020204030204" pitchFamily="34" charset="0"/>
              </a:rPr>
              <a:t>We will also be researching and designing packaging for our own, home baked mince pies. </a:t>
            </a:r>
          </a:p>
        </p:txBody>
      </p:sp>
    </p:spTree>
    <p:extLst>
      <p:ext uri="{BB962C8B-B14F-4D97-AF65-F5344CB8AC3E}">
        <p14:creationId xmlns:p14="http://schemas.microsoft.com/office/powerpoint/2010/main" val="378010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6953FB9-F3CD-3D14-58CE-D97B684574D9}"/>
              </a:ext>
            </a:extLst>
          </p:cNvPr>
          <p:cNvSpPr txBox="1"/>
          <p:nvPr/>
        </p:nvSpPr>
        <p:spPr>
          <a:xfrm>
            <a:off x="130876" y="3121193"/>
            <a:ext cx="1862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81A75E5-41F9-FE43-A4B2-FB0328B1439A}"/>
              </a:ext>
            </a:extLst>
          </p:cNvPr>
          <p:cNvSpPr txBox="1"/>
          <p:nvPr/>
        </p:nvSpPr>
        <p:spPr>
          <a:xfrm>
            <a:off x="157657" y="2255644"/>
            <a:ext cx="1899465" cy="471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8796C61-E044-CECC-0B05-B316F590531E}"/>
              </a:ext>
            </a:extLst>
          </p:cNvPr>
          <p:cNvSpPr txBox="1"/>
          <p:nvPr/>
        </p:nvSpPr>
        <p:spPr>
          <a:xfrm>
            <a:off x="114772" y="1352209"/>
            <a:ext cx="1942350" cy="4770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E4D783A7-5499-1DB8-A55F-B2077C9D5E92}"/>
              </a:ext>
            </a:extLst>
          </p:cNvPr>
          <p:cNvSpPr txBox="1"/>
          <p:nvPr/>
        </p:nvSpPr>
        <p:spPr>
          <a:xfrm>
            <a:off x="131496" y="2832158"/>
            <a:ext cx="17963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Savoury</a:t>
            </a:r>
          </a:p>
        </p:txBody>
      </p:sp>
      <p:pic>
        <p:nvPicPr>
          <p:cNvPr id="46" name="Picture 45">
            <a:extLst>
              <a:ext uri="{FF2B5EF4-FFF2-40B4-BE49-F238E27FC236}">
                <a16:creationId xmlns:a16="http://schemas.microsoft.com/office/drawing/2014/main" id="{07D57A14-6A6C-B05D-C8F5-4B45E2AA9284}"/>
              </a:ext>
            </a:extLst>
          </p:cNvPr>
          <p:cNvPicPr>
            <a:picLocks noChangeAspect="1"/>
          </p:cNvPicPr>
          <p:nvPr/>
        </p:nvPicPr>
        <p:blipFill>
          <a:blip r:embed="rId2"/>
          <a:stretch>
            <a:fillRect/>
          </a:stretch>
        </p:blipFill>
        <p:spPr>
          <a:xfrm>
            <a:off x="6480619" y="3908058"/>
            <a:ext cx="1833334" cy="1777212"/>
          </a:xfrm>
          <a:prstGeom prst="rect">
            <a:avLst/>
          </a:prstGeom>
        </p:spPr>
      </p:pic>
      <p:pic>
        <p:nvPicPr>
          <p:cNvPr id="21" name="Picture 20">
            <a:extLst>
              <a:ext uri="{FF2B5EF4-FFF2-40B4-BE49-F238E27FC236}">
                <a16:creationId xmlns:a16="http://schemas.microsoft.com/office/drawing/2014/main" id="{B7523EC2-D2B2-F0F1-8BAF-C42AF1623F4E}"/>
              </a:ext>
            </a:extLst>
          </p:cNvPr>
          <p:cNvPicPr>
            <a:picLocks noChangeAspect="1"/>
          </p:cNvPicPr>
          <p:nvPr/>
        </p:nvPicPr>
        <p:blipFill>
          <a:blip r:embed="rId3"/>
          <a:stretch>
            <a:fillRect/>
          </a:stretch>
        </p:blipFill>
        <p:spPr>
          <a:xfrm rot="20415753">
            <a:off x="4328715" y="4020597"/>
            <a:ext cx="2253392" cy="1532919"/>
          </a:xfrm>
          <a:prstGeom prst="rect">
            <a:avLst/>
          </a:prstGeom>
        </p:spPr>
      </p:pic>
      <p:sp>
        <p:nvSpPr>
          <p:cNvPr id="4" name="TextBox 3">
            <a:extLst>
              <a:ext uri="{FF2B5EF4-FFF2-40B4-BE49-F238E27FC236}">
                <a16:creationId xmlns:a16="http://schemas.microsoft.com/office/drawing/2014/main" id="{D879491C-09B5-460E-AB6D-AF6D56807157}"/>
              </a:ext>
            </a:extLst>
          </p:cNvPr>
          <p:cNvSpPr txBox="1"/>
          <p:nvPr/>
        </p:nvSpPr>
        <p:spPr>
          <a:xfrm>
            <a:off x="1811594" y="181737"/>
            <a:ext cx="8631539" cy="400110"/>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anose="020F0502020204030204"/>
                <a:ea typeface="+mn-ea"/>
                <a:cs typeface="+mn-cs"/>
              </a:rPr>
              <a:t>Year 5 Autumn 2 DT - How can we make a Mince Pie fit for Father Christmas? </a:t>
            </a:r>
          </a:p>
        </p:txBody>
      </p:sp>
      <p:sp>
        <p:nvSpPr>
          <p:cNvPr id="7" name="TextBox 6">
            <a:extLst>
              <a:ext uri="{FF2B5EF4-FFF2-40B4-BE49-F238E27FC236}">
                <a16:creationId xmlns:a16="http://schemas.microsoft.com/office/drawing/2014/main" id="{63C99FD6-7546-B26E-0035-88265043352B}"/>
              </a:ext>
            </a:extLst>
          </p:cNvPr>
          <p:cNvSpPr txBox="1"/>
          <p:nvPr/>
        </p:nvSpPr>
        <p:spPr>
          <a:xfrm>
            <a:off x="660135" y="633534"/>
            <a:ext cx="2694219" cy="369332"/>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pic>
        <p:nvPicPr>
          <p:cNvPr id="9" name="Picture 8" descr="A santa claus doll with a bag of holly&#10;&#10;Description automatically generated">
            <a:extLst>
              <a:ext uri="{FF2B5EF4-FFF2-40B4-BE49-F238E27FC236}">
                <a16:creationId xmlns:a16="http://schemas.microsoft.com/office/drawing/2014/main" id="{A33D109C-92DB-D78E-ACB1-7F9E000AFD9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116420" y="120917"/>
            <a:ext cx="788048" cy="1233466"/>
          </a:xfrm>
          <a:prstGeom prst="rect">
            <a:avLst/>
          </a:prstGeom>
        </p:spPr>
      </p:pic>
      <p:pic>
        <p:nvPicPr>
          <p:cNvPr id="17" name="Picture 16" descr="A close up of food&#10;&#10;Description automatically generated">
            <a:extLst>
              <a:ext uri="{FF2B5EF4-FFF2-40B4-BE49-F238E27FC236}">
                <a16:creationId xmlns:a16="http://schemas.microsoft.com/office/drawing/2014/main" id="{9E95ADC0-97B3-DF71-10F0-99C3A421F4F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7429" y="230709"/>
            <a:ext cx="828319" cy="551108"/>
          </a:xfrm>
          <a:prstGeom prst="rect">
            <a:avLst/>
          </a:prstGeom>
        </p:spPr>
      </p:pic>
      <p:sp>
        <p:nvSpPr>
          <p:cNvPr id="19" name="TextBox 18">
            <a:extLst>
              <a:ext uri="{FF2B5EF4-FFF2-40B4-BE49-F238E27FC236}">
                <a16:creationId xmlns:a16="http://schemas.microsoft.com/office/drawing/2014/main" id="{D447CBCA-45D1-27B2-A93A-652C34005DBA}"/>
              </a:ext>
            </a:extLst>
          </p:cNvPr>
          <p:cNvSpPr txBox="1"/>
          <p:nvPr/>
        </p:nvSpPr>
        <p:spPr>
          <a:xfrm>
            <a:off x="4754101" y="3511539"/>
            <a:ext cx="3265714" cy="369332"/>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Design</a:t>
            </a:r>
          </a:p>
        </p:txBody>
      </p:sp>
      <p:sp>
        <p:nvSpPr>
          <p:cNvPr id="27" name="TextBox 26">
            <a:extLst>
              <a:ext uri="{FF2B5EF4-FFF2-40B4-BE49-F238E27FC236}">
                <a16:creationId xmlns:a16="http://schemas.microsoft.com/office/drawing/2014/main" id="{8BD7ECE4-51BE-46E8-AEED-9FD38D11731A}"/>
              </a:ext>
            </a:extLst>
          </p:cNvPr>
          <p:cNvSpPr txBox="1"/>
          <p:nvPr/>
        </p:nvSpPr>
        <p:spPr>
          <a:xfrm>
            <a:off x="4903635" y="5475213"/>
            <a:ext cx="28143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Design what you want your mince pie and box to look like. </a:t>
            </a:r>
          </a:p>
        </p:txBody>
      </p:sp>
      <p:sp>
        <p:nvSpPr>
          <p:cNvPr id="40" name="TextBox 39">
            <a:extLst>
              <a:ext uri="{FF2B5EF4-FFF2-40B4-BE49-F238E27FC236}">
                <a16:creationId xmlns:a16="http://schemas.microsoft.com/office/drawing/2014/main" id="{8AE7A38F-9B30-75EF-44F0-306212938054}"/>
              </a:ext>
            </a:extLst>
          </p:cNvPr>
          <p:cNvSpPr txBox="1"/>
          <p:nvPr/>
        </p:nvSpPr>
        <p:spPr>
          <a:xfrm>
            <a:off x="9010945" y="745515"/>
            <a:ext cx="2245360" cy="369332"/>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Make</a:t>
            </a:r>
          </a:p>
        </p:txBody>
      </p:sp>
      <p:pic>
        <p:nvPicPr>
          <p:cNvPr id="42" name="Picture 41" descr="Eggs and flour on a table">
            <a:extLst>
              <a:ext uri="{FF2B5EF4-FFF2-40B4-BE49-F238E27FC236}">
                <a16:creationId xmlns:a16="http://schemas.microsoft.com/office/drawing/2014/main" id="{B979E508-8BCC-4357-5029-132BCB161D5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117206" y="1331244"/>
            <a:ext cx="1998428" cy="1295648"/>
          </a:xfrm>
          <a:prstGeom prst="rect">
            <a:avLst/>
          </a:prstGeom>
        </p:spPr>
      </p:pic>
      <p:pic>
        <p:nvPicPr>
          <p:cNvPr id="44" name="Picture 43" descr="A pie with a star on top">
            <a:extLst>
              <a:ext uri="{FF2B5EF4-FFF2-40B4-BE49-F238E27FC236}">
                <a16:creationId xmlns:a16="http://schemas.microsoft.com/office/drawing/2014/main" id="{B8EF8C64-378A-59D8-5A8E-D48A3ED3CF2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888340" y="1192784"/>
            <a:ext cx="2151163" cy="1434108"/>
          </a:xfrm>
          <a:prstGeom prst="rect">
            <a:avLst/>
          </a:prstGeom>
        </p:spPr>
      </p:pic>
      <p:pic>
        <p:nvPicPr>
          <p:cNvPr id="48" name="Picture 47" descr="Two boxes with christmas decorations">
            <a:extLst>
              <a:ext uri="{FF2B5EF4-FFF2-40B4-BE49-F238E27FC236}">
                <a16:creationId xmlns:a16="http://schemas.microsoft.com/office/drawing/2014/main" id="{939F4EEB-24C8-F3C2-AE96-83C1577284B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516371" y="5933087"/>
            <a:ext cx="1534159" cy="930083"/>
          </a:xfrm>
          <a:prstGeom prst="rect">
            <a:avLst/>
          </a:prstGeom>
        </p:spPr>
      </p:pic>
      <p:sp>
        <p:nvSpPr>
          <p:cNvPr id="50" name="TextBox 49">
            <a:extLst>
              <a:ext uri="{FF2B5EF4-FFF2-40B4-BE49-F238E27FC236}">
                <a16:creationId xmlns:a16="http://schemas.microsoft.com/office/drawing/2014/main" id="{6636BB2C-6260-9606-5E21-A63D04D45694}"/>
              </a:ext>
            </a:extLst>
          </p:cNvPr>
          <p:cNvSpPr txBox="1"/>
          <p:nvPr/>
        </p:nvSpPr>
        <p:spPr>
          <a:xfrm>
            <a:off x="4684692" y="736215"/>
            <a:ext cx="2953139" cy="369332"/>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Research</a:t>
            </a:r>
          </a:p>
        </p:txBody>
      </p:sp>
      <p:pic>
        <p:nvPicPr>
          <p:cNvPr id="52" name="Picture 51" descr="A clipboard with a pen and check marks">
            <a:extLst>
              <a:ext uri="{FF2B5EF4-FFF2-40B4-BE49-F238E27FC236}">
                <a16:creationId xmlns:a16="http://schemas.microsoft.com/office/drawing/2014/main" id="{B121EEDA-FA4E-7568-314F-78D076ABA5EF}"/>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492195" y="1657935"/>
            <a:ext cx="1587184" cy="1587184"/>
          </a:xfrm>
          <a:prstGeom prst="rect">
            <a:avLst/>
          </a:prstGeom>
        </p:spPr>
      </p:pic>
      <p:sp>
        <p:nvSpPr>
          <p:cNvPr id="54" name="TextBox 53">
            <a:extLst>
              <a:ext uri="{FF2B5EF4-FFF2-40B4-BE49-F238E27FC236}">
                <a16:creationId xmlns:a16="http://schemas.microsoft.com/office/drawing/2014/main" id="{DF439434-51B8-0DF7-2157-E64B6E12CDAD}"/>
              </a:ext>
            </a:extLst>
          </p:cNvPr>
          <p:cNvSpPr txBox="1"/>
          <p:nvPr/>
        </p:nvSpPr>
        <p:spPr>
          <a:xfrm>
            <a:off x="4754101" y="1114762"/>
            <a:ext cx="295313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 ingredients will we need?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 are the most popular flavours?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5A5CA1DD-9D51-E5A7-4B72-168ED5CE9469}"/>
              </a:ext>
            </a:extLst>
          </p:cNvPr>
          <p:cNvSpPr txBox="1"/>
          <p:nvPr/>
        </p:nvSpPr>
        <p:spPr>
          <a:xfrm>
            <a:off x="7888340" y="2745978"/>
            <a:ext cx="41913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Make, decorate and present the mince pie, in your box for the intended user. </a:t>
            </a:r>
          </a:p>
        </p:txBody>
      </p:sp>
      <p:sp>
        <p:nvSpPr>
          <p:cNvPr id="56" name="TextBox 55">
            <a:extLst>
              <a:ext uri="{FF2B5EF4-FFF2-40B4-BE49-F238E27FC236}">
                <a16:creationId xmlns:a16="http://schemas.microsoft.com/office/drawing/2014/main" id="{8CC78BE9-5C2F-FCAD-23C7-2AA74710F1BA}"/>
              </a:ext>
            </a:extLst>
          </p:cNvPr>
          <p:cNvSpPr txBox="1"/>
          <p:nvPr/>
        </p:nvSpPr>
        <p:spPr>
          <a:xfrm>
            <a:off x="8359424" y="3543806"/>
            <a:ext cx="3583407" cy="369332"/>
          </a:xfrm>
          <a:prstGeom prst="rect">
            <a:avLst/>
          </a:prstGeom>
          <a:solidFill>
            <a:srgbClr val="BC8F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Evaluate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8" name="Picture 57" descr="A cartoon character holding a weighing scale with words on it">
            <a:extLst>
              <a:ext uri="{FF2B5EF4-FFF2-40B4-BE49-F238E27FC236}">
                <a16:creationId xmlns:a16="http://schemas.microsoft.com/office/drawing/2014/main" id="{083C9A94-74FC-EA83-507C-E6BAB8565EF3}"/>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9320286" y="4034284"/>
            <a:ext cx="1833334" cy="1440929"/>
          </a:xfrm>
          <a:prstGeom prst="rect">
            <a:avLst/>
          </a:prstGeom>
        </p:spPr>
      </p:pic>
      <p:sp>
        <p:nvSpPr>
          <p:cNvPr id="59" name="TextBox 58">
            <a:extLst>
              <a:ext uri="{FF2B5EF4-FFF2-40B4-BE49-F238E27FC236}">
                <a16:creationId xmlns:a16="http://schemas.microsoft.com/office/drawing/2014/main" id="{B6054ED1-7803-949B-4E70-954C1B9ADE62}"/>
              </a:ext>
            </a:extLst>
          </p:cNvPr>
          <p:cNvSpPr txBox="1"/>
          <p:nvPr/>
        </p:nvSpPr>
        <p:spPr>
          <a:xfrm>
            <a:off x="8624177" y="5367491"/>
            <a:ext cx="322555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Evaluate your product.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 went well?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 would you improve next time? </a:t>
            </a:r>
          </a:p>
        </p:txBody>
      </p:sp>
      <p:pic>
        <p:nvPicPr>
          <p:cNvPr id="60" name="Picture 59">
            <a:extLst>
              <a:ext uri="{FF2B5EF4-FFF2-40B4-BE49-F238E27FC236}">
                <a16:creationId xmlns:a16="http://schemas.microsoft.com/office/drawing/2014/main" id="{4CDB8AB8-1A13-9A58-1CF5-537CADA61957}"/>
              </a:ext>
            </a:extLst>
          </p:cNvPr>
          <p:cNvPicPr>
            <a:picLocks noChangeAspect="1"/>
          </p:cNvPicPr>
          <p:nvPr/>
        </p:nvPicPr>
        <p:blipFill>
          <a:blip r:embed="rId18"/>
          <a:stretch>
            <a:fillRect/>
          </a:stretch>
        </p:blipFill>
        <p:spPr>
          <a:xfrm>
            <a:off x="6142958" y="1838896"/>
            <a:ext cx="1276350" cy="895350"/>
          </a:xfrm>
          <a:prstGeom prst="rect">
            <a:avLst/>
          </a:prstGeom>
        </p:spPr>
      </p:pic>
      <p:pic>
        <p:nvPicPr>
          <p:cNvPr id="61" name="Picture 60">
            <a:extLst>
              <a:ext uri="{FF2B5EF4-FFF2-40B4-BE49-F238E27FC236}">
                <a16:creationId xmlns:a16="http://schemas.microsoft.com/office/drawing/2014/main" id="{36DDCC5F-0AC5-9AE8-9C83-FEF406176B91}"/>
              </a:ext>
            </a:extLst>
          </p:cNvPr>
          <p:cNvPicPr>
            <a:picLocks noChangeAspect="1"/>
          </p:cNvPicPr>
          <p:nvPr/>
        </p:nvPicPr>
        <p:blipFill>
          <a:blip r:embed="rId19"/>
          <a:stretch>
            <a:fillRect/>
          </a:stretch>
        </p:blipFill>
        <p:spPr>
          <a:xfrm>
            <a:off x="6636182" y="2590687"/>
            <a:ext cx="1323975" cy="862013"/>
          </a:xfrm>
          <a:prstGeom prst="rect">
            <a:avLst/>
          </a:prstGeom>
        </p:spPr>
      </p:pic>
      <p:sp>
        <p:nvSpPr>
          <p:cNvPr id="72" name="TextBox 71">
            <a:extLst>
              <a:ext uri="{FF2B5EF4-FFF2-40B4-BE49-F238E27FC236}">
                <a16:creationId xmlns:a16="http://schemas.microsoft.com/office/drawing/2014/main" id="{99FCC5AA-D8FA-5F8F-69CA-4E8265C4C692}"/>
              </a:ext>
            </a:extLst>
          </p:cNvPr>
          <p:cNvSpPr txBox="1"/>
          <p:nvPr/>
        </p:nvSpPr>
        <p:spPr>
          <a:xfrm>
            <a:off x="2007245" y="939263"/>
            <a:ext cx="21145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Food that is combined to make a particular dish. </a:t>
            </a:r>
          </a:p>
        </p:txBody>
      </p:sp>
      <p:sp>
        <p:nvSpPr>
          <p:cNvPr id="78" name="TextBox 77">
            <a:extLst>
              <a:ext uri="{FF2B5EF4-FFF2-40B4-BE49-F238E27FC236}">
                <a16:creationId xmlns:a16="http://schemas.microsoft.com/office/drawing/2014/main" id="{F668AA85-B830-93FC-D2F8-58BD0C70D2ED}"/>
              </a:ext>
            </a:extLst>
          </p:cNvPr>
          <p:cNvSpPr txBox="1"/>
          <p:nvPr/>
        </p:nvSpPr>
        <p:spPr>
          <a:xfrm>
            <a:off x="2122319" y="1358809"/>
            <a:ext cx="19566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 thick mixture used for baking</a:t>
            </a:r>
          </a:p>
        </p:txBody>
      </p:sp>
      <p:sp>
        <p:nvSpPr>
          <p:cNvPr id="83" name="TextBox 82">
            <a:extLst>
              <a:ext uri="{FF2B5EF4-FFF2-40B4-BE49-F238E27FC236}">
                <a16:creationId xmlns:a16="http://schemas.microsoft.com/office/drawing/2014/main" id="{937DC30C-2076-B70F-0E22-25D0AAAE1CEA}"/>
              </a:ext>
            </a:extLst>
          </p:cNvPr>
          <p:cNvSpPr txBox="1"/>
          <p:nvPr/>
        </p:nvSpPr>
        <p:spPr>
          <a:xfrm>
            <a:off x="2011418" y="1849169"/>
            <a:ext cx="22688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Used in dough to make bread, cakes and pastry.</a:t>
            </a:r>
          </a:p>
        </p:txBody>
      </p:sp>
      <p:sp>
        <p:nvSpPr>
          <p:cNvPr id="84" name="TextBox 83">
            <a:extLst>
              <a:ext uri="{FF2B5EF4-FFF2-40B4-BE49-F238E27FC236}">
                <a16:creationId xmlns:a16="http://schemas.microsoft.com/office/drawing/2014/main" id="{85A0BE71-545F-1533-DFBF-82591C40C50B}"/>
              </a:ext>
            </a:extLst>
          </p:cNvPr>
          <p:cNvSpPr txBox="1"/>
          <p:nvPr/>
        </p:nvSpPr>
        <p:spPr>
          <a:xfrm>
            <a:off x="327962" y="2369898"/>
            <a:ext cx="14034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Sugar</a:t>
            </a:r>
          </a:p>
        </p:txBody>
      </p:sp>
      <p:sp>
        <p:nvSpPr>
          <p:cNvPr id="88" name="TextBox 87">
            <a:extLst>
              <a:ext uri="{FF2B5EF4-FFF2-40B4-BE49-F238E27FC236}">
                <a16:creationId xmlns:a16="http://schemas.microsoft.com/office/drawing/2014/main" id="{95794670-B461-59ED-2E2A-6980D71B5AE6}"/>
              </a:ext>
            </a:extLst>
          </p:cNvPr>
          <p:cNvSpPr txBox="1"/>
          <p:nvPr/>
        </p:nvSpPr>
        <p:spPr>
          <a:xfrm>
            <a:off x="2185592" y="2255644"/>
            <a:ext cx="18640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Used as a sweetener for food and drinks. </a:t>
            </a:r>
          </a:p>
        </p:txBody>
      </p:sp>
      <p:sp>
        <p:nvSpPr>
          <p:cNvPr id="91" name="TextBox 90">
            <a:extLst>
              <a:ext uri="{FF2B5EF4-FFF2-40B4-BE49-F238E27FC236}">
                <a16:creationId xmlns:a16="http://schemas.microsoft.com/office/drawing/2014/main" id="{BCF771EF-D00F-529A-53D3-9D9792A4D1A5}"/>
              </a:ext>
            </a:extLst>
          </p:cNvPr>
          <p:cNvSpPr txBox="1"/>
          <p:nvPr/>
        </p:nvSpPr>
        <p:spPr>
          <a:xfrm>
            <a:off x="2151372" y="2743926"/>
            <a:ext cx="19888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 food that is salty or spicy rather than sweet. </a:t>
            </a:r>
          </a:p>
        </p:txBody>
      </p:sp>
      <p:sp>
        <p:nvSpPr>
          <p:cNvPr id="95" name="TextBox 94">
            <a:extLst>
              <a:ext uri="{FF2B5EF4-FFF2-40B4-BE49-F238E27FC236}">
                <a16:creationId xmlns:a16="http://schemas.microsoft.com/office/drawing/2014/main" id="{39BC1807-624A-F5EF-5014-4DB34376915B}"/>
              </a:ext>
            </a:extLst>
          </p:cNvPr>
          <p:cNvSpPr txBox="1"/>
          <p:nvPr/>
        </p:nvSpPr>
        <p:spPr>
          <a:xfrm>
            <a:off x="277699" y="3123925"/>
            <a:ext cx="15753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Seasonality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6" name="TextBox 95">
            <a:extLst>
              <a:ext uri="{FF2B5EF4-FFF2-40B4-BE49-F238E27FC236}">
                <a16:creationId xmlns:a16="http://schemas.microsoft.com/office/drawing/2014/main" id="{2449925D-B835-C626-6F2A-593BB8582AFC}"/>
              </a:ext>
            </a:extLst>
          </p:cNvPr>
          <p:cNvSpPr txBox="1"/>
          <p:nvPr/>
        </p:nvSpPr>
        <p:spPr>
          <a:xfrm>
            <a:off x="2132776" y="3185373"/>
            <a:ext cx="2081274" cy="279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Season or time of the year. </a:t>
            </a:r>
          </a:p>
        </p:txBody>
      </p:sp>
      <p:sp>
        <p:nvSpPr>
          <p:cNvPr id="99" name="Rectangle 98">
            <a:extLst>
              <a:ext uri="{FF2B5EF4-FFF2-40B4-BE49-F238E27FC236}">
                <a16:creationId xmlns:a16="http://schemas.microsoft.com/office/drawing/2014/main" id="{0E6ADA05-B928-D92C-2BF2-2F4BD76CEA69}"/>
              </a:ext>
            </a:extLst>
          </p:cNvPr>
          <p:cNvSpPr/>
          <p:nvPr/>
        </p:nvSpPr>
        <p:spPr>
          <a:xfrm>
            <a:off x="0" y="0"/>
            <a:ext cx="12192000" cy="6858000"/>
          </a:xfrm>
          <a:prstGeom prst="rect">
            <a:avLst/>
          </a:prstGeom>
          <a:noFill/>
          <a:ln w="139700" cmpd="tri">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60DD057C-5AEF-94EE-FF6C-22C82E3A9465}"/>
              </a:ext>
            </a:extLst>
          </p:cNvPr>
          <p:cNvCxnSpPr/>
          <p:nvPr/>
        </p:nvCxnSpPr>
        <p:spPr>
          <a:xfrm>
            <a:off x="216502" y="4478693"/>
            <a:ext cx="3997548"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72DBF5D-A544-38DB-586D-DDB9578F4D4B}"/>
              </a:ext>
            </a:extLst>
          </p:cNvPr>
          <p:cNvCxnSpPr/>
          <p:nvPr/>
        </p:nvCxnSpPr>
        <p:spPr>
          <a:xfrm>
            <a:off x="176062" y="4994266"/>
            <a:ext cx="407871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F8F01E0-1D7E-E8C7-B591-5F4047E7DA8B}"/>
              </a:ext>
            </a:extLst>
          </p:cNvPr>
          <p:cNvCxnSpPr/>
          <p:nvPr/>
        </p:nvCxnSpPr>
        <p:spPr>
          <a:xfrm>
            <a:off x="325937" y="4043614"/>
            <a:ext cx="400467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BF050F1-AE40-C2C3-F746-4D9036BABE27}"/>
              </a:ext>
            </a:extLst>
          </p:cNvPr>
          <p:cNvCxnSpPr/>
          <p:nvPr/>
        </p:nvCxnSpPr>
        <p:spPr>
          <a:xfrm>
            <a:off x="138443" y="5475213"/>
            <a:ext cx="415366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8EDA4D9-7182-0747-A5A1-E6B442E96597}"/>
              </a:ext>
            </a:extLst>
          </p:cNvPr>
          <p:cNvCxnSpPr>
            <a:cxnSpLocks/>
          </p:cNvCxnSpPr>
          <p:nvPr/>
        </p:nvCxnSpPr>
        <p:spPr>
          <a:xfrm flipV="1">
            <a:off x="179102" y="5860100"/>
            <a:ext cx="4178294" cy="9673"/>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026400D-17CC-1CE2-A37A-077A0D38F0D1}"/>
              </a:ext>
            </a:extLst>
          </p:cNvPr>
          <p:cNvCxnSpPr/>
          <p:nvPr/>
        </p:nvCxnSpPr>
        <p:spPr>
          <a:xfrm>
            <a:off x="176062" y="6254363"/>
            <a:ext cx="4198118" cy="0"/>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9E9A849-A122-3B29-DFCE-A1D49EC7C0E8}"/>
              </a:ext>
            </a:extLst>
          </p:cNvPr>
          <p:cNvSpPr txBox="1"/>
          <p:nvPr/>
        </p:nvSpPr>
        <p:spPr>
          <a:xfrm>
            <a:off x="256200" y="3588563"/>
            <a:ext cx="1501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wholemeal</a:t>
            </a:r>
          </a:p>
        </p:txBody>
      </p:sp>
      <p:sp>
        <p:nvSpPr>
          <p:cNvPr id="29" name="TextBox 28">
            <a:extLst>
              <a:ext uri="{FF2B5EF4-FFF2-40B4-BE49-F238E27FC236}">
                <a16:creationId xmlns:a16="http://schemas.microsoft.com/office/drawing/2014/main" id="{2344CE73-EDCE-3C5E-3B0B-B9E4EDF547DB}"/>
              </a:ext>
            </a:extLst>
          </p:cNvPr>
          <p:cNvSpPr txBox="1"/>
          <p:nvPr/>
        </p:nvSpPr>
        <p:spPr>
          <a:xfrm>
            <a:off x="162540" y="955406"/>
            <a:ext cx="1803517" cy="4665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D53D8E8-CB23-0C8D-242D-4E43A7DB21D6}"/>
              </a:ext>
            </a:extLst>
          </p:cNvPr>
          <p:cNvSpPr txBox="1"/>
          <p:nvPr/>
        </p:nvSpPr>
        <p:spPr>
          <a:xfrm>
            <a:off x="281521" y="936066"/>
            <a:ext cx="16574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1" name="TextBox 30">
            <a:extLst>
              <a:ext uri="{FF2B5EF4-FFF2-40B4-BE49-F238E27FC236}">
                <a16:creationId xmlns:a16="http://schemas.microsoft.com/office/drawing/2014/main" id="{10ABD073-CF27-C13D-DA92-9E79D89A6848}"/>
              </a:ext>
            </a:extLst>
          </p:cNvPr>
          <p:cNvSpPr txBox="1"/>
          <p:nvPr/>
        </p:nvSpPr>
        <p:spPr>
          <a:xfrm>
            <a:off x="190457" y="1442244"/>
            <a:ext cx="17532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Dough</a:t>
            </a:r>
          </a:p>
        </p:txBody>
      </p:sp>
      <p:sp>
        <p:nvSpPr>
          <p:cNvPr id="32" name="TextBox 31">
            <a:extLst>
              <a:ext uri="{FF2B5EF4-FFF2-40B4-BE49-F238E27FC236}">
                <a16:creationId xmlns:a16="http://schemas.microsoft.com/office/drawing/2014/main" id="{09126FF0-EED9-1284-1F64-F8D8DA6394BB}"/>
              </a:ext>
            </a:extLst>
          </p:cNvPr>
          <p:cNvSpPr txBox="1"/>
          <p:nvPr/>
        </p:nvSpPr>
        <p:spPr>
          <a:xfrm>
            <a:off x="106135" y="1811798"/>
            <a:ext cx="1796343" cy="467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A41367F0-14D8-4B4E-0029-BFDC9F0D315B}"/>
              </a:ext>
            </a:extLst>
          </p:cNvPr>
          <p:cNvSpPr txBox="1"/>
          <p:nvPr/>
        </p:nvSpPr>
        <p:spPr>
          <a:xfrm>
            <a:off x="304923" y="1923744"/>
            <a:ext cx="14867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flour</a:t>
            </a:r>
          </a:p>
        </p:txBody>
      </p:sp>
      <p:cxnSp>
        <p:nvCxnSpPr>
          <p:cNvPr id="39" name="Straight Connector 38">
            <a:extLst>
              <a:ext uri="{FF2B5EF4-FFF2-40B4-BE49-F238E27FC236}">
                <a16:creationId xmlns:a16="http://schemas.microsoft.com/office/drawing/2014/main" id="{461754BA-BEC7-4C90-1FF2-C1787A5BEF2F}"/>
              </a:ext>
            </a:extLst>
          </p:cNvPr>
          <p:cNvCxnSpPr>
            <a:stCxn id="30" idx="3"/>
          </p:cNvCxnSpPr>
          <p:nvPr/>
        </p:nvCxnSpPr>
        <p:spPr>
          <a:xfrm>
            <a:off x="1938968" y="1120732"/>
            <a:ext cx="27089" cy="559594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AD8B5DC-4385-8EB9-6012-34797E80E3E8}"/>
              </a:ext>
            </a:extLst>
          </p:cNvPr>
          <p:cNvCxnSpPr/>
          <p:nvPr/>
        </p:nvCxnSpPr>
        <p:spPr>
          <a:xfrm flipH="1">
            <a:off x="234920" y="1362685"/>
            <a:ext cx="3901343" cy="21039"/>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3008764-B229-A718-666C-84EF0C11FF7F}"/>
              </a:ext>
            </a:extLst>
          </p:cNvPr>
          <p:cNvCxnSpPr/>
          <p:nvPr/>
        </p:nvCxnSpPr>
        <p:spPr>
          <a:xfrm>
            <a:off x="276601" y="1811798"/>
            <a:ext cx="3845216" cy="0"/>
          </a:xfrm>
          <a:prstGeom prst="line">
            <a:avLst/>
          </a:prstGeom>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F4520A77-CBC3-6820-67B0-3907DB64597B}"/>
              </a:ext>
            </a:extLst>
          </p:cNvPr>
          <p:cNvPicPr>
            <a:picLocks noChangeAspect="1"/>
          </p:cNvPicPr>
          <p:nvPr/>
        </p:nvPicPr>
        <p:blipFill>
          <a:blip r:embed="rId20"/>
          <a:stretch>
            <a:fillRect/>
          </a:stretch>
        </p:blipFill>
        <p:spPr>
          <a:xfrm>
            <a:off x="277699" y="2268338"/>
            <a:ext cx="3853006" cy="6097"/>
          </a:xfrm>
          <a:prstGeom prst="rect">
            <a:avLst/>
          </a:prstGeom>
        </p:spPr>
      </p:pic>
      <p:pic>
        <p:nvPicPr>
          <p:cNvPr id="51" name="Picture 50">
            <a:extLst>
              <a:ext uri="{FF2B5EF4-FFF2-40B4-BE49-F238E27FC236}">
                <a16:creationId xmlns:a16="http://schemas.microsoft.com/office/drawing/2014/main" id="{04DC5009-0CF8-0700-2EEB-0238A2092C18}"/>
              </a:ext>
            </a:extLst>
          </p:cNvPr>
          <p:cNvPicPr>
            <a:picLocks noChangeAspect="1"/>
          </p:cNvPicPr>
          <p:nvPr/>
        </p:nvPicPr>
        <p:blipFill>
          <a:blip r:embed="rId20"/>
          <a:stretch>
            <a:fillRect/>
          </a:stretch>
        </p:blipFill>
        <p:spPr>
          <a:xfrm>
            <a:off x="401773" y="2744575"/>
            <a:ext cx="3853006" cy="6097"/>
          </a:xfrm>
          <a:prstGeom prst="rect">
            <a:avLst/>
          </a:prstGeom>
        </p:spPr>
      </p:pic>
      <p:pic>
        <p:nvPicPr>
          <p:cNvPr id="53" name="Picture 52">
            <a:extLst>
              <a:ext uri="{FF2B5EF4-FFF2-40B4-BE49-F238E27FC236}">
                <a16:creationId xmlns:a16="http://schemas.microsoft.com/office/drawing/2014/main" id="{B3C7A608-9979-6300-2F0F-1DE1882366AA}"/>
              </a:ext>
            </a:extLst>
          </p:cNvPr>
          <p:cNvPicPr>
            <a:picLocks noChangeAspect="1"/>
          </p:cNvPicPr>
          <p:nvPr/>
        </p:nvPicPr>
        <p:blipFill>
          <a:blip r:embed="rId20"/>
          <a:stretch>
            <a:fillRect/>
          </a:stretch>
        </p:blipFill>
        <p:spPr>
          <a:xfrm>
            <a:off x="279170" y="3193410"/>
            <a:ext cx="3853006" cy="6097"/>
          </a:xfrm>
          <a:prstGeom prst="rect">
            <a:avLst/>
          </a:prstGeom>
        </p:spPr>
      </p:pic>
      <p:pic>
        <p:nvPicPr>
          <p:cNvPr id="57" name="Picture 56">
            <a:extLst>
              <a:ext uri="{FF2B5EF4-FFF2-40B4-BE49-F238E27FC236}">
                <a16:creationId xmlns:a16="http://schemas.microsoft.com/office/drawing/2014/main" id="{F572F177-BCCE-9AFE-063D-E46421F25781}"/>
              </a:ext>
            </a:extLst>
          </p:cNvPr>
          <p:cNvPicPr>
            <a:picLocks noChangeAspect="1"/>
          </p:cNvPicPr>
          <p:nvPr/>
        </p:nvPicPr>
        <p:blipFill>
          <a:blip r:embed="rId20"/>
          <a:stretch>
            <a:fillRect/>
          </a:stretch>
        </p:blipFill>
        <p:spPr>
          <a:xfrm>
            <a:off x="325937" y="3528501"/>
            <a:ext cx="3853006" cy="6097"/>
          </a:xfrm>
          <a:prstGeom prst="rect">
            <a:avLst/>
          </a:prstGeom>
        </p:spPr>
      </p:pic>
      <p:sp>
        <p:nvSpPr>
          <p:cNvPr id="62" name="TextBox 61">
            <a:extLst>
              <a:ext uri="{FF2B5EF4-FFF2-40B4-BE49-F238E27FC236}">
                <a16:creationId xmlns:a16="http://schemas.microsoft.com/office/drawing/2014/main" id="{4447E0BE-2006-3207-8F07-3ADEBAFDF0BD}"/>
              </a:ext>
            </a:extLst>
          </p:cNvPr>
          <p:cNvSpPr txBox="1"/>
          <p:nvPr/>
        </p:nvSpPr>
        <p:spPr>
          <a:xfrm>
            <a:off x="652025" y="4124032"/>
            <a:ext cx="7496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Fat</a:t>
            </a:r>
          </a:p>
        </p:txBody>
      </p:sp>
      <p:sp>
        <p:nvSpPr>
          <p:cNvPr id="64" name="TextBox 63">
            <a:extLst>
              <a:ext uri="{FF2B5EF4-FFF2-40B4-BE49-F238E27FC236}">
                <a16:creationId xmlns:a16="http://schemas.microsoft.com/office/drawing/2014/main" id="{BA257393-DF05-A76B-8D81-DF16A6D98EAA}"/>
              </a:ext>
            </a:extLst>
          </p:cNvPr>
          <p:cNvSpPr txBox="1"/>
          <p:nvPr/>
        </p:nvSpPr>
        <p:spPr>
          <a:xfrm>
            <a:off x="502398" y="4587867"/>
            <a:ext cx="12289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Carbohydrate</a:t>
            </a:r>
          </a:p>
        </p:txBody>
      </p:sp>
      <p:sp>
        <p:nvSpPr>
          <p:cNvPr id="65" name="TextBox 64">
            <a:extLst>
              <a:ext uri="{FF2B5EF4-FFF2-40B4-BE49-F238E27FC236}">
                <a16:creationId xmlns:a16="http://schemas.microsoft.com/office/drawing/2014/main" id="{323619FB-3C46-4492-A30E-F57D7CB0BDC4}"/>
              </a:ext>
            </a:extLst>
          </p:cNvPr>
          <p:cNvSpPr txBox="1"/>
          <p:nvPr/>
        </p:nvSpPr>
        <p:spPr>
          <a:xfrm>
            <a:off x="256200" y="5068077"/>
            <a:ext cx="14974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Protein</a:t>
            </a:r>
          </a:p>
        </p:txBody>
      </p:sp>
      <p:sp>
        <p:nvSpPr>
          <p:cNvPr id="66" name="TextBox 65">
            <a:extLst>
              <a:ext uri="{FF2B5EF4-FFF2-40B4-BE49-F238E27FC236}">
                <a16:creationId xmlns:a16="http://schemas.microsoft.com/office/drawing/2014/main" id="{B956454E-D8EA-7E50-7E86-7214A546AFAF}"/>
              </a:ext>
            </a:extLst>
          </p:cNvPr>
          <p:cNvSpPr txBox="1"/>
          <p:nvPr/>
        </p:nvSpPr>
        <p:spPr>
          <a:xfrm>
            <a:off x="216502" y="5551429"/>
            <a:ext cx="1575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Vitamins</a:t>
            </a:r>
          </a:p>
        </p:txBody>
      </p:sp>
      <p:sp>
        <p:nvSpPr>
          <p:cNvPr id="67" name="TextBox 66">
            <a:extLst>
              <a:ext uri="{FF2B5EF4-FFF2-40B4-BE49-F238E27FC236}">
                <a16:creationId xmlns:a16="http://schemas.microsoft.com/office/drawing/2014/main" id="{F4EB6100-E16F-1095-887A-2C68759A65D7}"/>
              </a:ext>
            </a:extLst>
          </p:cNvPr>
          <p:cNvSpPr txBox="1"/>
          <p:nvPr/>
        </p:nvSpPr>
        <p:spPr>
          <a:xfrm>
            <a:off x="277594" y="5878558"/>
            <a:ext cx="14277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Nutrition</a:t>
            </a:r>
          </a:p>
        </p:txBody>
      </p:sp>
      <p:sp>
        <p:nvSpPr>
          <p:cNvPr id="68" name="TextBox 67">
            <a:extLst>
              <a:ext uri="{FF2B5EF4-FFF2-40B4-BE49-F238E27FC236}">
                <a16:creationId xmlns:a16="http://schemas.microsoft.com/office/drawing/2014/main" id="{64352788-5F4A-A244-D15B-522A96BC96D2}"/>
              </a:ext>
            </a:extLst>
          </p:cNvPr>
          <p:cNvSpPr txBox="1"/>
          <p:nvPr/>
        </p:nvSpPr>
        <p:spPr>
          <a:xfrm>
            <a:off x="168862" y="6295179"/>
            <a:ext cx="16012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a:t>
            </a:r>
          </a:p>
        </p:txBody>
      </p:sp>
      <p:sp>
        <p:nvSpPr>
          <p:cNvPr id="69" name="TextBox 68">
            <a:extLst>
              <a:ext uri="{FF2B5EF4-FFF2-40B4-BE49-F238E27FC236}">
                <a16:creationId xmlns:a16="http://schemas.microsoft.com/office/drawing/2014/main" id="{154B3A5A-6407-ACCF-4B0A-578E7C8A44A8}"/>
              </a:ext>
            </a:extLst>
          </p:cNvPr>
          <p:cNvSpPr txBox="1"/>
          <p:nvPr/>
        </p:nvSpPr>
        <p:spPr>
          <a:xfrm>
            <a:off x="2057122" y="3588563"/>
            <a:ext cx="21218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Adds flavour and nutrition to baked products. </a:t>
            </a:r>
          </a:p>
        </p:txBody>
      </p:sp>
      <p:sp>
        <p:nvSpPr>
          <p:cNvPr id="70" name="TextBox 69">
            <a:extLst>
              <a:ext uri="{FF2B5EF4-FFF2-40B4-BE49-F238E27FC236}">
                <a16:creationId xmlns:a16="http://schemas.microsoft.com/office/drawing/2014/main" id="{997F2FF4-2BDC-3A7D-B753-8BE0BE3F03C3}"/>
              </a:ext>
            </a:extLst>
          </p:cNvPr>
          <p:cNvSpPr txBox="1"/>
          <p:nvPr/>
        </p:nvSpPr>
        <p:spPr>
          <a:xfrm>
            <a:off x="2007245" y="4069509"/>
            <a:ext cx="23033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Nutrients in food that you only get from your diet. </a:t>
            </a:r>
          </a:p>
        </p:txBody>
      </p:sp>
      <p:sp>
        <p:nvSpPr>
          <p:cNvPr id="73" name="TextBox 72">
            <a:extLst>
              <a:ext uri="{FF2B5EF4-FFF2-40B4-BE49-F238E27FC236}">
                <a16:creationId xmlns:a16="http://schemas.microsoft.com/office/drawing/2014/main" id="{20A37DF9-FBC8-FA8F-DCC4-63B51A98D94E}"/>
              </a:ext>
            </a:extLst>
          </p:cNvPr>
          <p:cNvSpPr txBox="1"/>
          <p:nvPr/>
        </p:nvSpPr>
        <p:spPr>
          <a:xfrm>
            <a:off x="1993704" y="4531174"/>
            <a:ext cx="22203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Sugar molecules found in food and drinks. </a:t>
            </a:r>
          </a:p>
        </p:txBody>
      </p:sp>
      <p:sp>
        <p:nvSpPr>
          <p:cNvPr id="75" name="TextBox 74">
            <a:extLst>
              <a:ext uri="{FF2B5EF4-FFF2-40B4-BE49-F238E27FC236}">
                <a16:creationId xmlns:a16="http://schemas.microsoft.com/office/drawing/2014/main" id="{1377C14D-47B3-D9B8-C583-0A638AF99002}"/>
              </a:ext>
            </a:extLst>
          </p:cNvPr>
          <p:cNvSpPr txBox="1"/>
          <p:nvPr/>
        </p:nvSpPr>
        <p:spPr>
          <a:xfrm>
            <a:off x="2020793" y="5002508"/>
            <a:ext cx="22339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Made up of molecules called amino acids.</a:t>
            </a:r>
          </a:p>
        </p:txBody>
      </p:sp>
      <p:sp>
        <p:nvSpPr>
          <p:cNvPr id="76" name="TextBox 75">
            <a:extLst>
              <a:ext uri="{FF2B5EF4-FFF2-40B4-BE49-F238E27FC236}">
                <a16:creationId xmlns:a16="http://schemas.microsoft.com/office/drawing/2014/main" id="{EA4F13A7-8603-B658-FCF0-815057E1DA80}"/>
              </a:ext>
            </a:extLst>
          </p:cNvPr>
          <p:cNvSpPr txBox="1"/>
          <p:nvPr/>
        </p:nvSpPr>
        <p:spPr>
          <a:xfrm>
            <a:off x="2020793" y="5448855"/>
            <a:ext cx="2347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Substances that are found in the food we eat. </a:t>
            </a:r>
          </a:p>
        </p:txBody>
      </p:sp>
      <p:sp>
        <p:nvSpPr>
          <p:cNvPr id="79" name="TextBox 78">
            <a:extLst>
              <a:ext uri="{FF2B5EF4-FFF2-40B4-BE49-F238E27FC236}">
                <a16:creationId xmlns:a16="http://schemas.microsoft.com/office/drawing/2014/main" id="{AEB61A17-203F-4D9A-2CA0-E5A177B32024}"/>
              </a:ext>
            </a:extLst>
          </p:cNvPr>
          <p:cNvSpPr txBox="1"/>
          <p:nvPr/>
        </p:nvSpPr>
        <p:spPr>
          <a:xfrm>
            <a:off x="1948704" y="5847208"/>
            <a:ext cx="24849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study of food and how it works in your body. </a:t>
            </a:r>
          </a:p>
        </p:txBody>
      </p:sp>
      <p:sp>
        <p:nvSpPr>
          <p:cNvPr id="81" name="TextBox 80">
            <a:extLst>
              <a:ext uri="{FF2B5EF4-FFF2-40B4-BE49-F238E27FC236}">
                <a16:creationId xmlns:a16="http://schemas.microsoft.com/office/drawing/2014/main" id="{7BBE8120-98A5-4FED-7731-FD48C66C8DE4}"/>
              </a:ext>
            </a:extLst>
          </p:cNvPr>
          <p:cNvSpPr txBox="1"/>
          <p:nvPr/>
        </p:nvSpPr>
        <p:spPr>
          <a:xfrm>
            <a:off x="1965826" y="6277671"/>
            <a:ext cx="24714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All the  ingredients you will be using to make your product. </a:t>
            </a:r>
          </a:p>
        </p:txBody>
      </p:sp>
    </p:spTree>
    <p:extLst>
      <p:ext uri="{BB962C8B-B14F-4D97-AF65-F5344CB8AC3E}">
        <p14:creationId xmlns:p14="http://schemas.microsoft.com/office/powerpoint/2010/main" val="401830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07191B8-7B31-A262-E394-E078B480F8A4}"/>
              </a:ext>
            </a:extLst>
          </p:cNvPr>
          <p:cNvGraphicFramePr>
            <a:graphicFrameLocks noGrp="1"/>
          </p:cNvGraphicFramePr>
          <p:nvPr/>
        </p:nvGraphicFramePr>
        <p:xfrm>
          <a:off x="1548882" y="309119"/>
          <a:ext cx="8947020" cy="370840"/>
        </p:xfrm>
        <a:graphic>
          <a:graphicData uri="http://schemas.openxmlformats.org/drawingml/2006/table">
            <a:tbl>
              <a:tblPr firstRow="1" bandRow="1">
                <a:tableStyleId>{8A107856-5554-42FB-B03E-39F5DBC370BA}</a:tableStyleId>
              </a:tblPr>
              <a:tblGrid>
                <a:gridCol w="8947020">
                  <a:extLst>
                    <a:ext uri="{9D8B030D-6E8A-4147-A177-3AD203B41FA5}">
                      <a16:colId xmlns:a16="http://schemas.microsoft.com/office/drawing/2014/main" val="1570034752"/>
                    </a:ext>
                  </a:extLst>
                </a:gridCol>
              </a:tblGrid>
              <a:tr h="370840">
                <a:tc>
                  <a:txBody>
                    <a:bodyPr/>
                    <a:lstStyle/>
                    <a:p>
                      <a:pPr algn="ctr"/>
                      <a:r>
                        <a:rPr lang="en-GB" b="0" dirty="0">
                          <a:solidFill>
                            <a:schemeClr val="tx1"/>
                          </a:solidFill>
                        </a:rPr>
                        <a:t>Year 5 Autumn 2- Why is it important to show commitment to God for different people? </a:t>
                      </a:r>
                    </a:p>
                  </a:txBody>
                  <a:tcPr/>
                </a:tc>
                <a:extLst>
                  <a:ext uri="{0D108BD9-81ED-4DB2-BD59-A6C34878D82A}">
                    <a16:rowId xmlns:a16="http://schemas.microsoft.com/office/drawing/2014/main" val="1873334666"/>
                  </a:ext>
                </a:extLst>
              </a:tr>
            </a:tbl>
          </a:graphicData>
        </a:graphic>
      </p:graphicFrame>
      <p:pic>
        <p:nvPicPr>
          <p:cNvPr id="7" name="Picture 6">
            <a:extLst>
              <a:ext uri="{FF2B5EF4-FFF2-40B4-BE49-F238E27FC236}">
                <a16:creationId xmlns:a16="http://schemas.microsoft.com/office/drawing/2014/main" id="{64AF030E-4C75-8DE6-8F94-243B7F05CB27}"/>
              </a:ext>
            </a:extLst>
          </p:cNvPr>
          <p:cNvPicPr>
            <a:picLocks noChangeAspect="1"/>
          </p:cNvPicPr>
          <p:nvPr/>
        </p:nvPicPr>
        <p:blipFill>
          <a:blip r:embed="rId2"/>
          <a:stretch>
            <a:fillRect/>
          </a:stretch>
        </p:blipFill>
        <p:spPr>
          <a:xfrm>
            <a:off x="1055275" y="224151"/>
            <a:ext cx="396274" cy="451143"/>
          </a:xfrm>
          <a:prstGeom prst="rect">
            <a:avLst/>
          </a:prstGeom>
        </p:spPr>
      </p:pic>
      <p:pic>
        <p:nvPicPr>
          <p:cNvPr id="8" name="Picture 7">
            <a:extLst>
              <a:ext uri="{FF2B5EF4-FFF2-40B4-BE49-F238E27FC236}">
                <a16:creationId xmlns:a16="http://schemas.microsoft.com/office/drawing/2014/main" id="{AD4182C3-2DE9-1F0D-281F-ACFF278EAC58}"/>
              </a:ext>
            </a:extLst>
          </p:cNvPr>
          <p:cNvPicPr>
            <a:picLocks noChangeAspect="1"/>
          </p:cNvPicPr>
          <p:nvPr/>
        </p:nvPicPr>
        <p:blipFill>
          <a:blip r:embed="rId3"/>
          <a:stretch>
            <a:fillRect/>
          </a:stretch>
        </p:blipFill>
        <p:spPr>
          <a:xfrm>
            <a:off x="10593235" y="206162"/>
            <a:ext cx="586414" cy="469132"/>
          </a:xfrm>
          <a:prstGeom prst="rect">
            <a:avLst/>
          </a:prstGeom>
          <a:ln>
            <a:solidFill>
              <a:schemeClr val="bg1"/>
            </a:solidFill>
          </a:ln>
        </p:spPr>
      </p:pic>
      <p:pic>
        <p:nvPicPr>
          <p:cNvPr id="19" name="Picture 18">
            <a:extLst>
              <a:ext uri="{FF2B5EF4-FFF2-40B4-BE49-F238E27FC236}">
                <a16:creationId xmlns:a16="http://schemas.microsoft.com/office/drawing/2014/main" id="{EA482E65-88B2-771A-C7AB-46446891E939}"/>
              </a:ext>
            </a:extLst>
          </p:cNvPr>
          <p:cNvPicPr>
            <a:picLocks noChangeAspect="1"/>
          </p:cNvPicPr>
          <p:nvPr/>
        </p:nvPicPr>
        <p:blipFill>
          <a:blip r:embed="rId4"/>
          <a:stretch>
            <a:fillRect/>
          </a:stretch>
        </p:blipFill>
        <p:spPr>
          <a:xfrm>
            <a:off x="8908267" y="5404942"/>
            <a:ext cx="1292064" cy="1292064"/>
          </a:xfrm>
          <a:prstGeom prst="rect">
            <a:avLst/>
          </a:prstGeom>
          <a:ln>
            <a:solidFill>
              <a:schemeClr val="tx1"/>
            </a:solidFill>
          </a:ln>
        </p:spPr>
      </p:pic>
      <p:graphicFrame>
        <p:nvGraphicFramePr>
          <p:cNvPr id="26" name="Table 26">
            <a:extLst>
              <a:ext uri="{FF2B5EF4-FFF2-40B4-BE49-F238E27FC236}">
                <a16:creationId xmlns:a16="http://schemas.microsoft.com/office/drawing/2014/main" id="{C635043B-8FBE-1D96-2223-7BD600F01352}"/>
              </a:ext>
            </a:extLst>
          </p:cNvPr>
          <p:cNvGraphicFramePr>
            <a:graphicFrameLocks noGrp="1"/>
          </p:cNvGraphicFramePr>
          <p:nvPr/>
        </p:nvGraphicFramePr>
        <p:xfrm>
          <a:off x="10253681" y="1210314"/>
          <a:ext cx="1449341" cy="5315126"/>
        </p:xfrm>
        <a:graphic>
          <a:graphicData uri="http://schemas.openxmlformats.org/drawingml/2006/table">
            <a:tbl>
              <a:tblPr firstRow="1" bandRow="1">
                <a:effectLst>
                  <a:outerShdw blurRad="50800" dist="38100" dir="2700000" algn="tl" rotWithShape="0">
                    <a:prstClr val="black">
                      <a:alpha val="40000"/>
                    </a:prstClr>
                  </a:outerShdw>
                  <a:reflection blurRad="6350" stA="52000" endA="300" endPos="35000" dir="5400000" sy="-100000" algn="bl" rotWithShape="0"/>
                </a:effectLst>
                <a:tableStyleId>{0E3FDE45-AF77-4B5C-9715-49D594BDF05E}</a:tableStyleId>
              </a:tblPr>
              <a:tblGrid>
                <a:gridCol w="1449341">
                  <a:extLst>
                    <a:ext uri="{9D8B030D-6E8A-4147-A177-3AD203B41FA5}">
                      <a16:colId xmlns:a16="http://schemas.microsoft.com/office/drawing/2014/main" val="3899702367"/>
                    </a:ext>
                  </a:extLst>
                </a:gridCol>
              </a:tblGrid>
              <a:tr h="1502101">
                <a:tc>
                  <a:txBody>
                    <a:bodyPr/>
                    <a:lstStyle/>
                    <a:p>
                      <a:r>
                        <a:rPr lang="en-GB" sz="1200" dirty="0"/>
                        <a:t>Brahman: </a:t>
                      </a:r>
                      <a:r>
                        <a:rPr lang="en-GB" sz="1200" b="0" dirty="0"/>
                        <a:t>She is fierce and powerful. She is shown with many arms, which she uses to fight demons. </a:t>
                      </a:r>
                    </a:p>
                  </a:txBody>
                  <a:tcPr>
                    <a:solidFill>
                      <a:schemeClr val="accent2">
                        <a:lumMod val="20000"/>
                        <a:lumOff val="80000"/>
                      </a:schemeClr>
                    </a:solidFill>
                  </a:tcPr>
                </a:tc>
                <a:extLst>
                  <a:ext uri="{0D108BD9-81ED-4DB2-BD59-A6C34878D82A}">
                    <a16:rowId xmlns:a16="http://schemas.microsoft.com/office/drawing/2014/main" val="3104867030"/>
                  </a:ext>
                </a:extLst>
              </a:tr>
              <a:tr h="1502101">
                <a:tc>
                  <a:txBody>
                    <a:bodyPr/>
                    <a:lstStyle/>
                    <a:p>
                      <a:r>
                        <a:rPr lang="en-GB" sz="1200" b="1" dirty="0"/>
                        <a:t>Vishnu: </a:t>
                      </a:r>
                      <a:r>
                        <a:rPr lang="en-GB" sz="1200" b="0" dirty="0"/>
                        <a:t>One of the most loved Hindu  Gods, often shown with dark blue skin and playing the flute.  </a:t>
                      </a:r>
                    </a:p>
                  </a:txBody>
                  <a:tcPr>
                    <a:solidFill>
                      <a:schemeClr val="accent2">
                        <a:lumMod val="20000"/>
                        <a:lumOff val="80000"/>
                        <a:alpha val="20000"/>
                      </a:schemeClr>
                    </a:solidFill>
                  </a:tcPr>
                </a:tc>
                <a:extLst>
                  <a:ext uri="{0D108BD9-81ED-4DB2-BD59-A6C34878D82A}">
                    <a16:rowId xmlns:a16="http://schemas.microsoft.com/office/drawing/2014/main" val="2366983689"/>
                  </a:ext>
                </a:extLst>
              </a:tr>
              <a:tr h="1271008">
                <a:tc>
                  <a:txBody>
                    <a:bodyPr/>
                    <a:lstStyle/>
                    <a:p>
                      <a:r>
                        <a:rPr lang="en-GB" sz="1200" b="1" dirty="0"/>
                        <a:t>Shiva: </a:t>
                      </a:r>
                      <a:r>
                        <a:rPr lang="en-GB" sz="1200" b="0" dirty="0"/>
                        <a:t>Preserver of the universe. When humankind need help on Earth he appears to help</a:t>
                      </a:r>
                      <a:r>
                        <a:rPr lang="en-GB" sz="1200" b="1" dirty="0"/>
                        <a:t>. </a:t>
                      </a:r>
                    </a:p>
                  </a:txBody>
                  <a:tcPr/>
                </a:tc>
                <a:extLst>
                  <a:ext uri="{0D108BD9-81ED-4DB2-BD59-A6C34878D82A}">
                    <a16:rowId xmlns:a16="http://schemas.microsoft.com/office/drawing/2014/main" val="3336947888"/>
                  </a:ext>
                </a:extLst>
              </a:tr>
              <a:tr h="1039916">
                <a:tc>
                  <a:txBody>
                    <a:bodyPr/>
                    <a:lstStyle/>
                    <a:p>
                      <a:r>
                        <a:rPr lang="en-GB" sz="1200" b="1" dirty="0"/>
                        <a:t>Durga: </a:t>
                      </a:r>
                      <a:r>
                        <a:rPr lang="en-GB" sz="1200" dirty="0"/>
                        <a:t>God who created the universe. He is also one of the Tri-Murti.  </a:t>
                      </a:r>
                    </a:p>
                  </a:txBody>
                  <a:tcPr/>
                </a:tc>
                <a:extLst>
                  <a:ext uri="{0D108BD9-81ED-4DB2-BD59-A6C34878D82A}">
                    <a16:rowId xmlns:a16="http://schemas.microsoft.com/office/drawing/2014/main" val="1670116475"/>
                  </a:ext>
                </a:extLst>
              </a:tr>
            </a:tbl>
          </a:graphicData>
        </a:graphic>
      </p:graphicFrame>
      <p:pic>
        <p:nvPicPr>
          <p:cNvPr id="28" name="Picture 27">
            <a:extLst>
              <a:ext uri="{FF2B5EF4-FFF2-40B4-BE49-F238E27FC236}">
                <a16:creationId xmlns:a16="http://schemas.microsoft.com/office/drawing/2014/main" id="{0C3708D8-D24B-16A3-B838-68671B2FFF54}"/>
              </a:ext>
            </a:extLst>
          </p:cNvPr>
          <p:cNvPicPr>
            <a:picLocks noChangeAspect="1"/>
          </p:cNvPicPr>
          <p:nvPr/>
        </p:nvPicPr>
        <p:blipFill>
          <a:blip r:embed="rId5"/>
          <a:stretch>
            <a:fillRect/>
          </a:stretch>
        </p:blipFill>
        <p:spPr>
          <a:xfrm>
            <a:off x="8339589" y="1176566"/>
            <a:ext cx="1840850" cy="1497147"/>
          </a:xfrm>
          <a:prstGeom prst="rect">
            <a:avLst/>
          </a:prstGeom>
          <a:ln>
            <a:solidFill>
              <a:schemeClr val="tx1"/>
            </a:solidFill>
          </a:ln>
        </p:spPr>
      </p:pic>
      <p:pic>
        <p:nvPicPr>
          <p:cNvPr id="30" name="Picture 29">
            <a:extLst>
              <a:ext uri="{FF2B5EF4-FFF2-40B4-BE49-F238E27FC236}">
                <a16:creationId xmlns:a16="http://schemas.microsoft.com/office/drawing/2014/main" id="{16D720B8-BEDE-70ED-22C7-D34F42B76F7D}"/>
              </a:ext>
            </a:extLst>
          </p:cNvPr>
          <p:cNvPicPr>
            <a:picLocks noChangeAspect="1"/>
          </p:cNvPicPr>
          <p:nvPr/>
        </p:nvPicPr>
        <p:blipFill>
          <a:blip r:embed="rId6"/>
          <a:stretch>
            <a:fillRect/>
          </a:stretch>
        </p:blipFill>
        <p:spPr>
          <a:xfrm>
            <a:off x="8113009" y="2730373"/>
            <a:ext cx="2067430" cy="1397254"/>
          </a:xfrm>
          <a:prstGeom prst="rect">
            <a:avLst/>
          </a:prstGeom>
          <a:ln>
            <a:solidFill>
              <a:schemeClr val="tx1"/>
            </a:solidFill>
          </a:ln>
        </p:spPr>
      </p:pic>
      <p:pic>
        <p:nvPicPr>
          <p:cNvPr id="32" name="Picture 31">
            <a:extLst>
              <a:ext uri="{FF2B5EF4-FFF2-40B4-BE49-F238E27FC236}">
                <a16:creationId xmlns:a16="http://schemas.microsoft.com/office/drawing/2014/main" id="{9B472DE6-D583-28B7-0ED7-4321C606EA1B}"/>
              </a:ext>
            </a:extLst>
          </p:cNvPr>
          <p:cNvPicPr>
            <a:picLocks noChangeAspect="1"/>
          </p:cNvPicPr>
          <p:nvPr/>
        </p:nvPicPr>
        <p:blipFill>
          <a:blip r:embed="rId7"/>
          <a:stretch>
            <a:fillRect/>
          </a:stretch>
        </p:blipFill>
        <p:spPr>
          <a:xfrm>
            <a:off x="8991063" y="4174784"/>
            <a:ext cx="1173498" cy="1173498"/>
          </a:xfrm>
          <a:prstGeom prst="rect">
            <a:avLst/>
          </a:prstGeom>
          <a:ln>
            <a:solidFill>
              <a:schemeClr val="tx1"/>
            </a:solidFill>
          </a:ln>
        </p:spPr>
      </p:pic>
      <p:graphicFrame>
        <p:nvGraphicFramePr>
          <p:cNvPr id="34" name="Table 34">
            <a:extLst>
              <a:ext uri="{FF2B5EF4-FFF2-40B4-BE49-F238E27FC236}">
                <a16:creationId xmlns:a16="http://schemas.microsoft.com/office/drawing/2014/main" id="{4E0E4A2A-FE3A-5BCD-1368-A0E7354E5558}"/>
              </a:ext>
            </a:extLst>
          </p:cNvPr>
          <p:cNvGraphicFramePr>
            <a:graphicFrameLocks noGrp="1"/>
          </p:cNvGraphicFramePr>
          <p:nvPr/>
        </p:nvGraphicFramePr>
        <p:xfrm>
          <a:off x="4449666" y="1307557"/>
          <a:ext cx="3475302" cy="5120640"/>
        </p:xfrm>
        <a:graphic>
          <a:graphicData uri="http://schemas.openxmlformats.org/drawingml/2006/table">
            <a:tbl>
              <a:tblPr firstRow="1" bandRow="1">
                <a:tableStyleId>{0E3FDE45-AF77-4B5C-9715-49D594BDF05E}</a:tableStyleId>
              </a:tblPr>
              <a:tblGrid>
                <a:gridCol w="1737651">
                  <a:extLst>
                    <a:ext uri="{9D8B030D-6E8A-4147-A177-3AD203B41FA5}">
                      <a16:colId xmlns:a16="http://schemas.microsoft.com/office/drawing/2014/main" val="3480614518"/>
                    </a:ext>
                  </a:extLst>
                </a:gridCol>
                <a:gridCol w="1737651">
                  <a:extLst>
                    <a:ext uri="{9D8B030D-6E8A-4147-A177-3AD203B41FA5}">
                      <a16:colId xmlns:a16="http://schemas.microsoft.com/office/drawing/2014/main" val="3952100093"/>
                    </a:ext>
                  </a:extLst>
                </a:gridCol>
              </a:tblGrid>
              <a:tr h="628660">
                <a:tc>
                  <a:txBody>
                    <a:bodyPr/>
                    <a:lstStyle/>
                    <a:p>
                      <a:pPr algn="ctr"/>
                      <a:r>
                        <a:rPr lang="en-GB" sz="1400" dirty="0"/>
                        <a:t>Brahman</a:t>
                      </a:r>
                    </a:p>
                  </a:txBody>
                  <a:tcPr/>
                </a:tc>
                <a:tc>
                  <a:txBody>
                    <a:bodyPr/>
                    <a:lstStyle/>
                    <a:p>
                      <a:r>
                        <a:rPr lang="en-US" sz="1400" b="0" dirty="0"/>
                        <a:t>The highest caste in the Hindu caste system. </a:t>
                      </a:r>
                    </a:p>
                    <a:p>
                      <a:endParaRPr lang="en-GB" sz="1400" dirty="0"/>
                    </a:p>
                  </a:txBody>
                  <a:tcPr/>
                </a:tc>
                <a:extLst>
                  <a:ext uri="{0D108BD9-81ED-4DB2-BD59-A6C34878D82A}">
                    <a16:rowId xmlns:a16="http://schemas.microsoft.com/office/drawing/2014/main" val="1630653811"/>
                  </a:ext>
                </a:extLst>
              </a:tr>
              <a:tr h="388206">
                <a:tc>
                  <a:txBody>
                    <a:bodyPr/>
                    <a:lstStyle/>
                    <a:p>
                      <a:pPr algn="ctr"/>
                      <a:r>
                        <a:rPr lang="en-GB" sz="1400" b="1" dirty="0"/>
                        <a:t>Tri-Murti</a:t>
                      </a:r>
                    </a:p>
                  </a:txBody>
                  <a:tcPr/>
                </a:tc>
                <a:tc>
                  <a:txBody>
                    <a:bodyPr/>
                    <a:lstStyle/>
                    <a:p>
                      <a:r>
                        <a:rPr lang="en-GB" sz="1400" dirty="0"/>
                        <a:t>Three chief gods</a:t>
                      </a:r>
                    </a:p>
                    <a:p>
                      <a:endParaRPr lang="en-GB" dirty="0"/>
                    </a:p>
                  </a:txBody>
                  <a:tcPr/>
                </a:tc>
                <a:extLst>
                  <a:ext uri="{0D108BD9-81ED-4DB2-BD59-A6C34878D82A}">
                    <a16:rowId xmlns:a16="http://schemas.microsoft.com/office/drawing/2014/main" val="2677858474"/>
                  </a:ext>
                </a:extLst>
              </a:tr>
              <a:tr h="669218">
                <a:tc>
                  <a:txBody>
                    <a:bodyPr/>
                    <a:lstStyle/>
                    <a:p>
                      <a:pPr algn="ctr"/>
                      <a:r>
                        <a:rPr lang="en-GB" sz="1400" b="1" dirty="0"/>
                        <a:t>Karma</a:t>
                      </a:r>
                    </a:p>
                  </a:txBody>
                  <a:tcPr/>
                </a:tc>
                <a:tc>
                  <a:txBody>
                    <a:bodyPr/>
                    <a:lstStyle/>
                    <a:p>
                      <a:r>
                        <a:rPr lang="en-US" sz="1400" dirty="0"/>
                        <a:t>All your actions in this life affect all your future lives. </a:t>
                      </a:r>
                    </a:p>
                    <a:p>
                      <a:endParaRPr lang="en-GB" dirty="0"/>
                    </a:p>
                  </a:txBody>
                  <a:tcPr/>
                </a:tc>
                <a:extLst>
                  <a:ext uri="{0D108BD9-81ED-4DB2-BD59-A6C34878D82A}">
                    <a16:rowId xmlns:a16="http://schemas.microsoft.com/office/drawing/2014/main" val="300848152"/>
                  </a:ext>
                </a:extLst>
              </a:tr>
              <a:tr h="527263">
                <a:tc>
                  <a:txBody>
                    <a:bodyPr/>
                    <a:lstStyle/>
                    <a:p>
                      <a:pPr algn="ctr"/>
                      <a:r>
                        <a:rPr lang="en-GB" sz="1400" b="1" dirty="0"/>
                        <a:t>Moksha</a:t>
                      </a:r>
                    </a:p>
                  </a:txBody>
                  <a:tcPr/>
                </a:tc>
                <a:tc>
                  <a:txBody>
                    <a:bodyPr/>
                    <a:lstStyle/>
                    <a:p>
                      <a:r>
                        <a:rPr lang="en-GB" sz="1400" dirty="0"/>
                        <a:t>Freedom from samsara</a:t>
                      </a:r>
                    </a:p>
                    <a:p>
                      <a:endParaRPr lang="en-GB" dirty="0"/>
                    </a:p>
                  </a:txBody>
                  <a:tcPr/>
                </a:tc>
                <a:extLst>
                  <a:ext uri="{0D108BD9-81ED-4DB2-BD59-A6C34878D82A}">
                    <a16:rowId xmlns:a16="http://schemas.microsoft.com/office/drawing/2014/main" val="1956933503"/>
                  </a:ext>
                </a:extLst>
              </a:tr>
              <a:tr h="669218">
                <a:tc>
                  <a:txBody>
                    <a:bodyPr/>
                    <a:lstStyle/>
                    <a:p>
                      <a:pPr algn="ctr"/>
                      <a:r>
                        <a:rPr lang="en-GB" sz="1400" b="1" dirty="0"/>
                        <a:t>Samsara</a:t>
                      </a:r>
                    </a:p>
                  </a:txBody>
                  <a:tcPr/>
                </a:tc>
                <a:tc>
                  <a:txBody>
                    <a:bodyPr/>
                    <a:lstStyle/>
                    <a:p>
                      <a:r>
                        <a:rPr lang="en-US" sz="1400" dirty="0"/>
                        <a:t>The endless cycle of birth, death and rebirth.</a:t>
                      </a:r>
                    </a:p>
                    <a:p>
                      <a:endParaRPr lang="en-GB" dirty="0"/>
                    </a:p>
                  </a:txBody>
                  <a:tcPr/>
                </a:tc>
                <a:extLst>
                  <a:ext uri="{0D108BD9-81ED-4DB2-BD59-A6C34878D82A}">
                    <a16:rowId xmlns:a16="http://schemas.microsoft.com/office/drawing/2014/main" val="1352910078"/>
                  </a:ext>
                </a:extLst>
              </a:tr>
              <a:tr h="531229">
                <a:tc>
                  <a:txBody>
                    <a:bodyPr/>
                    <a:lstStyle/>
                    <a:p>
                      <a:pPr algn="ctr"/>
                      <a:r>
                        <a:rPr lang="en-GB" sz="1400" b="1" dirty="0"/>
                        <a:t>Gayatri Mantra </a:t>
                      </a:r>
                    </a:p>
                  </a:txBody>
                  <a:tcPr/>
                </a:tc>
                <a:tc>
                  <a:txBody>
                    <a:bodyPr/>
                    <a:lstStyle/>
                    <a:p>
                      <a:r>
                        <a:rPr lang="en-US" sz="1400" dirty="0"/>
                        <a:t>Hindu mantra used daily by the devout.</a:t>
                      </a:r>
                    </a:p>
                    <a:p>
                      <a:endParaRPr lang="en-GB" dirty="0"/>
                    </a:p>
                  </a:txBody>
                  <a:tcPr/>
                </a:tc>
                <a:extLst>
                  <a:ext uri="{0D108BD9-81ED-4DB2-BD59-A6C34878D82A}">
                    <a16:rowId xmlns:a16="http://schemas.microsoft.com/office/drawing/2014/main" val="4012113030"/>
                  </a:ext>
                </a:extLst>
              </a:tr>
            </a:tbl>
          </a:graphicData>
        </a:graphic>
      </p:graphicFrame>
      <p:pic>
        <p:nvPicPr>
          <p:cNvPr id="36" name="Picture 35">
            <a:extLst>
              <a:ext uri="{FF2B5EF4-FFF2-40B4-BE49-F238E27FC236}">
                <a16:creationId xmlns:a16="http://schemas.microsoft.com/office/drawing/2014/main" id="{05036D46-E87C-9204-4694-550DE20F8ED8}"/>
              </a:ext>
            </a:extLst>
          </p:cNvPr>
          <p:cNvPicPr>
            <a:picLocks noChangeAspect="1"/>
          </p:cNvPicPr>
          <p:nvPr/>
        </p:nvPicPr>
        <p:blipFill>
          <a:blip r:embed="rId8"/>
          <a:stretch>
            <a:fillRect/>
          </a:stretch>
        </p:blipFill>
        <p:spPr>
          <a:xfrm>
            <a:off x="2477615" y="4877330"/>
            <a:ext cx="1822036" cy="1055224"/>
          </a:xfrm>
          <a:prstGeom prst="rect">
            <a:avLst/>
          </a:prstGeom>
        </p:spPr>
      </p:pic>
      <p:pic>
        <p:nvPicPr>
          <p:cNvPr id="38" name="Picture 37">
            <a:extLst>
              <a:ext uri="{FF2B5EF4-FFF2-40B4-BE49-F238E27FC236}">
                <a16:creationId xmlns:a16="http://schemas.microsoft.com/office/drawing/2014/main" id="{B2CA1A9A-03CC-3CE9-757A-435496837AE4}"/>
              </a:ext>
            </a:extLst>
          </p:cNvPr>
          <p:cNvPicPr>
            <a:picLocks noChangeAspect="1"/>
          </p:cNvPicPr>
          <p:nvPr/>
        </p:nvPicPr>
        <p:blipFill>
          <a:blip r:embed="rId9"/>
          <a:stretch>
            <a:fillRect/>
          </a:stretch>
        </p:blipFill>
        <p:spPr>
          <a:xfrm>
            <a:off x="215504" y="4877330"/>
            <a:ext cx="1958799" cy="1055224"/>
          </a:xfrm>
          <a:prstGeom prst="rect">
            <a:avLst/>
          </a:prstGeom>
        </p:spPr>
      </p:pic>
      <p:sp>
        <p:nvSpPr>
          <p:cNvPr id="39" name="TextBox 38">
            <a:extLst>
              <a:ext uri="{FF2B5EF4-FFF2-40B4-BE49-F238E27FC236}">
                <a16:creationId xmlns:a16="http://schemas.microsoft.com/office/drawing/2014/main" id="{BC9CCF6C-1FFD-13CE-67F3-42A1248924BF}"/>
              </a:ext>
            </a:extLst>
          </p:cNvPr>
          <p:cNvSpPr txBox="1"/>
          <p:nvPr/>
        </p:nvSpPr>
        <p:spPr>
          <a:xfrm>
            <a:off x="4396316" y="933976"/>
            <a:ext cx="3582002" cy="369332"/>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1" name="Straight Connector 40">
            <a:extLst>
              <a:ext uri="{FF2B5EF4-FFF2-40B4-BE49-F238E27FC236}">
                <a16:creationId xmlns:a16="http://schemas.microsoft.com/office/drawing/2014/main" id="{D69C4A2F-5A29-6E47-E1B4-739891533259}"/>
              </a:ext>
            </a:extLst>
          </p:cNvPr>
          <p:cNvCxnSpPr>
            <a:cxnSpLocks/>
          </p:cNvCxnSpPr>
          <p:nvPr/>
        </p:nvCxnSpPr>
        <p:spPr>
          <a:xfrm>
            <a:off x="2306043" y="1360416"/>
            <a:ext cx="0" cy="38032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35C3106-A7C6-36C7-C90E-B881CF21BFB0}"/>
              </a:ext>
            </a:extLst>
          </p:cNvPr>
          <p:cNvCxnSpPr/>
          <p:nvPr/>
        </p:nvCxnSpPr>
        <p:spPr>
          <a:xfrm>
            <a:off x="703358" y="2034073"/>
            <a:ext cx="3442996" cy="0"/>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D2EF1E6F-EB32-8297-1573-CCE3AB8B57AB}"/>
              </a:ext>
            </a:extLst>
          </p:cNvPr>
          <p:cNvSpPr txBox="1"/>
          <p:nvPr/>
        </p:nvSpPr>
        <p:spPr>
          <a:xfrm>
            <a:off x="976136" y="1695748"/>
            <a:ext cx="17519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Hindu</a:t>
            </a:r>
          </a:p>
        </p:txBody>
      </p:sp>
      <p:sp>
        <p:nvSpPr>
          <p:cNvPr id="46" name="TextBox 45">
            <a:extLst>
              <a:ext uri="{FF2B5EF4-FFF2-40B4-BE49-F238E27FC236}">
                <a16:creationId xmlns:a16="http://schemas.microsoft.com/office/drawing/2014/main" id="{347C45FC-26F3-7E96-9F29-EB2613E98078}"/>
              </a:ext>
            </a:extLst>
          </p:cNvPr>
          <p:cNvSpPr txBox="1"/>
          <p:nvPr/>
        </p:nvSpPr>
        <p:spPr>
          <a:xfrm>
            <a:off x="2475050" y="1661327"/>
            <a:ext cx="1721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Christianity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7" name="TextBox 46">
            <a:extLst>
              <a:ext uri="{FF2B5EF4-FFF2-40B4-BE49-F238E27FC236}">
                <a16:creationId xmlns:a16="http://schemas.microsoft.com/office/drawing/2014/main" id="{9C70DBE1-D236-6C5E-EF68-2C81AB8A8A34}"/>
              </a:ext>
            </a:extLst>
          </p:cNvPr>
          <p:cNvSpPr txBox="1"/>
          <p:nvPr/>
        </p:nvSpPr>
        <p:spPr>
          <a:xfrm>
            <a:off x="236261" y="2066210"/>
            <a:ext cx="2061872"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Hindus use worship at home and in temples to show commitment to God.   </a:t>
            </a:r>
          </a:p>
        </p:txBody>
      </p:sp>
      <p:sp>
        <p:nvSpPr>
          <p:cNvPr id="48" name="TextBox 47">
            <a:extLst>
              <a:ext uri="{FF2B5EF4-FFF2-40B4-BE49-F238E27FC236}">
                <a16:creationId xmlns:a16="http://schemas.microsoft.com/office/drawing/2014/main" id="{A8539F43-B735-1316-7691-D4D7E623B5E4}"/>
              </a:ext>
            </a:extLst>
          </p:cNvPr>
          <p:cNvSpPr txBox="1"/>
          <p:nvPr/>
        </p:nvSpPr>
        <p:spPr>
          <a:xfrm>
            <a:off x="2424856" y="2136710"/>
            <a:ext cx="1755394"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Christians show commitment to God in different ways, through prayer and communion.</a:t>
            </a:r>
          </a:p>
        </p:txBody>
      </p:sp>
      <p:sp>
        <p:nvSpPr>
          <p:cNvPr id="51" name="TextBox 50">
            <a:extLst>
              <a:ext uri="{FF2B5EF4-FFF2-40B4-BE49-F238E27FC236}">
                <a16:creationId xmlns:a16="http://schemas.microsoft.com/office/drawing/2014/main" id="{49F9C479-23C0-CBD3-7545-58B4A1B1CD3A}"/>
              </a:ext>
            </a:extLst>
          </p:cNvPr>
          <p:cNvSpPr txBox="1"/>
          <p:nvPr/>
        </p:nvSpPr>
        <p:spPr>
          <a:xfrm>
            <a:off x="192624" y="2996744"/>
            <a:ext cx="2015331"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Hindus have a personal God or Goddess whom they pray to regularly. </a:t>
            </a:r>
          </a:p>
        </p:txBody>
      </p:sp>
      <p:sp>
        <p:nvSpPr>
          <p:cNvPr id="52" name="TextBox 51">
            <a:extLst>
              <a:ext uri="{FF2B5EF4-FFF2-40B4-BE49-F238E27FC236}">
                <a16:creationId xmlns:a16="http://schemas.microsoft.com/office/drawing/2014/main" id="{8FCF5572-7BB8-49C4-031F-4130ED6C2CE9}"/>
              </a:ext>
            </a:extLst>
          </p:cNvPr>
          <p:cNvSpPr txBox="1"/>
          <p:nvPr/>
        </p:nvSpPr>
        <p:spPr>
          <a:xfrm>
            <a:off x="2450711" y="3221546"/>
            <a:ext cx="184624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Christians have one God, who they pray to. </a:t>
            </a:r>
          </a:p>
        </p:txBody>
      </p:sp>
      <p:sp>
        <p:nvSpPr>
          <p:cNvPr id="54" name="TextBox 53">
            <a:extLst>
              <a:ext uri="{FF2B5EF4-FFF2-40B4-BE49-F238E27FC236}">
                <a16:creationId xmlns:a16="http://schemas.microsoft.com/office/drawing/2014/main" id="{7EC098CC-C0FB-F9A6-DD37-3A893CB2620C}"/>
              </a:ext>
            </a:extLst>
          </p:cNvPr>
          <p:cNvSpPr txBox="1"/>
          <p:nvPr/>
        </p:nvSpPr>
        <p:spPr>
          <a:xfrm>
            <a:off x="703358" y="964754"/>
            <a:ext cx="3111581" cy="338554"/>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Key facts</a:t>
            </a:r>
          </a:p>
        </p:txBody>
      </p:sp>
      <p:sp>
        <p:nvSpPr>
          <p:cNvPr id="55" name="TextBox 54">
            <a:extLst>
              <a:ext uri="{FF2B5EF4-FFF2-40B4-BE49-F238E27FC236}">
                <a16:creationId xmlns:a16="http://schemas.microsoft.com/office/drawing/2014/main" id="{9B4AF4AE-5A13-4525-0BD1-5F6859F1C405}"/>
              </a:ext>
            </a:extLst>
          </p:cNvPr>
          <p:cNvSpPr txBox="1"/>
          <p:nvPr/>
        </p:nvSpPr>
        <p:spPr>
          <a:xfrm>
            <a:off x="2572559" y="6007627"/>
            <a:ext cx="1588102" cy="338554"/>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56" name="TextBox 55">
            <a:extLst>
              <a:ext uri="{FF2B5EF4-FFF2-40B4-BE49-F238E27FC236}">
                <a16:creationId xmlns:a16="http://schemas.microsoft.com/office/drawing/2014/main" id="{F875085A-3F1B-1582-BFD6-81CC06508764}"/>
              </a:ext>
            </a:extLst>
          </p:cNvPr>
          <p:cNvSpPr txBox="1"/>
          <p:nvPr/>
        </p:nvSpPr>
        <p:spPr>
          <a:xfrm>
            <a:off x="387205" y="6003035"/>
            <a:ext cx="1464906" cy="338554"/>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Temple</a:t>
            </a:r>
          </a:p>
        </p:txBody>
      </p:sp>
      <p:sp>
        <p:nvSpPr>
          <p:cNvPr id="57" name="TextBox 56">
            <a:extLst>
              <a:ext uri="{FF2B5EF4-FFF2-40B4-BE49-F238E27FC236}">
                <a16:creationId xmlns:a16="http://schemas.microsoft.com/office/drawing/2014/main" id="{DF782807-972E-6963-55DA-E341341E12D2}"/>
              </a:ext>
            </a:extLst>
          </p:cNvPr>
          <p:cNvSpPr txBox="1"/>
          <p:nvPr/>
        </p:nvSpPr>
        <p:spPr>
          <a:xfrm>
            <a:off x="352267" y="3821964"/>
            <a:ext cx="182203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Hindus believe Karma may not reward them in this “lifetime”</a:t>
            </a:r>
          </a:p>
        </p:txBody>
      </p:sp>
      <p:sp>
        <p:nvSpPr>
          <p:cNvPr id="58" name="TextBox 57">
            <a:extLst>
              <a:ext uri="{FF2B5EF4-FFF2-40B4-BE49-F238E27FC236}">
                <a16:creationId xmlns:a16="http://schemas.microsoft.com/office/drawing/2014/main" id="{06542045-AAC1-B046-5B98-A5A75FCF6398}"/>
              </a:ext>
            </a:extLst>
          </p:cNvPr>
          <p:cNvSpPr txBox="1"/>
          <p:nvPr/>
        </p:nvSpPr>
        <p:spPr>
          <a:xfrm>
            <a:off x="2458755" y="3867877"/>
            <a:ext cx="1767852"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Christmas story has meaning to all Christians. </a:t>
            </a:r>
          </a:p>
        </p:txBody>
      </p:sp>
      <p:pic>
        <p:nvPicPr>
          <p:cNvPr id="3" name="Picture 2">
            <a:extLst>
              <a:ext uri="{FF2B5EF4-FFF2-40B4-BE49-F238E27FC236}">
                <a16:creationId xmlns:a16="http://schemas.microsoft.com/office/drawing/2014/main" id="{91B81820-D689-1A9B-E220-4E96B5A1D51A}"/>
              </a:ext>
            </a:extLst>
          </p:cNvPr>
          <p:cNvPicPr>
            <a:picLocks noChangeAspect="1"/>
          </p:cNvPicPr>
          <p:nvPr/>
        </p:nvPicPr>
        <p:blipFill>
          <a:blip r:embed="rId10"/>
          <a:stretch>
            <a:fillRect/>
          </a:stretch>
        </p:blipFill>
        <p:spPr>
          <a:xfrm>
            <a:off x="607375" y="1677138"/>
            <a:ext cx="315411" cy="312504"/>
          </a:xfrm>
          <a:prstGeom prst="rect">
            <a:avLst/>
          </a:prstGeom>
        </p:spPr>
      </p:pic>
      <p:pic>
        <p:nvPicPr>
          <p:cNvPr id="5" name="Picture 4">
            <a:extLst>
              <a:ext uri="{FF2B5EF4-FFF2-40B4-BE49-F238E27FC236}">
                <a16:creationId xmlns:a16="http://schemas.microsoft.com/office/drawing/2014/main" id="{6A62BBD4-CFD9-952D-3DAC-A442E0A6AB4B}"/>
              </a:ext>
            </a:extLst>
          </p:cNvPr>
          <p:cNvPicPr>
            <a:picLocks noChangeAspect="1"/>
          </p:cNvPicPr>
          <p:nvPr/>
        </p:nvPicPr>
        <p:blipFill>
          <a:blip r:embed="rId11"/>
          <a:stretch>
            <a:fillRect/>
          </a:stretch>
        </p:blipFill>
        <p:spPr>
          <a:xfrm>
            <a:off x="3878053" y="4243001"/>
            <a:ext cx="460084" cy="566043"/>
          </a:xfrm>
          <a:prstGeom prst="rect">
            <a:avLst/>
          </a:prstGeom>
        </p:spPr>
      </p:pic>
      <p:pic>
        <p:nvPicPr>
          <p:cNvPr id="9" name="Picture 8">
            <a:extLst>
              <a:ext uri="{FF2B5EF4-FFF2-40B4-BE49-F238E27FC236}">
                <a16:creationId xmlns:a16="http://schemas.microsoft.com/office/drawing/2014/main" id="{47088F34-C12B-51A2-4A8B-1E8D87C54BCF}"/>
              </a:ext>
            </a:extLst>
          </p:cNvPr>
          <p:cNvPicPr>
            <a:picLocks noChangeAspect="1"/>
          </p:cNvPicPr>
          <p:nvPr/>
        </p:nvPicPr>
        <p:blipFill>
          <a:blip r:embed="rId2"/>
          <a:stretch>
            <a:fillRect/>
          </a:stretch>
        </p:blipFill>
        <p:spPr>
          <a:xfrm>
            <a:off x="3509009" y="1586254"/>
            <a:ext cx="360583" cy="410510"/>
          </a:xfrm>
          <a:prstGeom prst="rect">
            <a:avLst/>
          </a:prstGeom>
        </p:spPr>
      </p:pic>
      <p:sp>
        <p:nvSpPr>
          <p:cNvPr id="2" name="TextBox 1">
            <a:extLst>
              <a:ext uri="{FF2B5EF4-FFF2-40B4-BE49-F238E27FC236}">
                <a16:creationId xmlns:a16="http://schemas.microsoft.com/office/drawing/2014/main" id="{7D61C2EE-68A0-7949-4A42-055F8A9EB454}"/>
              </a:ext>
            </a:extLst>
          </p:cNvPr>
          <p:cNvSpPr txBox="1"/>
          <p:nvPr/>
        </p:nvSpPr>
        <p:spPr>
          <a:xfrm>
            <a:off x="8342747" y="780088"/>
            <a:ext cx="3360275" cy="338554"/>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Hindu Gods </a:t>
            </a:r>
          </a:p>
        </p:txBody>
      </p:sp>
      <p:sp>
        <p:nvSpPr>
          <p:cNvPr id="4" name="Rectangle 3">
            <a:extLst>
              <a:ext uri="{FF2B5EF4-FFF2-40B4-BE49-F238E27FC236}">
                <a16:creationId xmlns:a16="http://schemas.microsoft.com/office/drawing/2014/main" id="{B60F5F45-9093-E2DC-6CE7-21559505A461}"/>
              </a:ext>
            </a:extLst>
          </p:cNvPr>
          <p:cNvSpPr/>
          <p:nvPr/>
        </p:nvSpPr>
        <p:spPr>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037712"/>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1C993C11435468C6997067B56A476" ma:contentTypeVersion="13" ma:contentTypeDescription="Create a new document." ma:contentTypeScope="" ma:versionID="421b9c114b3f969dc23e3f7119080e25">
  <xsd:schema xmlns:xsd="http://www.w3.org/2001/XMLSchema" xmlns:xs="http://www.w3.org/2001/XMLSchema" xmlns:p="http://schemas.microsoft.com/office/2006/metadata/properties" xmlns:ns2="14028459-005d-4a43-802a-e545a1c4cd1b" xmlns:ns3="da033c91-5507-4732-be57-93588cc08d59" targetNamespace="http://schemas.microsoft.com/office/2006/metadata/properties" ma:root="true" ma:fieldsID="f0fff795aacfe3fa53e017e5a975a89e" ns2:_="" ns3:_="">
    <xsd:import namespace="14028459-005d-4a43-802a-e545a1c4cd1b"/>
    <xsd:import namespace="da033c91-5507-4732-be57-93588cc08d59"/>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28459-005d-4a43-802a-e545a1c4cd1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033c91-5507-4732-be57-93588cc08d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028459-005d-4a43-802a-e545a1c4cd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3A08F2-185A-4C79-98E8-A502C9CF8972}"/>
</file>

<file path=customXml/itemProps2.xml><?xml version="1.0" encoding="utf-8"?>
<ds:datastoreItem xmlns:ds="http://schemas.openxmlformats.org/officeDocument/2006/customXml" ds:itemID="{0BDACA93-C79F-4A73-8364-51CEC7BA0463}">
  <ds:schemaRefs>
    <ds:schemaRef ds:uri="http://schemas.microsoft.com/sharepoint/v3/contenttype/forms"/>
  </ds:schemaRefs>
</ds:datastoreItem>
</file>

<file path=customXml/itemProps3.xml><?xml version="1.0" encoding="utf-8"?>
<ds:datastoreItem xmlns:ds="http://schemas.openxmlformats.org/officeDocument/2006/customXml" ds:itemID="{21B070D8-EA74-4F49-AE31-C7C10FFA6244}">
  <ds:schemaRefs>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fbfaf87b-7bdd-4c4f-a8f3-ec676afede73"/>
    <ds:schemaRef ds:uri="http://purl.org/dc/dcmitype/"/>
    <ds:schemaRef ds:uri="http://schemas.openxmlformats.org/package/2006/metadata/core-properties"/>
    <ds:schemaRef ds:uri="597c8b6c-d28d-4116-9221-2285f0b8389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TotalTime>
  <Words>922</Words>
  <Application>Microsoft Office PowerPoint</Application>
  <PresentationFormat>Widescreen</PresentationFormat>
  <Paragraphs>115</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Comic Sans MS</vt:lpstr>
      <vt:lpstr>Gill Sans MT</vt:lpstr>
      <vt:lpstr>Letter-join Plus 8</vt:lpstr>
      <vt:lpstr>Linkpen 27b Join</vt:lpstr>
      <vt:lpstr>Parcel</vt:lpstr>
      <vt:lpstr>Office Theme</vt:lpstr>
      <vt:lpstr>PowerPoint Presentation</vt:lpstr>
      <vt:lpstr>PowerPoint Presentation</vt:lpstr>
      <vt:lpstr>PowerPoint Presentation</vt:lpstr>
    </vt:vector>
  </TitlesOfParts>
  <Company>Enquire Learning Trus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Kimberley Rands</dc:creator>
  <cp:lastModifiedBy>Kimberley Rands</cp:lastModifiedBy>
  <cp:revision>1</cp:revision>
  <dcterms:created xsi:type="dcterms:W3CDTF">2025-01-10T15:48:56Z</dcterms:created>
  <dcterms:modified xsi:type="dcterms:W3CDTF">2025-01-10T15:54:28Z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0x0101003F51C993C11435468C6997067B56A476</vt:lpwstr>
  </property>
  <property fmtid="{D5CDD505-2E9C-101B-9397-08002B2CF9AE}" pid="3" name="MediaServiceImageTags">
    <vt:lpwstr/>
  </property>
</Properties>
</file>