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2" d="100"/>
          <a:sy n="102" d="100"/>
        </p:scale>
        <p:origin x="58" y="3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641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618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0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534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02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261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564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809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771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32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21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A1C5C-C772-4DA8-8C9F-280179F5ECFD}" type="datetimeFigureOut">
              <a:rPr lang="en-GB" smtClean="0"/>
              <a:t>24/01/2020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465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007" y="133149"/>
            <a:ext cx="11712633" cy="789564"/>
          </a:xfrm>
        </p:spPr>
        <p:txBody>
          <a:bodyPr>
            <a:normAutofit fontScale="90000"/>
          </a:bodyPr>
          <a:lstStyle/>
          <a:p>
            <a:r>
              <a:rPr lang="en-GB" sz="73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PHYSICAL EDUCATION</a:t>
            </a:r>
            <a:r>
              <a:rPr lang="en-GB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en-GB" sz="49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AT KEELBY</a:t>
            </a:r>
            <a:endParaRPr lang="en-GB" sz="49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228" y="1021272"/>
            <a:ext cx="2892997" cy="286232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Our </a:t>
            </a:r>
            <a:r>
              <a:rPr lang="en-GB" dirty="0" smtClean="0"/>
              <a:t>PE</a:t>
            </a:r>
            <a:r>
              <a:rPr lang="en-GB" dirty="0" smtClean="0"/>
              <a:t> </a:t>
            </a:r>
            <a:r>
              <a:rPr lang="en-GB" dirty="0"/>
              <a:t>curriculum is designed </a:t>
            </a:r>
            <a:r>
              <a:rPr lang="en-GB" dirty="0" smtClean="0"/>
              <a:t>to educate our pupils through physical activities. We aim to develop students’ physical competence and knowledge of movement and safety,  while equipping them to lead an active and healthy lifestyle. 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232463" y="1021272"/>
            <a:ext cx="3159006" cy="3031599"/>
          </a:xfrm>
          <a:prstGeom prst="rect">
            <a:avLst/>
          </a:prstGeom>
          <a:noFill/>
          <a:ln w="25400">
            <a:solidFill>
              <a:schemeClr val="accent6">
                <a:lumMod val="40000"/>
                <a:lumOff val="6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 smtClean="0"/>
              <a:t>Big Ideas</a:t>
            </a:r>
          </a:p>
          <a:p>
            <a:endParaRPr lang="en-GB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b="1" dirty="0" smtClean="0"/>
              <a:t>Acquiring and Developing Skills. </a:t>
            </a:r>
            <a:r>
              <a:rPr lang="en-GB" sz="1000" dirty="0" smtClean="0"/>
              <a:t>Children should be taught to use running, jumping, catching and throwing in isolation and in combination. </a:t>
            </a:r>
            <a:endParaRPr lang="en-GB" sz="1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b="1" dirty="0" smtClean="0"/>
              <a:t>Selecting and applying skills, tactics and compositional ideas. </a:t>
            </a:r>
            <a:r>
              <a:rPr lang="en-GB" sz="1000" dirty="0" smtClean="0"/>
              <a:t>Pupils should be taught to participate in team games, developing simple tactics for attacking and defending. </a:t>
            </a:r>
            <a:endParaRPr lang="en-GB" sz="1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b="1" dirty="0" smtClean="0"/>
              <a:t>Evaluating and improving performance </a:t>
            </a:r>
            <a:r>
              <a:rPr lang="en-GB" sz="1000" dirty="0" smtClean="0"/>
              <a:t>where children analyse and critique their own performance and the performance of others in order to improve it. </a:t>
            </a:r>
            <a:endParaRPr lang="en-GB" sz="1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b="1" dirty="0" smtClean="0"/>
              <a:t>Knowledge and understanding of Health and Fitness. </a:t>
            </a:r>
            <a:r>
              <a:rPr lang="en-GB" sz="1000" dirty="0" smtClean="0"/>
              <a:t>Pupils should be taught about the benefits of being physically active and leading a healthy lifestyle. </a:t>
            </a:r>
            <a:endParaRPr lang="en-GB" sz="1400" b="1" dirty="0"/>
          </a:p>
          <a:p>
            <a:endParaRPr lang="en-GB" sz="14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6464927" y="1021272"/>
            <a:ext cx="5513713" cy="2893100"/>
          </a:xfrm>
          <a:prstGeom prst="rect">
            <a:avLst/>
          </a:prstGeom>
          <a:noFill/>
          <a:ln w="25400">
            <a:solidFill>
              <a:schemeClr val="accent6">
                <a:lumMod val="40000"/>
                <a:lumOff val="6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Content and Sequencing</a:t>
            </a:r>
          </a:p>
          <a:p>
            <a:pPr algn="ctr"/>
            <a:endParaRPr lang="en-GB" sz="1200" b="1" dirty="0" smtClean="0"/>
          </a:p>
          <a:p>
            <a:pPr algn="ctr"/>
            <a:endParaRPr lang="en-GB" sz="1200" b="1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2 lessons per week (back-to-back over the same morning or afternoon).</a:t>
            </a: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 </a:t>
            </a:r>
            <a:r>
              <a:rPr lang="en-GB" sz="1000" dirty="0" smtClean="0"/>
              <a:t>PE long term overview provided to staff to ensure National Curriculum coverage and to ensure sequencing allows skills to be revisited and developed year-on-year.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 </a:t>
            </a:r>
            <a:r>
              <a:rPr lang="en-GB" sz="1000" dirty="0" smtClean="0"/>
              <a:t>Gymnastics is timetabled across the </a:t>
            </a:r>
          </a:p>
          <a:p>
            <a:r>
              <a:rPr lang="en-GB" sz="1000" dirty="0" smtClean="0"/>
              <a:t>the whole school in Autumn 1, Spring 1 </a:t>
            </a:r>
          </a:p>
          <a:p>
            <a:r>
              <a:rPr lang="en-GB" sz="1000" dirty="0" smtClean="0"/>
              <a:t>and Spring 2.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 </a:t>
            </a:r>
            <a:r>
              <a:rPr lang="en-GB" sz="1000" dirty="0" smtClean="0"/>
              <a:t>Dance is timetabled across the whole</a:t>
            </a:r>
          </a:p>
          <a:p>
            <a:r>
              <a:rPr lang="en-GB" sz="1000" dirty="0" smtClean="0"/>
              <a:t>School in Autumn 2 and Spring 1.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/>
              <a:t> </a:t>
            </a:r>
            <a:r>
              <a:rPr lang="en-GB" sz="1000" dirty="0" smtClean="0"/>
              <a:t>Games is timetabled across the whole </a:t>
            </a:r>
          </a:p>
          <a:p>
            <a:r>
              <a:rPr lang="en-GB" sz="1000" dirty="0" smtClean="0"/>
              <a:t>School in Autumn 1, Spring 2, Summer 1 </a:t>
            </a:r>
          </a:p>
          <a:p>
            <a:r>
              <a:rPr lang="en-GB" sz="1000" dirty="0" smtClean="0"/>
              <a:t>&amp; Summer 2.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Athletics is timetabled in Autumn 2, </a:t>
            </a:r>
          </a:p>
          <a:p>
            <a:r>
              <a:rPr lang="en-GB" sz="1000" dirty="0" smtClean="0"/>
              <a:t>Summer 1 &amp; Summer 2 (except KS1 in S1)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Swimming is delivered in the summer of Y5.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228" y="4002720"/>
            <a:ext cx="3020589" cy="2693045"/>
          </a:xfrm>
          <a:prstGeom prst="rect">
            <a:avLst/>
          </a:prstGeom>
          <a:noFill/>
          <a:ln w="25400">
            <a:solidFill>
              <a:schemeClr val="accent6">
                <a:lumMod val="40000"/>
                <a:lumOff val="6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Links with English </a:t>
            </a:r>
          </a:p>
          <a:p>
            <a:pPr algn="ctr"/>
            <a:r>
              <a:rPr lang="en-GB" b="1" dirty="0" smtClean="0"/>
              <a:t>and Maths</a:t>
            </a:r>
            <a:endParaRPr lang="en-GB" sz="800" b="1" dirty="0"/>
          </a:p>
          <a:p>
            <a:pPr algn="ctr"/>
            <a:endParaRPr lang="en-GB" sz="800" dirty="0" smtClean="0"/>
          </a:p>
          <a:p>
            <a:pPr algn="ctr"/>
            <a:endParaRPr lang="en-GB" sz="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Every lesson is a reading lesson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High quality texts chosen for English that </a:t>
            </a:r>
            <a:r>
              <a:rPr lang="en-GB" sz="1300" dirty="0" smtClean="0"/>
              <a:t>may link </a:t>
            </a:r>
            <a:r>
              <a:rPr lang="en-GB" sz="1300" dirty="0" smtClean="0"/>
              <a:t>with </a:t>
            </a:r>
            <a:r>
              <a:rPr lang="en-GB" sz="1300" dirty="0" smtClean="0"/>
              <a:t>PE </a:t>
            </a:r>
            <a:r>
              <a:rPr lang="en-GB" sz="1300" dirty="0" smtClean="0"/>
              <a:t>units where appropriate. </a:t>
            </a:r>
            <a:endParaRPr lang="en-GB" sz="13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Expression of critiques and opinions both orally and in written </a:t>
            </a:r>
            <a:r>
              <a:rPr lang="en-GB" sz="1300" dirty="0" smtClean="0"/>
              <a:t>form.</a:t>
            </a:r>
            <a:endParaRPr lang="en-GB" sz="13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PE specific language to be taught, used and regularly used in everyday discussions. </a:t>
            </a:r>
            <a:endParaRPr lang="en-GB" sz="1300" dirty="0"/>
          </a:p>
        </p:txBody>
      </p:sp>
      <p:sp>
        <p:nvSpPr>
          <p:cNvPr id="14" name="TextBox 13"/>
          <p:cNvSpPr txBox="1"/>
          <p:nvPr/>
        </p:nvSpPr>
        <p:spPr>
          <a:xfrm>
            <a:off x="6464927" y="4002720"/>
            <a:ext cx="2837694" cy="2585323"/>
          </a:xfrm>
          <a:prstGeom prst="rect">
            <a:avLst/>
          </a:prstGeom>
          <a:noFill/>
          <a:ln w="25400">
            <a:solidFill>
              <a:schemeClr val="accent6">
                <a:lumMod val="40000"/>
                <a:lumOff val="6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Outcomes</a:t>
            </a:r>
            <a:endParaRPr lang="en-GB" sz="1400" b="1" dirty="0" smtClean="0"/>
          </a:p>
          <a:p>
            <a:pPr algn="ctr"/>
            <a:endParaRPr lang="en-GB" sz="13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 smtClean="0"/>
              <a:t>All </a:t>
            </a:r>
            <a:r>
              <a:rPr lang="en-GB" sz="1000" dirty="0" smtClean="0"/>
              <a:t>units begin with a visual examples of elite performance (what could be achieved).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/>
              <a:t> </a:t>
            </a:r>
            <a:r>
              <a:rPr lang="en-GB" sz="1000" dirty="0" smtClean="0"/>
              <a:t>All children to complete practice sessions/routines as skills are refined ahead of playing competitively and/or performing in front of peers. </a:t>
            </a:r>
            <a:endParaRPr lang="en-GB" sz="1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/>
              <a:t> </a:t>
            </a:r>
            <a:r>
              <a:rPr lang="en-GB" sz="1000" dirty="0" smtClean="0"/>
              <a:t>All children to have the chance to apply skills taught in a game situation (games units) or in a final performance/routine (gymnastics/dance).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/>
              <a:t> </a:t>
            </a:r>
            <a:r>
              <a:rPr lang="en-GB" sz="1000" dirty="0" smtClean="0"/>
              <a:t>End of unit self-evaluation/reflection to take place with areas for improvement identified. </a:t>
            </a:r>
          </a:p>
          <a:p>
            <a:endParaRPr lang="en-GB" sz="1100" dirty="0"/>
          </a:p>
        </p:txBody>
      </p:sp>
      <p:sp>
        <p:nvSpPr>
          <p:cNvPr id="15" name="TextBox 14"/>
          <p:cNvSpPr txBox="1"/>
          <p:nvPr/>
        </p:nvSpPr>
        <p:spPr>
          <a:xfrm>
            <a:off x="9367935" y="4002720"/>
            <a:ext cx="2610705" cy="2569934"/>
          </a:xfrm>
          <a:prstGeom prst="rect">
            <a:avLst/>
          </a:prstGeom>
          <a:noFill/>
          <a:ln w="25400">
            <a:solidFill>
              <a:schemeClr val="accent6">
                <a:lumMod val="40000"/>
                <a:lumOff val="6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Support</a:t>
            </a:r>
          </a:p>
          <a:p>
            <a:pPr algn="ctr"/>
            <a:endParaRPr lang="en-GB" dirty="0"/>
          </a:p>
          <a:p>
            <a:r>
              <a:rPr lang="en-GB" sz="1300" dirty="0"/>
              <a:t>E</a:t>
            </a:r>
            <a:r>
              <a:rPr lang="en-GB" sz="1300" dirty="0" smtClean="0"/>
              <a:t>veryone has access to the </a:t>
            </a:r>
            <a:r>
              <a:rPr lang="en-GB" sz="1300" dirty="0" smtClean="0"/>
              <a:t>Physical Education</a:t>
            </a:r>
            <a:r>
              <a:rPr lang="en-GB" sz="1300" dirty="0" smtClean="0"/>
              <a:t> </a:t>
            </a:r>
            <a:r>
              <a:rPr lang="en-GB" sz="1300" dirty="0" smtClean="0"/>
              <a:t>National Curriculum.</a:t>
            </a:r>
          </a:p>
          <a:p>
            <a:endParaRPr lang="en-GB" sz="1300" dirty="0"/>
          </a:p>
          <a:p>
            <a:r>
              <a:rPr lang="en-GB" sz="1300" dirty="0" smtClean="0"/>
              <a:t>Support is provided for those learners who require it</a:t>
            </a:r>
          </a:p>
          <a:p>
            <a:endParaRPr lang="en-GB" sz="1300" dirty="0"/>
          </a:p>
          <a:p>
            <a:r>
              <a:rPr lang="en-GB" sz="1300" dirty="0" smtClean="0"/>
              <a:t>Considerations is given for learners who grasp concepts </a:t>
            </a:r>
            <a:r>
              <a:rPr lang="en-GB" sz="1300" dirty="0" smtClean="0"/>
              <a:t>and new skills more </a:t>
            </a:r>
            <a:r>
              <a:rPr lang="en-GB" sz="1300" dirty="0" smtClean="0"/>
              <a:t>rapidly</a:t>
            </a:r>
            <a:endParaRPr lang="en-GB" sz="800" dirty="0"/>
          </a:p>
          <a:p>
            <a:endParaRPr lang="en-GB" sz="800" dirty="0"/>
          </a:p>
        </p:txBody>
      </p:sp>
      <p:pic>
        <p:nvPicPr>
          <p:cNvPr id="1036" name="Picture 12" descr="Image result for black and white light bulb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4308" y="1118810"/>
            <a:ext cx="390767" cy="349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3232463" y="4002720"/>
            <a:ext cx="3159006" cy="2646878"/>
          </a:xfrm>
          <a:prstGeom prst="rect">
            <a:avLst/>
          </a:prstGeom>
          <a:noFill/>
          <a:ln w="25400">
            <a:solidFill>
              <a:schemeClr val="accent6">
                <a:lumMod val="40000"/>
                <a:lumOff val="6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Retrieval Practice</a:t>
            </a:r>
          </a:p>
          <a:p>
            <a:endParaRPr lang="en-GB" sz="800" dirty="0" smtClean="0"/>
          </a:p>
          <a:p>
            <a:endParaRPr lang="en-GB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Knowledge, skills and vocabulary identified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Key concepts and PE specific vocabulary to identified, taught (some above</a:t>
            </a:r>
            <a:r>
              <a:rPr lang="en-GB" sz="1200" dirty="0" smtClean="0"/>
              <a:t>) </a:t>
            </a:r>
            <a:r>
              <a:rPr lang="en-GB" sz="1200" dirty="0" smtClean="0"/>
              <a:t>and </a:t>
            </a:r>
            <a:r>
              <a:rPr lang="en-GB" sz="1200" dirty="0" smtClean="0"/>
              <a:t>revisited</a:t>
            </a:r>
            <a:endParaRPr lang="en-GB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Key </a:t>
            </a:r>
            <a:r>
              <a:rPr lang="en-GB" sz="1200" dirty="0" smtClean="0"/>
              <a:t>skills are developed and connections made with previous attempts/units from previous terms/years.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 </a:t>
            </a:r>
            <a:r>
              <a:rPr lang="en-GB" sz="1200" dirty="0" smtClean="0"/>
              <a:t>Evaluations are valued and reflection linked to previous lessons, performances or game situations. </a:t>
            </a:r>
            <a:endParaRPr lang="en-GB" sz="800" dirty="0" smtClean="0"/>
          </a:p>
          <a:p>
            <a:endParaRPr lang="en-GB" sz="800" dirty="0" smtClean="0"/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23" name="Picture 22" descr="Image result for sequencing symbols black and whitwe&quot;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10" t="11841" r="5731" b="75002"/>
          <a:stretch/>
        </p:blipFill>
        <p:spPr bwMode="auto">
          <a:xfrm>
            <a:off x="6607467" y="1064310"/>
            <a:ext cx="854912" cy="4996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40" name="Picture 16" descr="Image result for black and white book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584" y="4108913"/>
            <a:ext cx="340394" cy="34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56" y="4065197"/>
            <a:ext cx="324431" cy="335262"/>
          </a:xfrm>
          <a:prstGeom prst="rect">
            <a:avLst/>
          </a:prstGeom>
        </p:spPr>
      </p:pic>
      <p:pic>
        <p:nvPicPr>
          <p:cNvPr id="28" name="Picture 12" descr="Image result for black and white light bulb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578" y="1075769"/>
            <a:ext cx="438858" cy="392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 descr="Image result for sequencing symbols black and whitwe&quot;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10" t="11841" r="5731" b="75002"/>
          <a:stretch/>
        </p:blipFill>
        <p:spPr bwMode="auto">
          <a:xfrm>
            <a:off x="11122575" y="1064311"/>
            <a:ext cx="854912" cy="4996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0" name="Picture 16" descr="Image result for black and white book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0904" y="4108913"/>
            <a:ext cx="340394" cy="34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0107" y="4114093"/>
            <a:ext cx="324431" cy="335262"/>
          </a:xfrm>
          <a:prstGeom prst="rect">
            <a:avLst/>
          </a:prstGeom>
        </p:spPr>
      </p:pic>
      <p:pic>
        <p:nvPicPr>
          <p:cNvPr id="1044" name="Picture 20" descr="Image result for helping up mountain cartoon black and white&quot;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t="21387" r="24088" b="7592"/>
          <a:stretch/>
        </p:blipFill>
        <p:spPr bwMode="auto">
          <a:xfrm>
            <a:off x="11476653" y="4114093"/>
            <a:ext cx="363894" cy="36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0" descr="Image result for helping up mountain cartoon black and white&quot;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t="21387" r="24088" b="7592"/>
          <a:stretch/>
        </p:blipFill>
        <p:spPr bwMode="auto">
          <a:xfrm>
            <a:off x="9538996" y="4122168"/>
            <a:ext cx="363894" cy="36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Image result for progress graph black and white clip art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530" y="4108913"/>
            <a:ext cx="340442" cy="34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2" descr="Image result for progress graph black and white clip art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4615" y="4079280"/>
            <a:ext cx="340442" cy="34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Image result for paintbrush black and whit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3577" y="74066"/>
            <a:ext cx="943910" cy="891520"/>
          </a:xfrm>
          <a:prstGeom prst="rect">
            <a:avLst/>
          </a:prstGeom>
        </p:spPr>
      </p:pic>
      <p:pic>
        <p:nvPicPr>
          <p:cNvPr id="25" name="Picture 2" descr="https://static.thenounproject.com/png/1473837-200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007" y="114189"/>
            <a:ext cx="787957" cy="787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982621" y="2231873"/>
            <a:ext cx="2994866" cy="1732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726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489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PHYSICAL EDUCATION AT KEELBY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 AT MIDDLETHORPE</dc:title>
  <dc:creator>Simpson, Rachel</dc:creator>
  <cp:lastModifiedBy>Claybourn, Steven</cp:lastModifiedBy>
  <cp:revision>47</cp:revision>
  <cp:lastPrinted>2020-01-24T15:04:47Z</cp:lastPrinted>
  <dcterms:created xsi:type="dcterms:W3CDTF">2019-11-06T10:58:00Z</dcterms:created>
  <dcterms:modified xsi:type="dcterms:W3CDTF">2020-01-24T15:05:38Z</dcterms:modified>
</cp:coreProperties>
</file>