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4" d="100"/>
          <a:sy n="84" d="100"/>
        </p:scale>
        <p:origin x="538" y="1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272641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2934618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41510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546534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A0A1C5C-C772-4DA8-8C9F-280179F5ECFD}" type="datetimeFigureOut">
              <a:rPr lang="en-GB" smtClean="0"/>
              <a:t>19/02/2020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95402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A0A1C5C-C772-4DA8-8C9F-280179F5ECFD}" type="datetimeFigureOut">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243261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A0A1C5C-C772-4DA8-8C9F-280179F5ECFD}" type="datetimeFigureOut">
              <a:rPr lang="en-GB" smtClean="0"/>
              <a:t>19/02/2020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38756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A0A1C5C-C772-4DA8-8C9F-280179F5ECFD}" type="datetimeFigureOut">
              <a:rPr lang="en-GB" smtClean="0"/>
              <a:t>19/02/2020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866809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A1C5C-C772-4DA8-8C9F-280179F5ECFD}" type="datetimeFigureOut">
              <a:rPr lang="en-GB" smtClean="0"/>
              <a:t>19/02/2020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06377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39632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19/02/2020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15921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A1C5C-C772-4DA8-8C9F-280179F5ECFD}" type="datetimeFigureOut">
              <a:rPr lang="en-GB" smtClean="0"/>
              <a:t>19/02/2020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528CDF-34B0-476D-828F-40429942BC2E}" type="slidenum">
              <a:rPr lang="en-GB" smtClean="0"/>
              <a:t>‹#›</a:t>
            </a:fld>
            <a:endParaRPr lang="en-GB"/>
          </a:p>
        </p:txBody>
      </p:sp>
    </p:spTree>
    <p:extLst>
      <p:ext uri="{BB962C8B-B14F-4D97-AF65-F5344CB8AC3E}">
        <p14:creationId xmlns:p14="http://schemas.microsoft.com/office/powerpoint/2010/main" val="480465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914" y="160338"/>
            <a:ext cx="11712633" cy="789564"/>
          </a:xfrm>
        </p:spPr>
        <p:txBody>
          <a:bodyPr>
            <a:normAutofit fontScale="90000"/>
          </a:bodyPr>
          <a:lstStyle/>
          <a:p>
            <a:r>
              <a:rPr lang="en-GB" sz="6700" b="1" dirty="0" smtClean="0">
                <a:solidFill>
                  <a:srgbClr val="C00000"/>
                </a:solidFill>
              </a:rPr>
              <a:t>RELIGIOUS EDUCATION</a:t>
            </a:r>
            <a:r>
              <a:rPr lang="en-GB" sz="5300" dirty="0" smtClean="0">
                <a:solidFill>
                  <a:srgbClr val="C00000"/>
                </a:solidFill>
              </a:rPr>
              <a:t> </a:t>
            </a:r>
            <a:r>
              <a:rPr lang="en-GB" sz="4900" dirty="0" smtClean="0">
                <a:solidFill>
                  <a:srgbClr val="C00000"/>
                </a:solidFill>
              </a:rPr>
              <a:t>AT KEELBY</a:t>
            </a:r>
            <a:endParaRPr lang="en-GB" sz="4900" dirty="0">
              <a:solidFill>
                <a:srgbClr val="C00000"/>
              </a:solidFill>
            </a:endParaRPr>
          </a:p>
        </p:txBody>
      </p:sp>
      <p:sp>
        <p:nvSpPr>
          <p:cNvPr id="6" name="TextBox 5"/>
          <p:cNvSpPr txBox="1"/>
          <p:nvPr/>
        </p:nvSpPr>
        <p:spPr>
          <a:xfrm>
            <a:off x="264820" y="1021272"/>
            <a:ext cx="2892997" cy="2877711"/>
          </a:xfrm>
          <a:prstGeom prst="rect">
            <a:avLst/>
          </a:prstGeom>
          <a:solidFill>
            <a:srgbClr val="C00000"/>
          </a:solidFill>
          <a:ln>
            <a:solidFill>
              <a:srgbClr val="C00000"/>
            </a:solidFill>
          </a:ln>
        </p:spPr>
        <p:txBody>
          <a:bodyPr wrap="square" rtlCol="0">
            <a:spAutoFit/>
          </a:bodyPr>
          <a:lstStyle/>
          <a:p>
            <a:r>
              <a:rPr lang="en-GB" sz="1900" dirty="0" smtClean="0"/>
              <a:t>Our RE curriculum aims to enable children to think critically about religion and to be culturally aware of the many beliefs in the UK. We aspire for children to be respectful citizens whilst also considering their own faith and beliefs</a:t>
            </a:r>
            <a:r>
              <a:rPr lang="en-GB" sz="1900" dirty="0" smtClean="0"/>
              <a:t>.</a:t>
            </a:r>
            <a:endParaRPr lang="en-GB" sz="1050" dirty="0"/>
          </a:p>
          <a:p>
            <a:endParaRPr lang="en-GB" sz="1000" dirty="0" smtClean="0"/>
          </a:p>
        </p:txBody>
      </p:sp>
      <p:sp>
        <p:nvSpPr>
          <p:cNvPr id="7" name="TextBox 6"/>
          <p:cNvSpPr txBox="1"/>
          <p:nvPr/>
        </p:nvSpPr>
        <p:spPr>
          <a:xfrm>
            <a:off x="3232463" y="1021272"/>
            <a:ext cx="3159006" cy="2893100"/>
          </a:xfrm>
          <a:prstGeom prst="rect">
            <a:avLst/>
          </a:prstGeom>
          <a:noFill/>
          <a:ln w="25400">
            <a:solidFill>
              <a:srgbClr val="C00000"/>
            </a:solidFill>
            <a:prstDash val="sysDash"/>
          </a:ln>
        </p:spPr>
        <p:txBody>
          <a:bodyPr wrap="square" rtlCol="0">
            <a:spAutoFit/>
          </a:bodyPr>
          <a:lstStyle/>
          <a:p>
            <a:pPr algn="ctr"/>
            <a:r>
              <a:rPr lang="en-GB" sz="1500" b="1" dirty="0" smtClean="0"/>
              <a:t>Big Ideas</a:t>
            </a:r>
          </a:p>
          <a:p>
            <a:pPr algn="ctr"/>
            <a:endParaRPr lang="en-GB" sz="1500" b="1" dirty="0" smtClean="0"/>
          </a:p>
          <a:p>
            <a:pPr marL="285750" indent="-285750">
              <a:buFont typeface="Arial" panose="020B0604020202020204" pitchFamily="34" charset="0"/>
              <a:buChar char="•"/>
            </a:pPr>
            <a:r>
              <a:rPr lang="en-GB" sz="1400" b="1" dirty="0" smtClean="0"/>
              <a:t>Investigating facets of religion </a:t>
            </a:r>
            <a:r>
              <a:rPr lang="en-GB" sz="1200" dirty="0" smtClean="0"/>
              <a:t>(places of worship, artefacts, symbols, holy scripture)</a:t>
            </a:r>
            <a:endParaRPr lang="en-GB" sz="1200" b="1" dirty="0" smtClean="0"/>
          </a:p>
          <a:p>
            <a:pPr marL="285750" indent="-285750">
              <a:buFont typeface="Arial" panose="020B0604020202020204" pitchFamily="34" charset="0"/>
              <a:buChar char="•"/>
            </a:pPr>
            <a:r>
              <a:rPr lang="en-GB" sz="1400" b="1" dirty="0" smtClean="0"/>
              <a:t>Religious story telling </a:t>
            </a:r>
            <a:r>
              <a:rPr lang="en-GB" sz="1200" dirty="0" smtClean="0"/>
              <a:t>(investigating scripture and inferring messages and morals)</a:t>
            </a:r>
            <a:endParaRPr lang="en-GB" sz="1200" b="1" dirty="0" smtClean="0"/>
          </a:p>
          <a:p>
            <a:pPr marL="285750" indent="-285750">
              <a:buFont typeface="Arial" panose="020B0604020202020204" pitchFamily="34" charset="0"/>
              <a:buChar char="•"/>
            </a:pPr>
            <a:r>
              <a:rPr lang="en-GB" sz="1400" b="1" dirty="0" smtClean="0"/>
              <a:t>Commitment </a:t>
            </a:r>
            <a:r>
              <a:rPr lang="en-GB" sz="1200" dirty="0" smtClean="0"/>
              <a:t>(exploring why people do the things they do)</a:t>
            </a:r>
          </a:p>
          <a:p>
            <a:pPr marL="285750" indent="-285750">
              <a:buFont typeface="Arial" panose="020B0604020202020204" pitchFamily="34" charset="0"/>
              <a:buChar char="•"/>
            </a:pPr>
            <a:r>
              <a:rPr lang="en-GB" sz="1400" b="1" dirty="0" smtClean="0"/>
              <a:t>Philosophy </a:t>
            </a:r>
            <a:r>
              <a:rPr lang="en-GB" sz="1200" dirty="0" smtClean="0"/>
              <a:t>(posing questions, thinking deeply and forming respectful opinions</a:t>
            </a:r>
            <a:r>
              <a:rPr lang="en-GB" sz="1200" dirty="0" smtClean="0"/>
              <a:t>)</a:t>
            </a:r>
          </a:p>
          <a:p>
            <a:pPr marL="285750" indent="-285750">
              <a:buFont typeface="Arial" panose="020B0604020202020204" pitchFamily="34" charset="0"/>
              <a:buChar char="•"/>
            </a:pPr>
            <a:endParaRPr lang="en-GB" sz="1200" dirty="0" smtClean="0"/>
          </a:p>
          <a:p>
            <a:pPr marL="285750" indent="-285750">
              <a:buFont typeface="Arial" panose="020B0604020202020204" pitchFamily="34" charset="0"/>
              <a:buChar char="•"/>
            </a:pPr>
            <a:endParaRPr lang="en-GB" sz="600" dirty="0" smtClean="0"/>
          </a:p>
        </p:txBody>
      </p:sp>
      <p:sp>
        <p:nvSpPr>
          <p:cNvPr id="10" name="TextBox 9"/>
          <p:cNvSpPr txBox="1"/>
          <p:nvPr/>
        </p:nvSpPr>
        <p:spPr>
          <a:xfrm>
            <a:off x="6464927" y="1021272"/>
            <a:ext cx="5513713" cy="2862322"/>
          </a:xfrm>
          <a:prstGeom prst="rect">
            <a:avLst/>
          </a:prstGeom>
          <a:noFill/>
          <a:ln w="25400">
            <a:solidFill>
              <a:srgbClr val="C00000"/>
            </a:solidFill>
            <a:prstDash val="sysDash"/>
          </a:ln>
        </p:spPr>
        <p:txBody>
          <a:bodyPr wrap="square" rtlCol="0">
            <a:spAutoFit/>
          </a:bodyPr>
          <a:lstStyle/>
          <a:p>
            <a:pPr algn="ctr"/>
            <a:r>
              <a:rPr lang="en-GB" b="1" dirty="0" smtClean="0"/>
              <a:t>Content and Sequencing</a:t>
            </a:r>
          </a:p>
          <a:p>
            <a:pPr algn="ctr"/>
            <a:endParaRPr lang="en-GB" sz="1200" b="1" dirty="0" smtClean="0"/>
          </a:p>
          <a:p>
            <a:pPr marL="285750" indent="-285750">
              <a:buFont typeface="Arial" panose="020B0604020202020204" pitchFamily="34" charset="0"/>
              <a:buChar char="•"/>
            </a:pPr>
            <a:r>
              <a:rPr lang="en-GB" sz="1000" dirty="0" smtClean="0"/>
              <a:t>6 half termly units per year</a:t>
            </a:r>
          </a:p>
          <a:p>
            <a:pPr marL="285750" indent="-285750">
              <a:buFont typeface="Arial" panose="020B0604020202020204" pitchFamily="34" charset="0"/>
              <a:buChar char="•"/>
            </a:pPr>
            <a:r>
              <a:rPr lang="en-GB" sz="1000" dirty="0" smtClean="0"/>
              <a:t>Content of the National curriculum and </a:t>
            </a:r>
            <a:r>
              <a:rPr lang="en-GB" sz="1000" dirty="0"/>
              <a:t>to ensure our children have an accurate understanding of the </a:t>
            </a:r>
            <a:r>
              <a:rPr lang="en-GB" sz="1000" dirty="0" smtClean="0"/>
              <a:t>religious beliefs </a:t>
            </a:r>
            <a:r>
              <a:rPr lang="en-GB" sz="1000" dirty="0"/>
              <a:t>of the world in which they live</a:t>
            </a:r>
            <a:r>
              <a:rPr lang="en-GB" sz="1000" dirty="0" smtClean="0"/>
              <a:t>. Content from Discovery RE scheme.</a:t>
            </a:r>
          </a:p>
          <a:p>
            <a:r>
              <a:rPr lang="en-GB" sz="1000" b="1" dirty="0" smtClean="0"/>
              <a:t>Religious studies in KS1 </a:t>
            </a:r>
          </a:p>
          <a:p>
            <a:pPr marL="171450" indent="-171450">
              <a:buFont typeface="Arial" panose="020B0604020202020204" pitchFamily="34" charset="0"/>
              <a:buChar char="•"/>
            </a:pPr>
            <a:r>
              <a:rPr lang="en-GB" sz="1000" dirty="0" smtClean="0"/>
              <a:t>Y1 Judaism and Christianity exploring these people’s relationship with God</a:t>
            </a:r>
          </a:p>
          <a:p>
            <a:pPr marL="171450" indent="-171450">
              <a:buFont typeface="Arial" panose="020B0604020202020204" pitchFamily="34" charset="0"/>
              <a:buChar char="•"/>
            </a:pPr>
            <a:r>
              <a:rPr lang="en-GB" sz="1000" dirty="0" smtClean="0"/>
              <a:t>Y2 </a:t>
            </a:r>
            <a:r>
              <a:rPr lang="en-GB" sz="1000" dirty="0" smtClean="0">
                <a:latin typeface="Calibri" panose="020F0502020204030204" pitchFamily="34" charset="0"/>
                <a:ea typeface="Calibri" panose="020F0502020204030204" pitchFamily="34" charset="0"/>
                <a:cs typeface="Times New Roman" panose="02020603050405020304" pitchFamily="18" charset="0"/>
              </a:rPr>
              <a:t>compare </a:t>
            </a:r>
            <a:r>
              <a:rPr lang="en-GB" sz="1000" dirty="0">
                <a:latin typeface="Calibri" panose="020F0502020204030204" pitchFamily="34" charset="0"/>
                <a:ea typeface="Calibri" panose="020F0502020204030204" pitchFamily="34" charset="0"/>
                <a:cs typeface="Times New Roman" panose="02020603050405020304" pitchFamily="18" charset="0"/>
              </a:rPr>
              <a:t>and contrast Judaism and Christianity with beliefs and stories within Islam</a:t>
            </a:r>
            <a:r>
              <a:rPr lang="en-GB" sz="1000" dirty="0" smtClean="0">
                <a:latin typeface="Calibri" panose="020F0502020204030204" pitchFamily="34" charset="0"/>
                <a:ea typeface="Calibri" panose="020F0502020204030204" pitchFamily="34" charset="0"/>
                <a:cs typeface="Times New Roman" panose="02020603050405020304" pitchFamily="18" charset="0"/>
              </a:rPr>
              <a:t>.</a:t>
            </a:r>
          </a:p>
          <a:p>
            <a:r>
              <a:rPr lang="en-GB" sz="1000" b="1" dirty="0" smtClean="0"/>
              <a:t>Religious studies in KS2 </a:t>
            </a:r>
          </a:p>
          <a:p>
            <a:r>
              <a:rPr lang="en-GB" sz="1000" b="1" dirty="0" smtClean="0"/>
              <a:t>Each year children learn about a new religion with which they can compare previous learning</a:t>
            </a:r>
            <a:endParaRPr lang="en-GB" sz="1000" b="1" dirty="0"/>
          </a:p>
          <a:p>
            <a:pPr marL="171450" indent="-171450">
              <a:buFont typeface="Arial" panose="020B0604020202020204" pitchFamily="34" charset="0"/>
              <a:buChar char="•"/>
            </a:pPr>
            <a:r>
              <a:rPr lang="en-GB" sz="1000" dirty="0" smtClean="0"/>
              <a:t>Y3 </a:t>
            </a:r>
            <a:r>
              <a:rPr lang="en-GB" sz="1000" dirty="0" smtClean="0"/>
              <a:t>Explore Diwali, Brahman and </a:t>
            </a:r>
            <a:r>
              <a:rPr lang="en-GB" sz="1000" dirty="0"/>
              <a:t>t</a:t>
            </a:r>
            <a:r>
              <a:rPr lang="en-GB" sz="1000" dirty="0" smtClean="0"/>
              <a:t>he River Ganges in Hinduism. Investigation questions to deepen Christianity learning around the meaning of Christmas, miracles and Good Friday.</a:t>
            </a:r>
            <a:endParaRPr lang="en-GB" sz="1000" dirty="0" smtClean="0"/>
          </a:p>
          <a:p>
            <a:pPr marL="171450" indent="-171450">
              <a:buFont typeface="Arial" panose="020B0604020202020204" pitchFamily="34" charset="0"/>
              <a:buChar char="•"/>
            </a:pPr>
            <a:r>
              <a:rPr lang="en-GB" sz="1000" dirty="0" smtClean="0"/>
              <a:t>Y4 </a:t>
            </a:r>
            <a:r>
              <a:rPr lang="en-GB" sz="1000" dirty="0" smtClean="0"/>
              <a:t>Compar</a:t>
            </a:r>
            <a:r>
              <a:rPr lang="en-GB" sz="1000" dirty="0" smtClean="0"/>
              <a:t>e and contrast Christian and Jewish relationships with God. Children examine symbolism, commitment and forgiveness.</a:t>
            </a:r>
            <a:endParaRPr lang="en-GB" sz="1000" dirty="0" smtClean="0"/>
          </a:p>
          <a:p>
            <a:pPr marL="171450" indent="-171450">
              <a:buFont typeface="Arial" panose="020B0604020202020204" pitchFamily="34" charset="0"/>
              <a:buChar char="•"/>
            </a:pPr>
            <a:r>
              <a:rPr lang="en-GB" sz="1000" dirty="0" smtClean="0"/>
              <a:t>Y5 </a:t>
            </a:r>
            <a:r>
              <a:rPr lang="en-GB" sz="1000" dirty="0"/>
              <a:t>Examine Sikh and Christian commitment and stories from Guru </a:t>
            </a:r>
            <a:r>
              <a:rPr lang="en-GB" sz="1000" dirty="0" err="1"/>
              <a:t>Granth</a:t>
            </a:r>
            <a:r>
              <a:rPr lang="en-GB" sz="1000" dirty="0"/>
              <a:t> </a:t>
            </a:r>
            <a:r>
              <a:rPr lang="en-GB" sz="1000" dirty="0" smtClean="0"/>
              <a:t>Sahib and the Bible.</a:t>
            </a:r>
          </a:p>
          <a:p>
            <a:pPr marL="171450" indent="-171450">
              <a:buFont typeface="Arial" panose="020B0604020202020204" pitchFamily="34" charset="0"/>
              <a:buChar char="•"/>
            </a:pPr>
            <a:r>
              <a:rPr lang="en-GB" sz="1000" dirty="0" smtClean="0"/>
              <a:t>Y6 Study commitment and afterlife in Islam. Dive into the meaning of “eternity” and if Christianity is still a strong religion in this century.</a:t>
            </a:r>
            <a:endParaRPr lang="en-GB" sz="1000" dirty="0" smtClean="0"/>
          </a:p>
        </p:txBody>
      </p:sp>
      <p:sp>
        <p:nvSpPr>
          <p:cNvPr id="13" name="TextBox 12"/>
          <p:cNvSpPr txBox="1"/>
          <p:nvPr/>
        </p:nvSpPr>
        <p:spPr>
          <a:xfrm>
            <a:off x="314680" y="4002720"/>
            <a:ext cx="2843136" cy="2677656"/>
          </a:xfrm>
          <a:prstGeom prst="rect">
            <a:avLst/>
          </a:prstGeom>
          <a:noFill/>
          <a:ln w="25400">
            <a:solidFill>
              <a:srgbClr val="C00000"/>
            </a:solidFill>
            <a:prstDash val="sysDash"/>
          </a:ln>
        </p:spPr>
        <p:txBody>
          <a:bodyPr wrap="square" rtlCol="0">
            <a:spAutoFit/>
          </a:bodyPr>
          <a:lstStyle/>
          <a:p>
            <a:pPr algn="ctr"/>
            <a:r>
              <a:rPr lang="en-GB" sz="1700" b="1" dirty="0" smtClean="0"/>
              <a:t>Links with English and Maths</a:t>
            </a:r>
            <a:endParaRPr lang="en-GB" sz="1700" dirty="0" smtClean="0"/>
          </a:p>
          <a:p>
            <a:pPr algn="ctr"/>
            <a:endParaRPr lang="en-GB" sz="800" dirty="0" smtClean="0"/>
          </a:p>
          <a:p>
            <a:pPr marL="285750" indent="-285750">
              <a:buFont typeface="Arial" panose="020B0604020202020204" pitchFamily="34" charset="0"/>
              <a:buChar char="•"/>
            </a:pPr>
            <a:r>
              <a:rPr lang="en-GB" sz="1300" dirty="0" smtClean="0"/>
              <a:t>Lessons investigate religious scripture where children read and are read to</a:t>
            </a:r>
          </a:p>
          <a:p>
            <a:pPr marL="285750" indent="-285750">
              <a:buFont typeface="Arial" panose="020B0604020202020204" pitchFamily="34" charset="0"/>
              <a:buChar char="•"/>
            </a:pPr>
            <a:r>
              <a:rPr lang="en-GB" sz="1300" dirty="0" smtClean="0"/>
              <a:t>Oral discussion regarding religious teaching points</a:t>
            </a:r>
          </a:p>
          <a:p>
            <a:pPr marL="285750" indent="-285750">
              <a:buFont typeface="Arial" panose="020B0604020202020204" pitchFamily="34" charset="0"/>
              <a:buChar char="•"/>
            </a:pPr>
            <a:r>
              <a:rPr lang="en-GB" sz="1300" dirty="0" smtClean="0"/>
              <a:t>Respectful speaking and listening is practised throughout all age phases</a:t>
            </a:r>
          </a:p>
          <a:p>
            <a:pPr marL="285750" indent="-285750">
              <a:buFont typeface="Arial" panose="020B0604020202020204" pitchFamily="34" charset="0"/>
              <a:buChar char="•"/>
            </a:pPr>
            <a:r>
              <a:rPr lang="en-GB" sz="1300" dirty="0" smtClean="0"/>
              <a:t>Outcomes may be assessed through writing</a:t>
            </a:r>
          </a:p>
          <a:p>
            <a:pPr marL="285750" indent="-285750">
              <a:buFont typeface="Arial" panose="020B0604020202020204" pitchFamily="34" charset="0"/>
              <a:buChar char="•"/>
            </a:pPr>
            <a:endParaRPr lang="en-GB" sz="1300" dirty="0"/>
          </a:p>
        </p:txBody>
      </p:sp>
      <p:sp>
        <p:nvSpPr>
          <p:cNvPr id="14" name="TextBox 13"/>
          <p:cNvSpPr txBox="1"/>
          <p:nvPr/>
        </p:nvSpPr>
        <p:spPr>
          <a:xfrm>
            <a:off x="6464927" y="4002720"/>
            <a:ext cx="2837694" cy="2693045"/>
          </a:xfrm>
          <a:prstGeom prst="rect">
            <a:avLst/>
          </a:prstGeom>
          <a:noFill/>
          <a:ln w="25400">
            <a:solidFill>
              <a:srgbClr val="C00000"/>
            </a:solidFill>
            <a:prstDash val="sysDash"/>
          </a:ln>
        </p:spPr>
        <p:txBody>
          <a:bodyPr wrap="square" rtlCol="0">
            <a:spAutoFit/>
          </a:bodyPr>
          <a:lstStyle/>
          <a:p>
            <a:pPr algn="ctr"/>
            <a:r>
              <a:rPr lang="en-GB" b="1" dirty="0" smtClean="0"/>
              <a:t>Outcomes</a:t>
            </a:r>
            <a:endParaRPr lang="en-GB" sz="1400" b="1" dirty="0" smtClean="0"/>
          </a:p>
          <a:p>
            <a:pPr algn="ctr"/>
            <a:endParaRPr lang="en-GB" sz="1300" b="1" dirty="0" smtClean="0"/>
          </a:p>
          <a:p>
            <a:pPr marL="285750" indent="-285750">
              <a:buFont typeface="Arial" panose="020B0604020202020204" pitchFamily="34" charset="0"/>
              <a:buChar char="•"/>
            </a:pPr>
            <a:r>
              <a:rPr lang="en-GB" sz="1300" dirty="0" smtClean="0"/>
              <a:t>All units begin with an enquiry questions which</a:t>
            </a:r>
            <a:r>
              <a:rPr lang="en-GB" sz="1300" dirty="0"/>
              <a:t> </a:t>
            </a:r>
            <a:r>
              <a:rPr lang="en-GB" sz="1300" dirty="0" smtClean="0"/>
              <a:t>children should be able to answer at the end of the unit</a:t>
            </a:r>
          </a:p>
          <a:p>
            <a:pPr marL="285750" indent="-285750">
              <a:buFont typeface="Arial" panose="020B0604020202020204" pitchFamily="34" charset="0"/>
              <a:buChar char="•"/>
            </a:pPr>
            <a:r>
              <a:rPr lang="en-GB" sz="1300" dirty="0" smtClean="0"/>
              <a:t>End of the unit children with complete a task which gives them the opportunity to apply all their </a:t>
            </a:r>
            <a:r>
              <a:rPr lang="en-GB" sz="1300" dirty="0" smtClean="0"/>
              <a:t>religious </a:t>
            </a:r>
            <a:r>
              <a:rPr lang="en-GB" sz="1300" dirty="0" smtClean="0"/>
              <a:t>knowledge and understanding</a:t>
            </a:r>
          </a:p>
          <a:p>
            <a:pPr marL="285750" indent="-285750">
              <a:buFont typeface="Arial" panose="020B0604020202020204" pitchFamily="34" charset="0"/>
              <a:buChar char="•"/>
            </a:pPr>
            <a:r>
              <a:rPr lang="en-GB" sz="1300" dirty="0" smtClean="0"/>
              <a:t>End of unit quiz</a:t>
            </a:r>
            <a:endParaRPr lang="en-GB" sz="800" dirty="0" smtClean="0"/>
          </a:p>
          <a:p>
            <a:endParaRPr lang="en-GB" sz="800" dirty="0" smtClean="0"/>
          </a:p>
        </p:txBody>
      </p:sp>
      <p:sp>
        <p:nvSpPr>
          <p:cNvPr id="15" name="TextBox 14"/>
          <p:cNvSpPr txBox="1"/>
          <p:nvPr/>
        </p:nvSpPr>
        <p:spPr>
          <a:xfrm>
            <a:off x="9367935" y="4002720"/>
            <a:ext cx="2610705" cy="2693045"/>
          </a:xfrm>
          <a:prstGeom prst="rect">
            <a:avLst/>
          </a:prstGeom>
          <a:noFill/>
          <a:ln w="25400">
            <a:solidFill>
              <a:srgbClr val="C00000"/>
            </a:solidFill>
            <a:prstDash val="sysDash"/>
          </a:ln>
        </p:spPr>
        <p:txBody>
          <a:bodyPr wrap="square" rtlCol="0">
            <a:spAutoFit/>
          </a:bodyPr>
          <a:lstStyle/>
          <a:p>
            <a:pPr algn="ctr"/>
            <a:r>
              <a:rPr lang="en-GB" b="1" dirty="0" smtClean="0"/>
              <a:t>Support</a:t>
            </a:r>
          </a:p>
          <a:p>
            <a:pPr algn="ctr"/>
            <a:endParaRPr lang="en-GB" dirty="0"/>
          </a:p>
          <a:p>
            <a:r>
              <a:rPr lang="en-GB" sz="1300" dirty="0"/>
              <a:t>E</a:t>
            </a:r>
            <a:r>
              <a:rPr lang="en-GB" sz="1300" dirty="0" smtClean="0"/>
              <a:t>veryone has access to the </a:t>
            </a:r>
            <a:r>
              <a:rPr lang="en-GB" sz="1300" dirty="0" smtClean="0"/>
              <a:t>RE</a:t>
            </a:r>
            <a:r>
              <a:rPr lang="en-GB" sz="1300" dirty="0" smtClean="0"/>
              <a:t> </a:t>
            </a:r>
            <a:r>
              <a:rPr lang="en-GB" sz="1300" dirty="0" smtClean="0"/>
              <a:t>National Curriculum.</a:t>
            </a:r>
          </a:p>
          <a:p>
            <a:endParaRPr lang="en-GB" sz="1300" dirty="0"/>
          </a:p>
          <a:p>
            <a:r>
              <a:rPr lang="en-GB" sz="1300" dirty="0" smtClean="0"/>
              <a:t>Support is provided for those learners who require </a:t>
            </a:r>
            <a:r>
              <a:rPr lang="en-GB" sz="1300" dirty="0" smtClean="0"/>
              <a:t>it.</a:t>
            </a:r>
            <a:endParaRPr lang="en-GB" sz="1300" dirty="0" smtClean="0"/>
          </a:p>
          <a:p>
            <a:endParaRPr lang="en-GB" sz="1300" dirty="0"/>
          </a:p>
          <a:p>
            <a:r>
              <a:rPr lang="en-GB" sz="1300" dirty="0" smtClean="0"/>
              <a:t>Consideration </a:t>
            </a:r>
            <a:r>
              <a:rPr lang="en-GB" sz="1300" dirty="0" smtClean="0"/>
              <a:t>is given for learners who grasp concepts more </a:t>
            </a:r>
            <a:r>
              <a:rPr lang="en-GB" sz="1300" dirty="0" smtClean="0"/>
              <a:t>rapidly.</a:t>
            </a:r>
            <a:endParaRPr lang="en-GB" sz="800" dirty="0"/>
          </a:p>
          <a:p>
            <a:endParaRPr lang="en-GB" sz="800" dirty="0" smtClean="0"/>
          </a:p>
          <a:p>
            <a:endParaRPr lang="en-GB" sz="800" dirty="0"/>
          </a:p>
          <a:p>
            <a:endParaRPr lang="en-GB" sz="1300" dirty="0" smtClean="0"/>
          </a:p>
        </p:txBody>
      </p:sp>
      <p:pic>
        <p:nvPicPr>
          <p:cNvPr id="1036" name="Picture 12" descr="Image result for black and white light bulb&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04308" y="1118810"/>
            <a:ext cx="436450" cy="390623"/>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3232463" y="4002720"/>
            <a:ext cx="3159006" cy="2708434"/>
          </a:xfrm>
          <a:prstGeom prst="rect">
            <a:avLst/>
          </a:prstGeom>
          <a:noFill/>
          <a:ln w="25400">
            <a:solidFill>
              <a:srgbClr val="C00000"/>
            </a:solidFill>
            <a:prstDash val="sysDash"/>
          </a:ln>
        </p:spPr>
        <p:txBody>
          <a:bodyPr wrap="square" rtlCol="0">
            <a:spAutoFit/>
          </a:bodyPr>
          <a:lstStyle/>
          <a:p>
            <a:pPr algn="ctr"/>
            <a:r>
              <a:rPr lang="en-GB" b="1" dirty="0" smtClean="0"/>
              <a:t>Retrieval Practice</a:t>
            </a:r>
          </a:p>
          <a:p>
            <a:endParaRPr lang="en-GB" sz="800" dirty="0" smtClean="0"/>
          </a:p>
          <a:p>
            <a:endParaRPr lang="en-GB" sz="800" dirty="0" smtClean="0"/>
          </a:p>
          <a:p>
            <a:pPr marL="171450" indent="-171450">
              <a:buFont typeface="Arial" panose="020B0604020202020204" pitchFamily="34" charset="0"/>
              <a:buChar char="•"/>
            </a:pPr>
            <a:r>
              <a:rPr lang="en-GB" sz="1200" dirty="0" smtClean="0"/>
              <a:t>Knowledge, skills and vocabulary identified </a:t>
            </a:r>
          </a:p>
          <a:p>
            <a:pPr marL="171450" indent="-171450">
              <a:buFont typeface="Arial" panose="020B0604020202020204" pitchFamily="34" charset="0"/>
              <a:buChar char="•"/>
            </a:pPr>
            <a:r>
              <a:rPr lang="en-GB" sz="1200" dirty="0" smtClean="0"/>
              <a:t>Mini recaps at the start of lessons</a:t>
            </a:r>
            <a:endParaRPr lang="en-GB" sz="1200" dirty="0" smtClean="0"/>
          </a:p>
          <a:p>
            <a:pPr marL="171450" indent="-171450">
              <a:buFont typeface="Arial" panose="020B0604020202020204" pitchFamily="34" charset="0"/>
              <a:buChar char="•"/>
            </a:pPr>
            <a:r>
              <a:rPr lang="en-GB" sz="1200" dirty="0" smtClean="0"/>
              <a:t>Low stakes quizzing to develop long term memory</a:t>
            </a:r>
          </a:p>
          <a:p>
            <a:pPr marL="171450" indent="-171450">
              <a:buFont typeface="Arial" panose="020B0604020202020204" pitchFamily="34" charset="0"/>
              <a:buChar char="•"/>
            </a:pPr>
            <a:r>
              <a:rPr lang="en-GB" sz="1200" dirty="0" smtClean="0"/>
              <a:t>Big ideas identified </a:t>
            </a:r>
            <a:r>
              <a:rPr lang="en-GB" sz="1200" dirty="0" smtClean="0"/>
              <a:t>(above) are </a:t>
            </a:r>
            <a:r>
              <a:rPr lang="en-GB" sz="1200" dirty="0" smtClean="0"/>
              <a:t>revisited through progressive content</a:t>
            </a:r>
            <a:endParaRPr lang="en-GB" sz="1200" dirty="0" smtClean="0"/>
          </a:p>
          <a:p>
            <a:pPr marL="171450" indent="-171450">
              <a:buFont typeface="Arial" panose="020B0604020202020204" pitchFamily="34" charset="0"/>
              <a:buChar char="•"/>
            </a:pPr>
            <a:r>
              <a:rPr lang="en-GB" sz="1200" dirty="0" smtClean="0"/>
              <a:t>Key ideas are investigated by considering what they are and what they are not</a:t>
            </a:r>
          </a:p>
          <a:p>
            <a:pPr marL="171450" indent="-171450">
              <a:buFont typeface="Arial" panose="020B0604020202020204" pitchFamily="34" charset="0"/>
              <a:buChar char="•"/>
            </a:pPr>
            <a:r>
              <a:rPr lang="en-GB" sz="1200" dirty="0" smtClean="0"/>
              <a:t>Religious </a:t>
            </a:r>
            <a:r>
              <a:rPr lang="en-GB" sz="1200" dirty="0" smtClean="0"/>
              <a:t>inks </a:t>
            </a:r>
            <a:r>
              <a:rPr lang="en-GB" sz="1200" dirty="0" smtClean="0"/>
              <a:t>across year groups for retrieval of knowledge</a:t>
            </a:r>
          </a:p>
          <a:p>
            <a:pPr marL="171450" indent="-171450">
              <a:buFont typeface="Arial" panose="020B0604020202020204" pitchFamily="34" charset="0"/>
              <a:buChar char="•"/>
            </a:pPr>
            <a:endParaRPr lang="en-GB" sz="800" dirty="0" smtClean="0"/>
          </a:p>
          <a:p>
            <a:pPr marL="171450" indent="-171450">
              <a:buFont typeface="Arial" panose="020B0604020202020204" pitchFamily="34" charset="0"/>
              <a:buChar char="•"/>
            </a:pPr>
            <a:endParaRPr lang="en-GB" sz="800" dirty="0"/>
          </a:p>
        </p:txBody>
      </p:sp>
      <p:pic>
        <p:nvPicPr>
          <p:cNvPr id="23" name="Picture 22" descr="Image result for sequencing symbols black and whitwe&quot;"/>
          <p:cNvPicPr/>
          <p:nvPr/>
        </p:nvPicPr>
        <p:blipFill rotWithShape="1">
          <a:blip r:embed="rId3">
            <a:extLst>
              <a:ext uri="{28A0092B-C50C-407E-A947-70E740481C1C}">
                <a14:useLocalDpi xmlns:a14="http://schemas.microsoft.com/office/drawing/2010/main" val="0"/>
              </a:ext>
            </a:extLst>
          </a:blip>
          <a:srcRect l="83410" t="11841" r="5731" b="75002"/>
          <a:stretch/>
        </p:blipFill>
        <p:spPr bwMode="auto">
          <a:xfrm>
            <a:off x="6607467" y="1042664"/>
            <a:ext cx="854912" cy="499619"/>
          </a:xfrm>
          <a:prstGeom prst="rect">
            <a:avLst/>
          </a:prstGeom>
          <a:noFill/>
          <a:ln>
            <a:noFill/>
          </a:ln>
          <a:extLst>
            <a:ext uri="{53640926-AAD7-44D8-BBD7-CCE9431645EC}">
              <a14:shadowObscured xmlns:a14="http://schemas.microsoft.com/office/drawing/2010/main"/>
            </a:ext>
          </a:extLst>
        </p:spPr>
      </p:pic>
      <p:sp>
        <p:nvSpPr>
          <p:cNvPr id="19" name="AutoShape 14" descr="Image result for black and white boo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40" name="Picture 16" descr="Image result for black and white book&quo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4680" y="4298769"/>
            <a:ext cx="340394" cy="34756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a:blip r:embed="rId5"/>
          <a:stretch>
            <a:fillRect/>
          </a:stretch>
        </p:blipFill>
        <p:spPr>
          <a:xfrm>
            <a:off x="3288356" y="4065197"/>
            <a:ext cx="324431" cy="335262"/>
          </a:xfrm>
          <a:prstGeom prst="rect">
            <a:avLst/>
          </a:prstGeom>
        </p:spPr>
      </p:pic>
      <p:pic>
        <p:nvPicPr>
          <p:cNvPr id="28" name="Picture 12" descr="Image result for black and white light bulb&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82578" y="1075769"/>
            <a:ext cx="436450" cy="39062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descr="Image result for sequencing symbols black and whitwe&quot;"/>
          <p:cNvPicPr/>
          <p:nvPr/>
        </p:nvPicPr>
        <p:blipFill rotWithShape="1">
          <a:blip r:embed="rId3">
            <a:extLst>
              <a:ext uri="{28A0092B-C50C-407E-A947-70E740481C1C}">
                <a14:useLocalDpi xmlns:a14="http://schemas.microsoft.com/office/drawing/2010/main" val="0"/>
              </a:ext>
            </a:extLst>
          </a:blip>
          <a:srcRect l="83410" t="11841" r="5731" b="75002"/>
          <a:stretch/>
        </p:blipFill>
        <p:spPr bwMode="auto">
          <a:xfrm>
            <a:off x="11122575" y="1064311"/>
            <a:ext cx="854912" cy="499619"/>
          </a:xfrm>
          <a:prstGeom prst="rect">
            <a:avLst/>
          </a:prstGeom>
          <a:noFill/>
          <a:ln>
            <a:noFill/>
          </a:ln>
          <a:extLst>
            <a:ext uri="{53640926-AAD7-44D8-BBD7-CCE9431645EC}">
              <a14:shadowObscured xmlns:a14="http://schemas.microsoft.com/office/drawing/2010/main"/>
            </a:ext>
          </a:extLst>
        </p:spPr>
      </p:pic>
      <p:pic>
        <p:nvPicPr>
          <p:cNvPr id="30" name="Picture 16" descr="Image result for black and white book&quo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3071" y="4317737"/>
            <a:ext cx="340394" cy="347567"/>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30"/>
          <p:cNvPicPr>
            <a:picLocks noChangeAspect="1"/>
          </p:cNvPicPr>
          <p:nvPr/>
        </p:nvPicPr>
        <p:blipFill>
          <a:blip r:embed="rId5"/>
          <a:stretch>
            <a:fillRect/>
          </a:stretch>
        </p:blipFill>
        <p:spPr>
          <a:xfrm>
            <a:off x="5960107" y="4114093"/>
            <a:ext cx="324431" cy="335262"/>
          </a:xfrm>
          <a:prstGeom prst="rect">
            <a:avLst/>
          </a:prstGeom>
        </p:spPr>
      </p:pic>
      <p:pic>
        <p:nvPicPr>
          <p:cNvPr id="1044" name="Picture 20" descr="Image result for helping up mountain cartoon black and white&quot;"/>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0567" t="21387" r="24088" b="7592"/>
          <a:stretch/>
        </p:blipFill>
        <p:spPr bwMode="auto">
          <a:xfrm>
            <a:off x="11476653" y="4114093"/>
            <a:ext cx="363894" cy="369353"/>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0" descr="Image result for helping up mountain cartoon black and white&quot;"/>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0567" t="21387" r="24088" b="7592"/>
          <a:stretch/>
        </p:blipFill>
        <p:spPr bwMode="auto">
          <a:xfrm>
            <a:off x="9538996" y="4122168"/>
            <a:ext cx="363894" cy="369353"/>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Image result for progress graph black and white clip art&quot;"/>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62530" y="4108913"/>
            <a:ext cx="340442" cy="340442"/>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2" descr="Image result for progress graph black and white clip art&quot;"/>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24615" y="4079280"/>
            <a:ext cx="340442" cy="340442"/>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29346" y="0"/>
            <a:ext cx="1041370" cy="983571"/>
          </a:xfrm>
          <a:prstGeom prst="rect">
            <a:avLst/>
          </a:prstGeom>
        </p:spPr>
      </p:pic>
      <p:pic>
        <p:nvPicPr>
          <p:cNvPr id="1026" name="Picture 2" descr="Image result for religion icon"/>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30737"/>
          <a:stretch/>
        </p:blipFill>
        <p:spPr bwMode="auto">
          <a:xfrm>
            <a:off x="211123" y="46457"/>
            <a:ext cx="887901" cy="9371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7726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TotalTime>
  <Words>452</Words>
  <Application>Microsoft Office PowerPoint</Application>
  <PresentationFormat>Widescreen</PresentationFormat>
  <Paragraphs>49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RELIGIOUS EDUCATION AT KEELBY</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GEOGRAPHY AT MIDDLETHORPE</dc:title>
  <dc:creator>Simpson, Rachel</dc:creator>
  <cp:lastModifiedBy>Sibbick, Jessie</cp:lastModifiedBy>
  <cp:revision>46</cp:revision>
  <dcterms:created xsi:type="dcterms:W3CDTF">2019-11-06T10:58:00Z</dcterms:created>
  <dcterms:modified xsi:type="dcterms:W3CDTF">2020-02-19T11:11:58Z</dcterms:modified>
</cp:coreProperties>
</file>