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7" r:id="rId6"/>
    <p:sldId id="256"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311409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360852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330658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EA2EDD-A85C-4182-917B-AE1D2F5A13E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5583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A2EDD-A85C-4182-917B-AE1D2F5A13E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1212366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EA2EDD-A85C-4182-917B-AE1D2F5A13E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3594891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EA2EDD-A85C-4182-917B-AE1D2F5A13E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147138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EA2EDD-A85C-4182-917B-AE1D2F5A13E4}"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830938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EA2EDD-A85C-4182-917B-AE1D2F5A13E4}"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84028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A2EDD-A85C-4182-917B-AE1D2F5A13E4}"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357888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EA2EDD-A85C-4182-917B-AE1D2F5A13E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65672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408435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EA2EDD-A85C-4182-917B-AE1D2F5A13E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421163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A2EDD-A85C-4182-917B-AE1D2F5A13E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4136646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A2EDD-A85C-4182-917B-AE1D2F5A13E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1F543-4A01-4FE7-9E05-D8DBEF72CFC5}" type="slidenum">
              <a:rPr lang="en-GB" smtClean="0"/>
              <a:t>‹#›</a:t>
            </a:fld>
            <a:endParaRPr lang="en-GB"/>
          </a:p>
        </p:txBody>
      </p:sp>
    </p:spTree>
    <p:extLst>
      <p:ext uri="{BB962C8B-B14F-4D97-AF65-F5344CB8AC3E}">
        <p14:creationId xmlns:p14="http://schemas.microsoft.com/office/powerpoint/2010/main" val="41894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394447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38512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351735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171270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384289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163295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213F2-922D-45D5-A6EA-E05762AED6D3}" type="datetimeFigureOut">
              <a:rPr lang="en-GB" smtClean="0"/>
              <a:t>10/01/2025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B431EB1-3FFC-4196-83EE-BC650CCD143E}" type="slidenum">
              <a:rPr lang="en-GB" smtClean="0"/>
              <a:t>‹#›</a:t>
            </a:fld>
            <a:endParaRPr lang="en-GB" dirty="0"/>
          </a:p>
        </p:txBody>
      </p:sp>
    </p:spTree>
    <p:extLst>
      <p:ext uri="{BB962C8B-B14F-4D97-AF65-F5344CB8AC3E}">
        <p14:creationId xmlns:p14="http://schemas.microsoft.com/office/powerpoint/2010/main" val="147033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13F2-922D-45D5-A6EA-E05762AED6D3}" type="datetimeFigureOut">
              <a:rPr lang="en-GB" smtClean="0"/>
              <a:t>10/01/2025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31EB1-3FFC-4196-83EE-BC650CCD143E}" type="slidenum">
              <a:rPr lang="en-GB" smtClean="0"/>
              <a:t>‹#›</a:t>
            </a:fld>
            <a:endParaRPr lang="en-GB" dirty="0"/>
          </a:p>
        </p:txBody>
      </p:sp>
    </p:spTree>
    <p:extLst>
      <p:ext uri="{BB962C8B-B14F-4D97-AF65-F5344CB8AC3E}">
        <p14:creationId xmlns:p14="http://schemas.microsoft.com/office/powerpoint/2010/main" val="1998804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A2EDD-A85C-4182-917B-AE1D2F5A13E4}" type="datetimeFigureOut">
              <a:rPr lang="en-GB" smtClean="0"/>
              <a:t>10/01/2025</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1F543-4A01-4FE7-9E05-D8DBEF72CFC5}" type="slidenum">
              <a:rPr lang="en-GB" smtClean="0"/>
              <a:t>‹#›</a:t>
            </a:fld>
            <a:endParaRPr lang="en-GB"/>
          </a:p>
        </p:txBody>
      </p:sp>
    </p:spTree>
    <p:extLst>
      <p:ext uri="{BB962C8B-B14F-4D97-AF65-F5344CB8AC3E}">
        <p14:creationId xmlns:p14="http://schemas.microsoft.com/office/powerpoint/2010/main" val="1631504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4766680" y="2529374"/>
            <a:ext cx="2680412" cy="10030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KG Summer Sunshine Blackout" panose="02000000000000000000" pitchFamily="2" charset="0"/>
                <a:ea typeface="+mn-ea"/>
                <a:cs typeface="+mn-cs"/>
              </a:rPr>
              <a:t>Year 5 Newsletter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KG Summer Sunshine Blackout"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KG Summer Sunshine Blackout" panose="02000000000000000000" pitchFamily="2" charset="0"/>
                <a:ea typeface="+mn-ea"/>
                <a:cs typeface="+mn-cs"/>
              </a:rPr>
              <a:t>Spring Term 1</a:t>
            </a:r>
            <a:r>
              <a:rPr kumimoji="0" lang="en-GB" sz="1400" b="1" i="0" u="none" strike="noStrike" kern="1200" cap="none" spc="0" normalizeH="0" baseline="0" noProof="0">
                <a:ln>
                  <a:noFill/>
                </a:ln>
                <a:solidFill>
                  <a:sysClr val="windowText" lastClr="000000"/>
                </a:solidFill>
                <a:effectLst/>
                <a:uLnTx/>
                <a:uFillTx/>
                <a:latin typeface="KG Summer Sunshine Blackout" panose="02000000000000000000" pitchFamily="2" charset="0"/>
                <a:ea typeface="+mn-ea"/>
                <a:cs typeface="+mn-cs"/>
              </a:rPr>
              <a:t>, 2025 </a:t>
            </a:r>
            <a:endParaRPr kumimoji="0" lang="en-GB" sz="1400" b="1" i="0" u="none" strike="noStrike" kern="1200" cap="none" spc="0" normalizeH="0" baseline="0" noProof="0" dirty="0">
              <a:ln>
                <a:noFill/>
              </a:ln>
              <a:solidFill>
                <a:sysClr val="windowText" lastClr="000000"/>
              </a:solidFill>
              <a:effectLst/>
              <a:uLnTx/>
              <a:uFillTx/>
              <a:latin typeface="KG Summer Sunshine Blackout" panose="02000000000000000000" pitchFamily="2" charset="0"/>
              <a:ea typeface="+mn-ea"/>
              <a:cs typeface="+mn-cs"/>
            </a:endParaRPr>
          </a:p>
        </p:txBody>
      </p:sp>
      <p:sp>
        <p:nvSpPr>
          <p:cNvPr id="5" name="Rectangle 4"/>
          <p:cNvSpPr/>
          <p:nvPr/>
        </p:nvSpPr>
        <p:spPr>
          <a:xfrm>
            <a:off x="4060178" y="119742"/>
            <a:ext cx="4016828" cy="228600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7030A0"/>
                </a:solidFill>
                <a:effectLst/>
                <a:uLnTx/>
                <a:uFillTx/>
                <a:latin typeface="KG Summer Sunshine Blackout" panose="02000000000000000000" pitchFamily="2" charset="0"/>
                <a:ea typeface="+mn-ea"/>
                <a:cs typeface="+mn-cs"/>
              </a:rPr>
              <a:t>Geography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This term, our curriculum focus is Geography. Our learning question is, ‘</a:t>
            </a:r>
            <a:r>
              <a:rPr kumimoji="0" lang="en-GB" sz="1400" b="0" i="1"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How do rivers and seas influence where we 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We will be acting as geographers by looking at the physical and human aspects of rivers: reading maps; observing photographs; exploring the parts (course) of a river; and much more! By the end of the term, we should know the names and locations of the world’s major rivers.</a:t>
            </a:r>
          </a:p>
        </p:txBody>
      </p:sp>
      <p:sp>
        <p:nvSpPr>
          <p:cNvPr id="6" name="Rectangle 5"/>
          <p:cNvSpPr/>
          <p:nvPr/>
        </p:nvSpPr>
        <p:spPr>
          <a:xfrm>
            <a:off x="8181392" y="441650"/>
            <a:ext cx="3858209" cy="2556592"/>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92D050"/>
                </a:solidFill>
                <a:effectLst/>
                <a:uLnTx/>
                <a:uFillTx/>
                <a:latin typeface="KG Summer Sunshine Blackout" panose="02000000000000000000" pitchFamily="2" charset="0"/>
                <a:ea typeface="+mn-ea"/>
                <a:cs typeface="+mn-cs"/>
              </a:rPr>
              <a:t>Maths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92D050"/>
                </a:solidFill>
                <a:effectLst/>
                <a:uLnTx/>
                <a:uFillTx/>
                <a:latin typeface="Twinkl Cursive Unlooped" panose="02000000000000000000" pitchFamily="2" charset="0"/>
                <a:ea typeface="+mn-ea"/>
                <a:cs typeface="+mn-cs"/>
              </a:rPr>
              <a:t>Now we have learned about place value, addition, subtraction, multiplication and division. We will be moving on to learn about fractions. We will be finding equivalent fractions, converting improper fractions as well as comparing them. We will also be applying our fraction knowledge to worded problems. </a:t>
            </a:r>
            <a:endParaRPr kumimoji="0" lang="en-GB" sz="1350" b="1" i="0" u="none" strike="noStrike" kern="1200" cap="none" spc="0" normalizeH="0" baseline="0" noProof="0" dirty="0">
              <a:ln>
                <a:noFill/>
              </a:ln>
              <a:solidFill>
                <a:srgbClr val="92D050"/>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92D050"/>
                </a:solidFill>
                <a:effectLst/>
                <a:uLnTx/>
                <a:uFillTx/>
                <a:latin typeface="Twinkl Cursive Unlooped" panose="02000000000000000000" pitchFamily="2" charset="0"/>
                <a:ea typeface="+mn-ea"/>
                <a:cs typeface="+mn-cs"/>
              </a:rPr>
              <a:t>Please keep up practice on times tables at home. </a:t>
            </a:r>
            <a:endParaRPr kumimoji="0" lang="en-GB" sz="1350" b="0" i="0" u="none" strike="noStrike" kern="1200" cap="none" spc="0" normalizeH="0" baseline="0" noProof="0" dirty="0">
              <a:ln>
                <a:noFill/>
              </a:ln>
              <a:solidFill>
                <a:srgbClr val="92D050"/>
              </a:solidFill>
              <a:effectLst/>
              <a:uLnTx/>
              <a:uFillTx/>
              <a:latin typeface="Twinkl Cursive Unlooped" panose="02000000000000000000" pitchFamily="2" charset="0"/>
              <a:ea typeface="+mn-ea"/>
              <a:cs typeface="+mn-cs"/>
            </a:endParaRPr>
          </a:p>
        </p:txBody>
      </p:sp>
      <p:sp>
        <p:nvSpPr>
          <p:cNvPr id="8" name="Rectangle 7"/>
          <p:cNvSpPr/>
          <p:nvPr/>
        </p:nvSpPr>
        <p:spPr>
          <a:xfrm>
            <a:off x="97584" y="119742"/>
            <a:ext cx="3858208" cy="255659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FFC000"/>
                </a:solidFill>
                <a:effectLst/>
                <a:uLnTx/>
                <a:uFillTx/>
                <a:latin typeface="KG Summer Sunshine Blackout" panose="02000000000000000000" pitchFamily="2" charset="0"/>
                <a:ea typeface="+mn-ea"/>
                <a:cs typeface="+mn-cs"/>
              </a:rPr>
              <a:t>English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Twinkl Cursive Unlooped" panose="02000000000000000000" pitchFamily="2" charset="0"/>
                <a:ea typeface="+mn-ea"/>
                <a:cs typeface="+mn-cs"/>
              </a:rPr>
              <a:t>This term we will be reading the book Floodland by Marcus Sedgwick. We will  be taking inspiration from the characters within the Floodland book to write a persuasive speech.  We will also be looking at poetry and begin writing our own. We will also apply reading VIPERS skills to improve our comprehension during our guided reading time and enable us to show good understanding of the story. </a:t>
            </a:r>
          </a:p>
        </p:txBody>
      </p:sp>
      <p:sp>
        <p:nvSpPr>
          <p:cNvPr id="9" name="Rectangle 8"/>
          <p:cNvSpPr/>
          <p:nvPr/>
        </p:nvSpPr>
        <p:spPr>
          <a:xfrm>
            <a:off x="97584" y="2738532"/>
            <a:ext cx="4136960" cy="1879188"/>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00B0F0"/>
                </a:solidFill>
                <a:effectLst/>
                <a:uLnTx/>
                <a:uFillTx/>
                <a:latin typeface="KG Summer Sunshine Blackout" panose="02000000000000000000" pitchFamily="2" charset="0"/>
                <a:ea typeface="+mn-ea"/>
                <a:cs typeface="+mn-cs"/>
              </a:rPr>
              <a:t>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F0"/>
                </a:solidFill>
                <a:effectLst/>
                <a:uLnTx/>
                <a:uFillTx/>
                <a:latin typeface="Twinkl Cursive Unlooped" panose="02000000000000000000" pitchFamily="2" charset="0"/>
                <a:ea typeface="+mn-ea"/>
                <a:cs typeface="+mn-cs"/>
              </a:rPr>
              <a:t>In science this term, we are investigating forces! We will explore how forces act on objects and how they can be balanced and unbalanced. We will investigate the discovery of gravity and experiment with air and water resistance. </a:t>
            </a:r>
          </a:p>
        </p:txBody>
      </p:sp>
      <p:sp>
        <p:nvSpPr>
          <p:cNvPr id="10" name="Rectangle 9"/>
          <p:cNvSpPr/>
          <p:nvPr/>
        </p:nvSpPr>
        <p:spPr>
          <a:xfrm>
            <a:off x="4321629" y="3656046"/>
            <a:ext cx="3570514" cy="3125754"/>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FF0000"/>
                </a:solidFill>
                <a:effectLst/>
                <a:uLnTx/>
                <a:uFillTx/>
                <a:latin typeface="KG Summer Sunshine Blackout" panose="02000000000000000000" pitchFamily="2" charset="0"/>
                <a:ea typeface="+mn-ea"/>
                <a:cs typeface="+mn-cs"/>
              </a:rPr>
              <a:t>R</a:t>
            </a:r>
            <a:r>
              <a:rPr kumimoji="0" lang="en-GB" sz="1400" b="1" i="0" u="sng" strike="noStrike" kern="1200" cap="none" spc="0" normalizeH="0" baseline="0" noProof="0" dirty="0">
                <a:ln>
                  <a:noFill/>
                </a:ln>
                <a:solidFill>
                  <a:srgbClr val="FFC000"/>
                </a:solidFill>
                <a:effectLst/>
                <a:uLnTx/>
                <a:uFillTx/>
                <a:latin typeface="KG Summer Sunshine Blackout" panose="02000000000000000000" pitchFamily="2" charset="0"/>
                <a:ea typeface="+mn-ea"/>
                <a:cs typeface="+mn-cs"/>
              </a:rPr>
              <a:t>e</a:t>
            </a:r>
            <a:r>
              <a:rPr kumimoji="0" lang="en-GB" sz="1400" b="1" i="0" u="sng" strike="noStrike" kern="1200" cap="none" spc="0" normalizeH="0" baseline="0" noProof="0" dirty="0">
                <a:ln>
                  <a:noFill/>
                </a:ln>
                <a:solidFill>
                  <a:srgbClr val="FFFF00"/>
                </a:solidFill>
                <a:effectLst/>
                <a:uLnTx/>
                <a:uFillTx/>
                <a:latin typeface="KG Summer Sunshine Blackout" panose="02000000000000000000" pitchFamily="2" charset="0"/>
                <a:ea typeface="+mn-ea"/>
                <a:cs typeface="+mn-cs"/>
              </a:rPr>
              <a:t>a</a:t>
            </a:r>
            <a:r>
              <a:rPr kumimoji="0" lang="en-GB" sz="1400" b="1" i="0" u="sng" strike="noStrike" kern="1200" cap="none" spc="0" normalizeH="0" baseline="0" noProof="0" dirty="0">
                <a:ln>
                  <a:noFill/>
                </a:ln>
                <a:solidFill>
                  <a:srgbClr val="92D050"/>
                </a:solidFill>
                <a:effectLst/>
                <a:uLnTx/>
                <a:uFillTx/>
                <a:latin typeface="KG Summer Sunshine Blackout" panose="02000000000000000000" pitchFamily="2" charset="0"/>
                <a:ea typeface="+mn-ea"/>
                <a:cs typeface="+mn-cs"/>
              </a:rPr>
              <a:t>d</a:t>
            </a:r>
            <a:r>
              <a:rPr kumimoji="0" lang="en-GB" sz="1400" b="1" i="0" u="sng" strike="noStrike" kern="1200" cap="none" spc="0" normalizeH="0" baseline="0" noProof="0" dirty="0">
                <a:ln>
                  <a:noFill/>
                </a:ln>
                <a:solidFill>
                  <a:srgbClr val="00B0F0"/>
                </a:solidFill>
                <a:effectLst/>
                <a:uLnTx/>
                <a:uFillTx/>
                <a:latin typeface="KG Summer Sunshine Blackout" panose="02000000000000000000" pitchFamily="2" charset="0"/>
                <a:ea typeface="+mn-ea"/>
                <a:cs typeface="+mn-cs"/>
              </a:rPr>
              <a:t>i</a:t>
            </a:r>
            <a:r>
              <a:rPr kumimoji="0" lang="en-GB" sz="1400" b="1" i="0" u="sng" strike="noStrike" kern="1200" cap="none" spc="0" normalizeH="0" baseline="0" noProof="0" dirty="0">
                <a:ln>
                  <a:noFill/>
                </a:ln>
                <a:solidFill>
                  <a:srgbClr val="7030A0"/>
                </a:solidFill>
                <a:effectLst/>
                <a:uLnTx/>
                <a:uFillTx/>
                <a:latin typeface="KG Summer Sunshine Blackout" panose="02000000000000000000" pitchFamily="2" charset="0"/>
                <a:ea typeface="+mn-ea"/>
                <a:cs typeface="+mn-cs"/>
              </a:rPr>
              <a:t>n</a:t>
            </a:r>
            <a:r>
              <a:rPr kumimoji="0" lang="en-GB" sz="1400" b="1" i="0" u="sng" strike="noStrike" kern="1200" cap="none" spc="0" normalizeH="0" baseline="0" noProof="0" dirty="0">
                <a:ln>
                  <a:noFill/>
                </a:ln>
                <a:solidFill>
                  <a:srgbClr val="E010C7"/>
                </a:solidFill>
                <a:effectLst/>
                <a:uLnTx/>
                <a:uFillTx/>
                <a:latin typeface="KG Summer Sunshine Blackout" panose="02000000000000000000" pitchFamily="2" charset="0"/>
                <a:ea typeface="+mn-ea"/>
                <a:cs typeface="+mn-cs"/>
              </a:rPr>
              <a:t>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E010C7"/>
              </a:solidFill>
              <a:effectLst/>
              <a:uLnTx/>
              <a:uFillTx/>
              <a:latin typeface="KG Summer Sunshine Blackout"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rPr>
              <a:t>Please continue to support your child to continue a love of reading. Reading records should be filled in 5 times per week and returned to school </a:t>
            </a:r>
            <a:r>
              <a:rPr kumimoji="0" lang="en-GB" sz="1400" b="1"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rPr>
              <a:t>every Friday</a:t>
            </a:r>
            <a:r>
              <a:rPr kumimoji="0" lang="en-GB" sz="14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rPr>
              <a:t>. Please contact Miss Rands if you need any suggestions for new books/authors/genres to read! I’ll be more than happy to help you find something you love.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rPr>
              <a:t>Most importantly – enjoy your reading time!</a:t>
            </a:r>
          </a:p>
        </p:txBody>
      </p:sp>
      <p:sp>
        <p:nvSpPr>
          <p:cNvPr id="11" name="Rectangle 10"/>
          <p:cNvSpPr/>
          <p:nvPr/>
        </p:nvSpPr>
        <p:spPr>
          <a:xfrm>
            <a:off x="7955708" y="3261048"/>
            <a:ext cx="4138708" cy="3125754"/>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KG Summer Sunshine Blackout" panose="02000000000000000000" pitchFamily="2" charset="0"/>
                <a:ea typeface="+mn-ea"/>
                <a:cs typeface="+mn-cs"/>
              </a:rPr>
              <a:t>Wider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PSHE</a:t>
            </a:r>
            <a:r>
              <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 – Dreams and Goals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Computing</a:t>
            </a:r>
            <a:r>
              <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 – eSafety and computer 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Music</a:t>
            </a:r>
            <a:r>
              <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 – Ballads – Make You Feel My Love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PE</a:t>
            </a:r>
            <a:r>
              <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 – gymnastics and 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Spellings</a:t>
            </a:r>
            <a:r>
              <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 - </a:t>
            </a:r>
            <a:r>
              <a:rPr kumimoji="0" lang="en-US"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We will continue to complete our spellings using the Scode spelling scheme.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Twinkl Cursive Unlooped" panose="02000000000000000000" pitchFamily="2" charset="0"/>
                <a:ea typeface="+mn-ea"/>
                <a:cs typeface="+mn-cs"/>
              </a:rPr>
              <a:t>PE is on a Monday afternoon – please ensure full kit is in school at all times and our uniform policy is adhered to for health and safety.</a:t>
            </a:r>
          </a:p>
        </p:txBody>
      </p:sp>
      <p:sp>
        <p:nvSpPr>
          <p:cNvPr id="12" name="Rectangle 11"/>
          <p:cNvSpPr/>
          <p:nvPr/>
        </p:nvSpPr>
        <p:spPr>
          <a:xfrm>
            <a:off x="97584" y="4686300"/>
            <a:ext cx="4136960" cy="20955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00B050"/>
                </a:solidFill>
                <a:effectLst/>
                <a:uLnTx/>
                <a:uFillTx/>
                <a:latin typeface="KG Summer Sunshine Blackout" panose="02000000000000000000" pitchFamily="2" charset="0"/>
                <a:ea typeface="+mn-ea"/>
                <a:cs typeface="+mn-cs"/>
              </a:rPr>
              <a:t>Homework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B050"/>
                </a:solidFill>
                <a:effectLst/>
                <a:uLnTx/>
                <a:uFillTx/>
                <a:latin typeface="Twinkl Cursive Unlooped" panose="02000000000000000000" pitchFamily="2" charset="0"/>
                <a:ea typeface="+mn-ea"/>
                <a:cs typeface="+mn-cs"/>
              </a:rPr>
              <a:t>Children will be assigned Maths and English homework on a Friday, which will be due the following Thursday. There will also be a piece of wider curriculum revision homework. Information for homework will go out in homework books each week. Please make sure homework books come back into school on a Thursday, even if the previous weeks homework is not complete. </a:t>
            </a:r>
          </a:p>
        </p:txBody>
      </p:sp>
      <p:pic>
        <p:nvPicPr>
          <p:cNvPr id="16" name="Picture 2" descr="Keelby Primary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6568" y="2738532"/>
            <a:ext cx="658586" cy="6585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eelby Primary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0972" y="2738532"/>
            <a:ext cx="658586" cy="658586"/>
          </a:xfrm>
          <a:prstGeom prst="ellipse">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8" name="Picture 2" descr="Keelby Primary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1629" y="2738532"/>
            <a:ext cx="658586" cy="658586"/>
          </a:xfrm>
          <a:prstGeom prst="ellipse">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6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8445" y="458838"/>
          <a:ext cx="3771392" cy="6322874"/>
        </p:xfrm>
        <a:graphic>
          <a:graphicData uri="http://schemas.openxmlformats.org/drawingml/2006/table">
            <a:tbl>
              <a:tblPr firstRow="1" bandRow="1">
                <a:tableStyleId>{5C22544A-7EE6-4342-B048-85BDC9FD1C3A}</a:tableStyleId>
              </a:tblPr>
              <a:tblGrid>
                <a:gridCol w="964184">
                  <a:extLst>
                    <a:ext uri="{9D8B030D-6E8A-4147-A177-3AD203B41FA5}">
                      <a16:colId xmlns:a16="http://schemas.microsoft.com/office/drawing/2014/main" val="1189650103"/>
                    </a:ext>
                  </a:extLst>
                </a:gridCol>
                <a:gridCol w="2807208">
                  <a:extLst>
                    <a:ext uri="{9D8B030D-6E8A-4147-A177-3AD203B41FA5}">
                      <a16:colId xmlns:a16="http://schemas.microsoft.com/office/drawing/2014/main" val="550987920"/>
                    </a:ext>
                  </a:extLst>
                </a:gridCol>
              </a:tblGrid>
              <a:tr h="271025">
                <a:tc gridSpan="2">
                  <a:txBody>
                    <a:bodyPr/>
                    <a:lstStyle/>
                    <a:p>
                      <a:pPr algn="ctr"/>
                      <a:r>
                        <a:rPr lang="en-GB" sz="1400" dirty="0">
                          <a:solidFill>
                            <a:schemeClr val="bg1"/>
                          </a:solidFill>
                        </a:rPr>
                        <a:t>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329350339"/>
                  </a:ext>
                </a:extLst>
              </a:tr>
              <a:tr h="380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gravity</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A pulling force exerted by the 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089538"/>
                  </a:ext>
                </a:extLst>
              </a:tr>
              <a:tr h="307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force</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rPr>
                        <a:t>Pushes or pulls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0011955"/>
                  </a:ext>
                </a:extLst>
              </a:tr>
              <a:tr h="674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friction</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A force that acts between two</a:t>
                      </a:r>
                    </a:p>
                    <a:p>
                      <a:r>
                        <a:rPr lang="en-GB" sz="1400" dirty="0">
                          <a:solidFill>
                            <a:schemeClr val="tx1"/>
                          </a:solidFill>
                        </a:rPr>
                        <a:t>surfaces or objects that are moving,</a:t>
                      </a:r>
                    </a:p>
                    <a:p>
                      <a:r>
                        <a:rPr lang="en-GB" sz="1400" dirty="0">
                          <a:solidFill>
                            <a:schemeClr val="tx1"/>
                          </a:solidFill>
                        </a:rPr>
                        <a:t>or trying to move, across each other.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257425"/>
                  </a:ext>
                </a:extLst>
              </a:tr>
              <a:tr h="481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air resistance</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A type of friction caused by air pushing against any moving object.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578234"/>
                  </a:ext>
                </a:extLst>
              </a:tr>
              <a:tr h="481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water resistance</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A type of friction caused by water pushing against any moving object.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5788517"/>
                  </a:ext>
                </a:extLst>
              </a:tr>
              <a:tr h="481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streamlined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When an object is shaped to minimise the effects of air or water resistance.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169942"/>
                  </a:ext>
                </a:extLst>
              </a:tr>
              <a:tr h="580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mechanism</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Parts which work together in a machine:</a:t>
                      </a:r>
                      <a:r>
                        <a:rPr lang="en-GB" sz="1400" baseline="0" dirty="0"/>
                        <a:t> pulleys, gears, levers.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942226"/>
                  </a:ext>
                </a:extLst>
              </a:tr>
              <a:tr h="341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weight</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The measure of the force of gravity on</a:t>
                      </a:r>
                      <a:r>
                        <a:rPr lang="en-GB" sz="1400" baseline="0" dirty="0"/>
                        <a:t> an object.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80283"/>
                  </a:ext>
                </a:extLst>
              </a:tr>
              <a:tr h="481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mass</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A measure of how much matter is inside an object.</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463150"/>
                  </a:ext>
                </a:extLst>
              </a:tr>
              <a:tr h="481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balanced forces</a:t>
                      </a:r>
                      <a:endParaRPr lang="en-GB" sz="1800" dirty="0">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Opposite</a:t>
                      </a:r>
                      <a:r>
                        <a:rPr lang="en-GB" sz="1400" baseline="0" dirty="0">
                          <a:solidFill>
                            <a:schemeClr val="tx1"/>
                          </a:solidFill>
                        </a:rPr>
                        <a:t> forces which are equal.</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03959"/>
                  </a:ext>
                </a:extLst>
              </a:tr>
              <a:tr h="481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unbalanced forces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Opposite</a:t>
                      </a:r>
                      <a:r>
                        <a:rPr lang="en-GB" sz="1400" baseline="0" dirty="0">
                          <a:solidFill>
                            <a:schemeClr val="tx1"/>
                          </a:solidFill>
                        </a:rPr>
                        <a:t> forces where the one is greater than the other.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1779409"/>
                  </a:ext>
                </a:extLst>
              </a:tr>
            </a:tbl>
          </a:graphicData>
        </a:graphic>
      </p:graphicFrame>
      <p:sp>
        <p:nvSpPr>
          <p:cNvPr id="3" name="TextBox 2"/>
          <p:cNvSpPr txBox="1"/>
          <p:nvPr/>
        </p:nvSpPr>
        <p:spPr>
          <a:xfrm>
            <a:off x="1220477" y="65420"/>
            <a:ext cx="2381504" cy="338554"/>
          </a:xfrm>
          <a:prstGeom prst="rect">
            <a:avLst/>
          </a:prstGeom>
          <a:solidFill>
            <a:srgbClr val="00B0F0"/>
          </a:solidFill>
        </p:spPr>
        <p:txBody>
          <a:bodyPr wrap="square" rtlCol="0">
            <a:spAutoFit/>
          </a:bodyPr>
          <a:lstStyle/>
          <a:p>
            <a:pPr algn="ctr" defTabSz="457200"/>
            <a:r>
              <a:rPr lang="en-GB" sz="1600" dirty="0">
                <a:solidFill>
                  <a:prstClr val="white"/>
                </a:solidFill>
                <a:latin typeface="KG What the Teacher Wants" panose="02000000000000000000" pitchFamily="2" charset="0"/>
              </a:rPr>
              <a:t>Year 5 – What Are Forces? </a:t>
            </a:r>
          </a:p>
        </p:txBody>
      </p:sp>
      <p:pic>
        <p:nvPicPr>
          <p:cNvPr id="1026" name="Picture 2" descr="Portrait of Sir Isaac Newton, 1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127" y="705634"/>
            <a:ext cx="1030827" cy="1251049"/>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1028" name="Picture 4" descr="Galileo Galilei Discovers the Moons of Jupiter and the Phases of Venus -  Owl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560" y="4091989"/>
            <a:ext cx="1709834" cy="1709834"/>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1030" name="Picture 6" descr="Difference Between Mass and Weight for Kids| DK Find Ou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6875" y1="52921" x2="49531" y2="84371"/>
                        <a14:foregroundMark x1="15469" y1="84062" x2="99844" y2="91528"/>
                      </a14:backgroundRemoval>
                    </a14:imgEffect>
                  </a14:imgLayer>
                </a14:imgProps>
              </a:ext>
              <a:ext uri="{28A0092B-C50C-407E-A947-70E740481C1C}">
                <a14:useLocalDpi xmlns:a14="http://schemas.microsoft.com/office/drawing/2010/main" val="0"/>
              </a:ext>
            </a:extLst>
          </a:blip>
          <a:srcRect/>
          <a:stretch>
            <a:fillRect/>
          </a:stretch>
        </p:blipFill>
        <p:spPr bwMode="auto">
          <a:xfrm>
            <a:off x="10317460" y="503845"/>
            <a:ext cx="435884" cy="176056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120060" y="503844"/>
            <a:ext cx="2371904" cy="2129980"/>
          </a:xfrm>
          <a:prstGeom prst="rect">
            <a:avLst/>
          </a:prstGeom>
        </p:spPr>
      </p:pic>
      <p:sp>
        <p:nvSpPr>
          <p:cNvPr id="6" name="TextBox 5"/>
          <p:cNvSpPr txBox="1"/>
          <p:nvPr/>
        </p:nvSpPr>
        <p:spPr>
          <a:xfrm>
            <a:off x="8833103" y="403917"/>
            <a:ext cx="1423376" cy="2031325"/>
          </a:xfrm>
          <a:prstGeom prst="rect">
            <a:avLst/>
          </a:prstGeom>
          <a:noFill/>
        </p:spPr>
        <p:txBody>
          <a:bodyPr wrap="square" rtlCol="0">
            <a:spAutoFit/>
          </a:bodyPr>
          <a:lstStyle/>
          <a:p>
            <a:pPr defTabSz="457200"/>
            <a:r>
              <a:rPr lang="en-GB" sz="1400" dirty="0">
                <a:solidFill>
                  <a:prstClr val="black"/>
                </a:solidFill>
                <a:latin typeface="Calibri" panose="020F0502020204030204"/>
              </a:rPr>
              <a:t>Sir Isaac  Newton discovered gravity. Mass is different to weight because the weight involves the force of gravity on an object.</a:t>
            </a:r>
          </a:p>
        </p:txBody>
      </p:sp>
      <p:cxnSp>
        <p:nvCxnSpPr>
          <p:cNvPr id="8" name="Straight Connector 7"/>
          <p:cNvCxnSpPr/>
          <p:nvPr/>
        </p:nvCxnSpPr>
        <p:spPr>
          <a:xfrm>
            <a:off x="7552944" y="65420"/>
            <a:ext cx="21624" cy="671629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99076" y="136120"/>
            <a:ext cx="2134616" cy="276999"/>
          </a:xfrm>
          <a:prstGeom prst="rect">
            <a:avLst/>
          </a:prstGeom>
          <a:solidFill>
            <a:srgbClr val="00B0F0"/>
          </a:solidFill>
        </p:spPr>
        <p:txBody>
          <a:bodyPr wrap="square" rtlCol="0">
            <a:spAutoFit/>
          </a:bodyPr>
          <a:lstStyle/>
          <a:p>
            <a:pPr algn="ctr" defTabSz="457200"/>
            <a:r>
              <a:rPr lang="en-GB" sz="1200" dirty="0">
                <a:solidFill>
                  <a:prstClr val="white"/>
                </a:solidFill>
                <a:latin typeface="KG What the Teacher Wants" panose="02000000000000000000" pitchFamily="2" charset="0"/>
              </a:rPr>
              <a:t>How can forces act on objects? </a:t>
            </a:r>
          </a:p>
        </p:txBody>
      </p:sp>
      <p:sp>
        <p:nvSpPr>
          <p:cNvPr id="14" name="TextBox 13"/>
          <p:cNvSpPr txBox="1"/>
          <p:nvPr/>
        </p:nvSpPr>
        <p:spPr>
          <a:xfrm>
            <a:off x="7711126" y="126918"/>
            <a:ext cx="2475290" cy="276999"/>
          </a:xfrm>
          <a:prstGeom prst="rect">
            <a:avLst/>
          </a:prstGeom>
          <a:solidFill>
            <a:srgbClr val="00B0F0"/>
          </a:solidFill>
        </p:spPr>
        <p:txBody>
          <a:bodyPr wrap="square" rtlCol="0">
            <a:spAutoFit/>
          </a:bodyPr>
          <a:lstStyle/>
          <a:p>
            <a:pPr algn="ctr" defTabSz="457200"/>
            <a:r>
              <a:rPr lang="en-GB" sz="1200" dirty="0">
                <a:solidFill>
                  <a:prstClr val="white"/>
                </a:solidFill>
                <a:latin typeface="KG What the Teacher Wants" panose="02000000000000000000" pitchFamily="2" charset="0"/>
              </a:rPr>
              <a:t>Are mass and weight the same? </a:t>
            </a:r>
          </a:p>
        </p:txBody>
      </p:sp>
      <p:sp>
        <p:nvSpPr>
          <p:cNvPr id="15" name="TextBox 14"/>
          <p:cNvSpPr txBox="1"/>
          <p:nvPr/>
        </p:nvSpPr>
        <p:spPr>
          <a:xfrm>
            <a:off x="5134772" y="2803120"/>
            <a:ext cx="2134616" cy="461665"/>
          </a:xfrm>
          <a:prstGeom prst="rect">
            <a:avLst/>
          </a:prstGeom>
          <a:solidFill>
            <a:srgbClr val="00B0F0"/>
          </a:solidFill>
        </p:spPr>
        <p:txBody>
          <a:bodyPr wrap="square" rtlCol="0">
            <a:spAutoFit/>
          </a:bodyPr>
          <a:lstStyle/>
          <a:p>
            <a:pPr algn="ctr" defTabSz="457200"/>
            <a:r>
              <a:rPr lang="en-GB" sz="1200" dirty="0">
                <a:solidFill>
                  <a:prstClr val="white"/>
                </a:solidFill>
                <a:latin typeface="KG What the Teacher Wants" panose="02000000000000000000" pitchFamily="2" charset="0"/>
              </a:rPr>
              <a:t>What might affect air and water resistance? </a:t>
            </a:r>
          </a:p>
        </p:txBody>
      </p:sp>
      <p:sp>
        <p:nvSpPr>
          <p:cNvPr id="16" name="TextBox 15"/>
          <p:cNvSpPr txBox="1"/>
          <p:nvPr/>
        </p:nvSpPr>
        <p:spPr>
          <a:xfrm>
            <a:off x="5199076" y="3264784"/>
            <a:ext cx="1423376" cy="738664"/>
          </a:xfrm>
          <a:prstGeom prst="rect">
            <a:avLst/>
          </a:prstGeom>
          <a:noFill/>
        </p:spPr>
        <p:txBody>
          <a:bodyPr wrap="square" rtlCol="0">
            <a:spAutoFit/>
          </a:bodyPr>
          <a:lstStyle/>
          <a:p>
            <a:pPr marL="285750" indent="-285750" defTabSz="457200">
              <a:buFontTx/>
              <a:buChar char="-"/>
            </a:pPr>
            <a:r>
              <a:rPr lang="en-GB" sz="1400" dirty="0">
                <a:solidFill>
                  <a:prstClr val="black"/>
                </a:solidFill>
                <a:latin typeface="Calibri" panose="020F0502020204030204"/>
              </a:rPr>
              <a:t>Surface area</a:t>
            </a:r>
          </a:p>
          <a:p>
            <a:pPr marL="285750" indent="-285750" defTabSz="457200">
              <a:buFontTx/>
              <a:buChar char="-"/>
            </a:pPr>
            <a:r>
              <a:rPr lang="en-GB" sz="1400" dirty="0">
                <a:solidFill>
                  <a:prstClr val="black"/>
                </a:solidFill>
                <a:latin typeface="Calibri" panose="020F0502020204030204"/>
              </a:rPr>
              <a:t>Weight</a:t>
            </a:r>
          </a:p>
          <a:p>
            <a:pPr marL="285750" indent="-285750" defTabSz="457200">
              <a:buFontTx/>
              <a:buChar char="-"/>
            </a:pPr>
            <a:r>
              <a:rPr lang="en-GB" sz="1400" dirty="0">
                <a:solidFill>
                  <a:prstClr val="black"/>
                </a:solidFill>
                <a:latin typeface="Calibri" panose="020F0502020204030204"/>
              </a:rPr>
              <a:t>Streamlined</a:t>
            </a:r>
          </a:p>
        </p:txBody>
      </p:sp>
      <p:sp>
        <p:nvSpPr>
          <p:cNvPr id="18" name="TextBox 17"/>
          <p:cNvSpPr txBox="1"/>
          <p:nvPr/>
        </p:nvSpPr>
        <p:spPr>
          <a:xfrm>
            <a:off x="5017796" y="5827606"/>
            <a:ext cx="2494959" cy="954107"/>
          </a:xfrm>
          <a:prstGeom prst="rect">
            <a:avLst/>
          </a:prstGeom>
          <a:noFill/>
        </p:spPr>
        <p:txBody>
          <a:bodyPr wrap="square" rtlCol="0">
            <a:spAutoFit/>
          </a:bodyPr>
          <a:lstStyle/>
          <a:p>
            <a:pPr defTabSz="457200"/>
            <a:r>
              <a:rPr lang="en-GB" sz="1400" dirty="0">
                <a:solidFill>
                  <a:prstClr val="black"/>
                </a:solidFill>
                <a:latin typeface="Calibri" panose="020F0502020204030204"/>
              </a:rPr>
              <a:t>Galileo’s Tower of Pisa experiment found that object will fall at the same speed even if they have a different mass.</a:t>
            </a:r>
          </a:p>
        </p:txBody>
      </p:sp>
      <p:cxnSp>
        <p:nvCxnSpPr>
          <p:cNvPr id="17" name="Straight Connector 16"/>
          <p:cNvCxnSpPr/>
          <p:nvPr/>
        </p:nvCxnSpPr>
        <p:spPr>
          <a:xfrm flipH="1" flipV="1">
            <a:off x="5120060" y="2706625"/>
            <a:ext cx="2392694" cy="39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7652648" y="2538986"/>
            <a:ext cx="3292721" cy="1219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2" name="Picture 2" descr="Principles of Fric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2978" y="2846711"/>
            <a:ext cx="2826903" cy="15915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563756" y="4421700"/>
            <a:ext cx="3485244" cy="523220"/>
          </a:xfrm>
          <a:prstGeom prst="rect">
            <a:avLst/>
          </a:prstGeom>
          <a:noFill/>
        </p:spPr>
        <p:txBody>
          <a:bodyPr wrap="square" rtlCol="0">
            <a:spAutoFit/>
          </a:bodyPr>
          <a:lstStyle/>
          <a:p>
            <a:pPr defTabSz="457200"/>
            <a:r>
              <a:rPr lang="en-GB" sz="1400" dirty="0">
                <a:solidFill>
                  <a:prstClr val="black"/>
                </a:solidFill>
                <a:latin typeface="Calibri" panose="020F0502020204030204"/>
              </a:rPr>
              <a:t>Size of force, roughness and smoothness can affect friction.</a:t>
            </a:r>
          </a:p>
        </p:txBody>
      </p:sp>
      <p:sp>
        <p:nvSpPr>
          <p:cNvPr id="28" name="TextBox 27"/>
          <p:cNvSpPr txBox="1"/>
          <p:nvPr/>
        </p:nvSpPr>
        <p:spPr>
          <a:xfrm>
            <a:off x="7652648" y="2601658"/>
            <a:ext cx="1911977" cy="276999"/>
          </a:xfrm>
          <a:prstGeom prst="rect">
            <a:avLst/>
          </a:prstGeom>
          <a:solidFill>
            <a:srgbClr val="00B0F0"/>
          </a:solidFill>
        </p:spPr>
        <p:txBody>
          <a:bodyPr wrap="square" rtlCol="0">
            <a:spAutoFit/>
          </a:bodyPr>
          <a:lstStyle/>
          <a:p>
            <a:pPr algn="ctr" defTabSz="457200"/>
            <a:r>
              <a:rPr lang="en-GB" sz="1200" dirty="0">
                <a:solidFill>
                  <a:prstClr val="white"/>
                </a:solidFill>
                <a:latin typeface="KG What the Teacher Wants" panose="02000000000000000000" pitchFamily="2" charset="0"/>
              </a:rPr>
              <a:t>What might create friction? </a:t>
            </a:r>
          </a:p>
        </p:txBody>
      </p:sp>
      <p:cxnSp>
        <p:nvCxnSpPr>
          <p:cNvPr id="29" name="Straight Connector 28"/>
          <p:cNvCxnSpPr/>
          <p:nvPr/>
        </p:nvCxnSpPr>
        <p:spPr>
          <a:xfrm flipH="1" flipV="1">
            <a:off x="7623439" y="4944921"/>
            <a:ext cx="3292721" cy="1219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5" name="Picture 4" descr="Pulleys and Lifting"/>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04366" y="4981080"/>
            <a:ext cx="1564101" cy="187692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652647" y="5033879"/>
            <a:ext cx="2113146" cy="276999"/>
          </a:xfrm>
          <a:prstGeom prst="rect">
            <a:avLst/>
          </a:prstGeom>
          <a:solidFill>
            <a:srgbClr val="00B0F0"/>
          </a:solidFill>
        </p:spPr>
        <p:txBody>
          <a:bodyPr wrap="square" rtlCol="0">
            <a:spAutoFit/>
          </a:bodyPr>
          <a:lstStyle/>
          <a:p>
            <a:pPr algn="ctr" defTabSz="457200"/>
            <a:r>
              <a:rPr lang="en-GB" sz="1200" dirty="0">
                <a:solidFill>
                  <a:prstClr val="white"/>
                </a:solidFill>
                <a:latin typeface="KG What the Teacher Wants" panose="02000000000000000000" pitchFamily="2" charset="0"/>
              </a:rPr>
              <a:t>How can mechanisms help us? </a:t>
            </a:r>
          </a:p>
        </p:txBody>
      </p:sp>
      <p:sp>
        <p:nvSpPr>
          <p:cNvPr id="32" name="TextBox 31"/>
          <p:cNvSpPr txBox="1"/>
          <p:nvPr/>
        </p:nvSpPr>
        <p:spPr>
          <a:xfrm>
            <a:off x="7671165" y="5373509"/>
            <a:ext cx="1847582" cy="1384995"/>
          </a:xfrm>
          <a:prstGeom prst="rect">
            <a:avLst/>
          </a:prstGeom>
          <a:noFill/>
        </p:spPr>
        <p:txBody>
          <a:bodyPr wrap="square" rtlCol="0">
            <a:spAutoFit/>
          </a:bodyPr>
          <a:lstStyle/>
          <a:p>
            <a:pPr defTabSz="457200"/>
            <a:r>
              <a:rPr lang="en-GB" sz="1400" dirty="0">
                <a:solidFill>
                  <a:prstClr val="black"/>
                </a:solidFill>
                <a:latin typeface="Calibri" panose="020F0502020204030204"/>
              </a:rPr>
              <a:t>Pulley, levers and gears mean that we can exert less effort (create less force) to be able to move a certain load.</a:t>
            </a:r>
          </a:p>
        </p:txBody>
      </p:sp>
    </p:spTree>
    <p:extLst>
      <p:ext uri="{BB962C8B-B14F-4D97-AF65-F5344CB8AC3E}">
        <p14:creationId xmlns:p14="http://schemas.microsoft.com/office/powerpoint/2010/main" val="113728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50" y="-21756"/>
            <a:ext cx="7429500" cy="297512"/>
          </a:xfrm>
        </p:spPr>
        <p:txBody>
          <a:bodyPr>
            <a:normAutofit/>
          </a:bodyPr>
          <a:lstStyle/>
          <a:p>
            <a:r>
              <a:rPr lang="en-GB" sz="1200" b="1" u="sng" dirty="0">
                <a:latin typeface="+mn-lt"/>
              </a:rPr>
              <a:t>Year 5 Geography How do rivers and seas influence where we live? </a:t>
            </a:r>
          </a:p>
        </p:txBody>
      </p:sp>
      <p:graphicFrame>
        <p:nvGraphicFramePr>
          <p:cNvPr id="6" name="Table 5"/>
          <p:cNvGraphicFramePr>
            <a:graphicFrameLocks noGrp="1"/>
          </p:cNvGraphicFramePr>
          <p:nvPr/>
        </p:nvGraphicFramePr>
        <p:xfrm>
          <a:off x="7151251" y="229864"/>
          <a:ext cx="3814524" cy="4888480"/>
        </p:xfrm>
        <a:graphic>
          <a:graphicData uri="http://schemas.openxmlformats.org/drawingml/2006/table">
            <a:tbl>
              <a:tblPr firstRow="1" bandRow="1">
                <a:tableStyleId>{5C22544A-7EE6-4342-B048-85BDC9FD1C3A}</a:tableStyleId>
              </a:tblPr>
              <a:tblGrid>
                <a:gridCol w="1077439">
                  <a:extLst>
                    <a:ext uri="{9D8B030D-6E8A-4147-A177-3AD203B41FA5}">
                      <a16:colId xmlns:a16="http://schemas.microsoft.com/office/drawing/2014/main" val="4206251872"/>
                    </a:ext>
                  </a:extLst>
                </a:gridCol>
                <a:gridCol w="2737085">
                  <a:extLst>
                    <a:ext uri="{9D8B030D-6E8A-4147-A177-3AD203B41FA5}">
                      <a16:colId xmlns:a16="http://schemas.microsoft.com/office/drawing/2014/main" val="1439194525"/>
                    </a:ext>
                  </a:extLst>
                </a:gridCol>
              </a:tblGrid>
              <a:tr h="278619">
                <a:tc gridSpan="2">
                  <a:txBody>
                    <a:bodyPr/>
                    <a:lstStyle/>
                    <a:p>
                      <a:pPr algn="ctr"/>
                      <a:r>
                        <a:rPr lang="en-GB" sz="1300" dirty="0"/>
                        <a:t>Vocabulary </a:t>
                      </a:r>
                    </a:p>
                  </a:txBody>
                  <a:tcPr marL="74295" marR="74295" marT="37148" marB="37148">
                    <a:solidFill>
                      <a:srgbClr val="00B050"/>
                    </a:solidFill>
                  </a:tcPr>
                </a:tc>
                <a:tc hMerge="1">
                  <a:txBody>
                    <a:bodyPr/>
                    <a:lstStyle/>
                    <a:p>
                      <a:endParaRPr lang="en-GB" dirty="0"/>
                    </a:p>
                  </a:txBody>
                  <a:tcPr/>
                </a:tc>
                <a:extLst>
                  <a:ext uri="{0D108BD9-81ED-4DB2-BD59-A6C34878D82A}">
                    <a16:rowId xmlns:a16="http://schemas.microsoft.com/office/drawing/2014/main" val="1092738203"/>
                  </a:ext>
                </a:extLst>
              </a:tr>
              <a:tr h="278619">
                <a:tc>
                  <a:txBody>
                    <a:bodyPr/>
                    <a:lstStyle/>
                    <a:p>
                      <a:pPr algn="ctr"/>
                      <a:r>
                        <a:rPr lang="en-GB" sz="1300" b="1" dirty="0"/>
                        <a:t>course</a:t>
                      </a:r>
                    </a:p>
                  </a:txBody>
                  <a:tcPr marL="74295" marR="74295" marT="37148" marB="37148" anchor="ctr">
                    <a:solidFill>
                      <a:schemeClr val="accent6">
                        <a:lumMod val="60000"/>
                        <a:lumOff val="40000"/>
                      </a:schemeClr>
                    </a:solidFill>
                  </a:tcPr>
                </a:tc>
                <a:tc>
                  <a:txBody>
                    <a:bodyPr/>
                    <a:lstStyle/>
                    <a:p>
                      <a:r>
                        <a:rPr lang="en-GB" sz="1300" baseline="0" dirty="0"/>
                        <a:t>the route or direction a river follows</a:t>
                      </a:r>
                    </a:p>
                  </a:txBody>
                  <a:tcPr marL="74295" marR="74295" marT="37148" marB="37148">
                    <a:solidFill>
                      <a:schemeClr val="accent6">
                        <a:lumMod val="60000"/>
                        <a:lumOff val="40000"/>
                      </a:schemeClr>
                    </a:solidFill>
                  </a:tcPr>
                </a:tc>
                <a:extLst>
                  <a:ext uri="{0D108BD9-81ED-4DB2-BD59-A6C34878D82A}">
                    <a16:rowId xmlns:a16="http://schemas.microsoft.com/office/drawing/2014/main" val="1568253231"/>
                  </a:ext>
                </a:extLst>
              </a:tr>
              <a:tr h="481249">
                <a:tc>
                  <a:txBody>
                    <a:bodyPr/>
                    <a:lstStyle/>
                    <a:p>
                      <a:pPr algn="ctr"/>
                      <a:r>
                        <a:rPr lang="en-GB" sz="1300" b="1" dirty="0"/>
                        <a:t>source</a:t>
                      </a:r>
                    </a:p>
                  </a:txBody>
                  <a:tcPr marL="74295" marR="74295" marT="37148" marB="37148" anchor="ctr">
                    <a:solidFill>
                      <a:schemeClr val="accent6">
                        <a:lumMod val="60000"/>
                        <a:lumOff val="40000"/>
                      </a:schemeClr>
                    </a:solidFill>
                  </a:tcPr>
                </a:tc>
                <a:tc>
                  <a:txBody>
                    <a:bodyPr/>
                    <a:lstStyle/>
                    <a:p>
                      <a:r>
                        <a:rPr lang="en-GB" sz="1300" baseline="0" dirty="0"/>
                        <a:t>the original point from which a river flows</a:t>
                      </a:r>
                    </a:p>
                  </a:txBody>
                  <a:tcPr marL="74295" marR="74295" marT="37148" marB="37148">
                    <a:solidFill>
                      <a:schemeClr val="accent6">
                        <a:lumMod val="60000"/>
                        <a:lumOff val="40000"/>
                      </a:schemeClr>
                    </a:solidFill>
                  </a:tcPr>
                </a:tc>
                <a:extLst>
                  <a:ext uri="{0D108BD9-81ED-4DB2-BD59-A6C34878D82A}">
                    <a16:rowId xmlns:a16="http://schemas.microsoft.com/office/drawing/2014/main" val="1573915516"/>
                  </a:ext>
                </a:extLst>
              </a:tr>
              <a:tr h="481249">
                <a:tc>
                  <a:txBody>
                    <a:bodyPr/>
                    <a:lstStyle/>
                    <a:p>
                      <a:pPr algn="ctr"/>
                      <a:r>
                        <a:rPr lang="en-GB" sz="1300" b="1" dirty="0"/>
                        <a:t>precipitation</a:t>
                      </a:r>
                    </a:p>
                  </a:txBody>
                  <a:tcPr marL="74295" marR="74295" marT="37148" marB="37148" anchor="ctr">
                    <a:solidFill>
                      <a:schemeClr val="accent6">
                        <a:lumMod val="60000"/>
                        <a:lumOff val="40000"/>
                      </a:schemeClr>
                    </a:solidFill>
                  </a:tcPr>
                </a:tc>
                <a:tc>
                  <a:txBody>
                    <a:bodyPr/>
                    <a:lstStyle/>
                    <a:p>
                      <a:r>
                        <a:rPr lang="en-GB" sz="1300" b="0" i="0" kern="1200" dirty="0">
                          <a:solidFill>
                            <a:schemeClr val="dk1"/>
                          </a:solidFill>
                          <a:effectLst/>
                          <a:latin typeface="+mn-lt"/>
                          <a:ea typeface="+mn-ea"/>
                          <a:cs typeface="+mn-cs"/>
                        </a:rPr>
                        <a:t>rain, snow, sleet, or hail that falls</a:t>
                      </a:r>
                      <a:r>
                        <a:rPr lang="en-GB" sz="1300" b="0" i="0" kern="1200" baseline="0" dirty="0">
                          <a:solidFill>
                            <a:schemeClr val="dk1"/>
                          </a:solidFill>
                          <a:effectLst/>
                          <a:latin typeface="+mn-lt"/>
                          <a:ea typeface="+mn-ea"/>
                          <a:cs typeface="+mn-cs"/>
                        </a:rPr>
                        <a:t> after condensing</a:t>
                      </a:r>
                      <a:endParaRPr lang="en-GB" sz="1300" b="0" i="0" kern="1200" dirty="0">
                        <a:solidFill>
                          <a:schemeClr val="dk1"/>
                        </a:solidFill>
                        <a:effectLst/>
                        <a:latin typeface="+mn-lt"/>
                        <a:ea typeface="+mn-ea"/>
                        <a:cs typeface="+mn-cs"/>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1446407001"/>
                  </a:ext>
                </a:extLst>
              </a:tr>
              <a:tr h="278619">
                <a:tc>
                  <a:txBody>
                    <a:bodyPr/>
                    <a:lstStyle/>
                    <a:p>
                      <a:pPr algn="ctr"/>
                      <a:r>
                        <a:rPr lang="en-GB" sz="1300" b="1" dirty="0"/>
                        <a:t>erosion</a:t>
                      </a:r>
                    </a:p>
                  </a:txBody>
                  <a:tcPr marL="74295" marR="74295" marT="37148" marB="37148" anchor="ctr">
                    <a:solidFill>
                      <a:schemeClr val="accent6">
                        <a:lumMod val="60000"/>
                        <a:lumOff val="40000"/>
                      </a:schemeClr>
                    </a:solidFill>
                  </a:tcPr>
                </a:tc>
                <a:tc>
                  <a:txBody>
                    <a:bodyPr/>
                    <a:lstStyle/>
                    <a:p>
                      <a:r>
                        <a:rPr lang="en-GB" sz="1300" baseline="0" dirty="0"/>
                        <a:t>the gradual destruction of something</a:t>
                      </a:r>
                    </a:p>
                  </a:txBody>
                  <a:tcPr marL="74295" marR="74295" marT="37148" marB="37148">
                    <a:solidFill>
                      <a:schemeClr val="accent6">
                        <a:lumMod val="60000"/>
                        <a:lumOff val="40000"/>
                      </a:schemeClr>
                    </a:solidFill>
                  </a:tcPr>
                </a:tc>
                <a:extLst>
                  <a:ext uri="{0D108BD9-81ED-4DB2-BD59-A6C34878D82A}">
                    <a16:rowId xmlns:a16="http://schemas.microsoft.com/office/drawing/2014/main" val="2708159911"/>
                  </a:ext>
                </a:extLst>
              </a:tr>
              <a:tr h="481249">
                <a:tc>
                  <a:txBody>
                    <a:bodyPr/>
                    <a:lstStyle/>
                    <a:p>
                      <a:pPr algn="ctr"/>
                      <a:r>
                        <a:rPr lang="en-GB" sz="1200" b="1" dirty="0"/>
                        <a:t>transportation</a:t>
                      </a:r>
                    </a:p>
                  </a:txBody>
                  <a:tcPr marL="74295" marR="74295" marT="37148" marB="37148" anchor="ctr">
                    <a:solidFill>
                      <a:schemeClr val="accent6">
                        <a:lumMod val="60000"/>
                        <a:lumOff val="40000"/>
                      </a:schemeClr>
                    </a:solidFill>
                  </a:tcPr>
                </a:tc>
                <a:tc>
                  <a:txBody>
                    <a:bodyPr/>
                    <a:lstStyle/>
                    <a:p>
                      <a:r>
                        <a:rPr lang="en-GB" sz="1300" baseline="0" dirty="0"/>
                        <a:t>The movement of something to elsewhere</a:t>
                      </a:r>
                    </a:p>
                  </a:txBody>
                  <a:tcPr marL="74295" marR="74295" marT="37148" marB="37148">
                    <a:solidFill>
                      <a:schemeClr val="accent6">
                        <a:lumMod val="60000"/>
                        <a:lumOff val="40000"/>
                      </a:schemeClr>
                    </a:solidFill>
                  </a:tcPr>
                </a:tc>
                <a:extLst>
                  <a:ext uri="{0D108BD9-81ED-4DB2-BD59-A6C34878D82A}">
                    <a16:rowId xmlns:a16="http://schemas.microsoft.com/office/drawing/2014/main" val="4057805146"/>
                  </a:ext>
                </a:extLst>
              </a:tr>
              <a:tr h="481249">
                <a:tc>
                  <a:txBody>
                    <a:bodyPr/>
                    <a:lstStyle/>
                    <a:p>
                      <a:pPr algn="ctr"/>
                      <a:r>
                        <a:rPr lang="en-GB" sz="1300" b="1" dirty="0"/>
                        <a:t>deposition</a:t>
                      </a:r>
                    </a:p>
                  </a:txBody>
                  <a:tcPr marL="74295" marR="74295" marT="37148" marB="37148" anchor="ctr">
                    <a:solidFill>
                      <a:schemeClr val="accent6">
                        <a:lumMod val="60000"/>
                        <a:lumOff val="40000"/>
                      </a:schemeClr>
                    </a:solidFill>
                  </a:tcPr>
                </a:tc>
                <a:tc>
                  <a:txBody>
                    <a:bodyPr/>
                    <a:lstStyle/>
                    <a:p>
                      <a:r>
                        <a:rPr lang="en-GB" sz="1300" b="0" i="0" kern="1200" dirty="0">
                          <a:solidFill>
                            <a:schemeClr val="dk1"/>
                          </a:solidFill>
                          <a:effectLst/>
                          <a:latin typeface="+mn-lt"/>
                          <a:ea typeface="+mn-ea"/>
                          <a:cs typeface="+mn-cs"/>
                        </a:rPr>
                        <a:t>the process of material being left behind</a:t>
                      </a:r>
                      <a:endParaRPr lang="en-GB" sz="1300" baseline="0" dirty="0"/>
                    </a:p>
                  </a:txBody>
                  <a:tcPr marL="74295" marR="74295" marT="37148" marB="37148">
                    <a:solidFill>
                      <a:schemeClr val="accent6">
                        <a:lumMod val="60000"/>
                        <a:lumOff val="40000"/>
                      </a:schemeClr>
                    </a:solidFill>
                  </a:tcPr>
                </a:tc>
                <a:extLst>
                  <a:ext uri="{0D108BD9-81ED-4DB2-BD59-A6C34878D82A}">
                    <a16:rowId xmlns:a16="http://schemas.microsoft.com/office/drawing/2014/main" val="1959037884"/>
                  </a:ext>
                </a:extLst>
              </a:tr>
              <a:tr h="481249">
                <a:tc>
                  <a:txBody>
                    <a:bodyPr/>
                    <a:lstStyle/>
                    <a:p>
                      <a:pPr algn="ctr"/>
                      <a:r>
                        <a:rPr lang="en-GB" sz="1300" b="1" dirty="0"/>
                        <a:t>sediments</a:t>
                      </a:r>
                    </a:p>
                  </a:txBody>
                  <a:tcPr marL="74295" marR="74295" marT="37148" marB="37148" anchor="ctr">
                    <a:solidFill>
                      <a:schemeClr val="accent6">
                        <a:lumMod val="60000"/>
                        <a:lumOff val="40000"/>
                      </a:schemeClr>
                    </a:solidFill>
                  </a:tcPr>
                </a:tc>
                <a:tc>
                  <a:txBody>
                    <a:bodyPr/>
                    <a:lstStyle/>
                    <a:p>
                      <a:r>
                        <a:rPr lang="en-GB" sz="1300" baseline="0" dirty="0"/>
                        <a:t>matter that settles to the bottom of a liquid</a:t>
                      </a:r>
                    </a:p>
                  </a:txBody>
                  <a:tcPr marL="74295" marR="74295" marT="37148" marB="37148">
                    <a:solidFill>
                      <a:schemeClr val="accent6">
                        <a:lumMod val="60000"/>
                        <a:lumOff val="40000"/>
                      </a:schemeClr>
                    </a:solidFill>
                  </a:tcPr>
                </a:tc>
                <a:extLst>
                  <a:ext uri="{0D108BD9-81ED-4DB2-BD59-A6C34878D82A}">
                    <a16:rowId xmlns:a16="http://schemas.microsoft.com/office/drawing/2014/main" val="505302869"/>
                  </a:ext>
                </a:extLst>
              </a:tr>
              <a:tr h="481249">
                <a:tc>
                  <a:txBody>
                    <a:bodyPr/>
                    <a:lstStyle/>
                    <a:p>
                      <a:pPr algn="ctr"/>
                      <a:r>
                        <a:rPr lang="en-GB" sz="1300" b="1" dirty="0"/>
                        <a:t>tributary</a:t>
                      </a:r>
                    </a:p>
                  </a:txBody>
                  <a:tcPr marL="74295" marR="74295" marT="37148" marB="37148" anchor="ctr">
                    <a:solidFill>
                      <a:schemeClr val="accent6">
                        <a:lumMod val="60000"/>
                        <a:lumOff val="40000"/>
                      </a:schemeClr>
                    </a:solidFill>
                  </a:tcPr>
                </a:tc>
                <a:tc>
                  <a:txBody>
                    <a:bodyPr/>
                    <a:lstStyle/>
                    <a:p>
                      <a:r>
                        <a:rPr lang="en-GB" sz="1300" dirty="0">
                          <a:effectLst/>
                        </a:rPr>
                        <a:t>a</a:t>
                      </a:r>
                      <a:r>
                        <a:rPr lang="en-GB" sz="1300" baseline="0" dirty="0">
                          <a:effectLst/>
                        </a:rPr>
                        <a:t> </a:t>
                      </a:r>
                      <a:r>
                        <a:rPr lang="en-GB" sz="1300" dirty="0">
                          <a:effectLst/>
                        </a:rPr>
                        <a:t>river or stream</a:t>
                      </a:r>
                      <a:r>
                        <a:rPr lang="en-GB" sz="1300" baseline="0" dirty="0">
                          <a:effectLst/>
                        </a:rPr>
                        <a:t> flowing into a larger river or lake</a:t>
                      </a:r>
                      <a:endParaRPr lang="en-GB" sz="13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3641026473"/>
                  </a:ext>
                </a:extLst>
              </a:tr>
              <a:tr h="481249">
                <a:tc>
                  <a:txBody>
                    <a:bodyPr/>
                    <a:lstStyle/>
                    <a:p>
                      <a:pPr algn="ctr"/>
                      <a:r>
                        <a:rPr lang="en-GB" sz="1300" b="1" dirty="0"/>
                        <a:t>infiltrate</a:t>
                      </a:r>
                    </a:p>
                  </a:txBody>
                  <a:tcPr marL="74295" marR="74295" marT="37148" marB="37148" anchor="ctr">
                    <a:solidFill>
                      <a:schemeClr val="accent6">
                        <a:lumMod val="60000"/>
                        <a:lumOff val="40000"/>
                      </a:schemeClr>
                    </a:solidFill>
                  </a:tcPr>
                </a:tc>
                <a:tc>
                  <a:txBody>
                    <a:bodyPr/>
                    <a:lstStyle/>
                    <a:p>
                      <a:r>
                        <a:rPr lang="en-GB" sz="1300" b="0" i="0" kern="1200" dirty="0">
                          <a:solidFill>
                            <a:schemeClr val="dk1"/>
                          </a:solidFill>
                          <a:effectLst/>
                          <a:latin typeface="+mn-lt"/>
                          <a:ea typeface="+mn-ea"/>
                          <a:cs typeface="+mn-cs"/>
                        </a:rPr>
                        <a:t>the process</a:t>
                      </a:r>
                      <a:r>
                        <a:rPr lang="en-GB" sz="1300" b="0" i="0" kern="1200" baseline="0" dirty="0">
                          <a:solidFill>
                            <a:schemeClr val="dk1"/>
                          </a:solidFill>
                          <a:effectLst/>
                          <a:latin typeface="+mn-lt"/>
                          <a:ea typeface="+mn-ea"/>
                          <a:cs typeface="+mn-cs"/>
                        </a:rPr>
                        <a:t> of </a:t>
                      </a:r>
                      <a:r>
                        <a:rPr lang="en-GB" sz="1300" b="0" i="0" kern="1200" dirty="0">
                          <a:solidFill>
                            <a:schemeClr val="dk1"/>
                          </a:solidFill>
                          <a:effectLst/>
                          <a:latin typeface="+mn-lt"/>
                          <a:ea typeface="+mn-ea"/>
                          <a:cs typeface="+mn-cs"/>
                        </a:rPr>
                        <a:t>water on the ground surface entering the soil</a:t>
                      </a:r>
                      <a:endParaRPr lang="en-GB" sz="1300" dirty="0"/>
                    </a:p>
                  </a:txBody>
                  <a:tcPr marL="74295" marR="74295" marT="37148" marB="37148">
                    <a:solidFill>
                      <a:schemeClr val="accent6">
                        <a:lumMod val="60000"/>
                        <a:lumOff val="40000"/>
                      </a:schemeClr>
                    </a:solidFill>
                  </a:tcPr>
                </a:tc>
                <a:extLst>
                  <a:ext uri="{0D108BD9-81ED-4DB2-BD59-A6C34878D82A}">
                    <a16:rowId xmlns:a16="http://schemas.microsoft.com/office/drawing/2014/main" val="1474530796"/>
                  </a:ext>
                </a:extLst>
              </a:tr>
              <a:tr h="683880">
                <a:tc>
                  <a:txBody>
                    <a:bodyPr/>
                    <a:lstStyle/>
                    <a:p>
                      <a:pPr algn="ctr"/>
                      <a:r>
                        <a:rPr lang="en-GB" sz="1300" b="1" dirty="0"/>
                        <a:t>saturate</a:t>
                      </a:r>
                    </a:p>
                  </a:txBody>
                  <a:tcPr marL="74295" marR="74295" marT="37148" marB="37148" anchor="ctr">
                    <a:solidFill>
                      <a:schemeClr val="accent6">
                        <a:lumMod val="60000"/>
                        <a:lumOff val="40000"/>
                      </a:schemeClr>
                    </a:solidFill>
                  </a:tcPr>
                </a:tc>
                <a:tc>
                  <a:txBody>
                    <a:bodyPr/>
                    <a:lstStyle/>
                    <a:p>
                      <a:r>
                        <a:rPr lang="en-GB" sz="1300" dirty="0"/>
                        <a:t>to become thoroughly soaked</a:t>
                      </a:r>
                      <a:r>
                        <a:rPr lang="en-GB" sz="1300" baseline="0" dirty="0"/>
                        <a:t> with water or other liquid so that no more can be absorbed</a:t>
                      </a:r>
                      <a:endParaRPr lang="en-GB" sz="1300" dirty="0"/>
                    </a:p>
                  </a:txBody>
                  <a:tcPr marL="74295" marR="74295" marT="37148" marB="37148">
                    <a:solidFill>
                      <a:schemeClr val="accent6">
                        <a:lumMod val="60000"/>
                        <a:lumOff val="40000"/>
                      </a:schemeClr>
                    </a:solidFill>
                  </a:tcPr>
                </a:tc>
                <a:extLst>
                  <a:ext uri="{0D108BD9-81ED-4DB2-BD59-A6C34878D82A}">
                    <a16:rowId xmlns:a16="http://schemas.microsoft.com/office/drawing/2014/main" val="3179966728"/>
                  </a:ext>
                </a:extLst>
              </a:tr>
            </a:tbl>
          </a:graphicData>
        </a:graphic>
      </p:graphicFrame>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162" y="14721"/>
            <a:ext cx="465177" cy="256885"/>
          </a:xfrm>
          <a:prstGeom prst="rect">
            <a:avLst/>
          </a:prstGeom>
        </p:spPr>
      </p:pic>
      <p:sp>
        <p:nvSpPr>
          <p:cNvPr id="3" name="Rectangle 2"/>
          <p:cNvSpPr/>
          <p:nvPr/>
        </p:nvSpPr>
        <p:spPr>
          <a:xfrm>
            <a:off x="14450531" y="10515128"/>
            <a:ext cx="44314" cy="5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463">
              <a:solidFill>
                <a:prstClr val="white"/>
              </a:solidFill>
              <a:latin typeface="Calibri" panose="020F0502020204030204"/>
            </a:endParaRPr>
          </a:p>
        </p:txBody>
      </p:sp>
      <p:sp>
        <p:nvSpPr>
          <p:cNvPr id="10" name="AutoShape 4" descr="Journey to the River Sea by Eva Ibbotson - (9781447265689)"/>
          <p:cNvSpPr>
            <a:spLocks noChangeAspect="1" noChangeArrowheads="1"/>
          </p:cNvSpPr>
          <p:nvPr/>
        </p:nvSpPr>
        <p:spPr bwMode="auto">
          <a:xfrm>
            <a:off x="1269405" y="52556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457200"/>
            <a:endParaRPr lang="en-GB" sz="1463">
              <a:solidFill>
                <a:prstClr val="black"/>
              </a:solidFill>
              <a:latin typeface="Calibri" panose="020F0502020204030204"/>
            </a:endParaRPr>
          </a:p>
        </p:txBody>
      </p:sp>
      <p:sp>
        <p:nvSpPr>
          <p:cNvPr id="11" name="Rectangle 10"/>
          <p:cNvSpPr/>
          <p:nvPr/>
        </p:nvSpPr>
        <p:spPr>
          <a:xfrm>
            <a:off x="17924102" y="11107926"/>
            <a:ext cx="60082" cy="81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463">
              <a:solidFill>
                <a:prstClr val="white"/>
              </a:solidFill>
              <a:latin typeface="Calibri" panose="020F0502020204030204"/>
            </a:endParaRPr>
          </a:p>
        </p:txBody>
      </p:sp>
      <p:sp>
        <p:nvSpPr>
          <p:cNvPr id="8" name="TextBox 7">
            <a:extLst>
              <a:ext uri="{FF2B5EF4-FFF2-40B4-BE49-F238E27FC236}">
                <a16:creationId xmlns:a16="http://schemas.microsoft.com/office/drawing/2014/main" id="{9E98A7F4-4233-4DE0-ACBB-D9271D885677}"/>
              </a:ext>
            </a:extLst>
          </p:cNvPr>
          <p:cNvSpPr txBox="1"/>
          <p:nvPr/>
        </p:nvSpPr>
        <p:spPr>
          <a:xfrm>
            <a:off x="4981575" y="3243263"/>
            <a:ext cx="2228850" cy="437750"/>
          </a:xfrm>
          <a:prstGeom prst="rect">
            <a:avLst/>
          </a:prstGeom>
          <a:noFill/>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defTabSz="457200"/>
            <a:endParaRPr lang="en-US" sz="1463">
              <a:solidFill>
                <a:prstClr val="black"/>
              </a:solidFill>
              <a:latin typeface="Segoe UI"/>
              <a:cs typeface="Segoe UI"/>
            </a:endParaRPr>
          </a:p>
          <a:p>
            <a:pPr defTabSz="457200"/>
            <a:endParaRPr lang="en-US" sz="894">
              <a:solidFill>
                <a:prstClr val="black"/>
              </a:solidFill>
              <a:latin typeface="Calibri" panose="020F0502020204030204"/>
              <a:cs typeface="Calibri"/>
            </a:endParaRPr>
          </a:p>
        </p:txBody>
      </p:sp>
      <p:pic>
        <p:nvPicPr>
          <p:cNvPr id="9" name="Picture 11" descr="A close up of a map&#10;&#10;Description generated with very high confidence">
            <a:extLst>
              <a:ext uri="{FF2B5EF4-FFF2-40B4-BE49-F238E27FC236}">
                <a16:creationId xmlns:a16="http://schemas.microsoft.com/office/drawing/2014/main" id="{75BFB975-0518-400E-A121-3DB108BB7950}"/>
              </a:ext>
            </a:extLst>
          </p:cNvPr>
          <p:cNvPicPr>
            <a:picLocks noChangeAspect="1"/>
          </p:cNvPicPr>
          <p:nvPr/>
        </p:nvPicPr>
        <p:blipFill>
          <a:blip r:embed="rId3"/>
          <a:stretch>
            <a:fillRect/>
          </a:stretch>
        </p:blipFill>
        <p:spPr>
          <a:xfrm>
            <a:off x="1226225" y="2739877"/>
            <a:ext cx="5851962" cy="2411908"/>
          </a:xfrm>
          <a:prstGeom prst="rect">
            <a:avLst/>
          </a:prstGeom>
        </p:spPr>
      </p:pic>
      <p:sp>
        <p:nvSpPr>
          <p:cNvPr id="15" name="TextBox 14"/>
          <p:cNvSpPr txBox="1"/>
          <p:nvPr/>
        </p:nvSpPr>
        <p:spPr>
          <a:xfrm>
            <a:off x="4433204" y="205060"/>
            <a:ext cx="2538592" cy="276999"/>
          </a:xfrm>
          <a:prstGeom prst="rect">
            <a:avLst/>
          </a:prstGeom>
          <a:noFill/>
        </p:spPr>
        <p:txBody>
          <a:bodyPr wrap="square" rtlCol="0">
            <a:spAutoFit/>
          </a:bodyPr>
          <a:lstStyle/>
          <a:p>
            <a:pPr defTabSz="457200"/>
            <a:r>
              <a:rPr lang="en-GB" sz="1200" b="1" u="sng" dirty="0">
                <a:solidFill>
                  <a:prstClr val="black"/>
                </a:solidFill>
                <a:latin typeface="Calibri" panose="020F0502020204030204"/>
              </a:rPr>
              <a:t>The longest river on each continent</a:t>
            </a:r>
            <a:endParaRPr lang="en-GB" sz="1138" b="1" u="sng" dirty="0">
              <a:solidFill>
                <a:prstClr val="black"/>
              </a:solidFill>
              <a:latin typeface="Calibri" panose="020F0502020204030204"/>
            </a:endParaRPr>
          </a:p>
        </p:txBody>
      </p:sp>
      <p:sp>
        <p:nvSpPr>
          <p:cNvPr id="16" name="TextBox 15"/>
          <p:cNvSpPr txBox="1"/>
          <p:nvPr/>
        </p:nvSpPr>
        <p:spPr>
          <a:xfrm>
            <a:off x="1153162" y="2462879"/>
            <a:ext cx="1782147" cy="276999"/>
          </a:xfrm>
          <a:prstGeom prst="rect">
            <a:avLst/>
          </a:prstGeom>
          <a:noFill/>
        </p:spPr>
        <p:txBody>
          <a:bodyPr wrap="square" rtlCol="0">
            <a:spAutoFit/>
          </a:bodyPr>
          <a:lstStyle/>
          <a:p>
            <a:pPr defTabSz="457200"/>
            <a:r>
              <a:rPr lang="en-GB" sz="1200" b="1" u="sng" dirty="0">
                <a:solidFill>
                  <a:prstClr val="black"/>
                </a:solidFill>
                <a:latin typeface="Calibri" panose="020F0502020204030204"/>
              </a:rPr>
              <a:t>The Course of a River</a:t>
            </a:r>
          </a:p>
        </p:txBody>
      </p:sp>
      <p:cxnSp>
        <p:nvCxnSpPr>
          <p:cNvPr id="18" name="Straight Connector 17"/>
          <p:cNvCxnSpPr/>
          <p:nvPr/>
        </p:nvCxnSpPr>
        <p:spPr>
          <a:xfrm>
            <a:off x="2705100" y="4989820"/>
            <a:ext cx="0" cy="174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03788" y="4989820"/>
            <a:ext cx="0" cy="174118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30327" y="5175420"/>
            <a:ext cx="1612900" cy="1446550"/>
          </a:xfrm>
          <a:prstGeom prst="rect">
            <a:avLst/>
          </a:prstGeom>
          <a:noFill/>
        </p:spPr>
        <p:txBody>
          <a:bodyPr wrap="square" rtlCol="0">
            <a:spAutoFit/>
          </a:bodyPr>
          <a:lstStyle/>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Lots of precipitation</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Steep slopes</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Turbulent waters</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Transports rocks</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Waterfalls</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Water erodes downwards, carving the valley floor</a:t>
            </a:r>
          </a:p>
        </p:txBody>
      </p:sp>
      <p:sp>
        <p:nvSpPr>
          <p:cNvPr id="24" name="TextBox 23"/>
          <p:cNvSpPr txBox="1"/>
          <p:nvPr/>
        </p:nvSpPr>
        <p:spPr>
          <a:xfrm>
            <a:off x="2690888" y="5155685"/>
            <a:ext cx="1612900" cy="1446550"/>
          </a:xfrm>
          <a:prstGeom prst="rect">
            <a:avLst/>
          </a:prstGeom>
          <a:noFill/>
        </p:spPr>
        <p:txBody>
          <a:bodyPr wrap="square" rtlCol="0">
            <a:spAutoFit/>
          </a:bodyPr>
          <a:lstStyle/>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River gets wider as tributaries join</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Land is flatter</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Becomes deeper and meanders</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Shape of the river in the middle course is constantly changing</a:t>
            </a:r>
          </a:p>
        </p:txBody>
      </p:sp>
      <p:sp>
        <p:nvSpPr>
          <p:cNvPr id="25" name="TextBox 24"/>
          <p:cNvSpPr txBox="1"/>
          <p:nvPr/>
        </p:nvSpPr>
        <p:spPr>
          <a:xfrm>
            <a:off x="4354587" y="5151786"/>
            <a:ext cx="2033513" cy="1615827"/>
          </a:xfrm>
          <a:prstGeom prst="rect">
            <a:avLst/>
          </a:prstGeom>
          <a:noFill/>
        </p:spPr>
        <p:txBody>
          <a:bodyPr wrap="square" rtlCol="0">
            <a:spAutoFit/>
          </a:bodyPr>
          <a:lstStyle/>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Widest point of the river</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Land is very flat with gentle, wide valleys</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Rivers deposit large amounts of material at the estuary</a:t>
            </a:r>
          </a:p>
          <a:p>
            <a:pPr marL="171450" indent="-171450" defTabSz="45720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At low tide, deposits (sediment and mud) are exposed</a:t>
            </a:r>
          </a:p>
        </p:txBody>
      </p:sp>
      <p:pic>
        <p:nvPicPr>
          <p:cNvPr id="19" name="Picture 2" descr="The Water Cycle | Precipitation Edu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54" y="340093"/>
            <a:ext cx="3106802" cy="1956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0592E575-7476-4E96-BDC2-403D492FF188}"/>
              </a:ext>
            </a:extLst>
          </p:cNvPr>
          <p:cNvGraphicFramePr>
            <a:graphicFrameLocks noGrp="1"/>
          </p:cNvGraphicFramePr>
          <p:nvPr/>
        </p:nvGraphicFramePr>
        <p:xfrm>
          <a:off x="4277927" y="512928"/>
          <a:ext cx="2800254" cy="2381040"/>
        </p:xfrm>
        <a:graphic>
          <a:graphicData uri="http://schemas.openxmlformats.org/drawingml/2006/table">
            <a:tbl>
              <a:tblPr firstRow="1" bandRow="1">
                <a:tableStyleId>{5C22544A-7EE6-4342-B048-85BDC9FD1C3A}</a:tableStyleId>
              </a:tblPr>
              <a:tblGrid>
                <a:gridCol w="1087298">
                  <a:extLst>
                    <a:ext uri="{9D8B030D-6E8A-4147-A177-3AD203B41FA5}">
                      <a16:colId xmlns:a16="http://schemas.microsoft.com/office/drawing/2014/main" val="1659322803"/>
                    </a:ext>
                  </a:extLst>
                </a:gridCol>
                <a:gridCol w="1712956">
                  <a:extLst>
                    <a:ext uri="{9D8B030D-6E8A-4147-A177-3AD203B41FA5}">
                      <a16:colId xmlns:a16="http://schemas.microsoft.com/office/drawing/2014/main" val="4289954303"/>
                    </a:ext>
                  </a:extLst>
                </a:gridCol>
              </a:tblGrid>
              <a:tr h="253685">
                <a:tc>
                  <a:txBody>
                    <a:bodyPr/>
                    <a:lstStyle/>
                    <a:p>
                      <a:pPr rtl="0" fontAlgn="base"/>
                      <a:r>
                        <a:rPr lang="en-US" sz="1100" dirty="0">
                          <a:effectLst/>
                        </a:rPr>
                        <a:t>Continent </a:t>
                      </a:r>
                      <a:endParaRPr lang="en-US" sz="2000" dirty="0">
                        <a:effectLst/>
                      </a:endParaRPr>
                    </a:p>
                  </a:txBody>
                  <a:tcPr marL="74295" marR="74295" marT="37148" marB="37148">
                    <a:solidFill>
                      <a:srgbClr val="00B050"/>
                    </a:solidFill>
                  </a:tcPr>
                </a:tc>
                <a:tc>
                  <a:txBody>
                    <a:bodyPr/>
                    <a:lstStyle/>
                    <a:p>
                      <a:pPr rtl="0" fontAlgn="base"/>
                      <a:r>
                        <a:rPr lang="en-US" sz="1100" dirty="0">
                          <a:effectLst/>
                        </a:rPr>
                        <a:t>Longest River </a:t>
                      </a:r>
                      <a:endParaRPr lang="en-US" sz="2000" dirty="0">
                        <a:effectLst/>
                      </a:endParaRPr>
                    </a:p>
                  </a:txBody>
                  <a:tcPr marL="74295" marR="74295" marT="37148" marB="37148">
                    <a:solidFill>
                      <a:srgbClr val="00B050"/>
                    </a:solidFill>
                  </a:tcPr>
                </a:tc>
                <a:extLst>
                  <a:ext uri="{0D108BD9-81ED-4DB2-BD59-A6C34878D82A}">
                    <a16:rowId xmlns:a16="http://schemas.microsoft.com/office/drawing/2014/main" val="1315939442"/>
                  </a:ext>
                </a:extLst>
              </a:tr>
              <a:tr h="253685">
                <a:tc>
                  <a:txBody>
                    <a:bodyPr/>
                    <a:lstStyle/>
                    <a:p>
                      <a:pPr rtl="0" fontAlgn="base"/>
                      <a:r>
                        <a:rPr lang="en-US" sz="1100" dirty="0">
                          <a:effectLst/>
                        </a:rPr>
                        <a:t>Africa </a:t>
                      </a:r>
                      <a:endParaRPr lang="en-US" sz="2000" dirty="0">
                        <a:effectLst/>
                      </a:endParaRPr>
                    </a:p>
                  </a:txBody>
                  <a:tcPr marL="74295" marR="74295" marT="37148" marB="37148">
                    <a:solidFill>
                      <a:schemeClr val="accent6">
                        <a:lumMod val="60000"/>
                        <a:lumOff val="40000"/>
                      </a:schemeClr>
                    </a:solidFill>
                  </a:tcPr>
                </a:tc>
                <a:tc>
                  <a:txBody>
                    <a:bodyPr/>
                    <a:lstStyle/>
                    <a:p>
                      <a:pPr rtl="0" fontAlgn="base"/>
                      <a:r>
                        <a:rPr lang="en-US" sz="1100" dirty="0">
                          <a:effectLst/>
                        </a:rPr>
                        <a:t>River</a:t>
                      </a:r>
                      <a:r>
                        <a:rPr lang="en-US" sz="1100" baseline="0" dirty="0">
                          <a:effectLst/>
                        </a:rPr>
                        <a:t> Nile</a:t>
                      </a:r>
                      <a:endParaRPr lang="en-US" sz="20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501696814"/>
                  </a:ext>
                </a:extLst>
              </a:tr>
              <a:tr h="429465">
                <a:tc>
                  <a:txBody>
                    <a:bodyPr/>
                    <a:lstStyle/>
                    <a:p>
                      <a:pPr rtl="0" fontAlgn="base"/>
                      <a:r>
                        <a:rPr lang="en-US" sz="1100" dirty="0">
                          <a:effectLst/>
                        </a:rPr>
                        <a:t>North America </a:t>
                      </a:r>
                      <a:endParaRPr lang="en-US" sz="2000" dirty="0">
                        <a:effectLst/>
                      </a:endParaRPr>
                    </a:p>
                  </a:txBody>
                  <a:tcPr marL="74295" marR="74295" marT="37148" marB="37148">
                    <a:solidFill>
                      <a:schemeClr val="accent6">
                        <a:lumMod val="60000"/>
                        <a:lumOff val="40000"/>
                      </a:schemeClr>
                    </a:solidFill>
                  </a:tcPr>
                </a:tc>
                <a:tc>
                  <a:txBody>
                    <a:bodyPr/>
                    <a:lstStyle/>
                    <a:p>
                      <a:pPr rtl="0" fontAlgn="base"/>
                      <a:r>
                        <a:rPr lang="en-US" sz="1100" dirty="0">
                          <a:effectLst/>
                        </a:rPr>
                        <a:t>Missouri River </a:t>
                      </a:r>
                      <a:endParaRPr lang="en-US" sz="20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2146475925"/>
                  </a:ext>
                </a:extLst>
              </a:tr>
              <a:tr h="429465">
                <a:tc>
                  <a:txBody>
                    <a:bodyPr/>
                    <a:lstStyle/>
                    <a:p>
                      <a:pPr rtl="0" fontAlgn="base"/>
                      <a:r>
                        <a:rPr lang="en-US" sz="1100">
                          <a:effectLst/>
                        </a:rPr>
                        <a:t>South America </a:t>
                      </a:r>
                      <a:endParaRPr lang="en-US" sz="2000">
                        <a:effectLst/>
                      </a:endParaRPr>
                    </a:p>
                  </a:txBody>
                  <a:tcPr marL="74295" marR="74295" marT="37148" marB="37148">
                    <a:solidFill>
                      <a:schemeClr val="accent6">
                        <a:lumMod val="60000"/>
                        <a:lumOff val="40000"/>
                      </a:schemeClr>
                    </a:solidFill>
                  </a:tcPr>
                </a:tc>
                <a:tc>
                  <a:txBody>
                    <a:bodyPr/>
                    <a:lstStyle/>
                    <a:p>
                      <a:pPr rtl="0" fontAlgn="base"/>
                      <a:r>
                        <a:rPr lang="en-US" sz="1100" dirty="0">
                          <a:effectLst/>
                        </a:rPr>
                        <a:t>Amazon River </a:t>
                      </a:r>
                      <a:endParaRPr lang="en-US" sz="20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648924892"/>
                  </a:ext>
                </a:extLst>
              </a:tr>
              <a:tr h="253685">
                <a:tc>
                  <a:txBody>
                    <a:bodyPr/>
                    <a:lstStyle/>
                    <a:p>
                      <a:pPr rtl="0" fontAlgn="base"/>
                      <a:r>
                        <a:rPr lang="en-US" sz="1100">
                          <a:effectLst/>
                        </a:rPr>
                        <a:t>Europe </a:t>
                      </a:r>
                      <a:endParaRPr lang="en-US" sz="2000">
                        <a:effectLst/>
                      </a:endParaRPr>
                    </a:p>
                  </a:txBody>
                  <a:tcPr marL="74295" marR="74295" marT="37148" marB="37148">
                    <a:solidFill>
                      <a:schemeClr val="accent6">
                        <a:lumMod val="60000"/>
                        <a:lumOff val="40000"/>
                      </a:schemeClr>
                    </a:solidFill>
                  </a:tcPr>
                </a:tc>
                <a:tc>
                  <a:txBody>
                    <a:bodyPr/>
                    <a:lstStyle/>
                    <a:p>
                      <a:pPr rtl="0" fontAlgn="base"/>
                      <a:r>
                        <a:rPr lang="en-US" sz="1100" dirty="0">
                          <a:effectLst/>
                        </a:rPr>
                        <a:t>Volga River </a:t>
                      </a:r>
                      <a:endParaRPr lang="en-US" sz="20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822724331"/>
                  </a:ext>
                </a:extLst>
              </a:tr>
              <a:tr h="253685">
                <a:tc>
                  <a:txBody>
                    <a:bodyPr/>
                    <a:lstStyle/>
                    <a:p>
                      <a:pPr rtl="0" fontAlgn="base"/>
                      <a:r>
                        <a:rPr lang="en-US" sz="1100">
                          <a:effectLst/>
                        </a:rPr>
                        <a:t>Asia </a:t>
                      </a:r>
                      <a:endParaRPr lang="en-US" sz="2000">
                        <a:effectLst/>
                      </a:endParaRPr>
                    </a:p>
                  </a:txBody>
                  <a:tcPr marL="74295" marR="74295" marT="37148" marB="37148">
                    <a:solidFill>
                      <a:schemeClr val="accent6">
                        <a:lumMod val="60000"/>
                        <a:lumOff val="40000"/>
                      </a:schemeClr>
                    </a:solidFill>
                  </a:tcPr>
                </a:tc>
                <a:tc>
                  <a:txBody>
                    <a:bodyPr/>
                    <a:lstStyle/>
                    <a:p>
                      <a:pPr rtl="0" fontAlgn="base"/>
                      <a:r>
                        <a:rPr lang="en-US" sz="1100" dirty="0">
                          <a:effectLst/>
                        </a:rPr>
                        <a:t>Yangtze River </a:t>
                      </a:r>
                      <a:endParaRPr lang="en-US" sz="20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1319901182"/>
                  </a:ext>
                </a:extLst>
              </a:tr>
              <a:tr h="253685">
                <a:tc>
                  <a:txBody>
                    <a:bodyPr/>
                    <a:lstStyle/>
                    <a:p>
                      <a:pPr rtl="0" fontAlgn="base"/>
                      <a:r>
                        <a:rPr lang="en-US" sz="1100">
                          <a:effectLst/>
                        </a:rPr>
                        <a:t>Australia </a:t>
                      </a:r>
                      <a:endParaRPr lang="en-US" sz="2000">
                        <a:effectLst/>
                      </a:endParaRPr>
                    </a:p>
                  </a:txBody>
                  <a:tcPr marL="74295" marR="74295" marT="37148" marB="37148">
                    <a:solidFill>
                      <a:schemeClr val="accent6">
                        <a:lumMod val="60000"/>
                        <a:lumOff val="40000"/>
                      </a:schemeClr>
                    </a:solidFill>
                  </a:tcPr>
                </a:tc>
                <a:tc>
                  <a:txBody>
                    <a:bodyPr/>
                    <a:lstStyle/>
                    <a:p>
                      <a:pPr rtl="0" fontAlgn="base"/>
                      <a:r>
                        <a:rPr lang="en-US" sz="1100" dirty="0">
                          <a:effectLst/>
                        </a:rPr>
                        <a:t>Murray River </a:t>
                      </a:r>
                      <a:endParaRPr lang="en-US" sz="20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6386934"/>
                  </a:ext>
                </a:extLst>
              </a:tr>
              <a:tr h="253685">
                <a:tc>
                  <a:txBody>
                    <a:bodyPr/>
                    <a:lstStyle/>
                    <a:p>
                      <a:pPr rtl="0" fontAlgn="base"/>
                      <a:r>
                        <a:rPr lang="en-US" sz="1100">
                          <a:effectLst/>
                        </a:rPr>
                        <a:t>Antarctica </a:t>
                      </a:r>
                      <a:endParaRPr lang="en-US" sz="2000">
                        <a:effectLst/>
                      </a:endParaRPr>
                    </a:p>
                  </a:txBody>
                  <a:tcPr marL="74295" marR="74295" marT="37148" marB="37148">
                    <a:solidFill>
                      <a:schemeClr val="accent6">
                        <a:lumMod val="60000"/>
                        <a:lumOff val="40000"/>
                      </a:schemeClr>
                    </a:solidFill>
                  </a:tcPr>
                </a:tc>
                <a:tc>
                  <a:txBody>
                    <a:bodyPr/>
                    <a:lstStyle/>
                    <a:p>
                      <a:pPr rtl="0" fontAlgn="base"/>
                      <a:r>
                        <a:rPr lang="en-US" sz="1100" dirty="0">
                          <a:effectLst/>
                        </a:rPr>
                        <a:t>Onyx River </a:t>
                      </a:r>
                      <a:endParaRPr lang="en-US" sz="2000" dirty="0">
                        <a:effectLst/>
                      </a:endParaRPr>
                    </a:p>
                  </a:txBody>
                  <a:tcPr marL="74295" marR="74295" marT="37148" marB="37148">
                    <a:solidFill>
                      <a:schemeClr val="accent6">
                        <a:lumMod val="60000"/>
                        <a:lumOff val="40000"/>
                      </a:schemeClr>
                    </a:solidFill>
                  </a:tcPr>
                </a:tc>
                <a:extLst>
                  <a:ext uri="{0D108BD9-81ED-4DB2-BD59-A6C34878D82A}">
                    <a16:rowId xmlns:a16="http://schemas.microsoft.com/office/drawing/2014/main" val="3726178152"/>
                  </a:ext>
                </a:extLst>
              </a:tr>
            </a:tbl>
          </a:graphicData>
        </a:graphic>
      </p:graphicFrame>
      <p:pic>
        <p:nvPicPr>
          <p:cNvPr id="7" name="Picture 6">
            <a:extLst>
              <a:ext uri="{FF2B5EF4-FFF2-40B4-BE49-F238E27FC236}">
                <a16:creationId xmlns:a16="http://schemas.microsoft.com/office/drawing/2014/main" id="{12A421C0-BC12-FF01-7D3A-3D0868F80500}"/>
              </a:ext>
            </a:extLst>
          </p:cNvPr>
          <p:cNvPicPr>
            <a:picLocks noChangeAspect="1"/>
          </p:cNvPicPr>
          <p:nvPr/>
        </p:nvPicPr>
        <p:blipFill>
          <a:blip r:embed="rId5"/>
          <a:stretch>
            <a:fillRect/>
          </a:stretch>
        </p:blipFill>
        <p:spPr>
          <a:xfrm>
            <a:off x="6620160" y="5198226"/>
            <a:ext cx="4019265" cy="1532774"/>
          </a:xfrm>
          <a:prstGeom prst="rect">
            <a:avLst/>
          </a:prstGeom>
        </p:spPr>
      </p:pic>
    </p:spTree>
    <p:extLst>
      <p:ext uri="{BB962C8B-B14F-4D97-AF65-F5344CB8AC3E}">
        <p14:creationId xmlns:p14="http://schemas.microsoft.com/office/powerpoint/2010/main" val="25291617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1C993C11435468C6997067B56A476" ma:contentTypeVersion="13" ma:contentTypeDescription="Create a new document." ma:contentTypeScope="" ma:versionID="421b9c114b3f969dc23e3f7119080e25">
  <xsd:schema xmlns:xsd="http://www.w3.org/2001/XMLSchema" xmlns:xs="http://www.w3.org/2001/XMLSchema" xmlns:p="http://schemas.microsoft.com/office/2006/metadata/properties" xmlns:ns2="14028459-005d-4a43-802a-e545a1c4cd1b" xmlns:ns3="da033c91-5507-4732-be57-93588cc08d59" targetNamespace="http://schemas.microsoft.com/office/2006/metadata/properties" ma:root="true" ma:fieldsID="f0fff795aacfe3fa53e017e5a975a89e" ns2:_="" ns3:_="">
    <xsd:import namespace="14028459-005d-4a43-802a-e545a1c4cd1b"/>
    <xsd:import namespace="da033c91-5507-4732-be57-93588cc08d59"/>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28459-005d-4a43-802a-e545a1c4cd1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033c91-5507-4732-be57-93588cc08d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028459-005d-4a43-802a-e545a1c4cd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17D858-6A65-4D38-AA43-A05C79EC8D55}"/>
</file>

<file path=customXml/itemProps2.xml><?xml version="1.0" encoding="utf-8"?>
<ds:datastoreItem xmlns:ds="http://schemas.openxmlformats.org/officeDocument/2006/customXml" ds:itemID="{5034281C-8B01-4A23-89AA-16E3C01BE2FA}">
  <ds:schemaRefs>
    <ds:schemaRef ds:uri="http://schemas.microsoft.com/sharepoint/v3/contenttype/forms"/>
  </ds:schemaRefs>
</ds:datastoreItem>
</file>

<file path=customXml/itemProps3.xml><?xml version="1.0" encoding="utf-8"?>
<ds:datastoreItem xmlns:ds="http://schemas.openxmlformats.org/officeDocument/2006/customXml" ds:itemID="{75095FA0-7E6B-4491-88C7-4048B056EA96}">
  <ds:schemaRefs>
    <ds:schemaRef ds:uri="http://schemas.openxmlformats.org/package/2006/metadata/core-properties"/>
    <ds:schemaRef ds:uri="http://purl.org/dc/dcmitype/"/>
    <ds:schemaRef ds:uri="http://purl.org/dc/elements/1.1/"/>
    <ds:schemaRef ds:uri="597c8b6c-d28d-4116-9221-2285f0b83890"/>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fbfaf87b-7bdd-4c4f-a8f3-ec676afede73"/>
  </ds:schemaRefs>
</ds:datastoreItem>
</file>

<file path=docProps/app.xml><?xml version="1.0" encoding="utf-8"?>
<Properties xmlns="http://schemas.openxmlformats.org/officeDocument/2006/extended-properties" xmlns:vt="http://schemas.openxmlformats.org/officeDocument/2006/docPropsVTypes">
  <TotalTime>3</TotalTime>
  <Words>979</Words>
  <Application>Microsoft Office PowerPoint</Application>
  <PresentationFormat>Widescreen</PresentationFormat>
  <Paragraphs>122</Paragraphs>
  <Slides>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Calibri</vt:lpstr>
      <vt:lpstr>Calibri Light</vt:lpstr>
      <vt:lpstr>KG Summer Sunshine Blackout</vt:lpstr>
      <vt:lpstr>KG What the Teacher Wants</vt:lpstr>
      <vt:lpstr>Segoe UI</vt:lpstr>
      <vt:lpstr>Twinkl Cursive Unlooped</vt:lpstr>
      <vt:lpstr>1_Office Theme</vt:lpstr>
      <vt:lpstr>Office Theme</vt:lpstr>
      <vt:lpstr>PowerPoint Presentation</vt:lpstr>
      <vt:lpstr>PowerPoint Presentation</vt:lpstr>
      <vt:lpstr>Year 5 Geography How do rivers and seas influence where we live? </vt:lpstr>
    </vt:vector>
  </TitlesOfParts>
  <Company>Enquire Learning Trus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Kimberley Rands</dc:creator>
  <cp:lastModifiedBy>Kimberley Rands</cp:lastModifiedBy>
  <cp:revision>1</cp:revision>
  <dcterms:created xsi:type="dcterms:W3CDTF">2025-01-10T15:55:07Z</dcterms:created>
  <dcterms:modified xsi:type="dcterms:W3CDTF">2025-01-10T15:58:32Z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0x0101003F51C993C11435468C6997067B56A476</vt:lpwstr>
  </property>
  <property fmtid="{D5CDD505-2E9C-101B-9397-08002B2CF9AE}" pid="3" name="MediaServiceImageTags">
    <vt:lpwstr/>
  </property>
</Properties>
</file>