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 id="2147483705" r:id="rId4"/>
  </p:sldMasterIdLst>
  <p:notesMasterIdLst>
    <p:notesMasterId r:id="rId6"/>
  </p:notesMasterIdLst>
  <p:sldIdLst>
    <p:sldId id="35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484"/>
    <a:srgbClr val="2B323B"/>
    <a:srgbClr val="00B09B"/>
    <a:srgbClr val="F0EEEF"/>
    <a:srgbClr val="0D95BC"/>
    <a:srgbClr val="DF361F"/>
    <a:srgbClr val="6C2B43"/>
    <a:srgbClr val="7B0051"/>
    <a:srgbClr val="063951"/>
    <a:srgbClr val="EB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630" autoAdjust="0"/>
    <p:restoredTop sz="96433" autoAdjust="0"/>
  </p:normalViewPr>
  <p:slideViewPr>
    <p:cSldViewPr snapToGrid="0" showGuides="1">
      <p:cViewPr varScale="1">
        <p:scale>
          <a:sx n="83" d="100"/>
          <a:sy n="83" d="100"/>
        </p:scale>
        <p:origin x="1181"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413093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00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430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625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533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676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3565279" y="5982901"/>
            <a:ext cx="5061439"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sp>
        <p:nvSpPr>
          <p:cNvPr id="8" name="TextBox 7"/>
          <p:cNvSpPr txBox="1"/>
          <p:nvPr userDrawn="1"/>
        </p:nvSpPr>
        <p:spPr>
          <a:xfrm>
            <a:off x="4983938" y="2633133"/>
            <a:ext cx="2224135" cy="369332"/>
          </a:xfrm>
          <a:prstGeom prst="rect">
            <a:avLst/>
          </a:prstGeom>
          <a:noFill/>
        </p:spPr>
        <p:txBody>
          <a:bodyPr wrap="none" rtlCol="0" anchor="ctr">
            <a:spAutoFit/>
          </a:bodyPr>
          <a:lstStyle/>
          <a:p>
            <a:pPr algn="ctr"/>
            <a:r>
              <a:rPr lang="en-US" sz="1800">
                <a:solidFill>
                  <a:schemeClr val="bg1"/>
                </a:solidFill>
                <a:effectLst/>
              </a:rPr>
              <a:t>Designed</a:t>
            </a:r>
            <a:r>
              <a:rPr lang="en-US" sz="1800" baseline="0">
                <a:solidFill>
                  <a:schemeClr val="bg1"/>
                </a:solidFill>
                <a:effectLst/>
              </a:rPr>
              <a:t> with         by</a:t>
            </a:r>
            <a:endParaRPr lang="en-US" sz="1800" dirty="0">
              <a:solidFill>
                <a:schemeClr val="bg1"/>
              </a:solidFill>
              <a:effectLst/>
            </a:endParaRPr>
          </a:p>
        </p:txBody>
      </p:sp>
      <p:sp>
        <p:nvSpPr>
          <p:cNvPr id="9" name="Freeform 290"/>
          <p:cNvSpPr/>
          <p:nvPr userDrawn="1"/>
        </p:nvSpPr>
        <p:spPr>
          <a:xfrm>
            <a:off x="6636588" y="2705804"/>
            <a:ext cx="348608"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37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32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104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238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904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grpSp>
        <p:nvGrpSpPr>
          <p:cNvPr id="6" name="Group 5">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7"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8" name="Picture 7">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295815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7" name="Rectangle 6"/>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1/20/2020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8" name="Freeform 7"/>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9" name="Group 8"/>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1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14" tooltip="PresentationGo!"/>
              </a:rPr>
              <a:t>presentationgo.com</a:t>
            </a:r>
            <a:endParaRPr lang="en-US" sz="1100" dirty="0"/>
          </a:p>
        </p:txBody>
      </p:sp>
    </p:spTree>
    <p:extLst>
      <p:ext uri="{BB962C8B-B14F-4D97-AF65-F5344CB8AC3E}">
        <p14:creationId xmlns:p14="http://schemas.microsoft.com/office/powerpoint/2010/main" val="33989864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570A1428-84CC-41EE-A06C-C0EFD78BCB89}"/>
              </a:ext>
            </a:extLst>
          </p:cNvPr>
          <p:cNvCxnSpPr/>
          <p:nvPr/>
        </p:nvCxnSpPr>
        <p:spPr>
          <a:xfrm>
            <a:off x="6903047" y="5784975"/>
            <a:ext cx="4621382" cy="3"/>
          </a:xfrm>
          <a:prstGeom prst="line">
            <a:avLst/>
          </a:prstGeom>
          <a:ln w="6350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70A1428-84CC-41EE-A06C-C0EFD78BCB89}"/>
              </a:ext>
            </a:extLst>
          </p:cNvPr>
          <p:cNvCxnSpPr/>
          <p:nvPr/>
        </p:nvCxnSpPr>
        <p:spPr>
          <a:xfrm>
            <a:off x="765347" y="2262475"/>
            <a:ext cx="4621382" cy="3"/>
          </a:xfrm>
          <a:prstGeom prst="line">
            <a:avLst/>
          </a:prstGeom>
          <a:ln w="6350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880184" y="283738"/>
            <a:ext cx="6760698" cy="690482"/>
          </a:xfrm>
        </p:spPr>
        <p:txBody>
          <a:bodyPr>
            <a:noAutofit/>
          </a:bodyPr>
          <a:lstStyle/>
          <a:p>
            <a:pPr algn="ctr"/>
            <a:r>
              <a:rPr lang="en-GB" sz="6600" dirty="0" smtClean="0">
                <a:solidFill>
                  <a:schemeClr val="accent5"/>
                </a:solidFill>
              </a:rPr>
              <a:t>SCIENCE</a:t>
            </a:r>
            <a:r>
              <a:rPr lang="en-GB" dirty="0" smtClean="0">
                <a:solidFill>
                  <a:schemeClr val="accent5"/>
                </a:solidFill>
              </a:rPr>
              <a:t> AT KEELBY</a:t>
            </a:r>
            <a:endParaRPr lang="en-US" dirty="0">
              <a:solidFill>
                <a:schemeClr val="accent5"/>
              </a:solidFill>
            </a:endParaRPr>
          </a:p>
        </p:txBody>
      </p:sp>
      <p:grpSp>
        <p:nvGrpSpPr>
          <p:cNvPr id="13" name="Group 12">
            <a:extLst>
              <a:ext uri="{FF2B5EF4-FFF2-40B4-BE49-F238E27FC236}">
                <a16:creationId xmlns:a16="http://schemas.microsoft.com/office/drawing/2014/main" id="{425DB897-F32F-412D-A261-6EC186631061}"/>
              </a:ext>
            </a:extLst>
          </p:cNvPr>
          <p:cNvGrpSpPr/>
          <p:nvPr/>
        </p:nvGrpSpPr>
        <p:grpSpPr>
          <a:xfrm>
            <a:off x="3176526" y="2262475"/>
            <a:ext cx="6510175" cy="3496452"/>
            <a:chOff x="1475820" y="2305589"/>
            <a:chExt cx="7728733" cy="2834645"/>
          </a:xfrm>
          <a:solidFill>
            <a:schemeClr val="accent5"/>
          </a:solidFill>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grpFill/>
            <a:ln w="63500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grpFill/>
            <a:ln w="63500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grpFill/>
            <a:ln w="6350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grpFill/>
            <a:ln w="6350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grpFill/>
            <a:ln w="635000" cap="rnd">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E513FD9F-1DD5-41DA-8405-8E73E998EF78}"/>
              </a:ext>
            </a:extLst>
          </p:cNvPr>
          <p:cNvCxnSpPr>
            <a:cxnSpLocks/>
          </p:cNvCxnSpPr>
          <p:nvPr/>
        </p:nvCxnSpPr>
        <p:spPr>
          <a:xfrm>
            <a:off x="7049797" y="5802000"/>
            <a:ext cx="447019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497594" y="2279406"/>
            <a:ext cx="447019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9ED5088A-9F28-4B05-8020-8D5FE0968BD2}"/>
              </a:ext>
            </a:extLst>
          </p:cNvPr>
          <p:cNvSpPr/>
          <p:nvPr/>
        </p:nvSpPr>
        <p:spPr>
          <a:xfrm rot="10800000">
            <a:off x="4760101" y="4440736"/>
            <a:ext cx="486723" cy="914560"/>
          </a:xfrm>
          <a:prstGeom prst="arc">
            <a:avLst>
              <a:gd name="adj1" fmla="val 16211550"/>
              <a:gd name="adj2" fmla="val 5391112"/>
            </a:avLst>
          </a:prstGeom>
          <a:ln w="22225">
            <a:solidFill>
              <a:schemeClr val="tx1">
                <a:lumMod val="65000"/>
                <a:lumOff val="35000"/>
              </a:schemeClr>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356203" y="2751881"/>
            <a:ext cx="367695" cy="865161"/>
          </a:xfrm>
          <a:prstGeom prst="arc">
            <a:avLst>
              <a:gd name="adj1" fmla="val 16211550"/>
              <a:gd name="adj2" fmla="val 5391112"/>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852639" y="1894205"/>
            <a:ext cx="1190951" cy="0"/>
          </a:xfrm>
          <a:prstGeom prst="straightConnector1">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05B321D-7F3B-4C53-9293-892ED3AF2BAD}"/>
              </a:ext>
            </a:extLst>
          </p:cNvPr>
          <p:cNvGrpSpPr/>
          <p:nvPr/>
        </p:nvGrpSpPr>
        <p:grpSpPr>
          <a:xfrm>
            <a:off x="8434333" y="1046115"/>
            <a:ext cx="3142407" cy="1745700"/>
            <a:chOff x="6871706" y="3025362"/>
            <a:chExt cx="2028440" cy="1745700"/>
          </a:xfrm>
        </p:grpSpPr>
        <p:sp>
          <p:nvSpPr>
            <p:cNvPr id="94" name="TextBox 93">
              <a:extLst>
                <a:ext uri="{FF2B5EF4-FFF2-40B4-BE49-F238E27FC236}">
                  <a16:creationId xmlns:a16="http://schemas.microsoft.com/office/drawing/2014/main" id="{825DF6F0-0F2F-4427-BF9C-C01506C82B27}"/>
                </a:ext>
              </a:extLst>
            </p:cNvPr>
            <p:cNvSpPr txBox="1"/>
            <p:nvPr/>
          </p:nvSpPr>
          <p:spPr>
            <a:xfrm>
              <a:off x="6871706" y="3025362"/>
              <a:ext cx="2028440" cy="400110"/>
            </a:xfrm>
            <a:prstGeom prst="rect">
              <a:avLst/>
            </a:prstGeom>
            <a:noFill/>
          </p:spPr>
          <p:txBody>
            <a:bodyPr wrap="square" lIns="0" rIns="0" rtlCol="0" anchor="b">
              <a:spAutoFit/>
            </a:bodyPr>
            <a:lstStyle/>
            <a:p>
              <a:r>
                <a:rPr lang="en-US" sz="2000" b="1" noProof="1" smtClean="0"/>
                <a:t>  Beech </a:t>
              </a:r>
              <a:r>
                <a:rPr lang="en-US" sz="2000" b="1" noProof="1" smtClean="0"/>
                <a:t>Class</a:t>
              </a:r>
              <a:endParaRPr lang="en-US" sz="2000" b="1" noProof="1"/>
            </a:p>
          </p:txBody>
        </p:sp>
        <p:sp>
          <p:nvSpPr>
            <p:cNvPr id="95" name="TextBox 94">
              <a:extLst>
                <a:ext uri="{FF2B5EF4-FFF2-40B4-BE49-F238E27FC236}">
                  <a16:creationId xmlns:a16="http://schemas.microsoft.com/office/drawing/2014/main" id="{9AD4C507-B9BC-416E-83C4-AA351261035A}"/>
                </a:ext>
              </a:extLst>
            </p:cNvPr>
            <p:cNvSpPr txBox="1"/>
            <p:nvPr/>
          </p:nvSpPr>
          <p:spPr>
            <a:xfrm>
              <a:off x="6937076" y="3293734"/>
              <a:ext cx="1963068" cy="1477328"/>
            </a:xfrm>
            <a:prstGeom prst="rect">
              <a:avLst/>
            </a:prstGeom>
            <a:noFill/>
          </p:spPr>
          <p:txBody>
            <a:bodyPr wrap="square" lIns="0" rIns="0" rtlCol="0" anchor="t">
              <a:spAutoFit/>
            </a:bodyPr>
            <a:lstStyle/>
            <a:p>
              <a:r>
                <a:rPr lang="en-US" sz="1000" b="1" noProof="1" smtClean="0">
                  <a:solidFill>
                    <a:schemeClr val="tx2"/>
                  </a:solidFill>
                </a:rPr>
                <a:t>Uses of Everyday Materials, Plants and Living things and their </a:t>
              </a:r>
              <a:r>
                <a:rPr lang="en-US" sz="1000" b="1" noProof="1" smtClean="0">
                  <a:solidFill>
                    <a:schemeClr val="tx2"/>
                  </a:solidFill>
                </a:rPr>
                <a:t>Habitats.  Animals inc Humans</a:t>
              </a:r>
              <a:endParaRPr lang="en-US" sz="1000" b="1" noProof="1" smtClean="0">
                <a:solidFill>
                  <a:schemeClr val="tx2"/>
                </a:solidFill>
              </a:endParaRPr>
            </a:p>
            <a:p>
              <a:r>
                <a:rPr lang="en-US" sz="1000" noProof="1" smtClean="0">
                  <a:solidFill>
                    <a:schemeClr val="tx2"/>
                  </a:solidFill>
                </a:rPr>
                <a:t>Distinguish objects from their matierials, wod, metal, plastic, grass, </a:t>
              </a:r>
              <a:r>
                <a:rPr lang="en-US" sz="1000" noProof="1" smtClean="0">
                  <a:solidFill>
                    <a:schemeClr val="tx2"/>
                  </a:solidFill>
                </a:rPr>
                <a:t>metal,water,rocks.  </a:t>
              </a:r>
              <a:endParaRPr lang="en-US" sz="1000" noProof="1" smtClean="0">
                <a:solidFill>
                  <a:schemeClr val="tx2"/>
                </a:solidFill>
              </a:endParaRPr>
            </a:p>
            <a:p>
              <a:r>
                <a:rPr lang="en-US" sz="1000" noProof="1" smtClean="0">
                  <a:solidFill>
                    <a:schemeClr val="tx2"/>
                  </a:solidFill>
                </a:rPr>
                <a:t>Seeds, bulbs, food crops, </a:t>
              </a:r>
              <a:r>
                <a:rPr lang="en-US" sz="1000" noProof="1" smtClean="0">
                  <a:solidFill>
                    <a:schemeClr val="tx2"/>
                  </a:solidFill>
                </a:rPr>
                <a:t>How humans grow, need for exercise, right amount of food, water</a:t>
              </a:r>
            </a:p>
            <a:p>
              <a:endParaRPr lang="en-US" sz="1000" noProof="1" smtClean="0">
                <a:solidFill>
                  <a:schemeClr val="tx1">
                    <a:lumMod val="65000"/>
                    <a:lumOff val="35000"/>
                  </a:schemeClr>
                </a:solidFill>
              </a:endParaRPr>
            </a:p>
            <a:p>
              <a:endParaRPr lang="en-US" sz="1000" b="1" noProof="1" smtClean="0">
                <a:solidFill>
                  <a:schemeClr val="tx1">
                    <a:lumMod val="65000"/>
                    <a:lumOff val="35000"/>
                  </a:schemeClr>
                </a:solidFill>
              </a:endParaRPr>
            </a:p>
            <a:p>
              <a:endParaRPr lang="en-US" sz="1000" b="1" noProof="1" smtClean="0">
                <a:solidFill>
                  <a:schemeClr val="tx1">
                    <a:lumMod val="65000"/>
                    <a:lumOff val="35000"/>
                  </a:schemeClr>
                </a:solidFill>
              </a:endParaRPr>
            </a:p>
          </p:txBody>
        </p:sp>
      </p:grpSp>
      <p:grpSp>
        <p:nvGrpSpPr>
          <p:cNvPr id="105" name="Group 104">
            <a:extLst>
              <a:ext uri="{FF2B5EF4-FFF2-40B4-BE49-F238E27FC236}">
                <a16:creationId xmlns:a16="http://schemas.microsoft.com/office/drawing/2014/main" id="{1F2AEB31-7862-471C-A051-41BBC3DA4D51}"/>
              </a:ext>
            </a:extLst>
          </p:cNvPr>
          <p:cNvGrpSpPr/>
          <p:nvPr/>
        </p:nvGrpSpPr>
        <p:grpSpPr>
          <a:xfrm>
            <a:off x="298007" y="2673924"/>
            <a:ext cx="3321400" cy="523220"/>
            <a:chOff x="249702" y="4757378"/>
            <a:chExt cx="2202816" cy="523220"/>
          </a:xfrm>
        </p:grpSpPr>
        <p:sp>
          <p:nvSpPr>
            <p:cNvPr id="106" name="TextBox 105">
              <a:extLst>
                <a:ext uri="{FF2B5EF4-FFF2-40B4-BE49-F238E27FC236}">
                  <a16:creationId xmlns:a16="http://schemas.microsoft.com/office/drawing/2014/main" id="{E6E5D3B4-9466-4DEF-9084-6EB4550BA882}"/>
                </a:ext>
              </a:extLst>
            </p:cNvPr>
            <p:cNvSpPr txBox="1"/>
            <p:nvPr/>
          </p:nvSpPr>
          <p:spPr>
            <a:xfrm>
              <a:off x="249702" y="4757378"/>
              <a:ext cx="2202816" cy="400110"/>
            </a:xfrm>
            <a:prstGeom prst="rect">
              <a:avLst/>
            </a:prstGeom>
            <a:noFill/>
          </p:spPr>
          <p:txBody>
            <a:bodyPr wrap="square" lIns="0" rIns="0" rtlCol="0" anchor="b">
              <a:spAutoFit/>
            </a:bodyPr>
            <a:lstStyle/>
            <a:p>
              <a:r>
                <a:rPr lang="en-US" sz="2000" b="1" noProof="1" smtClean="0"/>
                <a:t>Acorn Class</a:t>
              </a:r>
              <a:endParaRPr lang="en-US" sz="2000" b="1" noProof="1"/>
            </a:p>
          </p:txBody>
        </p:sp>
        <p:sp>
          <p:nvSpPr>
            <p:cNvPr id="107" name="TextBox 106">
              <a:extLst>
                <a:ext uri="{FF2B5EF4-FFF2-40B4-BE49-F238E27FC236}">
                  <a16:creationId xmlns:a16="http://schemas.microsoft.com/office/drawing/2014/main" id="{50892764-E439-4945-B8E6-F007FC8A8440}"/>
                </a:ext>
              </a:extLst>
            </p:cNvPr>
            <p:cNvSpPr txBox="1"/>
            <p:nvPr/>
          </p:nvSpPr>
          <p:spPr>
            <a:xfrm>
              <a:off x="249702" y="5034377"/>
              <a:ext cx="1991851" cy="246221"/>
            </a:xfrm>
            <a:prstGeom prst="rect">
              <a:avLst/>
            </a:prstGeom>
            <a:noFill/>
          </p:spPr>
          <p:txBody>
            <a:bodyPr wrap="square" lIns="0" rIns="0" rtlCol="0" anchor="t">
              <a:spAutoFit/>
            </a:bodyPr>
            <a:lstStyle/>
            <a:p>
              <a:endParaRPr lang="en-US" sz="1000" noProof="1">
                <a:solidFill>
                  <a:schemeClr val="tx1">
                    <a:lumMod val="65000"/>
                    <a:lumOff val="35000"/>
                  </a:schemeClr>
                </a:solidFill>
              </a:endParaRPr>
            </a:p>
          </p:txBody>
        </p:sp>
      </p:grpSp>
      <p:grpSp>
        <p:nvGrpSpPr>
          <p:cNvPr id="123" name="Group 122">
            <a:extLst>
              <a:ext uri="{FF2B5EF4-FFF2-40B4-BE49-F238E27FC236}">
                <a16:creationId xmlns:a16="http://schemas.microsoft.com/office/drawing/2014/main" id="{9F295EA6-9373-4E6A-971B-1D1A52E16064}"/>
              </a:ext>
            </a:extLst>
          </p:cNvPr>
          <p:cNvGrpSpPr/>
          <p:nvPr/>
        </p:nvGrpSpPr>
        <p:grpSpPr>
          <a:xfrm>
            <a:off x="3033324" y="2280473"/>
            <a:ext cx="6441292" cy="3521039"/>
            <a:chOff x="1475820" y="2305589"/>
            <a:chExt cx="7646957" cy="2834645"/>
          </a:xfrm>
        </p:grpSpPr>
        <p:sp>
          <p:nvSpPr>
            <p:cNvPr id="124" name="Arc 123">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5" name="Arc 124">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6" name="Straight Connector 125">
              <a:extLst>
                <a:ext uri="{FF2B5EF4-FFF2-40B4-BE49-F238E27FC236}">
                  <a16:creationId xmlns:a16="http://schemas.microsoft.com/office/drawing/2014/main" id="{C2655F35-FEEA-48D3-8653-958B1F07682E}"/>
                </a:ext>
              </a:extLst>
            </p:cNvPr>
            <p:cNvCxnSpPr>
              <a:cxnSpLocks/>
              <a:endCxn id="124"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66702A1-B247-4A57-80A9-A8B943239AC6}"/>
                </a:ext>
              </a:extLst>
            </p:cNvPr>
            <p:cNvCxnSpPr>
              <a:cxnSpLocks/>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CE512246-2643-4F76-B534-1711CA5DDB29}"/>
              </a:ext>
            </a:extLst>
          </p:cNvPr>
          <p:cNvSpPr/>
          <p:nvPr/>
        </p:nvSpPr>
        <p:spPr>
          <a:xfrm>
            <a:off x="8238605" y="5223036"/>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Oval 35">
            <a:extLst>
              <a:ext uri="{FF2B5EF4-FFF2-40B4-BE49-F238E27FC236}">
                <a16:creationId xmlns:a16="http://schemas.microsoft.com/office/drawing/2014/main" id="{53C6E333-DC08-412B-85B1-0B37F47ED578}"/>
              </a:ext>
            </a:extLst>
          </p:cNvPr>
          <p:cNvSpPr/>
          <p:nvPr/>
        </p:nvSpPr>
        <p:spPr>
          <a:xfrm>
            <a:off x="4878457" y="5290556"/>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Oval 25">
            <a:extLst>
              <a:ext uri="{FF2B5EF4-FFF2-40B4-BE49-F238E27FC236}">
                <a16:creationId xmlns:a16="http://schemas.microsoft.com/office/drawing/2014/main" id="{0ED586BA-7236-43AA-85C0-6522BD4A1424}"/>
              </a:ext>
            </a:extLst>
          </p:cNvPr>
          <p:cNvSpPr/>
          <p:nvPr/>
        </p:nvSpPr>
        <p:spPr>
          <a:xfrm>
            <a:off x="4350039" y="3659695"/>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3" name="Oval 32">
            <a:extLst>
              <a:ext uri="{FF2B5EF4-FFF2-40B4-BE49-F238E27FC236}">
                <a16:creationId xmlns:a16="http://schemas.microsoft.com/office/drawing/2014/main" id="{9C944C50-800D-4ED3-A095-E15D9F1253BE}"/>
              </a:ext>
            </a:extLst>
          </p:cNvPr>
          <p:cNvSpPr/>
          <p:nvPr/>
        </p:nvSpPr>
        <p:spPr>
          <a:xfrm>
            <a:off x="7467445" y="3616255"/>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Oval 24">
            <a:extLst>
              <a:ext uri="{FF2B5EF4-FFF2-40B4-BE49-F238E27FC236}">
                <a16:creationId xmlns:a16="http://schemas.microsoft.com/office/drawing/2014/main" id="{9410F4CE-3E97-4570-A807-A514472A5A4E}"/>
              </a:ext>
            </a:extLst>
          </p:cNvPr>
          <p:cNvSpPr/>
          <p:nvPr/>
        </p:nvSpPr>
        <p:spPr>
          <a:xfrm>
            <a:off x="6485206" y="1937548"/>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31" name="Group 130">
            <a:extLst>
              <a:ext uri="{FF2B5EF4-FFF2-40B4-BE49-F238E27FC236}">
                <a16:creationId xmlns:a16="http://schemas.microsoft.com/office/drawing/2014/main" id="{D05B321D-7F3B-4C53-9293-892ED3AF2BAD}"/>
              </a:ext>
            </a:extLst>
          </p:cNvPr>
          <p:cNvGrpSpPr/>
          <p:nvPr/>
        </p:nvGrpSpPr>
        <p:grpSpPr>
          <a:xfrm>
            <a:off x="2202669" y="744514"/>
            <a:ext cx="4345483" cy="1241351"/>
            <a:chOff x="6974393" y="3025362"/>
            <a:chExt cx="1925752" cy="1219948"/>
          </a:xfrm>
        </p:grpSpPr>
        <p:sp>
          <p:nvSpPr>
            <p:cNvPr id="132" name="TextBox 131">
              <a:extLst>
                <a:ext uri="{FF2B5EF4-FFF2-40B4-BE49-F238E27FC236}">
                  <a16:creationId xmlns:a16="http://schemas.microsoft.com/office/drawing/2014/main" id="{825DF6F0-0F2F-4427-BF9C-C01506C82B27}"/>
                </a:ext>
              </a:extLst>
            </p:cNvPr>
            <p:cNvSpPr txBox="1"/>
            <p:nvPr/>
          </p:nvSpPr>
          <p:spPr>
            <a:xfrm>
              <a:off x="6974393" y="3025362"/>
              <a:ext cx="1925752" cy="400110"/>
            </a:xfrm>
            <a:prstGeom prst="rect">
              <a:avLst/>
            </a:prstGeom>
            <a:noFill/>
          </p:spPr>
          <p:txBody>
            <a:bodyPr wrap="square" lIns="0" rIns="0" rtlCol="0" anchor="b">
              <a:spAutoFit/>
            </a:bodyPr>
            <a:lstStyle/>
            <a:p>
              <a:r>
                <a:rPr lang="en-US" sz="2000" b="1" noProof="1" smtClean="0"/>
                <a:t>         Willow </a:t>
              </a:r>
              <a:r>
                <a:rPr lang="en-US" sz="2000" b="1" noProof="1" smtClean="0"/>
                <a:t>Class</a:t>
              </a:r>
              <a:endParaRPr lang="en-US" sz="2000" b="1" noProof="1"/>
            </a:p>
          </p:txBody>
        </p:sp>
        <p:sp>
          <p:nvSpPr>
            <p:cNvPr id="133" name="TextBox 132">
              <a:extLst>
                <a:ext uri="{FF2B5EF4-FFF2-40B4-BE49-F238E27FC236}">
                  <a16:creationId xmlns:a16="http://schemas.microsoft.com/office/drawing/2014/main" id="{9AD4C507-B9BC-416E-83C4-AA351261035A}"/>
                </a:ext>
              </a:extLst>
            </p:cNvPr>
            <p:cNvSpPr txBox="1"/>
            <p:nvPr/>
          </p:nvSpPr>
          <p:spPr>
            <a:xfrm>
              <a:off x="7216806" y="3247159"/>
              <a:ext cx="1600372" cy="998151"/>
            </a:xfrm>
            <a:prstGeom prst="rect">
              <a:avLst/>
            </a:prstGeom>
            <a:noFill/>
          </p:spPr>
          <p:txBody>
            <a:bodyPr wrap="square" lIns="0" rIns="0" rtlCol="0" anchor="t">
              <a:spAutoFit/>
            </a:bodyPr>
            <a:lstStyle/>
            <a:p>
              <a:r>
                <a:rPr lang="en-US" sz="1000" b="1" noProof="1" smtClean="0">
                  <a:solidFill>
                    <a:schemeClr val="tx2"/>
                  </a:solidFill>
                </a:rPr>
                <a:t>Everyday Materials, Seasonal Changes and </a:t>
              </a:r>
              <a:r>
                <a:rPr lang="en-US" sz="1000" b="1" noProof="1" smtClean="0">
                  <a:solidFill>
                    <a:schemeClr val="tx2"/>
                  </a:solidFill>
                </a:rPr>
                <a:t>Plants, Animals inc Humans</a:t>
              </a:r>
              <a:endParaRPr lang="en-US" sz="1000" b="1" noProof="1" smtClean="0">
                <a:solidFill>
                  <a:schemeClr val="tx2"/>
                </a:solidFill>
              </a:endParaRPr>
            </a:p>
            <a:p>
              <a:r>
                <a:rPr lang="en-US" sz="1000" noProof="1" smtClean="0">
                  <a:solidFill>
                    <a:schemeClr val="tx2"/>
                  </a:solidFill>
                </a:rPr>
                <a:t>Identify, describe a variety of everday materials</a:t>
              </a:r>
            </a:p>
            <a:p>
              <a:r>
                <a:rPr lang="en-US" sz="1000" noProof="1" smtClean="0">
                  <a:solidFill>
                    <a:schemeClr val="tx2"/>
                  </a:solidFill>
                </a:rPr>
                <a:t>Know the four seasons, Spring, Summer, Autumn, Winter</a:t>
              </a:r>
            </a:p>
            <a:p>
              <a:r>
                <a:rPr lang="en-US" sz="1000" noProof="1" smtClean="0">
                  <a:solidFill>
                    <a:schemeClr val="tx2"/>
                  </a:solidFill>
                </a:rPr>
                <a:t>Common garden plants, deciduous trees and evergreen </a:t>
              </a:r>
              <a:r>
                <a:rPr lang="en-US" sz="1000" noProof="1" smtClean="0">
                  <a:solidFill>
                    <a:schemeClr val="tx2"/>
                  </a:solidFill>
                </a:rPr>
                <a:t>trees</a:t>
              </a:r>
            </a:p>
            <a:p>
              <a:r>
                <a:rPr lang="en-US" sz="1000" noProof="1" smtClean="0">
                  <a:solidFill>
                    <a:schemeClr val="tx2"/>
                  </a:solidFill>
                </a:rPr>
                <a:t>Carnivores, herbivores , name and label body parts</a:t>
              </a:r>
              <a:endParaRPr lang="en-US" sz="1000" noProof="1" smtClean="0">
                <a:solidFill>
                  <a:schemeClr val="tx2"/>
                </a:solidFill>
              </a:endParaRPr>
            </a:p>
          </p:txBody>
        </p:sp>
      </p:grpSp>
      <p:grpSp>
        <p:nvGrpSpPr>
          <p:cNvPr id="134" name="Group 133">
            <a:extLst>
              <a:ext uri="{FF2B5EF4-FFF2-40B4-BE49-F238E27FC236}">
                <a16:creationId xmlns:a16="http://schemas.microsoft.com/office/drawing/2014/main" id="{D05B321D-7F3B-4C53-9293-892ED3AF2BAD}"/>
              </a:ext>
            </a:extLst>
          </p:cNvPr>
          <p:cNvGrpSpPr/>
          <p:nvPr/>
        </p:nvGrpSpPr>
        <p:grpSpPr>
          <a:xfrm>
            <a:off x="8390305" y="3861621"/>
            <a:ext cx="3735782" cy="1436069"/>
            <a:chOff x="6974393" y="3025362"/>
            <a:chExt cx="1925752" cy="1436069"/>
          </a:xfrm>
        </p:grpSpPr>
        <p:sp>
          <p:nvSpPr>
            <p:cNvPr id="135" name="TextBox 134">
              <a:extLst>
                <a:ext uri="{FF2B5EF4-FFF2-40B4-BE49-F238E27FC236}">
                  <a16:creationId xmlns:a16="http://schemas.microsoft.com/office/drawing/2014/main" id="{825DF6F0-0F2F-4427-BF9C-C01506C82B27}"/>
                </a:ext>
              </a:extLst>
            </p:cNvPr>
            <p:cNvSpPr txBox="1"/>
            <p:nvPr/>
          </p:nvSpPr>
          <p:spPr>
            <a:xfrm>
              <a:off x="6974393" y="3025362"/>
              <a:ext cx="1925752" cy="400110"/>
            </a:xfrm>
            <a:prstGeom prst="rect">
              <a:avLst/>
            </a:prstGeom>
            <a:noFill/>
          </p:spPr>
          <p:txBody>
            <a:bodyPr wrap="square" lIns="0" rIns="0" rtlCol="0" anchor="b">
              <a:spAutoFit/>
            </a:bodyPr>
            <a:lstStyle/>
            <a:p>
              <a:r>
                <a:rPr lang="en-US" sz="2000" b="1" noProof="1" smtClean="0"/>
                <a:t>Ash </a:t>
              </a:r>
              <a:r>
                <a:rPr lang="en-US" sz="2000" b="1" noProof="1" smtClean="0"/>
                <a:t>Class</a:t>
              </a:r>
              <a:endParaRPr lang="en-US" sz="2000" b="1" noProof="1"/>
            </a:p>
          </p:txBody>
        </p:sp>
        <p:sp>
          <p:nvSpPr>
            <p:cNvPr id="136" name="TextBox 135">
              <a:extLst>
                <a:ext uri="{FF2B5EF4-FFF2-40B4-BE49-F238E27FC236}">
                  <a16:creationId xmlns:a16="http://schemas.microsoft.com/office/drawing/2014/main" id="{9AD4C507-B9BC-416E-83C4-AA351261035A}"/>
                </a:ext>
              </a:extLst>
            </p:cNvPr>
            <p:cNvSpPr txBox="1"/>
            <p:nvPr/>
          </p:nvSpPr>
          <p:spPr>
            <a:xfrm>
              <a:off x="6979504" y="3291880"/>
              <a:ext cx="1920641" cy="1169551"/>
            </a:xfrm>
            <a:prstGeom prst="rect">
              <a:avLst/>
            </a:prstGeom>
            <a:noFill/>
          </p:spPr>
          <p:txBody>
            <a:bodyPr wrap="square" lIns="0" rIns="0" rtlCol="0" anchor="t">
              <a:spAutoFit/>
            </a:bodyPr>
            <a:lstStyle/>
            <a:p>
              <a:r>
                <a:rPr lang="en-US" sz="1000" b="1" noProof="1" smtClean="0">
                  <a:solidFill>
                    <a:schemeClr val="tx2"/>
                  </a:solidFill>
                </a:rPr>
                <a:t>Animals inc  Humans,States of matter,Electricity, Living things and their habitats, Sound</a:t>
              </a:r>
              <a:endParaRPr lang="en-US" sz="1000" b="1" noProof="1" smtClean="0">
                <a:solidFill>
                  <a:schemeClr val="tx2"/>
                </a:solidFill>
              </a:endParaRPr>
            </a:p>
            <a:p>
              <a:r>
                <a:rPr lang="en-US" sz="1000" noProof="1" smtClean="0">
                  <a:solidFill>
                    <a:schemeClr val="tx2"/>
                  </a:solidFill>
                </a:rPr>
                <a:t>Teeth, digestive system, food chains, predators and prey,solids, liquids, gases, temperature, water, cycle, condense and evaporate, electrical circuit, batteries,power source, bulbs, buzzers, classification keys to help group, vertebrates, low and high sounds, vibration, pitch</a:t>
              </a:r>
            </a:p>
            <a:p>
              <a:r>
                <a:rPr lang="en-US" sz="1000" noProof="1" smtClean="0">
                  <a:solidFill>
                    <a:schemeClr val="tx1">
                      <a:lumMod val="65000"/>
                      <a:lumOff val="35000"/>
                    </a:schemeClr>
                  </a:solidFill>
                </a:rPr>
                <a:t>.</a:t>
              </a:r>
              <a:endParaRPr lang="en-US" sz="1000" noProof="1">
                <a:solidFill>
                  <a:schemeClr val="tx1">
                    <a:lumMod val="65000"/>
                    <a:lumOff val="35000"/>
                  </a:schemeClr>
                </a:solidFill>
              </a:endParaRPr>
            </a:p>
          </p:txBody>
        </p:sp>
      </p:grpSp>
      <p:grpSp>
        <p:nvGrpSpPr>
          <p:cNvPr id="137" name="Group 136">
            <a:extLst>
              <a:ext uri="{FF2B5EF4-FFF2-40B4-BE49-F238E27FC236}">
                <a16:creationId xmlns:a16="http://schemas.microsoft.com/office/drawing/2014/main" id="{D05B321D-7F3B-4C53-9293-892ED3AF2BAD}"/>
              </a:ext>
            </a:extLst>
          </p:cNvPr>
          <p:cNvGrpSpPr/>
          <p:nvPr/>
        </p:nvGrpSpPr>
        <p:grpSpPr>
          <a:xfrm>
            <a:off x="823336" y="3920784"/>
            <a:ext cx="2983325" cy="1324963"/>
            <a:chOff x="6974393" y="3025362"/>
            <a:chExt cx="1925752" cy="1324963"/>
          </a:xfrm>
        </p:grpSpPr>
        <p:sp>
          <p:nvSpPr>
            <p:cNvPr id="138" name="TextBox 137">
              <a:extLst>
                <a:ext uri="{FF2B5EF4-FFF2-40B4-BE49-F238E27FC236}">
                  <a16:creationId xmlns:a16="http://schemas.microsoft.com/office/drawing/2014/main" id="{825DF6F0-0F2F-4427-BF9C-C01506C82B27}"/>
                </a:ext>
              </a:extLst>
            </p:cNvPr>
            <p:cNvSpPr txBox="1"/>
            <p:nvPr/>
          </p:nvSpPr>
          <p:spPr>
            <a:xfrm>
              <a:off x="6974393" y="3025362"/>
              <a:ext cx="1925752" cy="400110"/>
            </a:xfrm>
            <a:prstGeom prst="rect">
              <a:avLst/>
            </a:prstGeom>
            <a:noFill/>
          </p:spPr>
          <p:txBody>
            <a:bodyPr wrap="square" lIns="0" rIns="0" rtlCol="0" anchor="b">
              <a:spAutoFit/>
            </a:bodyPr>
            <a:lstStyle/>
            <a:p>
              <a:r>
                <a:rPr lang="en-US" sz="2000" b="1" noProof="1" smtClean="0"/>
                <a:t>Birch Class</a:t>
              </a:r>
              <a:endParaRPr lang="en-US" sz="2000" b="1" noProof="1"/>
            </a:p>
          </p:txBody>
        </p:sp>
        <p:sp>
          <p:nvSpPr>
            <p:cNvPr id="139" name="TextBox 138">
              <a:extLst>
                <a:ext uri="{FF2B5EF4-FFF2-40B4-BE49-F238E27FC236}">
                  <a16:creationId xmlns:a16="http://schemas.microsoft.com/office/drawing/2014/main" id="{9AD4C507-B9BC-416E-83C4-AA351261035A}"/>
                </a:ext>
              </a:extLst>
            </p:cNvPr>
            <p:cNvSpPr txBox="1"/>
            <p:nvPr/>
          </p:nvSpPr>
          <p:spPr>
            <a:xfrm>
              <a:off x="6979504" y="3334662"/>
              <a:ext cx="1920641" cy="1015663"/>
            </a:xfrm>
            <a:prstGeom prst="rect">
              <a:avLst/>
            </a:prstGeom>
            <a:noFill/>
          </p:spPr>
          <p:txBody>
            <a:bodyPr wrap="square" lIns="0" rIns="0" rtlCol="0" anchor="t">
              <a:spAutoFit/>
            </a:bodyPr>
            <a:lstStyle/>
            <a:p>
              <a:r>
                <a:rPr lang="en-US" sz="1000" b="1" noProof="1" smtClean="0">
                  <a:solidFill>
                    <a:schemeClr val="tx2"/>
                  </a:solidFill>
                </a:rPr>
                <a:t>Forces and Magnets,Light,Plants,Rocks,Animals inc Humans</a:t>
              </a:r>
              <a:endParaRPr lang="en-US" sz="1000" b="1" noProof="1" smtClean="0">
                <a:solidFill>
                  <a:schemeClr val="tx2"/>
                </a:solidFill>
              </a:endParaRPr>
            </a:p>
            <a:p>
              <a:r>
                <a:rPr lang="en-US" sz="1000" noProof="1" smtClean="0">
                  <a:solidFill>
                    <a:schemeClr val="tx2"/>
                  </a:solidFill>
                </a:rPr>
                <a:t>Attract and repel,two poles, friction,gravity, reflection,</a:t>
              </a:r>
            </a:p>
            <a:p>
              <a:r>
                <a:rPr lang="en-US" sz="1000" noProof="1" smtClean="0">
                  <a:solidFill>
                    <a:schemeClr val="tx2"/>
                  </a:solidFill>
                </a:rPr>
                <a:t>Light sources, sun, eyes, damage, life cycle of a plant, water, stem and roots,sedimentary, igneous rocks, physical properties.</a:t>
              </a:r>
              <a:endParaRPr lang="en-US" sz="1000" noProof="1">
                <a:solidFill>
                  <a:schemeClr val="tx2"/>
                </a:solidFill>
              </a:endParaRPr>
            </a:p>
          </p:txBody>
        </p:sp>
      </p:grpSp>
      <p:grpSp>
        <p:nvGrpSpPr>
          <p:cNvPr id="140" name="Group 139">
            <a:extLst>
              <a:ext uri="{FF2B5EF4-FFF2-40B4-BE49-F238E27FC236}">
                <a16:creationId xmlns:a16="http://schemas.microsoft.com/office/drawing/2014/main" id="{D05B321D-7F3B-4C53-9293-892ED3AF2BAD}"/>
              </a:ext>
            </a:extLst>
          </p:cNvPr>
          <p:cNvGrpSpPr/>
          <p:nvPr/>
        </p:nvGrpSpPr>
        <p:grpSpPr>
          <a:xfrm>
            <a:off x="6533062" y="5916940"/>
            <a:ext cx="4608409" cy="960992"/>
            <a:chOff x="5943908" y="2838522"/>
            <a:chExt cx="2974754" cy="960992"/>
          </a:xfrm>
        </p:grpSpPr>
        <p:sp>
          <p:nvSpPr>
            <p:cNvPr id="141" name="TextBox 140">
              <a:extLst>
                <a:ext uri="{FF2B5EF4-FFF2-40B4-BE49-F238E27FC236}">
                  <a16:creationId xmlns:a16="http://schemas.microsoft.com/office/drawing/2014/main" id="{825DF6F0-0F2F-4427-BF9C-C01506C82B27}"/>
                </a:ext>
              </a:extLst>
            </p:cNvPr>
            <p:cNvSpPr txBox="1"/>
            <p:nvPr/>
          </p:nvSpPr>
          <p:spPr>
            <a:xfrm>
              <a:off x="6098319" y="2838522"/>
              <a:ext cx="1925752" cy="400110"/>
            </a:xfrm>
            <a:prstGeom prst="rect">
              <a:avLst/>
            </a:prstGeom>
            <a:noFill/>
          </p:spPr>
          <p:txBody>
            <a:bodyPr wrap="square" lIns="0" rIns="0" rtlCol="0" anchor="b">
              <a:spAutoFit/>
            </a:bodyPr>
            <a:lstStyle/>
            <a:p>
              <a:r>
                <a:rPr lang="en-US" sz="2000" b="1" noProof="1" smtClean="0"/>
                <a:t>Oak Class</a:t>
              </a:r>
              <a:endParaRPr lang="en-US" sz="2000" b="1" noProof="1"/>
            </a:p>
          </p:txBody>
        </p:sp>
        <p:sp>
          <p:nvSpPr>
            <p:cNvPr id="142" name="TextBox 141">
              <a:extLst>
                <a:ext uri="{FF2B5EF4-FFF2-40B4-BE49-F238E27FC236}">
                  <a16:creationId xmlns:a16="http://schemas.microsoft.com/office/drawing/2014/main" id="{9AD4C507-B9BC-416E-83C4-AA351261035A}"/>
                </a:ext>
              </a:extLst>
            </p:cNvPr>
            <p:cNvSpPr txBox="1"/>
            <p:nvPr/>
          </p:nvSpPr>
          <p:spPr>
            <a:xfrm>
              <a:off x="5943908" y="3091628"/>
              <a:ext cx="2974754" cy="707886"/>
            </a:xfrm>
            <a:prstGeom prst="rect">
              <a:avLst/>
            </a:prstGeom>
            <a:noFill/>
          </p:spPr>
          <p:txBody>
            <a:bodyPr wrap="square" lIns="0" rIns="0" rtlCol="0" anchor="t">
              <a:spAutoFit/>
            </a:bodyPr>
            <a:lstStyle/>
            <a:p>
              <a:pPr algn="just"/>
              <a:r>
                <a:rPr lang="en-US" sz="1000" b="1" noProof="1" smtClean="0">
                  <a:solidFill>
                    <a:schemeClr val="tx1">
                      <a:lumMod val="65000"/>
                      <a:lumOff val="35000"/>
                    </a:schemeClr>
                  </a:solidFill>
                </a:rPr>
                <a:t>Evolution and Inheritence,Light,Living things, Electricity, Animals inc humans</a:t>
              </a:r>
              <a:endParaRPr lang="en-US" sz="1000" b="1" noProof="1" smtClean="0">
                <a:solidFill>
                  <a:schemeClr val="tx1">
                    <a:lumMod val="65000"/>
                    <a:lumOff val="35000"/>
                  </a:schemeClr>
                </a:solidFill>
              </a:endParaRPr>
            </a:p>
            <a:p>
              <a:pPr algn="just"/>
              <a:r>
                <a:rPr lang="en-US" sz="1000" noProof="1" smtClean="0">
                  <a:solidFill>
                    <a:schemeClr val="tx1">
                      <a:lumMod val="65000"/>
                      <a:lumOff val="35000"/>
                    </a:schemeClr>
                  </a:solidFill>
                </a:rPr>
                <a:t>Fossils, offspring, adaptation, straight lines, eye refelection,  shadows, transparent,  Classification system, microorganism, voltage cells, represent circuit,  healthy body, heart, blood veessels and blood,  circulatory system</a:t>
              </a:r>
              <a:endParaRPr lang="en-US" sz="1000" noProof="1">
                <a:solidFill>
                  <a:schemeClr val="tx1">
                    <a:lumMod val="65000"/>
                    <a:lumOff val="35000"/>
                  </a:schemeClr>
                </a:solidFill>
              </a:endParaRPr>
            </a:p>
          </p:txBody>
        </p:sp>
      </p:grpSp>
      <p:grpSp>
        <p:nvGrpSpPr>
          <p:cNvPr id="143" name="Group 142">
            <a:extLst>
              <a:ext uri="{FF2B5EF4-FFF2-40B4-BE49-F238E27FC236}">
                <a16:creationId xmlns:a16="http://schemas.microsoft.com/office/drawing/2014/main" id="{D05B321D-7F3B-4C53-9293-892ED3AF2BAD}"/>
              </a:ext>
            </a:extLst>
          </p:cNvPr>
          <p:cNvGrpSpPr/>
          <p:nvPr/>
        </p:nvGrpSpPr>
        <p:grpSpPr>
          <a:xfrm>
            <a:off x="2281732" y="5539757"/>
            <a:ext cx="4132973" cy="1448776"/>
            <a:chOff x="6191764" y="2582700"/>
            <a:chExt cx="2667856" cy="1448776"/>
          </a:xfrm>
        </p:grpSpPr>
        <p:sp>
          <p:nvSpPr>
            <p:cNvPr id="144" name="TextBox 143">
              <a:extLst>
                <a:ext uri="{FF2B5EF4-FFF2-40B4-BE49-F238E27FC236}">
                  <a16:creationId xmlns:a16="http://schemas.microsoft.com/office/drawing/2014/main" id="{825DF6F0-0F2F-4427-BF9C-C01506C82B27}"/>
                </a:ext>
              </a:extLst>
            </p:cNvPr>
            <p:cNvSpPr txBox="1"/>
            <p:nvPr/>
          </p:nvSpPr>
          <p:spPr>
            <a:xfrm>
              <a:off x="6443662" y="2582700"/>
              <a:ext cx="2415958" cy="400110"/>
            </a:xfrm>
            <a:prstGeom prst="rect">
              <a:avLst/>
            </a:prstGeom>
            <a:noFill/>
          </p:spPr>
          <p:txBody>
            <a:bodyPr wrap="square" lIns="0" rIns="0" rtlCol="0" anchor="b">
              <a:spAutoFit/>
            </a:bodyPr>
            <a:lstStyle/>
            <a:p>
              <a:r>
                <a:rPr lang="en-US" sz="2000" b="1" noProof="1" smtClean="0"/>
                <a:t>Chesnut Class</a:t>
              </a:r>
              <a:endParaRPr lang="en-US" sz="2000" b="1" noProof="1"/>
            </a:p>
          </p:txBody>
        </p:sp>
        <p:sp>
          <p:nvSpPr>
            <p:cNvPr id="145" name="TextBox 144">
              <a:extLst>
                <a:ext uri="{FF2B5EF4-FFF2-40B4-BE49-F238E27FC236}">
                  <a16:creationId xmlns:a16="http://schemas.microsoft.com/office/drawing/2014/main" id="{9AD4C507-B9BC-416E-83C4-AA351261035A}"/>
                </a:ext>
              </a:extLst>
            </p:cNvPr>
            <p:cNvSpPr txBox="1"/>
            <p:nvPr/>
          </p:nvSpPr>
          <p:spPr>
            <a:xfrm>
              <a:off x="6191764" y="2861925"/>
              <a:ext cx="2378629" cy="1169551"/>
            </a:xfrm>
            <a:prstGeom prst="rect">
              <a:avLst/>
            </a:prstGeom>
            <a:noFill/>
          </p:spPr>
          <p:txBody>
            <a:bodyPr wrap="square" lIns="0" rIns="0" rtlCol="0" anchor="t">
              <a:spAutoFit/>
            </a:bodyPr>
            <a:lstStyle/>
            <a:p>
              <a:r>
                <a:rPr lang="en-US" sz="1000" b="1" noProof="1" smtClean="0">
                  <a:solidFill>
                    <a:schemeClr val="tx2"/>
                  </a:solidFill>
                </a:rPr>
                <a:t>Properties and changes of materials, </a:t>
              </a:r>
            </a:p>
            <a:p>
              <a:r>
                <a:rPr lang="en-US" sz="1000" b="1" noProof="1" smtClean="0">
                  <a:solidFill>
                    <a:schemeClr val="tx2"/>
                  </a:solidFill>
                </a:rPr>
                <a:t>Earth and Space,Forces, Anumals inc Humans</a:t>
              </a:r>
            </a:p>
            <a:p>
              <a:r>
                <a:rPr lang="en-US" sz="1000" noProof="1" smtClean="0">
                  <a:solidFill>
                    <a:schemeClr val="tx2"/>
                  </a:solidFill>
                </a:rPr>
                <a:t>Compare and group materials, reversible and irreversible, solids, liquids, gases, planets, solar system, Earth and moon, night and day, gravity, Galileo, resistance, friction, growing, puberty, old age, gestation periods</a:t>
              </a:r>
            </a:p>
            <a:p>
              <a:endParaRPr lang="en-US" sz="1000" noProof="1"/>
            </a:p>
          </p:txBody>
        </p:sp>
      </p:grpSp>
      <p:sp>
        <p:nvSpPr>
          <p:cNvPr id="17" name="Isosceles Triangle 16"/>
          <p:cNvSpPr/>
          <p:nvPr/>
        </p:nvSpPr>
        <p:spPr>
          <a:xfrm rot="5400000">
            <a:off x="11003642" y="5307659"/>
            <a:ext cx="1495273" cy="80639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12981549" y="7911519"/>
            <a:ext cx="45719" cy="246221"/>
          </a:xfrm>
          <a:prstGeom prst="rect">
            <a:avLst/>
          </a:prstGeom>
          <a:noFill/>
          <a:ln>
            <a:noFill/>
          </a:ln>
        </p:spPr>
        <p:txBody>
          <a:bodyPr wrap="square">
            <a:spAutoFit/>
          </a:bodyPr>
          <a:lstStyle/>
          <a:p>
            <a:endParaRPr lang="en-GB" sz="1000" dirty="0"/>
          </a:p>
        </p:txBody>
      </p:sp>
      <p:grpSp>
        <p:nvGrpSpPr>
          <p:cNvPr id="11" name="Group 10"/>
          <p:cNvGrpSpPr/>
          <p:nvPr/>
        </p:nvGrpSpPr>
        <p:grpSpPr>
          <a:xfrm>
            <a:off x="2145484" y="1670392"/>
            <a:ext cx="3967928" cy="1164341"/>
            <a:chOff x="2159134" y="1718836"/>
            <a:chExt cx="3967928" cy="1164341"/>
          </a:xfrm>
        </p:grpSpPr>
        <p:sp>
          <p:nvSpPr>
            <p:cNvPr id="3" name="Oval 2">
              <a:extLst>
                <a:ext uri="{FF2B5EF4-FFF2-40B4-BE49-F238E27FC236}">
                  <a16:creationId xmlns:a16="http://schemas.microsoft.com/office/drawing/2014/main" id="{CA17634E-AAA3-4840-8487-07315886BF16}"/>
                </a:ext>
              </a:extLst>
            </p:cNvPr>
            <p:cNvSpPr/>
            <p:nvPr/>
          </p:nvSpPr>
          <p:spPr>
            <a:xfrm>
              <a:off x="2159134" y="1898041"/>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8" name="Group 7"/>
            <p:cNvGrpSpPr/>
            <p:nvPr/>
          </p:nvGrpSpPr>
          <p:grpSpPr>
            <a:xfrm>
              <a:off x="2685617" y="1718836"/>
              <a:ext cx="3441445" cy="1164341"/>
              <a:chOff x="3625870" y="1718577"/>
              <a:chExt cx="3441445" cy="1164341"/>
            </a:xfrm>
          </p:grpSpPr>
          <p:sp>
            <p:nvSpPr>
              <p:cNvPr id="34" name="Rectangle 33"/>
              <p:cNvSpPr/>
              <p:nvPr/>
            </p:nvSpPr>
            <p:spPr>
              <a:xfrm>
                <a:off x="3625870" y="1722380"/>
                <a:ext cx="184731" cy="246221"/>
              </a:xfrm>
              <a:prstGeom prst="rect">
                <a:avLst/>
              </a:prstGeom>
              <a:noFill/>
              <a:ln>
                <a:noFill/>
              </a:ln>
            </p:spPr>
            <p:txBody>
              <a:bodyPr wrap="none">
                <a:spAutoFit/>
              </a:bodyPr>
              <a:lstStyle/>
              <a:p>
                <a:endParaRPr lang="en-GB" sz="1000" dirty="0"/>
              </a:p>
            </p:txBody>
          </p:sp>
          <p:sp>
            <p:nvSpPr>
              <p:cNvPr id="147" name="Rectangle 146"/>
              <p:cNvSpPr/>
              <p:nvPr/>
            </p:nvSpPr>
            <p:spPr>
              <a:xfrm>
                <a:off x="3896755" y="2581119"/>
                <a:ext cx="184731" cy="246221"/>
              </a:xfrm>
              <a:prstGeom prst="rect">
                <a:avLst/>
              </a:prstGeom>
              <a:noFill/>
              <a:ln>
                <a:noFill/>
              </a:ln>
            </p:spPr>
            <p:txBody>
              <a:bodyPr wrap="none">
                <a:spAutoFit/>
              </a:bodyPr>
              <a:lstStyle/>
              <a:p>
                <a:endParaRPr lang="en-GB" sz="1000" dirty="0"/>
              </a:p>
            </p:txBody>
          </p:sp>
          <p:sp>
            <p:nvSpPr>
              <p:cNvPr id="148" name="Rectangle 147"/>
              <p:cNvSpPr/>
              <p:nvPr/>
            </p:nvSpPr>
            <p:spPr>
              <a:xfrm>
                <a:off x="4374872" y="1731592"/>
                <a:ext cx="1111967" cy="246221"/>
              </a:xfrm>
              <a:prstGeom prst="rect">
                <a:avLst/>
              </a:prstGeom>
              <a:noFill/>
              <a:ln>
                <a:noFill/>
              </a:ln>
            </p:spPr>
            <p:txBody>
              <a:bodyPr wrap="square">
                <a:spAutoFit/>
              </a:bodyPr>
              <a:lstStyle/>
              <a:p>
                <a:endParaRPr lang="en-GB" sz="1000" dirty="0"/>
              </a:p>
            </p:txBody>
          </p:sp>
          <p:sp>
            <p:nvSpPr>
              <p:cNvPr id="149" name="Rectangle 148"/>
              <p:cNvSpPr/>
              <p:nvPr/>
            </p:nvSpPr>
            <p:spPr>
              <a:xfrm>
                <a:off x="4684399" y="2611995"/>
                <a:ext cx="447503" cy="246221"/>
              </a:xfrm>
              <a:prstGeom prst="rect">
                <a:avLst/>
              </a:prstGeom>
              <a:noFill/>
              <a:ln>
                <a:noFill/>
              </a:ln>
            </p:spPr>
            <p:txBody>
              <a:bodyPr wrap="square">
                <a:spAutoFit/>
              </a:bodyPr>
              <a:lstStyle/>
              <a:p>
                <a:endParaRPr lang="en-GB" sz="1000" dirty="0"/>
              </a:p>
            </p:txBody>
          </p:sp>
          <p:sp>
            <p:nvSpPr>
              <p:cNvPr id="150" name="Rectangle 149"/>
              <p:cNvSpPr/>
              <p:nvPr/>
            </p:nvSpPr>
            <p:spPr>
              <a:xfrm>
                <a:off x="5413777" y="1718577"/>
                <a:ext cx="184731" cy="246221"/>
              </a:xfrm>
              <a:prstGeom prst="rect">
                <a:avLst/>
              </a:prstGeom>
              <a:noFill/>
              <a:ln>
                <a:noFill/>
              </a:ln>
            </p:spPr>
            <p:txBody>
              <a:bodyPr wrap="none">
                <a:spAutoFit/>
              </a:bodyPr>
              <a:lstStyle/>
              <a:p>
                <a:endParaRPr lang="en-GB" sz="1000" dirty="0"/>
              </a:p>
            </p:txBody>
          </p:sp>
          <p:sp>
            <p:nvSpPr>
              <p:cNvPr id="152" name="Rectangle 151"/>
              <p:cNvSpPr/>
              <p:nvPr/>
            </p:nvSpPr>
            <p:spPr>
              <a:xfrm>
                <a:off x="6467334" y="1729179"/>
                <a:ext cx="184731" cy="246221"/>
              </a:xfrm>
              <a:prstGeom prst="rect">
                <a:avLst/>
              </a:prstGeom>
              <a:noFill/>
              <a:ln>
                <a:noFill/>
              </a:ln>
            </p:spPr>
            <p:txBody>
              <a:bodyPr wrap="none">
                <a:spAutoFit/>
              </a:bodyPr>
              <a:lstStyle/>
              <a:p>
                <a:endParaRPr lang="en-GB" sz="1000" dirty="0"/>
              </a:p>
            </p:txBody>
          </p:sp>
          <p:sp>
            <p:nvSpPr>
              <p:cNvPr id="153" name="Rectangle 152"/>
              <p:cNvSpPr/>
              <p:nvPr/>
            </p:nvSpPr>
            <p:spPr>
              <a:xfrm>
                <a:off x="5923039" y="2636697"/>
                <a:ext cx="184731" cy="246221"/>
              </a:xfrm>
              <a:prstGeom prst="rect">
                <a:avLst/>
              </a:prstGeom>
              <a:noFill/>
              <a:ln>
                <a:noFill/>
              </a:ln>
            </p:spPr>
            <p:txBody>
              <a:bodyPr wrap="none">
                <a:spAutoFit/>
              </a:bodyPr>
              <a:lstStyle/>
              <a:p>
                <a:endParaRPr lang="en-GB" sz="1000" dirty="0"/>
              </a:p>
            </p:txBody>
          </p:sp>
          <p:sp>
            <p:nvSpPr>
              <p:cNvPr id="154" name="Rectangle 153"/>
              <p:cNvSpPr/>
              <p:nvPr/>
            </p:nvSpPr>
            <p:spPr>
              <a:xfrm>
                <a:off x="6882584" y="2635618"/>
                <a:ext cx="184731" cy="246221"/>
              </a:xfrm>
              <a:prstGeom prst="rect">
                <a:avLst/>
              </a:prstGeom>
              <a:noFill/>
              <a:ln>
                <a:noFill/>
              </a:ln>
            </p:spPr>
            <p:txBody>
              <a:bodyPr wrap="none">
                <a:spAutoFit/>
              </a:bodyPr>
              <a:lstStyle/>
              <a:p>
                <a:endParaRPr lang="en-GB" sz="1000" dirty="0"/>
              </a:p>
            </p:txBody>
          </p:sp>
        </p:grpSp>
      </p:grpSp>
      <p:grpSp>
        <p:nvGrpSpPr>
          <p:cNvPr id="155" name="Group 154">
            <a:extLst>
              <a:ext uri="{FF2B5EF4-FFF2-40B4-BE49-F238E27FC236}">
                <a16:creationId xmlns:a16="http://schemas.microsoft.com/office/drawing/2014/main" id="{1F2AEB31-7862-471C-A051-41BBC3DA4D51}"/>
              </a:ext>
            </a:extLst>
          </p:cNvPr>
          <p:cNvGrpSpPr/>
          <p:nvPr/>
        </p:nvGrpSpPr>
        <p:grpSpPr>
          <a:xfrm>
            <a:off x="263128" y="5426167"/>
            <a:ext cx="2986506" cy="1558475"/>
            <a:chOff x="249702" y="4912146"/>
            <a:chExt cx="2202816" cy="1467563"/>
          </a:xfrm>
        </p:grpSpPr>
        <p:sp>
          <p:nvSpPr>
            <p:cNvPr id="156" name="TextBox 155">
              <a:extLst>
                <a:ext uri="{FF2B5EF4-FFF2-40B4-BE49-F238E27FC236}">
                  <a16:creationId xmlns:a16="http://schemas.microsoft.com/office/drawing/2014/main" id="{E6E5D3B4-9466-4DEF-9084-6EB4550BA882}"/>
                </a:ext>
              </a:extLst>
            </p:cNvPr>
            <p:cNvSpPr txBox="1"/>
            <p:nvPr/>
          </p:nvSpPr>
          <p:spPr>
            <a:xfrm>
              <a:off x="249702" y="4912146"/>
              <a:ext cx="2202816" cy="245346"/>
            </a:xfrm>
            <a:prstGeom prst="rect">
              <a:avLst/>
            </a:prstGeom>
            <a:noFill/>
          </p:spPr>
          <p:txBody>
            <a:bodyPr wrap="square" lIns="0" rIns="0" rtlCol="0" anchor="b">
              <a:spAutoFit/>
            </a:bodyPr>
            <a:lstStyle/>
            <a:p>
              <a:r>
                <a:rPr lang="en-US" sz="2000" b="1" noProof="1" smtClean="0"/>
                <a:t>All Classes</a:t>
              </a:r>
              <a:endParaRPr lang="en-US" sz="2000" b="1" noProof="1"/>
            </a:p>
          </p:txBody>
        </p:sp>
        <p:sp>
          <p:nvSpPr>
            <p:cNvPr id="157" name="TextBox 156">
              <a:extLst>
                <a:ext uri="{FF2B5EF4-FFF2-40B4-BE49-F238E27FC236}">
                  <a16:creationId xmlns:a16="http://schemas.microsoft.com/office/drawing/2014/main" id="{50892764-E439-4945-B8E6-F007FC8A8440}"/>
                </a:ext>
              </a:extLst>
            </p:cNvPr>
            <p:cNvSpPr txBox="1"/>
            <p:nvPr/>
          </p:nvSpPr>
          <p:spPr>
            <a:xfrm>
              <a:off x="255549" y="5133471"/>
              <a:ext cx="1439470" cy="1246238"/>
            </a:xfrm>
            <a:prstGeom prst="rect">
              <a:avLst/>
            </a:prstGeom>
            <a:noFill/>
          </p:spPr>
          <p:txBody>
            <a:bodyPr wrap="square" lIns="0" rIns="0" rtlCol="0" anchor="t">
              <a:spAutoFit/>
            </a:bodyPr>
            <a:lstStyle/>
            <a:p>
              <a:r>
                <a:rPr lang="en-GB" sz="1000" b="1" dirty="0" smtClean="0"/>
                <a:t>Every Lesson</a:t>
              </a:r>
              <a:r>
                <a:rPr lang="en-GB" sz="1000" dirty="0" smtClean="0"/>
                <a:t>: Exploring and developing ideas, </a:t>
              </a:r>
              <a:r>
                <a:rPr lang="en-GB" sz="1000" dirty="0" smtClean="0"/>
                <a:t>evaluating </a:t>
              </a:r>
              <a:r>
                <a:rPr lang="en-GB" sz="1000" dirty="0" smtClean="0"/>
                <a:t>and developing work</a:t>
              </a:r>
            </a:p>
            <a:p>
              <a:endParaRPr lang="en-GB" sz="1000" noProof="1"/>
            </a:p>
            <a:p>
              <a:r>
                <a:rPr lang="en-GB" sz="1000" b="1" noProof="1" smtClean="0"/>
                <a:t>Every Year</a:t>
              </a:r>
              <a:r>
                <a:rPr lang="en-GB" sz="1000" noProof="1" smtClean="0"/>
                <a:t>: Scientific Investigations </a:t>
              </a:r>
            </a:p>
            <a:p>
              <a:r>
                <a:rPr lang="en-GB" sz="1000" noProof="1" smtClean="0"/>
                <a:t>Hands on experiences</a:t>
              </a:r>
            </a:p>
            <a:p>
              <a:r>
                <a:rPr lang="en-GB" sz="1000" noProof="1" smtClean="0"/>
                <a:t>Reasoning </a:t>
              </a:r>
              <a:endParaRPr lang="en-GB" sz="1000" noProof="1" smtClean="0"/>
            </a:p>
            <a:p>
              <a:endParaRPr lang="en-GB" sz="1000" noProof="1" smtClean="0"/>
            </a:p>
          </p:txBody>
        </p:sp>
      </p:grpSp>
      <p:grpSp>
        <p:nvGrpSpPr>
          <p:cNvPr id="19" name="Group 18"/>
          <p:cNvGrpSpPr/>
          <p:nvPr/>
        </p:nvGrpSpPr>
        <p:grpSpPr>
          <a:xfrm>
            <a:off x="6926336" y="1530818"/>
            <a:ext cx="1332505" cy="2086809"/>
            <a:chOff x="6926336" y="1530818"/>
            <a:chExt cx="1332505" cy="2086809"/>
          </a:xfrm>
        </p:grpSpPr>
        <p:sp>
          <p:nvSpPr>
            <p:cNvPr id="87" name="Rectangle 86"/>
            <p:cNvSpPr/>
            <p:nvPr/>
          </p:nvSpPr>
          <p:spPr>
            <a:xfrm>
              <a:off x="6926336" y="1530818"/>
              <a:ext cx="184731" cy="246221"/>
            </a:xfrm>
            <a:prstGeom prst="rect">
              <a:avLst/>
            </a:prstGeom>
            <a:noFill/>
            <a:ln>
              <a:noFill/>
            </a:ln>
          </p:spPr>
          <p:txBody>
            <a:bodyPr wrap="none">
              <a:spAutoFit/>
            </a:bodyPr>
            <a:lstStyle/>
            <a:p>
              <a:endParaRPr lang="en-GB" sz="1000" dirty="0"/>
            </a:p>
          </p:txBody>
        </p:sp>
        <p:sp>
          <p:nvSpPr>
            <p:cNvPr id="96" name="Rectangle 95"/>
            <p:cNvSpPr/>
            <p:nvPr/>
          </p:nvSpPr>
          <p:spPr>
            <a:xfrm>
              <a:off x="7821845" y="1857794"/>
              <a:ext cx="184731" cy="246221"/>
            </a:xfrm>
            <a:prstGeom prst="rect">
              <a:avLst/>
            </a:prstGeom>
            <a:noFill/>
            <a:ln>
              <a:noFill/>
            </a:ln>
          </p:spPr>
          <p:txBody>
            <a:bodyPr wrap="none">
              <a:spAutoFit/>
            </a:bodyPr>
            <a:lstStyle/>
            <a:p>
              <a:endParaRPr lang="en-GB" sz="1000" dirty="0"/>
            </a:p>
          </p:txBody>
        </p:sp>
        <p:sp>
          <p:nvSpPr>
            <p:cNvPr id="97" name="Rectangle 96"/>
            <p:cNvSpPr/>
            <p:nvPr/>
          </p:nvSpPr>
          <p:spPr>
            <a:xfrm>
              <a:off x="7056768" y="2733825"/>
              <a:ext cx="184731" cy="246221"/>
            </a:xfrm>
            <a:prstGeom prst="rect">
              <a:avLst/>
            </a:prstGeom>
            <a:noFill/>
            <a:ln>
              <a:noFill/>
            </a:ln>
          </p:spPr>
          <p:txBody>
            <a:bodyPr wrap="none">
              <a:spAutoFit/>
            </a:bodyPr>
            <a:lstStyle/>
            <a:p>
              <a:endParaRPr lang="en-GB" sz="1000" dirty="0"/>
            </a:p>
          </p:txBody>
        </p:sp>
        <p:sp>
          <p:nvSpPr>
            <p:cNvPr id="99" name="Rectangle 98"/>
            <p:cNvSpPr/>
            <p:nvPr/>
          </p:nvSpPr>
          <p:spPr>
            <a:xfrm>
              <a:off x="7840137" y="3371406"/>
              <a:ext cx="418704" cy="246221"/>
            </a:xfrm>
            <a:prstGeom prst="rect">
              <a:avLst/>
            </a:prstGeom>
            <a:noFill/>
            <a:ln>
              <a:noFill/>
            </a:ln>
          </p:spPr>
          <p:txBody>
            <a:bodyPr wrap="none">
              <a:spAutoFit/>
            </a:bodyPr>
            <a:lstStyle/>
            <a:p>
              <a:r>
                <a:rPr lang="en-GB" sz="1000" dirty="0" smtClean="0">
                  <a:solidFill>
                    <a:schemeClr val="accent5"/>
                  </a:solidFill>
                </a:rPr>
                <a:t>Jean</a:t>
              </a:r>
              <a:endParaRPr lang="en-GB" sz="1000" dirty="0"/>
            </a:p>
          </p:txBody>
        </p:sp>
      </p:grpSp>
      <p:sp>
        <p:nvSpPr>
          <p:cNvPr id="104" name="Rectangle 103"/>
          <p:cNvSpPr/>
          <p:nvPr/>
        </p:nvSpPr>
        <p:spPr>
          <a:xfrm>
            <a:off x="11579292" y="12871493"/>
            <a:ext cx="45719" cy="1785104"/>
          </a:xfrm>
          <a:prstGeom prst="rect">
            <a:avLst/>
          </a:prstGeom>
          <a:noFill/>
          <a:ln>
            <a:noFill/>
          </a:ln>
        </p:spPr>
        <p:txBody>
          <a:bodyPr wrap="square">
            <a:spAutoFit/>
          </a:bodyPr>
          <a:lstStyle/>
          <a:p>
            <a:r>
              <a:rPr lang="en-GB" sz="1000" dirty="0" smtClean="0"/>
              <a:t>Claude Monet</a:t>
            </a:r>
            <a:endParaRPr lang="en-GB" sz="1000" dirty="0"/>
          </a:p>
        </p:txBody>
      </p:sp>
      <p:sp>
        <p:nvSpPr>
          <p:cNvPr id="109" name="Rectangle 108"/>
          <p:cNvSpPr/>
          <p:nvPr/>
        </p:nvSpPr>
        <p:spPr>
          <a:xfrm>
            <a:off x="5734510" y="3527065"/>
            <a:ext cx="184731" cy="246221"/>
          </a:xfrm>
          <a:prstGeom prst="rect">
            <a:avLst/>
          </a:prstGeom>
          <a:noFill/>
          <a:ln>
            <a:noFill/>
          </a:ln>
        </p:spPr>
        <p:txBody>
          <a:bodyPr wrap="none">
            <a:spAutoFit/>
          </a:bodyPr>
          <a:lstStyle/>
          <a:p>
            <a:endParaRPr lang="en-GB" sz="1000" dirty="0"/>
          </a:p>
        </p:txBody>
      </p:sp>
      <p:sp>
        <p:nvSpPr>
          <p:cNvPr id="113" name="Oval 112">
            <a:extLst>
              <a:ext uri="{FF2B5EF4-FFF2-40B4-BE49-F238E27FC236}">
                <a16:creationId xmlns:a16="http://schemas.microsoft.com/office/drawing/2014/main" id="{CA17634E-AAA3-4840-8487-07315886BF16}"/>
              </a:ext>
            </a:extLst>
          </p:cNvPr>
          <p:cNvSpPr/>
          <p:nvPr/>
        </p:nvSpPr>
        <p:spPr>
          <a:xfrm>
            <a:off x="76047" y="1978911"/>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20" name="Picture 19"/>
          <p:cNvPicPr>
            <a:picLocks noChangeAspect="1"/>
          </p:cNvPicPr>
          <p:nvPr/>
        </p:nvPicPr>
        <p:blipFill>
          <a:blip r:embed="rId3"/>
          <a:stretch>
            <a:fillRect/>
          </a:stretch>
        </p:blipFill>
        <p:spPr>
          <a:xfrm>
            <a:off x="10388088" y="101176"/>
            <a:ext cx="1019227" cy="962657"/>
          </a:xfrm>
          <a:prstGeom prst="rect">
            <a:avLst/>
          </a:prstGeom>
        </p:spPr>
      </p:pic>
      <p:pic>
        <p:nvPicPr>
          <p:cNvPr id="29" name="Picture 28"/>
          <p:cNvPicPr>
            <a:picLocks noChangeAspect="1"/>
          </p:cNvPicPr>
          <p:nvPr/>
        </p:nvPicPr>
        <p:blipFill>
          <a:blip r:embed="rId4"/>
          <a:stretch>
            <a:fillRect/>
          </a:stretch>
        </p:blipFill>
        <p:spPr>
          <a:xfrm>
            <a:off x="178101" y="2167017"/>
            <a:ext cx="556684" cy="436069"/>
          </a:xfrm>
          <a:prstGeom prst="rect">
            <a:avLst/>
          </a:prstGeom>
        </p:spPr>
      </p:pic>
      <p:pic>
        <p:nvPicPr>
          <p:cNvPr id="35" name="Picture 34"/>
          <p:cNvPicPr>
            <a:picLocks noChangeAspect="1"/>
          </p:cNvPicPr>
          <p:nvPr/>
        </p:nvPicPr>
        <p:blipFill>
          <a:blip r:embed="rId5"/>
          <a:stretch>
            <a:fillRect/>
          </a:stretch>
        </p:blipFill>
        <p:spPr>
          <a:xfrm>
            <a:off x="2257906" y="2028918"/>
            <a:ext cx="566977" cy="542591"/>
          </a:xfrm>
          <a:prstGeom prst="rect">
            <a:avLst/>
          </a:prstGeom>
        </p:spPr>
      </p:pic>
      <p:pic>
        <p:nvPicPr>
          <p:cNvPr id="39" name="Picture 38"/>
          <p:cNvPicPr>
            <a:picLocks noChangeAspect="1"/>
          </p:cNvPicPr>
          <p:nvPr/>
        </p:nvPicPr>
        <p:blipFill>
          <a:blip r:embed="rId6"/>
          <a:stretch>
            <a:fillRect/>
          </a:stretch>
        </p:blipFill>
        <p:spPr>
          <a:xfrm rot="2428937">
            <a:off x="6642562" y="2039029"/>
            <a:ext cx="421936" cy="543402"/>
          </a:xfrm>
          <a:prstGeom prst="rect">
            <a:avLst/>
          </a:prstGeom>
        </p:spPr>
      </p:pic>
      <p:pic>
        <p:nvPicPr>
          <p:cNvPr id="41" name="Picture 40"/>
          <p:cNvPicPr>
            <a:picLocks noChangeAspect="1"/>
          </p:cNvPicPr>
          <p:nvPr/>
        </p:nvPicPr>
        <p:blipFill>
          <a:blip r:embed="rId7"/>
          <a:stretch>
            <a:fillRect/>
          </a:stretch>
        </p:blipFill>
        <p:spPr>
          <a:xfrm rot="19328410">
            <a:off x="7566948" y="3851577"/>
            <a:ext cx="579656" cy="353919"/>
          </a:xfrm>
          <a:prstGeom prst="rect">
            <a:avLst/>
          </a:prstGeom>
        </p:spPr>
      </p:pic>
      <p:pic>
        <p:nvPicPr>
          <p:cNvPr id="42" name="Picture 41"/>
          <p:cNvPicPr>
            <a:picLocks noChangeAspect="1"/>
          </p:cNvPicPr>
          <p:nvPr/>
        </p:nvPicPr>
        <p:blipFill>
          <a:blip r:embed="rId8"/>
          <a:stretch>
            <a:fillRect/>
          </a:stretch>
        </p:blipFill>
        <p:spPr>
          <a:xfrm rot="1368732">
            <a:off x="4409686" y="3852451"/>
            <a:ext cx="625539" cy="403072"/>
          </a:xfrm>
          <a:prstGeom prst="rect">
            <a:avLst/>
          </a:prstGeom>
        </p:spPr>
      </p:pic>
      <p:pic>
        <p:nvPicPr>
          <p:cNvPr id="44" name="Picture 43"/>
          <p:cNvPicPr>
            <a:picLocks noChangeAspect="1"/>
          </p:cNvPicPr>
          <p:nvPr/>
        </p:nvPicPr>
        <p:blipFill>
          <a:blip r:embed="rId9"/>
          <a:stretch>
            <a:fillRect/>
          </a:stretch>
        </p:blipFill>
        <p:spPr>
          <a:xfrm rot="1732138">
            <a:off x="4967978" y="5432586"/>
            <a:ext cx="548681" cy="463482"/>
          </a:xfrm>
          <a:prstGeom prst="rect">
            <a:avLst/>
          </a:prstGeom>
        </p:spPr>
      </p:pic>
      <p:pic>
        <p:nvPicPr>
          <p:cNvPr id="45" name="Picture 44"/>
          <p:cNvPicPr>
            <a:picLocks noChangeAspect="1"/>
          </p:cNvPicPr>
          <p:nvPr/>
        </p:nvPicPr>
        <p:blipFill>
          <a:blip r:embed="rId10"/>
          <a:stretch>
            <a:fillRect/>
          </a:stretch>
        </p:blipFill>
        <p:spPr>
          <a:xfrm rot="19289763">
            <a:off x="8355443" y="5422321"/>
            <a:ext cx="589829" cy="391507"/>
          </a:xfrm>
          <a:prstGeom prst="rect">
            <a:avLst/>
          </a:prstGeom>
        </p:spPr>
      </p:pic>
      <p:pic>
        <p:nvPicPr>
          <p:cNvPr id="120" name="Picture 1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6565" y="336393"/>
            <a:ext cx="1021677" cy="1025442"/>
          </a:xfrm>
          <a:prstGeom prst="rect">
            <a:avLst/>
          </a:prstGeom>
        </p:spPr>
      </p:pic>
      <p:sp>
        <p:nvSpPr>
          <p:cNvPr id="4" name="Rectangle 3"/>
          <p:cNvSpPr/>
          <p:nvPr/>
        </p:nvSpPr>
        <p:spPr>
          <a:xfrm>
            <a:off x="379562" y="3019481"/>
            <a:ext cx="3185053" cy="707886"/>
          </a:xfrm>
          <a:prstGeom prst="rect">
            <a:avLst/>
          </a:prstGeom>
        </p:spPr>
        <p:txBody>
          <a:bodyPr wrap="square">
            <a:spAutoFit/>
          </a:bodyPr>
          <a:lstStyle/>
          <a:p>
            <a:r>
              <a:rPr lang="en-GB" sz="1000" dirty="0">
                <a:solidFill>
                  <a:schemeClr val="tx2"/>
                </a:solidFill>
                <a:latin typeface="Calibri" panose="020F0502020204030204" pitchFamily="34" charset="0"/>
                <a:ea typeface="Calibri" panose="020F0502020204030204" pitchFamily="34" charset="0"/>
              </a:rPr>
              <a:t>Comment and ask questions about the world and where they live. Talk about what they have observed such as plants, animals, natural and found objects. Talk about why things happen and work. </a:t>
            </a:r>
            <a:endParaRPr lang="en-GB" dirty="0">
              <a:solidFill>
                <a:schemeClr val="tx2"/>
              </a:solidFill>
            </a:endParaRPr>
          </a:p>
        </p:txBody>
      </p:sp>
      <p:pic>
        <p:nvPicPr>
          <p:cNvPr id="5" name="Picture 4"/>
          <p:cNvPicPr>
            <a:picLocks noChangeAspect="1"/>
          </p:cNvPicPr>
          <p:nvPr/>
        </p:nvPicPr>
        <p:blipFill>
          <a:blip r:embed="rId12"/>
          <a:stretch>
            <a:fillRect/>
          </a:stretch>
        </p:blipFill>
        <p:spPr>
          <a:xfrm>
            <a:off x="3154277" y="3633198"/>
            <a:ext cx="1161629" cy="608472"/>
          </a:xfrm>
          <a:prstGeom prst="rect">
            <a:avLst/>
          </a:prstGeom>
        </p:spPr>
      </p:pic>
      <p:pic>
        <p:nvPicPr>
          <p:cNvPr id="6" name="Picture 5"/>
          <p:cNvPicPr>
            <a:picLocks noChangeAspect="1"/>
          </p:cNvPicPr>
          <p:nvPr/>
        </p:nvPicPr>
        <p:blipFill>
          <a:blip r:embed="rId13"/>
          <a:stretch>
            <a:fillRect/>
          </a:stretch>
        </p:blipFill>
        <p:spPr>
          <a:xfrm>
            <a:off x="8807054" y="2379348"/>
            <a:ext cx="841654" cy="1051020"/>
          </a:xfrm>
          <a:prstGeom prst="rect">
            <a:avLst/>
          </a:prstGeom>
        </p:spPr>
      </p:pic>
      <p:pic>
        <p:nvPicPr>
          <p:cNvPr id="10" name="Picture 9"/>
          <p:cNvPicPr>
            <a:picLocks noChangeAspect="1"/>
          </p:cNvPicPr>
          <p:nvPr/>
        </p:nvPicPr>
        <p:blipFill>
          <a:blip r:embed="rId14"/>
          <a:stretch>
            <a:fillRect/>
          </a:stretch>
        </p:blipFill>
        <p:spPr>
          <a:xfrm>
            <a:off x="10177735" y="2775226"/>
            <a:ext cx="683516" cy="853545"/>
          </a:xfrm>
          <a:prstGeom prst="rect">
            <a:avLst/>
          </a:prstGeom>
        </p:spPr>
      </p:pic>
      <p:pic>
        <p:nvPicPr>
          <p:cNvPr id="111" name="Picture 110"/>
          <p:cNvPicPr>
            <a:picLocks noChangeAspect="1"/>
          </p:cNvPicPr>
          <p:nvPr/>
        </p:nvPicPr>
        <p:blipFill>
          <a:blip r:embed="rId12"/>
          <a:stretch>
            <a:fillRect/>
          </a:stretch>
        </p:blipFill>
        <p:spPr>
          <a:xfrm>
            <a:off x="5088899" y="4579656"/>
            <a:ext cx="1089883" cy="570891"/>
          </a:xfrm>
          <a:prstGeom prst="rect">
            <a:avLst/>
          </a:prstGeom>
        </p:spPr>
      </p:pic>
      <p:pic>
        <p:nvPicPr>
          <p:cNvPr id="14" name="Picture 13"/>
          <p:cNvPicPr>
            <a:picLocks noChangeAspect="1"/>
          </p:cNvPicPr>
          <p:nvPr/>
        </p:nvPicPr>
        <p:blipFill>
          <a:blip r:embed="rId15"/>
          <a:stretch>
            <a:fillRect/>
          </a:stretch>
        </p:blipFill>
        <p:spPr>
          <a:xfrm rot="10800000" flipV="1">
            <a:off x="7002740" y="5072675"/>
            <a:ext cx="786549" cy="786549"/>
          </a:xfrm>
          <a:prstGeom prst="rect">
            <a:avLst/>
          </a:prstGeom>
        </p:spPr>
      </p:pic>
      <p:pic>
        <p:nvPicPr>
          <p:cNvPr id="15" name="Picture 14"/>
          <p:cNvPicPr>
            <a:picLocks noChangeAspect="1"/>
          </p:cNvPicPr>
          <p:nvPr/>
        </p:nvPicPr>
        <p:blipFill>
          <a:blip r:embed="rId16"/>
          <a:stretch>
            <a:fillRect/>
          </a:stretch>
        </p:blipFill>
        <p:spPr>
          <a:xfrm>
            <a:off x="9427153" y="5245747"/>
            <a:ext cx="699065" cy="842990"/>
          </a:xfrm>
          <a:prstGeom prst="rect">
            <a:avLst/>
          </a:prstGeom>
        </p:spPr>
      </p:pic>
      <p:sp>
        <p:nvSpPr>
          <p:cNvPr id="16" name="TextBox 15"/>
          <p:cNvSpPr txBox="1"/>
          <p:nvPr/>
        </p:nvSpPr>
        <p:spPr>
          <a:xfrm>
            <a:off x="3564616" y="3269316"/>
            <a:ext cx="1195484" cy="400110"/>
          </a:xfrm>
          <a:prstGeom prst="rect">
            <a:avLst/>
          </a:prstGeom>
          <a:noFill/>
        </p:spPr>
        <p:txBody>
          <a:bodyPr wrap="square" rtlCol="0">
            <a:spAutoFit/>
          </a:bodyPr>
          <a:lstStyle/>
          <a:p>
            <a:endParaRPr lang="en-GB" sz="1000" dirty="0" smtClean="0"/>
          </a:p>
          <a:p>
            <a:r>
              <a:rPr lang="en-GB" sz="1000" dirty="0" smtClean="0"/>
              <a:t>Mary </a:t>
            </a:r>
            <a:r>
              <a:rPr lang="en-GB" sz="1000" dirty="0" err="1" smtClean="0"/>
              <a:t>Anning</a:t>
            </a:r>
            <a:endParaRPr lang="en-GB" sz="1000" dirty="0"/>
          </a:p>
        </p:txBody>
      </p:sp>
      <p:sp>
        <p:nvSpPr>
          <p:cNvPr id="18" name="TextBox 17"/>
          <p:cNvSpPr txBox="1"/>
          <p:nvPr/>
        </p:nvSpPr>
        <p:spPr>
          <a:xfrm>
            <a:off x="8557239" y="3481146"/>
            <a:ext cx="1428900" cy="246221"/>
          </a:xfrm>
          <a:prstGeom prst="rect">
            <a:avLst/>
          </a:prstGeom>
          <a:noFill/>
        </p:spPr>
        <p:txBody>
          <a:bodyPr wrap="square" rtlCol="0">
            <a:spAutoFit/>
          </a:bodyPr>
          <a:lstStyle/>
          <a:p>
            <a:r>
              <a:rPr lang="en-GB" sz="1000" dirty="0" smtClean="0"/>
              <a:t>Charles Macintosh</a:t>
            </a:r>
            <a:endParaRPr lang="en-GB" sz="1000" dirty="0"/>
          </a:p>
        </p:txBody>
      </p:sp>
      <p:sp>
        <p:nvSpPr>
          <p:cNvPr id="22" name="TextBox 21"/>
          <p:cNvSpPr txBox="1"/>
          <p:nvPr/>
        </p:nvSpPr>
        <p:spPr>
          <a:xfrm>
            <a:off x="10056170" y="3669426"/>
            <a:ext cx="1351145" cy="246221"/>
          </a:xfrm>
          <a:prstGeom prst="rect">
            <a:avLst/>
          </a:prstGeom>
          <a:noFill/>
        </p:spPr>
        <p:txBody>
          <a:bodyPr wrap="square" rtlCol="0">
            <a:spAutoFit/>
          </a:bodyPr>
          <a:lstStyle/>
          <a:p>
            <a:r>
              <a:rPr lang="en-GB" sz="1000" dirty="0" smtClean="0"/>
              <a:t>John McAdam</a:t>
            </a:r>
            <a:endParaRPr lang="en-GB" sz="1000" dirty="0"/>
          </a:p>
        </p:txBody>
      </p:sp>
      <p:sp>
        <p:nvSpPr>
          <p:cNvPr id="118" name="TextBox 117"/>
          <p:cNvSpPr txBox="1"/>
          <p:nvPr/>
        </p:nvSpPr>
        <p:spPr>
          <a:xfrm>
            <a:off x="5268421" y="4211118"/>
            <a:ext cx="1195484" cy="400110"/>
          </a:xfrm>
          <a:prstGeom prst="rect">
            <a:avLst/>
          </a:prstGeom>
          <a:noFill/>
        </p:spPr>
        <p:txBody>
          <a:bodyPr wrap="square" rtlCol="0">
            <a:spAutoFit/>
          </a:bodyPr>
          <a:lstStyle/>
          <a:p>
            <a:endParaRPr lang="en-GB" sz="1000" dirty="0" smtClean="0"/>
          </a:p>
          <a:p>
            <a:r>
              <a:rPr lang="en-GB" sz="1000" dirty="0" smtClean="0"/>
              <a:t>Mary </a:t>
            </a:r>
            <a:r>
              <a:rPr lang="en-GB" sz="1000" dirty="0" err="1" smtClean="0"/>
              <a:t>Anning</a:t>
            </a:r>
            <a:endParaRPr lang="en-GB" sz="1000" dirty="0"/>
          </a:p>
        </p:txBody>
      </p:sp>
      <p:sp>
        <p:nvSpPr>
          <p:cNvPr id="24" name="TextBox 23"/>
          <p:cNvSpPr txBox="1"/>
          <p:nvPr/>
        </p:nvSpPr>
        <p:spPr>
          <a:xfrm>
            <a:off x="6886114" y="4852521"/>
            <a:ext cx="1408941" cy="246221"/>
          </a:xfrm>
          <a:prstGeom prst="rect">
            <a:avLst/>
          </a:prstGeom>
          <a:noFill/>
        </p:spPr>
        <p:txBody>
          <a:bodyPr wrap="square" rtlCol="0">
            <a:spAutoFit/>
          </a:bodyPr>
          <a:lstStyle/>
          <a:p>
            <a:r>
              <a:rPr lang="en-GB" sz="1000" dirty="0" smtClean="0"/>
              <a:t>Charles Darwin</a:t>
            </a:r>
            <a:endParaRPr lang="en-GB" sz="1000" dirty="0"/>
          </a:p>
        </p:txBody>
      </p:sp>
      <p:sp>
        <p:nvSpPr>
          <p:cNvPr id="27" name="TextBox 26"/>
          <p:cNvSpPr txBox="1"/>
          <p:nvPr/>
        </p:nvSpPr>
        <p:spPr>
          <a:xfrm>
            <a:off x="10173276" y="5499398"/>
            <a:ext cx="1337325" cy="246221"/>
          </a:xfrm>
          <a:prstGeom prst="rect">
            <a:avLst/>
          </a:prstGeom>
          <a:noFill/>
        </p:spPr>
        <p:txBody>
          <a:bodyPr wrap="square" rtlCol="0">
            <a:spAutoFit/>
          </a:bodyPr>
          <a:lstStyle/>
          <a:p>
            <a:r>
              <a:rPr lang="en-GB" sz="1000" dirty="0" smtClean="0"/>
              <a:t>Carl Linnaeus</a:t>
            </a:r>
            <a:endParaRPr lang="en-GB" sz="1000" dirty="0"/>
          </a:p>
        </p:txBody>
      </p:sp>
    </p:spTree>
    <p:extLst>
      <p:ext uri="{BB962C8B-B14F-4D97-AF65-F5344CB8AC3E}">
        <p14:creationId xmlns:p14="http://schemas.microsoft.com/office/powerpoint/2010/main" val="2171223743"/>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 Presentation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TEMPLATE-PGO(16_9)</Template>
  <TotalTime>10745</TotalTime>
  <Words>423</Words>
  <Application>Microsoft Office PowerPoint</Application>
  <PresentationFormat>Widescreen</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Calibri</vt:lpstr>
      <vt:lpstr>Calibri Light</vt:lpstr>
      <vt:lpstr>Helvetica</vt:lpstr>
      <vt:lpstr>Open Sans</vt:lpstr>
      <vt:lpstr>Template PresentationGo</vt:lpstr>
      <vt:lpstr>Template PresentationGo Dark</vt:lpstr>
      <vt:lpstr>Custom Design</vt:lpstr>
      <vt:lpstr>1_Template PresentationGo</vt:lpstr>
      <vt:lpstr>SCIENCE AT KEELBY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Map Timeline</dc:title>
  <dc:creator>PresentationGO.com</dc:creator>
  <dc:description>© Copyright PresentationGO.com</dc:description>
  <cp:lastModifiedBy>Thomas, Leanne</cp:lastModifiedBy>
  <cp:revision>66</cp:revision>
  <dcterms:created xsi:type="dcterms:W3CDTF">2014-11-26T05:14:11Z</dcterms:created>
  <dcterms:modified xsi:type="dcterms:W3CDTF">2020-01-20T14:07:12Z</dcterms:modified>
  <cp:category>Charts &amp; Diagrams</cp:category>
</cp:coreProperties>
</file>