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245CD42-81F1-4F73-8CD3-FF07B4E0C641}"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31358450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45CD42-81F1-4F73-8CD3-FF07B4E0C641}"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252765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45CD42-81F1-4F73-8CD3-FF07B4E0C641}"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368663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F74977-BDE9-4FCA-B912-ED759B5090CD}"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3799871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F74977-BDE9-4FCA-B912-ED759B5090CD}"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654120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F74977-BDE9-4FCA-B912-ED759B5090CD}"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48939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F74977-BDE9-4FCA-B912-ED759B5090CD}"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108066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F74977-BDE9-4FCA-B912-ED759B5090CD}"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297637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74977-BDE9-4FCA-B912-ED759B5090CD}" type="datetimeFigureOut">
              <a:rPr lang="en-GB" smtClean="0"/>
              <a:t>10/01/2025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1177899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74977-BDE9-4FCA-B912-ED759B5090CD}" type="datetimeFigureOut">
              <a:rPr lang="en-GB" smtClean="0"/>
              <a:t>10/01/2025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3194924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F74977-BDE9-4FCA-B912-ED759B5090CD}"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88890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45CD42-81F1-4F73-8CD3-FF07B4E0C641}"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3154775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F74977-BDE9-4FCA-B912-ED759B5090CD}" type="datetimeFigureOut">
              <a:rPr lang="en-GB" smtClean="0"/>
              <a:t>10/01/2025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232683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F74977-BDE9-4FCA-B912-ED759B5090CD}"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1473662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F74977-BDE9-4FCA-B912-ED759B5090CD}" type="datetimeFigureOut">
              <a:rPr lang="en-GB" smtClean="0"/>
              <a:t>10/01/2025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6E438-4700-4659-9895-A1B8B59D0312}" type="slidenum">
              <a:rPr lang="en-GB" smtClean="0"/>
              <a:t>‹#›</a:t>
            </a:fld>
            <a:endParaRPr lang="en-GB"/>
          </a:p>
        </p:txBody>
      </p:sp>
    </p:spTree>
    <p:extLst>
      <p:ext uri="{BB962C8B-B14F-4D97-AF65-F5344CB8AC3E}">
        <p14:creationId xmlns:p14="http://schemas.microsoft.com/office/powerpoint/2010/main" val="304904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245CD42-81F1-4F73-8CD3-FF07B4E0C641}"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19889959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245CD42-81F1-4F73-8CD3-FF07B4E0C641}" type="datetimeFigureOut">
              <a:rPr lang="en-GB" smtClean="0"/>
              <a:t>10/01/2025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64976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245CD42-81F1-4F73-8CD3-FF07B4E0C641}" type="datetimeFigureOut">
              <a:rPr lang="en-GB" smtClean="0"/>
              <a:t>10/01/2025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9515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45CD42-81F1-4F73-8CD3-FF07B4E0C641}" type="datetimeFigureOut">
              <a:rPr lang="en-GB" smtClean="0"/>
              <a:t>10/01/2025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321122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5CD42-81F1-4F73-8CD3-FF07B4E0C641}" type="datetimeFigureOut">
              <a:rPr lang="en-GB" smtClean="0"/>
              <a:t>10/01/2025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267367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245CD42-81F1-4F73-8CD3-FF07B4E0C641}" type="datetimeFigureOut">
              <a:rPr lang="en-GB" smtClean="0"/>
              <a:t>10/01/2025</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338392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245CD42-81F1-4F73-8CD3-FF07B4E0C641}" type="datetimeFigureOut">
              <a:rPr lang="en-GB" smtClean="0"/>
              <a:t>10/01/2025</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D3F71E14-400D-4311-8836-746A59EF4738}" type="slidenum">
              <a:rPr lang="en-GB" smtClean="0"/>
              <a:t>‹#›</a:t>
            </a:fld>
            <a:endParaRPr lang="en-GB"/>
          </a:p>
        </p:txBody>
      </p:sp>
    </p:spTree>
    <p:extLst>
      <p:ext uri="{BB962C8B-B14F-4D97-AF65-F5344CB8AC3E}">
        <p14:creationId xmlns:p14="http://schemas.microsoft.com/office/powerpoint/2010/main" val="133835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245CD42-81F1-4F73-8CD3-FF07B4E0C641}" type="datetimeFigureOut">
              <a:rPr lang="en-GB" smtClean="0"/>
              <a:t>10/01/2025</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3F71E14-400D-4311-8836-746A59EF4738}" type="slidenum">
              <a:rPr lang="en-GB" smtClean="0"/>
              <a:t>‹#›</a:t>
            </a:fld>
            <a:endParaRPr lang="en-GB"/>
          </a:p>
        </p:txBody>
      </p:sp>
    </p:spTree>
    <p:extLst>
      <p:ext uri="{BB962C8B-B14F-4D97-AF65-F5344CB8AC3E}">
        <p14:creationId xmlns:p14="http://schemas.microsoft.com/office/powerpoint/2010/main" val="3111178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74977-BDE9-4FCA-B912-ED759B5090CD}" type="datetimeFigureOut">
              <a:rPr lang="en-GB" smtClean="0"/>
              <a:t>10/01/2025</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6E438-4700-4659-9895-A1B8B59D0312}" type="slidenum">
              <a:rPr lang="en-GB" smtClean="0"/>
              <a:t>‹#›</a:t>
            </a:fld>
            <a:endParaRPr lang="en-GB"/>
          </a:p>
        </p:txBody>
      </p:sp>
    </p:spTree>
    <p:extLst>
      <p:ext uri="{BB962C8B-B14F-4D97-AF65-F5344CB8AC3E}">
        <p14:creationId xmlns:p14="http://schemas.microsoft.com/office/powerpoint/2010/main" val="3610089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view-image.php?image=190752&amp;picture=szines-ceruzak"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oup of colored pencils arranged in a circle">
            <a:extLst>
              <a:ext uri="{FF2B5EF4-FFF2-40B4-BE49-F238E27FC236}">
                <a16:creationId xmlns:a16="http://schemas.microsoft.com/office/drawing/2014/main" id="{25F6609C-2BD5-6204-9F92-CAE80A0B1A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11" name="Text Box 2"/>
          <p:cNvSpPr txBox="1">
            <a:spLocks noChangeArrowheads="1"/>
          </p:cNvSpPr>
          <p:nvPr/>
        </p:nvSpPr>
        <p:spPr bwMode="auto">
          <a:xfrm>
            <a:off x="8679614" y="124356"/>
            <a:ext cx="3384930" cy="3461140"/>
          </a:xfrm>
          <a:prstGeom prst="rect">
            <a:avLst/>
          </a:prstGeom>
          <a:solidFill>
            <a:schemeClr val="lt1"/>
          </a:solidFill>
          <a:ln w="38100">
            <a:solidFill>
              <a:srgbClr val="E353BD"/>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E353BD"/>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Leelawadee" panose="020B0502040204020203" pitchFamily="34" charset="-34"/>
              </a:rPr>
              <a:t>Maths</a:t>
            </a:r>
            <a:endParaRPr kumimoji="0" lang="en-GB" sz="1600" b="1" i="0" u="sng" strike="noStrike" kern="1200" cap="none" spc="0" normalizeH="0" baseline="0" noProof="0" dirty="0">
              <a:ln>
                <a:noFill/>
              </a:ln>
              <a:solidFill>
                <a:srgbClr val="E353BD"/>
              </a:solidFill>
              <a:effectLst/>
              <a:uLnTx/>
              <a:uFillTx/>
              <a:latin typeface="Arial Rounded MT Bold" panose="020F0704030504030204" pitchFamily="34" charset="0"/>
              <a:ea typeface="Calibri" panose="020F0502020204030204" pitchFamily="34" charset="0"/>
              <a:cs typeface="Leelawadee" panose="020B0502040204020203" pitchFamily="34" charset="-34"/>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E353BD"/>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This term, we will be learning about place value of numbers to one million to ensure we have a strong understanding of the number system. We will then go on to study formal methods of addition and subtraction applying these to reasoning problems.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E353BD"/>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Please keep up practice on timetables at home. </a:t>
            </a:r>
            <a:r>
              <a:rPr kumimoji="0" lang="en-GB" sz="1200" b="0" i="0" u="none" strike="noStrike" kern="1200" cap="none" spc="0" normalizeH="0" baseline="0" noProof="0" dirty="0">
                <a:ln>
                  <a:noFill/>
                </a:ln>
                <a:solidFill>
                  <a:srgbClr val="E353BD"/>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We are continually practising our number fluency in school to revisit the `basics` and to keep our brains ticking.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E353BD"/>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Login details for Times Tables Rock Stars (TTRS) can be found at the front of your child`s homework books. </a:t>
            </a: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GB" sz="800" b="0" i="0" u="none" strike="noStrike" kern="1200" cap="none" spc="0" normalizeH="0" baseline="0" noProof="0" dirty="0">
              <a:ln>
                <a:noFill/>
              </a:ln>
              <a:solidFill>
                <a:srgbClr val="00B050"/>
              </a:solidFill>
              <a:effectLst/>
              <a:uLnTx/>
              <a:uFillTx/>
              <a:latin typeface="Linkpen 27b Join" panose="0305060206000000000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3751376" y="112415"/>
            <a:ext cx="4365011" cy="210827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7030A0"/>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Leelawadee" panose="020B0502040204020203" pitchFamily="34" charset="-34"/>
              </a:rPr>
              <a:t>Curriculum – History</a:t>
            </a:r>
            <a:endParaRPr kumimoji="0" lang="en-GB" sz="1600" b="0" i="0" u="sng" strike="noStrike" kern="1200" cap="none" spc="0" normalizeH="0" baseline="0" noProof="0" dirty="0">
              <a:ln>
                <a:noFill/>
              </a:ln>
              <a:solidFill>
                <a:srgbClr val="7030A0"/>
              </a:solidFill>
              <a:effectLst/>
              <a:uLnTx/>
              <a:uFillTx/>
              <a:latin typeface="Arial Rounded MT Bold" panose="020F0704030504030204" pitchFamily="34" charset="0"/>
              <a:ea typeface="Calibri" panose="020F0502020204030204" pitchFamily="34" charset="0"/>
              <a:cs typeface="Leelawadee" panose="020B0502040204020203" pitchFamily="34" charset="-34"/>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7030A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This term, our curriculum focus is History. Our learning question is, ‘How do we know what it was like to live an Anglo-Saxon life?</a:t>
            </a:r>
            <a:endParaRPr kumimoji="0" lang="en-GB" sz="1200" b="0" i="0" u="none" strike="noStrike" kern="1200" cap="none" spc="0" normalizeH="0" baseline="0" noProof="0" dirty="0">
              <a:ln>
                <a:noFill/>
              </a:ln>
              <a:solidFill>
                <a:srgbClr val="7030A0"/>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7030A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We will be using historical skills to enquire into life after the Roman conquest in Britain – the people known as the Anglo-Saxons. We will explore their society during this period alongside conflicts, settlements and how the Vikings affected Anglo-Saxon life.</a:t>
            </a:r>
            <a:endParaRPr kumimoji="0" lang="en-GB" sz="1200" b="0" i="0" u="none" strike="noStrike" kern="1200" cap="none" spc="0" normalizeH="0" baseline="0" noProof="0" dirty="0">
              <a:ln>
                <a:noFill/>
              </a:ln>
              <a:solidFill>
                <a:srgbClr val="7030A0"/>
              </a:solidFill>
              <a:effectLst/>
              <a:uLnTx/>
              <a:uFillTx/>
              <a:latin typeface="Comic Sans MS" panose="030F0702030302020204" pitchFamily="66" charset="0"/>
              <a:ea typeface="Calibri" panose="020F0502020204030204" pitchFamily="34" charset="0"/>
              <a:cs typeface="Calibri Light" panose="020F0302020204030204" pitchFamily="34" charset="0"/>
            </a:endParaRPr>
          </a:p>
        </p:txBody>
      </p:sp>
      <p:sp>
        <p:nvSpPr>
          <p:cNvPr id="13" name="Text Box 2"/>
          <p:cNvSpPr txBox="1">
            <a:spLocks noChangeArrowheads="1"/>
          </p:cNvSpPr>
          <p:nvPr/>
        </p:nvSpPr>
        <p:spPr bwMode="auto">
          <a:xfrm>
            <a:off x="95794" y="65313"/>
            <a:ext cx="3413760" cy="17896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FFC000"/>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Leelawadee" panose="020B0502040204020203" pitchFamily="34" charset="-34"/>
              </a:rPr>
              <a:t>English</a:t>
            </a:r>
            <a:endParaRPr kumimoji="0" lang="en-GB" sz="1600" b="1" i="0" u="sng" strike="noStrike" kern="1200" cap="none" spc="0" normalizeH="0" baseline="0" noProof="0" dirty="0">
              <a:ln>
                <a:noFill/>
              </a:ln>
              <a:solidFill>
                <a:srgbClr val="FFC000"/>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FFC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We will begin our writing by looking at the text </a:t>
            </a:r>
            <a:r>
              <a:rPr kumimoji="0" lang="en-GB" sz="1200" b="0" i="1" u="none" strike="noStrike" kern="1200" cap="none" spc="0" normalizeH="0" baseline="0" noProof="0" dirty="0">
                <a:ln>
                  <a:noFill/>
                </a:ln>
                <a:solidFill>
                  <a:srgbClr val="FFC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Rooftoppers</a:t>
            </a:r>
            <a:r>
              <a:rPr kumimoji="0" lang="en-GB" sz="1200" b="0" i="0" u="none" strike="noStrike" kern="1200" cap="none" spc="0" normalizeH="0" baseline="0" noProof="0" dirty="0">
                <a:ln>
                  <a:noFill/>
                </a:ln>
                <a:solidFill>
                  <a:srgbClr val="FFC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 by Katherine Rundell, where we will write a character description and a newspaper article. We will apply our VIPERS skills to understand and to develop our writing and to enjoy the novel.</a:t>
            </a:r>
            <a:endParaRPr kumimoji="0" lang="en-GB" sz="1200" b="0" i="0" u="none" strike="noStrike" kern="1200" cap="none" spc="0" normalizeH="0" baseline="0" noProof="0" dirty="0">
              <a:ln>
                <a:noFill/>
              </a:ln>
              <a:solidFill>
                <a:srgbClr val="FFC000"/>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104218" y="2002972"/>
            <a:ext cx="3405336" cy="2194559"/>
          </a:xfrm>
          <a:prstGeom prst="rect">
            <a:avLst/>
          </a:prstGeom>
          <a:ln w="38100">
            <a:solidFill>
              <a:srgbClr val="00B05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00B050"/>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Leelawadee" panose="020B0502040204020203" pitchFamily="34" charset="-34"/>
              </a:rPr>
              <a:t>Science</a:t>
            </a:r>
            <a:endParaRPr kumimoji="0" lang="en-GB" sz="1600" b="1" i="0" u="sng" strike="noStrike" kern="1200" cap="none" spc="0" normalizeH="0" baseline="0" noProof="0" dirty="0">
              <a:ln>
                <a:noFill/>
              </a:ln>
              <a:solidFill>
                <a:srgbClr val="00B050"/>
              </a:solidFill>
              <a:effectLst/>
              <a:uLnTx/>
              <a:uFillTx/>
              <a:latin typeface="Arial Rounded MT Bold" panose="020F0704030504030204" pitchFamily="34" charset="0"/>
              <a:ea typeface="Calibri" panose="020F0502020204030204" pitchFamily="34" charset="0"/>
              <a:cs typeface="Leelawadee" panose="020B0502040204020203" pitchFamily="34" charset="-34"/>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B05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This term, we will be learning and making investigations into properties of materials by comparing materials across different states. We will learn about reversible and irreversible changes, mixing and separating materials and revisit our knowledge of solids, liquids and gases.</a:t>
            </a:r>
            <a:endParaRPr kumimoji="0" lang="en-GB" sz="1200" b="0" i="0" u="none" strike="noStrike" kern="1200" cap="none" spc="0" normalizeH="0" baseline="0" noProof="0" dirty="0">
              <a:ln>
                <a:noFill/>
              </a:ln>
              <a:solidFill>
                <a:srgbClr val="00B050"/>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15" name="Text Box 2"/>
          <p:cNvSpPr txBox="1">
            <a:spLocks noChangeArrowheads="1"/>
          </p:cNvSpPr>
          <p:nvPr/>
        </p:nvSpPr>
        <p:spPr bwMode="auto">
          <a:xfrm>
            <a:off x="3986508" y="3486401"/>
            <a:ext cx="4365011" cy="3248298"/>
          </a:xfrm>
          <a:prstGeom prst="rect">
            <a:avLst/>
          </a:prstGeom>
          <a:ln>
            <a:solidFill>
              <a:srgbClr val="4F1553"/>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4F1553"/>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Leelawadee" panose="020B0502040204020203" pitchFamily="34" charset="-34"/>
              </a:rPr>
              <a:t>Homework</a:t>
            </a:r>
            <a:endParaRPr kumimoji="0" lang="en-GB" sz="1600" b="1" i="0" u="sng" strike="noStrike" kern="1200" cap="none" spc="0" normalizeH="0" baseline="0" noProof="0" dirty="0">
              <a:ln>
                <a:noFill/>
              </a:ln>
              <a:solidFill>
                <a:srgbClr val="4F1553"/>
              </a:solidFill>
              <a:effectLst/>
              <a:uLnTx/>
              <a:uFillTx/>
              <a:latin typeface="Comic Sans MS" panose="030F0702030302020204" pitchFamily="66" charset="0"/>
              <a:ea typeface="Calibri" panose="020F0502020204030204" pitchFamily="34" charset="0"/>
              <a:cs typeface="Leelawadee" panose="020B0502040204020203" pitchFamily="34" charset="-34"/>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4F1553"/>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Children will be assigned homework on a Friday, which will be due in the following Thursday. Children will be given homework books. </a:t>
            </a:r>
            <a:endParaRPr kumimoji="0" lang="en-GB" sz="1200" b="0" i="0" u="none" strike="noStrike" kern="1200" cap="none" spc="0" normalizeH="0" baseline="0" noProof="0" dirty="0">
              <a:ln>
                <a:noFill/>
              </a:ln>
              <a:solidFill>
                <a:srgbClr val="4F1553"/>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4F1553"/>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Homework will entail research, quizzes and recapping previous learning alongside self-discovery around our curriculum topic of History. </a:t>
            </a:r>
            <a:endParaRPr kumimoji="0" lang="en-GB" sz="1200" b="0" i="0" u="none" strike="noStrike" kern="1200" cap="none" spc="0" normalizeH="0" baseline="0" noProof="0" dirty="0">
              <a:ln>
                <a:noFill/>
              </a:ln>
              <a:solidFill>
                <a:srgbClr val="4F1553"/>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4F1553"/>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Children may be given additional homework in relation to English and Maths, but this will be given at teacher discretion.</a:t>
            </a:r>
            <a:endParaRPr kumimoji="0" lang="en-GB" sz="1200" b="0" i="0" u="none" strike="noStrike" kern="1200" cap="none" spc="0" normalizeH="0" baseline="0" noProof="0" dirty="0">
              <a:ln>
                <a:noFill/>
              </a:ln>
              <a:solidFill>
                <a:srgbClr val="4F1553"/>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4F1553"/>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If you have any issues with your child returning homework or struggling with homework, please contact Miss Rands ASAP.</a:t>
            </a:r>
            <a:endParaRPr kumimoji="0" lang="en-GB" sz="1200" b="0" i="0" u="none" strike="noStrike" kern="1200" cap="none" spc="0" normalizeH="0" baseline="0" noProof="0" dirty="0">
              <a:ln>
                <a:noFill/>
              </a:ln>
              <a:solidFill>
                <a:srgbClr val="4F1553"/>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900" b="0" i="0" u="none" strike="noStrike" kern="1200" cap="none" spc="0" normalizeH="0" baseline="0" noProof="0" dirty="0">
              <a:ln>
                <a:noFill/>
              </a:ln>
              <a:solidFill>
                <a:prstClr val="black"/>
              </a:solidFill>
              <a:effectLst/>
              <a:uLnTx/>
              <a:uFillTx/>
              <a:latin typeface="Linkpen 27b Join" panose="03050602060000000000" pitchFamily="66"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9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9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9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bwMode="auto">
          <a:xfrm>
            <a:off x="112641" y="4334690"/>
            <a:ext cx="3396913" cy="2457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0000FF"/>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Leelawadee" panose="020B0502040204020203" pitchFamily="34" charset="-34"/>
              </a:rPr>
              <a:t>Reading</a:t>
            </a:r>
            <a:endParaRPr kumimoji="0" lang="en-GB" sz="1600" b="1" i="0" u="sng" strike="noStrike" kern="1200" cap="none" spc="0" normalizeH="0" baseline="0" noProof="0" dirty="0">
              <a:ln>
                <a:noFill/>
              </a:ln>
              <a:solidFill>
                <a:srgbClr val="0000FF"/>
              </a:solidFill>
              <a:effectLst/>
              <a:uLnTx/>
              <a:uFillTx/>
              <a:latin typeface="Arial Rounded MT Bold" panose="020F0704030504030204" pitchFamily="34" charset="0"/>
              <a:ea typeface="Calibri" panose="020F0502020204030204" pitchFamily="34" charset="0"/>
              <a:cs typeface="Leelawadee" panose="020B0502040204020203" pitchFamily="34" charset="-34"/>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FF"/>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Please continue to support your child to continue a love of reading. Reading records should be filled in </a:t>
            </a:r>
            <a:r>
              <a:rPr kumimoji="0" lang="en-GB" sz="1200" b="1" i="0" u="none" strike="noStrike" kern="1200" cap="none" spc="0" normalizeH="0" baseline="0" noProof="0" dirty="0">
                <a:ln>
                  <a:noFill/>
                </a:ln>
                <a:solidFill>
                  <a:srgbClr val="0000FF"/>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5 times per week </a:t>
            </a:r>
            <a:r>
              <a:rPr kumimoji="0" lang="en-GB" sz="1200" b="0" i="0" u="none" strike="noStrike" kern="1200" cap="none" spc="0" normalizeH="0" baseline="0" noProof="0" dirty="0">
                <a:ln>
                  <a:noFill/>
                </a:ln>
                <a:solidFill>
                  <a:srgbClr val="0000FF"/>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and returned to school every Friday. Please contact Miss Rands if you need any suggestions for new books/authors/genres to read! I’ll be more than happy to help you find something you love.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FF"/>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Most importantly – enjoy your reading time!</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FF"/>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a:t>
            </a:r>
            <a:endParaRPr kumimoji="0" lang="en-GB" sz="1200" b="0" i="0" u="none" strike="noStrike" kern="1200" cap="none" spc="0" normalizeH="0" baseline="0" noProof="0" dirty="0">
              <a:ln>
                <a:noFill/>
              </a:ln>
              <a:solidFill>
                <a:srgbClr val="0000FF"/>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18" name="Text Box 2"/>
          <p:cNvSpPr txBox="1">
            <a:spLocks noChangeArrowheads="1"/>
          </p:cNvSpPr>
          <p:nvPr/>
        </p:nvSpPr>
        <p:spPr bwMode="auto">
          <a:xfrm>
            <a:off x="8551011" y="3709852"/>
            <a:ext cx="3513533" cy="3082835"/>
          </a:xfrm>
          <a:prstGeom prst="rect">
            <a:avLst/>
          </a:prstGeom>
          <a:ln w="38100">
            <a:solidFill>
              <a:srgbClr val="C00000"/>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600" b="1" i="0" u="sng"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Leelawadee" panose="020B0502040204020203" pitchFamily="34" charset="-34"/>
              </a:rPr>
              <a:t>Wider Curriculum</a:t>
            </a:r>
            <a:endParaRPr kumimoji="0" lang="en-GB" sz="1600" b="1" i="0" u="sng" strike="noStrike" kern="1200" cap="none" spc="0" normalizeH="0" baseline="0" noProof="0" dirty="0">
              <a:ln>
                <a:noFill/>
              </a:ln>
              <a:solidFill>
                <a:srgbClr val="C00000"/>
              </a:solidFill>
              <a:effectLst/>
              <a:uLnTx/>
              <a:uFillTx/>
              <a:latin typeface="Arial Rounded MT Bold" panose="020F0704030504030204" pitchFamily="34" charset="0"/>
              <a:ea typeface="Calibri" panose="020F0502020204030204" pitchFamily="34" charset="0"/>
              <a:cs typeface="Leelawadee" panose="020B0502040204020203" pitchFamily="34" charset="-34"/>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Jigsaw</a:t>
            </a:r>
            <a:r>
              <a:rPr kumimoji="0" lang="en-GB" sz="1200" b="0"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 – Being me in my world</a:t>
            </a:r>
            <a:endParaRPr kumimoji="0" lang="en-GB" sz="1200" b="0" i="0" u="none" strike="noStrike" kern="1200" cap="none" spc="0" normalizeH="0" baseline="0" noProof="0" dirty="0">
              <a:ln>
                <a:noFill/>
              </a:ln>
              <a:solidFill>
                <a:srgbClr val="C00000"/>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Computing</a:t>
            </a:r>
            <a:r>
              <a:rPr kumimoji="0" lang="en-GB" sz="1200" b="0"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 – E-safety and digital Literacy</a:t>
            </a:r>
            <a:endParaRPr kumimoji="0" lang="en-GB" sz="1200" b="0" i="0" u="none" strike="noStrike" kern="1200" cap="none" spc="0" normalizeH="0" baseline="0" noProof="0" dirty="0">
              <a:ln>
                <a:noFill/>
              </a:ln>
              <a:solidFill>
                <a:srgbClr val="C00000"/>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Music</a:t>
            </a:r>
            <a:r>
              <a:rPr kumimoji="0" lang="en-GB" sz="1200" b="0"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 – Rock music – Livin’ on a prayer</a:t>
            </a:r>
            <a:endParaRPr kumimoji="0" lang="en-GB" sz="1200" b="0" i="0" u="none" strike="noStrike" kern="1200" cap="none" spc="0" normalizeH="0" baseline="0" noProof="0" dirty="0">
              <a:ln>
                <a:noFill/>
              </a:ln>
              <a:solidFill>
                <a:srgbClr val="C00000"/>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PE</a:t>
            </a:r>
            <a:r>
              <a:rPr kumimoji="0" lang="en-GB" sz="1200" b="0"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 Body management and invasion games</a:t>
            </a:r>
            <a:endParaRPr kumimoji="0" lang="en-GB" sz="1200" b="0" i="0" u="none" strike="noStrike" kern="1200" cap="none" spc="0" normalizeH="0" baseline="0" noProof="0" dirty="0">
              <a:ln>
                <a:noFill/>
              </a:ln>
              <a:solidFill>
                <a:srgbClr val="C00000"/>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Spellings</a:t>
            </a:r>
            <a:r>
              <a:rPr kumimoji="0" lang="en-GB" sz="1200" b="0"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 – .In school we will be using the </a:t>
            </a:r>
            <a:r>
              <a:rPr kumimoji="0" lang="en-GB" sz="1200" b="0" i="0" u="none" strike="noStrike" kern="1200" cap="none" spc="0" normalizeH="0" baseline="0" noProof="0" dirty="0" err="1">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Scode</a:t>
            </a:r>
            <a:r>
              <a:rPr kumimoji="0" lang="en-GB" sz="1200" b="0"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 spelling scheme to set and assess our spellings. </a:t>
            </a:r>
            <a:endParaRPr kumimoji="0" lang="en-GB" sz="1200" b="0" i="0" u="none" strike="noStrike" kern="1200" cap="none" spc="0" normalizeH="0" baseline="0" noProof="0" dirty="0">
              <a:ln>
                <a:noFill/>
              </a:ln>
              <a:solidFill>
                <a:srgbClr val="C00000"/>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PE - </a:t>
            </a:r>
            <a:r>
              <a:rPr kumimoji="0" lang="en-GB" sz="1200" b="0"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is on </a:t>
            </a:r>
            <a:r>
              <a:rPr kumimoji="0" lang="en-GB" sz="1200" b="0" i="0" u="none" strike="noStrike" kern="1200" cap="none" spc="0" normalizeH="0" baseline="0" noProof="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a Monday </a:t>
            </a:r>
            <a:r>
              <a:rPr kumimoji="0" lang="en-GB" sz="1200" b="0" i="0" u="none" strike="noStrike" kern="1200" cap="none" spc="0" normalizeH="0" baseline="0" noProof="0" dirty="0">
                <a:ln>
                  <a:noFill/>
                </a:ln>
                <a:solidFill>
                  <a:srgbClr val="C00000"/>
                </a:solidFill>
                <a:effectLst>
                  <a:outerShdw blurRad="38100" dist="25400" dir="5400000" algn="ctr">
                    <a:srgbClr val="6E747A">
                      <a:alpha val="43000"/>
                    </a:srgbClr>
                  </a:outerShdw>
                </a:effectLst>
                <a:uLnTx/>
                <a:uFillTx/>
                <a:latin typeface="Comic Sans MS" panose="030F0702030302020204" pitchFamily="66" charset="0"/>
                <a:ea typeface="Calibri" panose="020F0502020204030204" pitchFamily="34" charset="0"/>
                <a:cs typeface="Calibri Light" panose="020F0302020204030204" pitchFamily="34" charset="0"/>
              </a:rPr>
              <a:t>afternoon – please ensure full kit is in school at all times and our uniform policy is adhered to for health and safety. </a:t>
            </a:r>
            <a:endParaRPr kumimoji="0" lang="en-GB" sz="1200" b="0" i="0" u="none" strike="noStrike" kern="1200" cap="none" spc="0" normalizeH="0" baseline="0" noProof="0" dirty="0">
              <a:ln>
                <a:noFill/>
              </a:ln>
              <a:solidFill>
                <a:srgbClr val="C00000"/>
              </a:solidFill>
              <a:effectLst/>
              <a:uLnTx/>
              <a:uFillTx/>
              <a:latin typeface="Comic Sans MS" panose="030F0702030302020204" pitchFamily="66" charset="0"/>
              <a:ea typeface="Calibri" panose="020F0502020204030204" pitchFamily="34" charset="0"/>
              <a:cs typeface="Calibri Light" panose="020F0302020204030204" pitchFamily="34"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0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4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800" b="1"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00" b="0" i="0" u="none" strike="noStrike" kern="1200" cap="none" spc="0" normalizeH="0" baseline="0" noProof="0" dirty="0">
                <a:ln>
                  <a:noFill/>
                </a:ln>
                <a:solidFill>
                  <a:srgbClr val="5B9BD5"/>
                </a:solidFill>
                <a:effectLst>
                  <a:outerShdw blurRad="38100" dist="25400" dir="5400000" algn="ctr">
                    <a:srgbClr val="6E747A">
                      <a:alpha val="43000"/>
                    </a:srgbClr>
                  </a:outerShdw>
                </a:effectLst>
                <a:uLnTx/>
                <a:uFillTx/>
                <a:latin typeface="Linkpen 27b Join" panose="03050602060000000000" pitchFamily="66"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BDFEA5D-56EC-4FE7-B872-8E6777A319CC}"/>
              </a:ext>
            </a:extLst>
          </p:cNvPr>
          <p:cNvSpPr/>
          <p:nvPr/>
        </p:nvSpPr>
        <p:spPr>
          <a:xfrm>
            <a:off x="104218" y="65313"/>
            <a:ext cx="3413760" cy="178961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Rectangle 2">
            <a:extLst>
              <a:ext uri="{FF2B5EF4-FFF2-40B4-BE49-F238E27FC236}">
                <a16:creationId xmlns:a16="http://schemas.microsoft.com/office/drawing/2014/main" id="{81B71A5D-756B-4231-AC1A-51E58E8F190E}"/>
              </a:ext>
            </a:extLst>
          </p:cNvPr>
          <p:cNvSpPr/>
          <p:nvPr/>
        </p:nvSpPr>
        <p:spPr>
          <a:xfrm>
            <a:off x="3751376" y="112415"/>
            <a:ext cx="4365011" cy="209738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Rectangle 6">
            <a:extLst>
              <a:ext uri="{FF2B5EF4-FFF2-40B4-BE49-F238E27FC236}">
                <a16:creationId xmlns:a16="http://schemas.microsoft.com/office/drawing/2014/main" id="{84C62631-95B0-4094-9A4E-2EA6494694F9}"/>
              </a:ext>
            </a:extLst>
          </p:cNvPr>
          <p:cNvSpPr/>
          <p:nvPr/>
        </p:nvSpPr>
        <p:spPr>
          <a:xfrm>
            <a:off x="3986508" y="3497287"/>
            <a:ext cx="4365011" cy="3248298"/>
          </a:xfrm>
          <a:prstGeom prst="rect">
            <a:avLst/>
          </a:prstGeom>
          <a:noFill/>
          <a:ln w="38100">
            <a:solidFill>
              <a:srgbClr val="4F1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BAE0E798-6E4E-4B5A-B77A-D0B0B6140C69}"/>
              </a:ext>
            </a:extLst>
          </p:cNvPr>
          <p:cNvSpPr/>
          <p:nvPr/>
        </p:nvSpPr>
        <p:spPr>
          <a:xfrm>
            <a:off x="127455" y="4345577"/>
            <a:ext cx="3405336" cy="244711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D6099041-2E3D-40AD-BA33-A45A7E897DB9}"/>
              </a:ext>
            </a:extLst>
          </p:cNvPr>
          <p:cNvSpPr/>
          <p:nvPr/>
        </p:nvSpPr>
        <p:spPr>
          <a:xfrm>
            <a:off x="104218" y="2002972"/>
            <a:ext cx="3405336" cy="21945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Rectangle: Rounded Corners 4">
            <a:extLst>
              <a:ext uri="{FF2B5EF4-FFF2-40B4-BE49-F238E27FC236}">
                <a16:creationId xmlns:a16="http://schemas.microsoft.com/office/drawing/2014/main" id="{BD3F0EFB-EE1D-8110-87A7-500FCE6A85FE}"/>
              </a:ext>
            </a:extLst>
          </p:cNvPr>
          <p:cNvSpPr/>
          <p:nvPr/>
        </p:nvSpPr>
        <p:spPr>
          <a:xfrm>
            <a:off x="4391916" y="2386234"/>
            <a:ext cx="3405336" cy="955154"/>
          </a:xfrm>
          <a:prstGeom prst="roundRect">
            <a:avLst/>
          </a:prstGeom>
          <a:solidFill>
            <a:schemeClr val="tx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Year 5 Newsletter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Autumn Term 1, 2024 </a:t>
            </a:r>
          </a:p>
        </p:txBody>
      </p:sp>
      <p:pic>
        <p:nvPicPr>
          <p:cNvPr id="21" name="Picture 20">
            <a:extLst>
              <a:ext uri="{FF2B5EF4-FFF2-40B4-BE49-F238E27FC236}">
                <a16:creationId xmlns:a16="http://schemas.microsoft.com/office/drawing/2014/main" id="{E30F4C1F-5F74-4030-8333-145F08829763}"/>
              </a:ext>
            </a:extLst>
          </p:cNvPr>
          <p:cNvPicPr>
            <a:picLocks noChangeAspect="1"/>
          </p:cNvPicPr>
          <p:nvPr/>
        </p:nvPicPr>
        <p:blipFill>
          <a:blip r:embed="rId4"/>
          <a:stretch>
            <a:fillRect/>
          </a:stretch>
        </p:blipFill>
        <p:spPr>
          <a:xfrm>
            <a:off x="3986508" y="2466071"/>
            <a:ext cx="827976" cy="827976"/>
          </a:xfrm>
          <a:prstGeom prst="rect">
            <a:avLst/>
          </a:prstGeom>
        </p:spPr>
      </p:pic>
      <p:pic>
        <p:nvPicPr>
          <p:cNvPr id="22" name="Picture 21">
            <a:extLst>
              <a:ext uri="{FF2B5EF4-FFF2-40B4-BE49-F238E27FC236}">
                <a16:creationId xmlns:a16="http://schemas.microsoft.com/office/drawing/2014/main" id="{51811C80-8801-4798-8901-350B4DFE0B49}"/>
              </a:ext>
            </a:extLst>
          </p:cNvPr>
          <p:cNvPicPr>
            <a:picLocks noChangeAspect="1"/>
          </p:cNvPicPr>
          <p:nvPr/>
        </p:nvPicPr>
        <p:blipFill>
          <a:blip r:embed="rId5"/>
          <a:stretch>
            <a:fillRect/>
          </a:stretch>
        </p:blipFill>
        <p:spPr>
          <a:xfrm>
            <a:off x="7382688" y="2452295"/>
            <a:ext cx="829128" cy="823031"/>
          </a:xfrm>
          <a:prstGeom prst="rect">
            <a:avLst/>
          </a:prstGeom>
        </p:spPr>
      </p:pic>
    </p:spTree>
    <p:extLst>
      <p:ext uri="{BB962C8B-B14F-4D97-AF65-F5344CB8AC3E}">
        <p14:creationId xmlns:p14="http://schemas.microsoft.com/office/powerpoint/2010/main" val="378010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5950" y="1122363"/>
            <a:ext cx="8420100" cy="2387600"/>
          </a:xfrm>
        </p:spPr>
        <p:txBody>
          <a:bodyPr>
            <a:normAutofit/>
          </a:bodyPr>
          <a:lstStyle/>
          <a:p>
            <a:r>
              <a:rPr lang="en-GB" dirty="0"/>
              <a:t>Year 5 – Properties of Materials</a:t>
            </a:r>
          </a:p>
        </p:txBody>
      </p:sp>
      <p:sp>
        <p:nvSpPr>
          <p:cNvPr id="4" name="Subtitle 3">
            <a:extLst>
              <a:ext uri="{FF2B5EF4-FFF2-40B4-BE49-F238E27FC236}">
                <a16:creationId xmlns:a16="http://schemas.microsoft.com/office/drawing/2014/main" id="{8000CEB0-51D7-7D2F-9BA8-15AC3AC43824}"/>
              </a:ext>
            </a:extLst>
          </p:cNvPr>
          <p:cNvSpPr>
            <a:spLocks noGrp="1"/>
          </p:cNvSpPr>
          <p:nvPr>
            <p:ph type="subTitle" idx="1"/>
          </p:nvPr>
        </p:nvSpPr>
        <p:spPr/>
        <p:txBody>
          <a:bodyPr/>
          <a:lstStyle/>
          <a:p>
            <a:endParaRPr lang="en-GB"/>
          </a:p>
        </p:txBody>
      </p:sp>
      <p:graphicFrame>
        <p:nvGraphicFramePr>
          <p:cNvPr id="5" name="Table 4"/>
          <p:cNvGraphicFramePr>
            <a:graphicFrameLocks noGrp="1"/>
          </p:cNvGraphicFramePr>
          <p:nvPr/>
        </p:nvGraphicFramePr>
        <p:xfrm>
          <a:off x="4485266" y="351809"/>
          <a:ext cx="2855332" cy="2086189"/>
        </p:xfrm>
        <a:graphic>
          <a:graphicData uri="http://schemas.openxmlformats.org/drawingml/2006/table">
            <a:tbl>
              <a:tblPr firstRow="1" bandRow="1">
                <a:tableStyleId>{5C22544A-7EE6-4342-B048-85BDC9FD1C3A}</a:tableStyleId>
              </a:tblPr>
              <a:tblGrid>
                <a:gridCol w="883603">
                  <a:extLst>
                    <a:ext uri="{9D8B030D-6E8A-4147-A177-3AD203B41FA5}">
                      <a16:colId xmlns:a16="http://schemas.microsoft.com/office/drawing/2014/main" val="1403582542"/>
                    </a:ext>
                  </a:extLst>
                </a:gridCol>
                <a:gridCol w="1971729">
                  <a:extLst>
                    <a:ext uri="{9D8B030D-6E8A-4147-A177-3AD203B41FA5}">
                      <a16:colId xmlns:a16="http://schemas.microsoft.com/office/drawing/2014/main" val="1936188113"/>
                    </a:ext>
                  </a:extLst>
                </a:gridCol>
              </a:tblGrid>
              <a:tr h="343195">
                <a:tc gridSpan="2">
                  <a:txBody>
                    <a:bodyPr/>
                    <a:lstStyle/>
                    <a:p>
                      <a:pPr algn="ctr"/>
                      <a:r>
                        <a:rPr lang="en-GB" sz="1100" dirty="0"/>
                        <a:t>Separating</a:t>
                      </a:r>
                      <a:r>
                        <a:rPr lang="en-GB" sz="1100" baseline="0" dirty="0"/>
                        <a:t> Solids and Liquids</a:t>
                      </a:r>
                      <a:endParaRPr lang="en-GB" sz="1100" dirty="0"/>
                    </a:p>
                  </a:txBody>
                  <a:tcPr marL="74295" marR="74295" marT="37148" marB="37148"/>
                </a:tc>
                <a:tc hMerge="1">
                  <a:txBody>
                    <a:bodyPr/>
                    <a:lstStyle/>
                    <a:p>
                      <a:endParaRPr lang="en-GB"/>
                    </a:p>
                  </a:txBody>
                  <a:tcPr/>
                </a:tc>
                <a:extLst>
                  <a:ext uri="{0D108BD9-81ED-4DB2-BD59-A6C34878D82A}">
                    <a16:rowId xmlns:a16="http://schemas.microsoft.com/office/drawing/2014/main" val="3993488589"/>
                  </a:ext>
                </a:extLst>
              </a:tr>
              <a:tr h="580998">
                <a:tc>
                  <a:txBody>
                    <a:bodyPr/>
                    <a:lstStyle/>
                    <a:p>
                      <a:pPr algn="l"/>
                      <a:r>
                        <a:rPr lang="en-GB" sz="1100" b="1" dirty="0"/>
                        <a:t>Filtering</a:t>
                      </a:r>
                    </a:p>
                  </a:txBody>
                  <a:tcPr marL="74295" marR="74295" marT="37148" marB="37148"/>
                </a:tc>
                <a:tc>
                  <a:txBody>
                    <a:bodyPr/>
                    <a:lstStyle/>
                    <a:p>
                      <a:pPr algn="l"/>
                      <a:r>
                        <a:rPr lang="en-GB" sz="1400" b="0" dirty="0"/>
                        <a:t>Separates</a:t>
                      </a:r>
                      <a:r>
                        <a:rPr lang="en-GB" sz="1400" b="0" baseline="0" dirty="0"/>
                        <a:t> an insoluble solid from a liquid.</a:t>
                      </a:r>
                      <a:endParaRPr lang="en-GB" sz="1400" b="0" dirty="0"/>
                    </a:p>
                  </a:txBody>
                  <a:tcPr marL="74295" marR="74295" marT="37148" marB="37148"/>
                </a:tc>
                <a:extLst>
                  <a:ext uri="{0D108BD9-81ED-4DB2-BD59-A6C34878D82A}">
                    <a16:rowId xmlns:a16="http://schemas.microsoft.com/office/drawing/2014/main" val="1505163904"/>
                  </a:ext>
                </a:extLst>
              </a:tr>
              <a:tr h="580998">
                <a:tc>
                  <a:txBody>
                    <a:bodyPr/>
                    <a:lstStyle/>
                    <a:p>
                      <a:pPr algn="l"/>
                      <a:r>
                        <a:rPr lang="en-GB" sz="1100" b="1" dirty="0"/>
                        <a:t>Sieving</a:t>
                      </a:r>
                    </a:p>
                  </a:txBody>
                  <a:tcPr marL="74295" marR="74295" marT="37148" marB="37148"/>
                </a:tc>
                <a:tc>
                  <a:txBody>
                    <a:bodyPr/>
                    <a:lstStyle/>
                    <a:p>
                      <a:pPr algn="l"/>
                      <a:r>
                        <a:rPr lang="en-GB" sz="1400" b="0" dirty="0"/>
                        <a:t>Separates</a:t>
                      </a:r>
                      <a:r>
                        <a:rPr lang="en-GB" sz="1400" b="0" baseline="0" dirty="0"/>
                        <a:t> solids of different sizes</a:t>
                      </a:r>
                      <a:endParaRPr lang="en-GB" sz="1400" b="0" dirty="0"/>
                    </a:p>
                  </a:txBody>
                  <a:tcPr marL="74295" marR="74295" marT="37148" marB="37148"/>
                </a:tc>
                <a:extLst>
                  <a:ext uri="{0D108BD9-81ED-4DB2-BD59-A6C34878D82A}">
                    <a16:rowId xmlns:a16="http://schemas.microsoft.com/office/drawing/2014/main" val="2766108422"/>
                  </a:ext>
                </a:extLst>
              </a:tr>
              <a:tr h="580998">
                <a:tc>
                  <a:txBody>
                    <a:bodyPr/>
                    <a:lstStyle/>
                    <a:p>
                      <a:pPr algn="l"/>
                      <a:r>
                        <a:rPr lang="en-GB" sz="1100" b="1" dirty="0"/>
                        <a:t>Evaporation</a:t>
                      </a:r>
                    </a:p>
                  </a:txBody>
                  <a:tcPr marL="74295" marR="74295" marT="37148" marB="37148"/>
                </a:tc>
                <a:tc>
                  <a:txBody>
                    <a:bodyPr/>
                    <a:lstStyle/>
                    <a:p>
                      <a:r>
                        <a:rPr lang="en-GB" sz="1400" dirty="0"/>
                        <a:t>Separating dissolved substances</a:t>
                      </a:r>
                      <a:r>
                        <a:rPr lang="en-GB" sz="1400" baseline="0" dirty="0"/>
                        <a:t> from liquids.</a:t>
                      </a:r>
                      <a:endParaRPr lang="en-GB" sz="1400" dirty="0"/>
                    </a:p>
                  </a:txBody>
                  <a:tcPr marL="74295" marR="74295" marT="37148" marB="37148"/>
                </a:tc>
                <a:extLst>
                  <a:ext uri="{0D108BD9-81ED-4DB2-BD59-A6C34878D82A}">
                    <a16:rowId xmlns:a16="http://schemas.microsoft.com/office/drawing/2014/main" val="2315849873"/>
                  </a:ext>
                </a:extLst>
              </a:tr>
            </a:tbl>
          </a:graphicData>
        </a:graphic>
      </p:graphicFrame>
      <p:graphicFrame>
        <p:nvGraphicFramePr>
          <p:cNvPr id="6" name="Table 5"/>
          <p:cNvGraphicFramePr>
            <a:graphicFrameLocks noGrp="1"/>
          </p:cNvGraphicFramePr>
          <p:nvPr/>
        </p:nvGraphicFramePr>
        <p:xfrm>
          <a:off x="7443217" y="53043"/>
          <a:ext cx="3541207" cy="6749384"/>
        </p:xfrm>
        <a:graphic>
          <a:graphicData uri="http://schemas.openxmlformats.org/drawingml/2006/table">
            <a:tbl>
              <a:tblPr firstRow="1" bandRow="1">
                <a:tableStyleId>{5C22544A-7EE6-4342-B048-85BDC9FD1C3A}</a:tableStyleId>
              </a:tblPr>
              <a:tblGrid>
                <a:gridCol w="892804">
                  <a:extLst>
                    <a:ext uri="{9D8B030D-6E8A-4147-A177-3AD203B41FA5}">
                      <a16:colId xmlns:a16="http://schemas.microsoft.com/office/drawing/2014/main" val="4206251872"/>
                    </a:ext>
                  </a:extLst>
                </a:gridCol>
                <a:gridCol w="2648403">
                  <a:extLst>
                    <a:ext uri="{9D8B030D-6E8A-4147-A177-3AD203B41FA5}">
                      <a16:colId xmlns:a16="http://schemas.microsoft.com/office/drawing/2014/main" val="1439194525"/>
                    </a:ext>
                  </a:extLst>
                </a:gridCol>
              </a:tblGrid>
              <a:tr h="220333">
                <a:tc gridSpan="2">
                  <a:txBody>
                    <a:bodyPr/>
                    <a:lstStyle/>
                    <a:p>
                      <a:pPr algn="ctr"/>
                      <a:r>
                        <a:rPr lang="en-GB" sz="1000" dirty="0"/>
                        <a:t>Vocabulary </a:t>
                      </a:r>
                    </a:p>
                  </a:txBody>
                  <a:tcPr marL="74295" marR="74295" marT="37148" marB="37148"/>
                </a:tc>
                <a:tc hMerge="1">
                  <a:txBody>
                    <a:bodyPr/>
                    <a:lstStyle/>
                    <a:p>
                      <a:endParaRPr lang="en-GB" dirty="0"/>
                    </a:p>
                  </a:txBody>
                  <a:tcPr/>
                </a:tc>
                <a:extLst>
                  <a:ext uri="{0D108BD9-81ED-4DB2-BD59-A6C34878D82A}">
                    <a16:rowId xmlns:a16="http://schemas.microsoft.com/office/drawing/2014/main" val="1092738203"/>
                  </a:ext>
                </a:extLst>
              </a:tr>
              <a:tr h="694325">
                <a:tc>
                  <a:txBody>
                    <a:bodyPr/>
                    <a:lstStyle/>
                    <a:p>
                      <a:pPr algn="ctr"/>
                      <a:r>
                        <a:rPr lang="en-GB" sz="1100" b="1" dirty="0"/>
                        <a:t>Conductor</a:t>
                      </a:r>
                    </a:p>
                  </a:txBody>
                  <a:tcPr marL="74295" marR="74295" marT="37148" marB="37148"/>
                </a:tc>
                <a:tc>
                  <a:txBody>
                    <a:bodyPr/>
                    <a:lstStyle/>
                    <a:p>
                      <a:r>
                        <a:rPr lang="en-GB" sz="1400" dirty="0"/>
                        <a:t>A material which allows heat, sound or electricity</a:t>
                      </a:r>
                      <a:r>
                        <a:rPr lang="en-GB" sz="1400" baseline="0" dirty="0"/>
                        <a:t> to pass through.</a:t>
                      </a:r>
                      <a:endParaRPr lang="en-GB" sz="1400" dirty="0"/>
                    </a:p>
                  </a:txBody>
                  <a:tcPr marL="74295" marR="74295" marT="37148" marB="37148"/>
                </a:tc>
                <a:extLst>
                  <a:ext uri="{0D108BD9-81ED-4DB2-BD59-A6C34878D82A}">
                    <a16:rowId xmlns:a16="http://schemas.microsoft.com/office/drawing/2014/main" val="645284681"/>
                  </a:ext>
                </a:extLst>
              </a:tr>
              <a:tr h="694325">
                <a:tc>
                  <a:txBody>
                    <a:bodyPr/>
                    <a:lstStyle/>
                    <a:p>
                      <a:pPr algn="ctr"/>
                      <a:r>
                        <a:rPr lang="en-GB" sz="1100" b="1" dirty="0"/>
                        <a:t>Dissolve</a:t>
                      </a:r>
                    </a:p>
                  </a:txBody>
                  <a:tcPr marL="74295" marR="74295" marT="37148" marB="37148"/>
                </a:tc>
                <a:tc>
                  <a:txBody>
                    <a:bodyPr/>
                    <a:lstStyle/>
                    <a:p>
                      <a:r>
                        <a:rPr lang="en-GB" sz="1400" dirty="0"/>
                        <a:t>When something solid mixes with a liquid and becomes part of the liquid.</a:t>
                      </a:r>
                    </a:p>
                  </a:txBody>
                  <a:tcPr marL="74295" marR="74295" marT="37148" marB="37148"/>
                </a:tc>
                <a:extLst>
                  <a:ext uri="{0D108BD9-81ED-4DB2-BD59-A6C34878D82A}">
                    <a16:rowId xmlns:a16="http://schemas.microsoft.com/office/drawing/2014/main" val="1267100611"/>
                  </a:ext>
                </a:extLst>
              </a:tr>
              <a:tr h="486954">
                <a:tc>
                  <a:txBody>
                    <a:bodyPr/>
                    <a:lstStyle/>
                    <a:p>
                      <a:pPr algn="ctr"/>
                      <a:r>
                        <a:rPr lang="en-GB" sz="1100" b="1" dirty="0"/>
                        <a:t>Evaporation</a:t>
                      </a:r>
                    </a:p>
                  </a:txBody>
                  <a:tcPr marL="74295" marR="74295" marT="37148" marB="37148"/>
                </a:tc>
                <a:tc>
                  <a:txBody>
                    <a:bodyPr/>
                    <a:lstStyle/>
                    <a:p>
                      <a:r>
                        <a:rPr lang="en-GB" sz="1400" dirty="0"/>
                        <a:t>The process of turning from liquid to vapour.</a:t>
                      </a:r>
                    </a:p>
                  </a:txBody>
                  <a:tcPr marL="74295" marR="74295" marT="37148" marB="37148"/>
                </a:tc>
                <a:extLst>
                  <a:ext uri="{0D108BD9-81ED-4DB2-BD59-A6C34878D82A}">
                    <a16:rowId xmlns:a16="http://schemas.microsoft.com/office/drawing/2014/main" val="2945290659"/>
                  </a:ext>
                </a:extLst>
              </a:tr>
              <a:tr h="486954">
                <a:tc>
                  <a:txBody>
                    <a:bodyPr/>
                    <a:lstStyle/>
                    <a:p>
                      <a:pPr algn="ctr"/>
                      <a:r>
                        <a:rPr lang="en-GB" sz="1100" b="1" dirty="0"/>
                        <a:t>Flexible</a:t>
                      </a:r>
                    </a:p>
                  </a:txBody>
                  <a:tcPr marL="74295" marR="74295" marT="37148" marB="37148"/>
                </a:tc>
                <a:tc>
                  <a:txBody>
                    <a:bodyPr/>
                    <a:lstStyle/>
                    <a:p>
                      <a:r>
                        <a:rPr lang="en-GB" sz="1400" dirty="0"/>
                        <a:t>Capable of bending easily</a:t>
                      </a:r>
                      <a:r>
                        <a:rPr lang="en-GB" sz="1400" baseline="0" dirty="0"/>
                        <a:t> without breaking.</a:t>
                      </a:r>
                      <a:endParaRPr lang="en-GB" sz="1400" dirty="0"/>
                    </a:p>
                  </a:txBody>
                  <a:tcPr marL="74295" marR="74295" marT="37148" marB="37148"/>
                </a:tc>
                <a:extLst>
                  <a:ext uri="{0D108BD9-81ED-4DB2-BD59-A6C34878D82A}">
                    <a16:rowId xmlns:a16="http://schemas.microsoft.com/office/drawing/2014/main" val="1425273664"/>
                  </a:ext>
                </a:extLst>
              </a:tr>
              <a:tr h="486954">
                <a:tc>
                  <a:txBody>
                    <a:bodyPr/>
                    <a:lstStyle/>
                    <a:p>
                      <a:pPr algn="ctr"/>
                      <a:r>
                        <a:rPr lang="en-GB" sz="1100" b="1" dirty="0"/>
                        <a:t>Gas</a:t>
                      </a:r>
                    </a:p>
                  </a:txBody>
                  <a:tcPr marL="74295" marR="74295" marT="37148" marB="37148"/>
                </a:tc>
                <a:tc>
                  <a:txBody>
                    <a:bodyPr/>
                    <a:lstStyle/>
                    <a:p>
                      <a:r>
                        <a:rPr lang="en-GB" sz="1400" baseline="0" dirty="0"/>
                        <a:t>A substance which expands freely to fill any space available.</a:t>
                      </a:r>
                      <a:endParaRPr lang="en-GB" sz="1400" dirty="0"/>
                    </a:p>
                  </a:txBody>
                  <a:tcPr marL="74295" marR="74295" marT="37148" marB="37148"/>
                </a:tc>
                <a:extLst>
                  <a:ext uri="{0D108BD9-81ED-4DB2-BD59-A6C34878D82A}">
                    <a16:rowId xmlns:a16="http://schemas.microsoft.com/office/drawing/2014/main" val="1064237005"/>
                  </a:ext>
                </a:extLst>
              </a:tr>
              <a:tr h="694325">
                <a:tc>
                  <a:txBody>
                    <a:bodyPr/>
                    <a:lstStyle/>
                    <a:p>
                      <a:pPr algn="ctr"/>
                      <a:r>
                        <a:rPr lang="en-GB" sz="1100" b="1" dirty="0"/>
                        <a:t>Insulator</a:t>
                      </a:r>
                    </a:p>
                  </a:txBody>
                  <a:tcPr marL="74295" marR="74295" marT="37148" marB="37148"/>
                </a:tc>
                <a:tc>
                  <a:txBody>
                    <a:bodyPr/>
                    <a:lstStyle/>
                    <a:p>
                      <a:r>
                        <a:rPr lang="en-GB" sz="1400" dirty="0"/>
                        <a:t>A material which does not allow passage of</a:t>
                      </a:r>
                      <a:r>
                        <a:rPr lang="en-GB" sz="1400" baseline="0" dirty="0"/>
                        <a:t> heat, electricity or sound.</a:t>
                      </a:r>
                      <a:endParaRPr lang="en-GB" sz="1400" dirty="0"/>
                    </a:p>
                  </a:txBody>
                  <a:tcPr marL="74295" marR="74295" marT="37148" marB="37148"/>
                </a:tc>
                <a:extLst>
                  <a:ext uri="{0D108BD9-81ED-4DB2-BD59-A6C34878D82A}">
                    <a16:rowId xmlns:a16="http://schemas.microsoft.com/office/drawing/2014/main" val="1263275605"/>
                  </a:ext>
                </a:extLst>
              </a:tr>
              <a:tr h="486954">
                <a:tc>
                  <a:txBody>
                    <a:bodyPr/>
                    <a:lstStyle/>
                    <a:p>
                      <a:pPr algn="ctr"/>
                      <a:r>
                        <a:rPr lang="en-GB" sz="1100" b="1" dirty="0"/>
                        <a:t>Liquid</a:t>
                      </a:r>
                    </a:p>
                  </a:txBody>
                  <a:tcPr marL="74295" marR="74295" marT="37148" marB="37148"/>
                </a:tc>
                <a:tc>
                  <a:txBody>
                    <a:bodyPr/>
                    <a:lstStyle/>
                    <a:p>
                      <a:r>
                        <a:rPr lang="en-GB" sz="1400" dirty="0"/>
                        <a:t>A</a:t>
                      </a:r>
                      <a:r>
                        <a:rPr lang="en-GB" sz="1400" baseline="0" dirty="0"/>
                        <a:t> substance that flows freely. It is measured by volume.</a:t>
                      </a:r>
                      <a:endParaRPr lang="en-GB" sz="1400" dirty="0"/>
                    </a:p>
                  </a:txBody>
                  <a:tcPr marL="74295" marR="74295" marT="37148" marB="37148"/>
                </a:tc>
                <a:extLst>
                  <a:ext uri="{0D108BD9-81ED-4DB2-BD59-A6C34878D82A}">
                    <a16:rowId xmlns:a16="http://schemas.microsoft.com/office/drawing/2014/main" val="1321145560"/>
                  </a:ext>
                </a:extLst>
              </a:tr>
              <a:tr h="292396">
                <a:tc>
                  <a:txBody>
                    <a:bodyPr/>
                    <a:lstStyle/>
                    <a:p>
                      <a:pPr algn="ctr"/>
                      <a:r>
                        <a:rPr lang="en-GB" sz="1100" b="1" dirty="0"/>
                        <a:t>Magnetic</a:t>
                      </a:r>
                    </a:p>
                  </a:txBody>
                  <a:tcPr marL="74295" marR="74295" marT="37148" marB="37148"/>
                </a:tc>
                <a:tc>
                  <a:txBody>
                    <a:bodyPr/>
                    <a:lstStyle/>
                    <a:p>
                      <a:r>
                        <a:rPr lang="en-GB" sz="1400" dirty="0"/>
                        <a:t>Capable of being magnetised.</a:t>
                      </a:r>
                    </a:p>
                  </a:txBody>
                  <a:tcPr marL="74295" marR="74295" marT="37148" marB="37148"/>
                </a:tc>
                <a:extLst>
                  <a:ext uri="{0D108BD9-81ED-4DB2-BD59-A6C34878D82A}">
                    <a16:rowId xmlns:a16="http://schemas.microsoft.com/office/drawing/2014/main" val="2532626104"/>
                  </a:ext>
                </a:extLst>
              </a:tr>
              <a:tr h="279582">
                <a:tc>
                  <a:txBody>
                    <a:bodyPr/>
                    <a:lstStyle/>
                    <a:p>
                      <a:pPr algn="ctr"/>
                      <a:r>
                        <a:rPr lang="en-GB" sz="1100" b="1" dirty="0"/>
                        <a:t>Opaque</a:t>
                      </a:r>
                    </a:p>
                  </a:txBody>
                  <a:tcPr marL="74295" marR="74295" marT="37148" marB="37148"/>
                </a:tc>
                <a:tc>
                  <a:txBody>
                    <a:bodyPr/>
                    <a:lstStyle/>
                    <a:p>
                      <a:r>
                        <a:rPr lang="en-GB" sz="1400" dirty="0"/>
                        <a:t>L</a:t>
                      </a:r>
                      <a:r>
                        <a:rPr lang="en-GB" sz="1400" baseline="0" dirty="0"/>
                        <a:t>ight cannot pass through.</a:t>
                      </a:r>
                      <a:endParaRPr lang="en-GB" sz="1400" dirty="0"/>
                    </a:p>
                  </a:txBody>
                  <a:tcPr marL="74295" marR="74295" marT="37148" marB="37148"/>
                </a:tc>
                <a:extLst>
                  <a:ext uri="{0D108BD9-81ED-4DB2-BD59-A6C34878D82A}">
                    <a16:rowId xmlns:a16="http://schemas.microsoft.com/office/drawing/2014/main" val="4277707613"/>
                  </a:ext>
                </a:extLst>
              </a:tr>
              <a:tr h="486954">
                <a:tc>
                  <a:txBody>
                    <a:bodyPr/>
                    <a:lstStyle/>
                    <a:p>
                      <a:pPr algn="ctr"/>
                      <a:r>
                        <a:rPr lang="en-GB" sz="1100" b="1" dirty="0"/>
                        <a:t>Solid</a:t>
                      </a:r>
                    </a:p>
                  </a:txBody>
                  <a:tcPr marL="74295" marR="74295" marT="37148" marB="37148"/>
                </a:tc>
                <a:tc>
                  <a:txBody>
                    <a:bodyPr/>
                    <a:lstStyle/>
                    <a:p>
                      <a:r>
                        <a:rPr lang="en-GB" sz="1400" dirty="0"/>
                        <a:t>Firm and stable in shape, not a liquid</a:t>
                      </a:r>
                    </a:p>
                  </a:txBody>
                  <a:tcPr marL="74295" marR="74295" marT="37148" marB="37148"/>
                </a:tc>
                <a:extLst>
                  <a:ext uri="{0D108BD9-81ED-4DB2-BD59-A6C34878D82A}">
                    <a16:rowId xmlns:a16="http://schemas.microsoft.com/office/drawing/2014/main" val="1762609717"/>
                  </a:ext>
                </a:extLst>
              </a:tr>
              <a:tr h="486954">
                <a:tc>
                  <a:txBody>
                    <a:bodyPr/>
                    <a:lstStyle/>
                    <a:p>
                      <a:pPr algn="ctr"/>
                      <a:r>
                        <a:rPr lang="en-GB" sz="1100" b="1" dirty="0"/>
                        <a:t>Soluble</a:t>
                      </a:r>
                    </a:p>
                  </a:txBody>
                  <a:tcPr marL="74295" marR="74295" marT="37148" marB="37148"/>
                </a:tc>
                <a:tc>
                  <a:txBody>
                    <a:bodyPr/>
                    <a:lstStyle/>
                    <a:p>
                      <a:r>
                        <a:rPr lang="en-GB" sz="1400" dirty="0"/>
                        <a:t>Able to be dissolved,</a:t>
                      </a:r>
                      <a:r>
                        <a:rPr lang="en-GB" sz="1400" baseline="0" dirty="0"/>
                        <a:t> especially in water</a:t>
                      </a:r>
                      <a:endParaRPr lang="en-GB" sz="1400" dirty="0"/>
                    </a:p>
                  </a:txBody>
                  <a:tcPr marL="74295" marR="74295" marT="37148" marB="37148"/>
                </a:tc>
                <a:extLst>
                  <a:ext uri="{0D108BD9-81ED-4DB2-BD59-A6C34878D82A}">
                    <a16:rowId xmlns:a16="http://schemas.microsoft.com/office/drawing/2014/main" val="4070433660"/>
                  </a:ext>
                </a:extLst>
              </a:tr>
              <a:tr h="486954">
                <a:tc>
                  <a:txBody>
                    <a:bodyPr/>
                    <a:lstStyle/>
                    <a:p>
                      <a:pPr algn="ctr"/>
                      <a:r>
                        <a:rPr lang="en-GB" sz="1100" b="1" dirty="0"/>
                        <a:t>Transparent</a:t>
                      </a:r>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dirty="0">
                          <a:solidFill>
                            <a:schemeClr val="dk1"/>
                          </a:solidFill>
                          <a:effectLst/>
                          <a:latin typeface="+mn-lt"/>
                          <a:ea typeface="+mn-ea"/>
                          <a:cs typeface="+mn-cs"/>
                        </a:rPr>
                        <a:t>See</a:t>
                      </a:r>
                      <a:r>
                        <a:rPr lang="en-GB" sz="1400" b="0" i="0" kern="1200" baseline="0" dirty="0">
                          <a:solidFill>
                            <a:schemeClr val="dk1"/>
                          </a:solidFill>
                          <a:effectLst/>
                          <a:latin typeface="+mn-lt"/>
                          <a:ea typeface="+mn-ea"/>
                          <a:cs typeface="+mn-cs"/>
                        </a:rPr>
                        <a:t> through; allows all light to pass through</a:t>
                      </a:r>
                      <a:endParaRPr lang="en-GB" sz="1400" dirty="0"/>
                    </a:p>
                  </a:txBody>
                  <a:tcPr marL="74295" marR="74295" marT="37148" marB="37148"/>
                </a:tc>
                <a:extLst>
                  <a:ext uri="{0D108BD9-81ED-4DB2-BD59-A6C34878D82A}">
                    <a16:rowId xmlns:a16="http://schemas.microsoft.com/office/drawing/2014/main" val="683845847"/>
                  </a:ext>
                </a:extLst>
              </a:tr>
              <a:tr h="292396">
                <a:tc>
                  <a:txBody>
                    <a:bodyPr/>
                    <a:lstStyle/>
                    <a:p>
                      <a:pPr algn="ctr"/>
                      <a:r>
                        <a:rPr lang="en-GB" sz="1100" b="1" dirty="0"/>
                        <a:t>Thermal</a:t>
                      </a:r>
                    </a:p>
                  </a:txBody>
                  <a:tcPr marL="74295" marR="74295" marT="37148" marB="37148"/>
                </a:tc>
                <a:tc>
                  <a:txBody>
                    <a:bodyPr/>
                    <a:lstStyle/>
                    <a:p>
                      <a:r>
                        <a:rPr lang="en-GB" sz="1400" dirty="0"/>
                        <a:t>Relating</a:t>
                      </a:r>
                      <a:r>
                        <a:rPr lang="en-GB" sz="1400" baseline="0" dirty="0"/>
                        <a:t> to heat</a:t>
                      </a:r>
                      <a:endParaRPr lang="en-GB" sz="1400" dirty="0"/>
                    </a:p>
                  </a:txBody>
                  <a:tcPr marL="74295" marR="74295" marT="37148" marB="37148"/>
                </a:tc>
                <a:extLst>
                  <a:ext uri="{0D108BD9-81ED-4DB2-BD59-A6C34878D82A}">
                    <a16:rowId xmlns:a16="http://schemas.microsoft.com/office/drawing/2014/main" val="323833145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32467966"/>
              </p:ext>
            </p:extLst>
          </p:nvPr>
        </p:nvGraphicFramePr>
        <p:xfrm>
          <a:off x="4489748" y="2453914"/>
          <a:ext cx="2901781" cy="1040132"/>
        </p:xfrm>
        <a:graphic>
          <a:graphicData uri="http://schemas.openxmlformats.org/drawingml/2006/table">
            <a:tbl>
              <a:tblPr firstRow="1" bandRow="1">
                <a:tableStyleId>{5C22544A-7EE6-4342-B048-85BDC9FD1C3A}</a:tableStyleId>
              </a:tblPr>
              <a:tblGrid>
                <a:gridCol w="2901781">
                  <a:extLst>
                    <a:ext uri="{9D8B030D-6E8A-4147-A177-3AD203B41FA5}">
                      <a16:colId xmlns:a16="http://schemas.microsoft.com/office/drawing/2014/main" val="1052744488"/>
                    </a:ext>
                  </a:extLst>
                </a:gridCol>
              </a:tblGrid>
              <a:tr h="204311">
                <a:tc>
                  <a:txBody>
                    <a:bodyPr/>
                    <a:lstStyle/>
                    <a:p>
                      <a:pPr algn="ctr"/>
                      <a:r>
                        <a:rPr lang="en-GB" sz="1050" dirty="0"/>
                        <a:t>How</a:t>
                      </a:r>
                      <a:r>
                        <a:rPr lang="en-GB" sz="1050" baseline="0" dirty="0"/>
                        <a:t> magnets work</a:t>
                      </a:r>
                      <a:endParaRPr lang="en-GB" sz="1050" dirty="0"/>
                    </a:p>
                  </a:txBody>
                  <a:tcPr marL="74295" marR="74295" marT="37148" marB="37148"/>
                </a:tc>
                <a:extLst>
                  <a:ext uri="{0D108BD9-81ED-4DB2-BD59-A6C34878D82A}">
                    <a16:rowId xmlns:a16="http://schemas.microsoft.com/office/drawing/2014/main" val="1733107422"/>
                  </a:ext>
                </a:extLst>
              </a:tr>
              <a:tr h="464344">
                <a:tc>
                  <a:txBody>
                    <a:bodyPr/>
                    <a:lstStyle/>
                    <a:p>
                      <a:pPr algn="ctr"/>
                      <a:r>
                        <a:rPr lang="en-GB" sz="1200" dirty="0"/>
                        <a:t>Magnets have a North and a South Pole. North is often Red while South is often Blue.</a:t>
                      </a:r>
                      <a:r>
                        <a:rPr lang="en-GB" sz="1200" baseline="0" dirty="0"/>
                        <a:t> Arrows show the direction of the force in this diagram:</a:t>
                      </a:r>
                      <a:endParaRPr lang="en-GB" sz="1200" dirty="0"/>
                    </a:p>
                  </a:txBody>
                  <a:tcPr marL="74295" marR="74295" marT="37148" marB="37148"/>
                </a:tc>
                <a:extLst>
                  <a:ext uri="{0D108BD9-81ED-4DB2-BD59-A6C34878D82A}">
                    <a16:rowId xmlns:a16="http://schemas.microsoft.com/office/drawing/2014/main" val="4276801355"/>
                  </a:ext>
                </a:extLst>
              </a:tr>
            </a:tbl>
          </a:graphicData>
        </a:graphic>
      </p:graphicFrame>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560818" cy="309700"/>
          </a:xfrm>
          <a:prstGeom prst="rect">
            <a:avLst/>
          </a:prstGeom>
        </p:spPr>
      </p:pic>
      <p:graphicFrame>
        <p:nvGraphicFramePr>
          <p:cNvPr id="7" name="Table 6"/>
          <p:cNvGraphicFramePr>
            <a:graphicFrameLocks noGrp="1"/>
          </p:cNvGraphicFramePr>
          <p:nvPr/>
        </p:nvGraphicFramePr>
        <p:xfrm>
          <a:off x="1215081" y="5322246"/>
          <a:ext cx="6085701" cy="1464087"/>
        </p:xfrm>
        <a:graphic>
          <a:graphicData uri="http://schemas.openxmlformats.org/drawingml/2006/table">
            <a:tbl>
              <a:tblPr firstRow="1" bandRow="1">
                <a:tableStyleId>{5C22544A-7EE6-4342-B048-85BDC9FD1C3A}</a:tableStyleId>
              </a:tblPr>
              <a:tblGrid>
                <a:gridCol w="1593414">
                  <a:extLst>
                    <a:ext uri="{9D8B030D-6E8A-4147-A177-3AD203B41FA5}">
                      <a16:colId xmlns:a16="http://schemas.microsoft.com/office/drawing/2014/main" val="2054528252"/>
                    </a:ext>
                  </a:extLst>
                </a:gridCol>
                <a:gridCol w="4492287">
                  <a:extLst>
                    <a:ext uri="{9D8B030D-6E8A-4147-A177-3AD203B41FA5}">
                      <a16:colId xmlns:a16="http://schemas.microsoft.com/office/drawing/2014/main" val="4126965153"/>
                    </a:ext>
                  </a:extLst>
                </a:gridCol>
              </a:tblGrid>
              <a:tr h="222472">
                <a:tc gridSpan="2">
                  <a:txBody>
                    <a:bodyPr/>
                    <a:lstStyle/>
                    <a:p>
                      <a:pPr algn="ctr"/>
                      <a:r>
                        <a:rPr lang="en-GB" sz="1050" dirty="0"/>
                        <a:t>Reversible and Irreversible Changes</a:t>
                      </a:r>
                    </a:p>
                  </a:txBody>
                  <a:tcPr marL="74295" marR="74295" marT="37148" marB="37148"/>
                </a:tc>
                <a:tc hMerge="1">
                  <a:txBody>
                    <a:bodyPr/>
                    <a:lstStyle/>
                    <a:p>
                      <a:endParaRPr lang="en-GB"/>
                    </a:p>
                  </a:txBody>
                  <a:tcPr/>
                </a:tc>
                <a:extLst>
                  <a:ext uri="{0D108BD9-81ED-4DB2-BD59-A6C34878D82A}">
                    <a16:rowId xmlns:a16="http://schemas.microsoft.com/office/drawing/2014/main" val="4206085002"/>
                  </a:ext>
                </a:extLst>
              </a:tr>
              <a:tr h="606835">
                <a:tc>
                  <a:txBody>
                    <a:bodyPr/>
                    <a:lstStyle/>
                    <a:p>
                      <a:pPr algn="l"/>
                      <a:r>
                        <a:rPr lang="en-GB" sz="1200" b="1" dirty="0"/>
                        <a:t>Reversible</a:t>
                      </a:r>
                      <a:r>
                        <a:rPr lang="en-GB" sz="1200" b="1" baseline="0" dirty="0"/>
                        <a:t> change</a:t>
                      </a:r>
                      <a:endParaRPr lang="en-GB" sz="1200" b="1" dirty="0"/>
                    </a:p>
                  </a:txBody>
                  <a:tcPr marL="74295" marR="74295" marT="37148" marB="37148"/>
                </a:tc>
                <a:tc>
                  <a:txBody>
                    <a:bodyPr/>
                    <a:lstStyle/>
                    <a:p>
                      <a:pPr algn="l"/>
                      <a:r>
                        <a:rPr lang="en-GB" sz="1200" b="0" dirty="0"/>
                        <a:t>Changes</a:t>
                      </a:r>
                      <a:r>
                        <a:rPr lang="en-GB" sz="1200" b="0" baseline="0" dirty="0"/>
                        <a:t> that are not permanent.</a:t>
                      </a:r>
                    </a:p>
                    <a:p>
                      <a:pPr algn="l"/>
                      <a:r>
                        <a:rPr lang="en-GB" sz="1200" b="0" baseline="0" dirty="0"/>
                        <a:t>Dissolving, mixing, melting, freezing are reversible changes. E.g. water turning to ice or water vapour.</a:t>
                      </a:r>
                      <a:endParaRPr lang="en-GB" sz="1200" b="0" dirty="0"/>
                    </a:p>
                  </a:txBody>
                  <a:tcPr marL="74295" marR="74295" marT="37148" marB="37148"/>
                </a:tc>
                <a:extLst>
                  <a:ext uri="{0D108BD9-81ED-4DB2-BD59-A6C34878D82A}">
                    <a16:rowId xmlns:a16="http://schemas.microsoft.com/office/drawing/2014/main" val="3601144789"/>
                  </a:ext>
                </a:extLst>
              </a:tr>
              <a:tr h="606835">
                <a:tc>
                  <a:txBody>
                    <a:bodyPr/>
                    <a:lstStyle/>
                    <a:p>
                      <a:pPr algn="l"/>
                      <a:r>
                        <a:rPr lang="en-GB" sz="1200" b="1" dirty="0"/>
                        <a:t>Irreversible change</a:t>
                      </a:r>
                    </a:p>
                  </a:txBody>
                  <a:tcPr marL="74295" marR="74295" marT="37148" marB="37148"/>
                </a:tc>
                <a:tc>
                  <a:txBody>
                    <a:bodyPr/>
                    <a:lstStyle/>
                    <a:p>
                      <a:pPr algn="l"/>
                      <a:r>
                        <a:rPr lang="en-GB" sz="1200" b="0" dirty="0"/>
                        <a:t>Changes that are permanent and cannot be undone.</a:t>
                      </a:r>
                      <a:r>
                        <a:rPr lang="en-GB" sz="1200" b="0" baseline="0" dirty="0"/>
                        <a:t> This r</a:t>
                      </a:r>
                      <a:r>
                        <a:rPr lang="en-GB" sz="1200" b="0" dirty="0"/>
                        <a:t>esults in the making of a new material.</a:t>
                      </a:r>
                      <a:r>
                        <a:rPr lang="en-GB" sz="1200" b="0" baseline="0" dirty="0"/>
                        <a:t> E</a:t>
                      </a:r>
                      <a:r>
                        <a:rPr lang="en-GB" sz="1200" b="0" dirty="0"/>
                        <a:t>.g.</a:t>
                      </a:r>
                      <a:r>
                        <a:rPr lang="en-GB" sz="1200" b="0" baseline="0" dirty="0"/>
                        <a:t> burning wood, baking a cake.</a:t>
                      </a:r>
                      <a:endParaRPr lang="en-GB" sz="1200" b="0" dirty="0"/>
                    </a:p>
                  </a:txBody>
                  <a:tcPr marL="74295" marR="74295" marT="37148" marB="37148"/>
                </a:tc>
                <a:extLst>
                  <a:ext uri="{0D108BD9-81ED-4DB2-BD59-A6C34878D82A}">
                    <a16:rowId xmlns:a16="http://schemas.microsoft.com/office/drawing/2014/main" val="3870582696"/>
                  </a:ext>
                </a:extLst>
              </a:tr>
            </a:tbl>
          </a:graphicData>
        </a:graphic>
      </p:graphicFrame>
      <p:pic>
        <p:nvPicPr>
          <p:cNvPr id="12" name="Picture 11"/>
          <p:cNvPicPr>
            <a:picLocks noChangeAspect="1"/>
          </p:cNvPicPr>
          <p:nvPr/>
        </p:nvPicPr>
        <p:blipFill>
          <a:blip r:embed="rId3"/>
          <a:stretch>
            <a:fillRect/>
          </a:stretch>
        </p:blipFill>
        <p:spPr>
          <a:xfrm>
            <a:off x="4464856" y="3577233"/>
            <a:ext cx="2896152" cy="1363000"/>
          </a:xfrm>
          <a:prstGeom prst="rect">
            <a:avLst/>
          </a:prstGeom>
        </p:spPr>
      </p:pic>
      <p:pic>
        <p:nvPicPr>
          <p:cNvPr id="15" name="Picture 14" descr="Image result for materials ks2"/>
          <p:cNvPicPr/>
          <p:nvPr/>
        </p:nvPicPr>
        <p:blipFill rotWithShape="1">
          <a:blip r:embed="rId4">
            <a:extLst>
              <a:ext uri="{28A0092B-C50C-407E-A947-70E740481C1C}">
                <a14:useLocalDpi xmlns:a14="http://schemas.microsoft.com/office/drawing/2010/main" val="0"/>
              </a:ext>
            </a:extLst>
          </a:blip>
          <a:srcRect l="3559" t="6099" r="1862" b="8882"/>
          <a:stretch/>
        </p:blipFill>
        <p:spPr bwMode="auto">
          <a:xfrm>
            <a:off x="1238372" y="549929"/>
            <a:ext cx="3084707" cy="1196576"/>
          </a:xfrm>
          <a:prstGeom prst="rect">
            <a:avLst/>
          </a:prstGeom>
          <a:noFill/>
          <a:ln>
            <a:noFill/>
          </a:ln>
        </p:spPr>
      </p:pic>
      <p:pic>
        <p:nvPicPr>
          <p:cNvPr id="16" name="Picture 15" descr="Image result for gas chemical makeup ks2"/>
          <p:cNvPicPr/>
          <p:nvPr/>
        </p:nvPicPr>
        <p:blipFill>
          <a:blip r:embed="rId5">
            <a:extLst>
              <a:ext uri="{28A0092B-C50C-407E-A947-70E740481C1C}">
                <a14:useLocalDpi xmlns:a14="http://schemas.microsoft.com/office/drawing/2010/main" val="0"/>
              </a:ext>
            </a:extLst>
          </a:blip>
          <a:srcRect/>
          <a:stretch>
            <a:fillRect/>
          </a:stretch>
        </p:blipFill>
        <p:spPr bwMode="auto">
          <a:xfrm>
            <a:off x="1202068" y="1979237"/>
            <a:ext cx="3223629" cy="1329695"/>
          </a:xfrm>
          <a:prstGeom prst="rect">
            <a:avLst/>
          </a:prstGeom>
          <a:noFill/>
          <a:ln>
            <a:noFill/>
          </a:ln>
        </p:spPr>
      </p:pic>
      <p:pic>
        <p:nvPicPr>
          <p:cNvPr id="17" name="Picture 16" descr="Image result for dissolving ks2"/>
          <p:cNvPicPr/>
          <p:nvPr/>
        </p:nvPicPr>
        <p:blipFill rotWithShape="1">
          <a:blip r:embed="rId6">
            <a:extLst>
              <a:ext uri="{28A0092B-C50C-407E-A947-70E740481C1C}">
                <a14:useLocalDpi xmlns:a14="http://schemas.microsoft.com/office/drawing/2010/main" val="0"/>
              </a:ext>
            </a:extLst>
          </a:blip>
          <a:srcRect l="2500" t="28128" r="2999" b="33500"/>
          <a:stretch/>
        </p:blipFill>
        <p:spPr bwMode="auto">
          <a:xfrm>
            <a:off x="1215080" y="3679084"/>
            <a:ext cx="3210616" cy="1544380"/>
          </a:xfrm>
          <a:prstGeom prst="rect">
            <a:avLst/>
          </a:prstGeom>
          <a:noFill/>
          <a:ln>
            <a:noFill/>
          </a:ln>
          <a:extLst>
            <a:ext uri="{53640926-AAD7-44D8-BBD7-CCE9431645EC}">
              <a14:shadowObscured xmlns:a14="http://schemas.microsoft.com/office/drawing/2010/main"/>
            </a:ext>
          </a:extLst>
        </p:spPr>
      </p:pic>
      <p:graphicFrame>
        <p:nvGraphicFramePr>
          <p:cNvPr id="19" name="Table 18"/>
          <p:cNvGraphicFramePr>
            <a:graphicFrameLocks noGrp="1"/>
          </p:cNvGraphicFramePr>
          <p:nvPr/>
        </p:nvGraphicFramePr>
        <p:xfrm>
          <a:off x="1229942" y="351808"/>
          <a:ext cx="3093137" cy="198120"/>
        </p:xfrm>
        <a:graphic>
          <a:graphicData uri="http://schemas.openxmlformats.org/drawingml/2006/table">
            <a:tbl>
              <a:tblPr firstRow="1" bandRow="1">
                <a:tableStyleId>{5C22544A-7EE6-4342-B048-85BDC9FD1C3A}</a:tableStyleId>
              </a:tblPr>
              <a:tblGrid>
                <a:gridCol w="3093137">
                  <a:extLst>
                    <a:ext uri="{9D8B030D-6E8A-4147-A177-3AD203B41FA5}">
                      <a16:colId xmlns:a16="http://schemas.microsoft.com/office/drawing/2014/main" val="4053935785"/>
                    </a:ext>
                  </a:extLst>
                </a:gridCol>
              </a:tblGrid>
              <a:tr h="198120">
                <a:tc>
                  <a:txBody>
                    <a:bodyPr/>
                    <a:lstStyle/>
                    <a:p>
                      <a:pPr algn="ctr"/>
                      <a:r>
                        <a:rPr lang="en-GB" sz="800" dirty="0"/>
                        <a:t>States</a:t>
                      </a:r>
                      <a:r>
                        <a:rPr lang="en-GB" sz="800" baseline="0" dirty="0"/>
                        <a:t> of Matter</a:t>
                      </a:r>
                      <a:endParaRPr lang="en-GB" sz="800" dirty="0"/>
                    </a:p>
                  </a:txBody>
                  <a:tcPr marL="74295" marR="74295" marT="37148" marB="37148"/>
                </a:tc>
                <a:extLst>
                  <a:ext uri="{0D108BD9-81ED-4DB2-BD59-A6C34878D82A}">
                    <a16:rowId xmlns:a16="http://schemas.microsoft.com/office/drawing/2014/main" val="1330373973"/>
                  </a:ext>
                </a:extLst>
              </a:tr>
            </a:tbl>
          </a:graphicData>
        </a:graphic>
      </p:graphicFrame>
    </p:spTree>
    <p:extLst>
      <p:ext uri="{BB962C8B-B14F-4D97-AF65-F5344CB8AC3E}">
        <p14:creationId xmlns:p14="http://schemas.microsoft.com/office/powerpoint/2010/main" val="321330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736DA8D8-6A10-AFC3-D06B-1593A726498D}"/>
              </a:ext>
            </a:extLst>
          </p:cNvPr>
          <p:cNvPicPr>
            <a:picLocks noChangeAspect="1"/>
          </p:cNvPicPr>
          <p:nvPr/>
        </p:nvPicPr>
        <p:blipFill>
          <a:blip r:embed="rId2"/>
          <a:stretch>
            <a:fillRect/>
          </a:stretch>
        </p:blipFill>
        <p:spPr>
          <a:xfrm>
            <a:off x="7727890" y="4767336"/>
            <a:ext cx="735420" cy="721479"/>
          </a:xfrm>
          <a:prstGeom prst="rect">
            <a:avLst/>
          </a:prstGeom>
        </p:spPr>
      </p:pic>
      <p:pic>
        <p:nvPicPr>
          <p:cNvPr id="22" name="Picture 21">
            <a:extLst>
              <a:ext uri="{FF2B5EF4-FFF2-40B4-BE49-F238E27FC236}">
                <a16:creationId xmlns:a16="http://schemas.microsoft.com/office/drawing/2014/main" id="{0F5FE108-9C10-005D-59EC-11C968B4A1A2}"/>
              </a:ext>
            </a:extLst>
          </p:cNvPr>
          <p:cNvPicPr>
            <a:picLocks noChangeAspect="1"/>
          </p:cNvPicPr>
          <p:nvPr/>
        </p:nvPicPr>
        <p:blipFill>
          <a:blip r:embed="rId3"/>
          <a:stretch>
            <a:fillRect/>
          </a:stretch>
        </p:blipFill>
        <p:spPr>
          <a:xfrm>
            <a:off x="9992934" y="1001804"/>
            <a:ext cx="938865" cy="658425"/>
          </a:xfrm>
          <a:prstGeom prst="rect">
            <a:avLst/>
          </a:prstGeom>
        </p:spPr>
      </p:pic>
      <p:pic>
        <p:nvPicPr>
          <p:cNvPr id="19" name="Picture 18">
            <a:extLst>
              <a:ext uri="{FF2B5EF4-FFF2-40B4-BE49-F238E27FC236}">
                <a16:creationId xmlns:a16="http://schemas.microsoft.com/office/drawing/2014/main" id="{7204C12C-EA41-D6D9-230E-43BB0F441760}"/>
              </a:ext>
            </a:extLst>
          </p:cNvPr>
          <p:cNvPicPr>
            <a:picLocks noChangeAspect="1"/>
          </p:cNvPicPr>
          <p:nvPr/>
        </p:nvPicPr>
        <p:blipFill>
          <a:blip r:embed="rId4"/>
          <a:stretch>
            <a:fillRect/>
          </a:stretch>
        </p:blipFill>
        <p:spPr>
          <a:xfrm>
            <a:off x="8251110" y="805486"/>
            <a:ext cx="701101" cy="627942"/>
          </a:xfrm>
          <a:prstGeom prst="rect">
            <a:avLst/>
          </a:prstGeom>
        </p:spPr>
      </p:pic>
      <p:pic>
        <p:nvPicPr>
          <p:cNvPr id="16" name="Picture 15">
            <a:extLst>
              <a:ext uri="{FF2B5EF4-FFF2-40B4-BE49-F238E27FC236}">
                <a16:creationId xmlns:a16="http://schemas.microsoft.com/office/drawing/2014/main" id="{527661E2-DC6F-EAD3-40C7-D438F376D549}"/>
              </a:ext>
            </a:extLst>
          </p:cNvPr>
          <p:cNvPicPr>
            <a:picLocks noChangeAspect="1"/>
          </p:cNvPicPr>
          <p:nvPr/>
        </p:nvPicPr>
        <p:blipFill>
          <a:blip r:embed="rId5"/>
          <a:stretch>
            <a:fillRect/>
          </a:stretch>
        </p:blipFill>
        <p:spPr>
          <a:xfrm>
            <a:off x="6607858" y="712040"/>
            <a:ext cx="633433" cy="483803"/>
          </a:xfrm>
          <a:prstGeom prst="rect">
            <a:avLst/>
          </a:prstGeom>
        </p:spPr>
      </p:pic>
      <p:pic>
        <p:nvPicPr>
          <p:cNvPr id="12" name="Picture 11">
            <a:extLst>
              <a:ext uri="{FF2B5EF4-FFF2-40B4-BE49-F238E27FC236}">
                <a16:creationId xmlns:a16="http://schemas.microsoft.com/office/drawing/2014/main" id="{A439685C-2204-F168-A644-34FD64BBB250}"/>
              </a:ext>
            </a:extLst>
          </p:cNvPr>
          <p:cNvPicPr>
            <a:picLocks noChangeAspect="1"/>
          </p:cNvPicPr>
          <p:nvPr/>
        </p:nvPicPr>
        <p:blipFill>
          <a:blip r:embed="rId6"/>
          <a:stretch>
            <a:fillRect/>
          </a:stretch>
        </p:blipFill>
        <p:spPr>
          <a:xfrm>
            <a:off x="4919532" y="1037351"/>
            <a:ext cx="700014" cy="527880"/>
          </a:xfrm>
          <a:prstGeom prst="rect">
            <a:avLst/>
          </a:prstGeom>
        </p:spPr>
      </p:pic>
      <p:pic>
        <p:nvPicPr>
          <p:cNvPr id="9" name="Picture 8">
            <a:extLst>
              <a:ext uri="{FF2B5EF4-FFF2-40B4-BE49-F238E27FC236}">
                <a16:creationId xmlns:a16="http://schemas.microsoft.com/office/drawing/2014/main" id="{558153A1-CDD8-BC41-043C-9D7DE08E847A}"/>
              </a:ext>
            </a:extLst>
          </p:cNvPr>
          <p:cNvPicPr>
            <a:picLocks noChangeAspect="1"/>
          </p:cNvPicPr>
          <p:nvPr/>
        </p:nvPicPr>
        <p:blipFill>
          <a:blip r:embed="rId7"/>
          <a:stretch>
            <a:fillRect/>
          </a:stretch>
        </p:blipFill>
        <p:spPr>
          <a:xfrm>
            <a:off x="3464779" y="907698"/>
            <a:ext cx="475529" cy="591363"/>
          </a:xfrm>
          <a:prstGeom prst="rect">
            <a:avLst/>
          </a:prstGeom>
        </p:spPr>
      </p:pic>
      <p:pic>
        <p:nvPicPr>
          <p:cNvPr id="6" name="Picture 5">
            <a:extLst>
              <a:ext uri="{FF2B5EF4-FFF2-40B4-BE49-F238E27FC236}">
                <a16:creationId xmlns:a16="http://schemas.microsoft.com/office/drawing/2014/main" id="{F31D9944-41AB-A8B1-C6A9-D7B757A8FC3A}"/>
              </a:ext>
            </a:extLst>
          </p:cNvPr>
          <p:cNvPicPr>
            <a:picLocks noChangeAspect="1"/>
          </p:cNvPicPr>
          <p:nvPr/>
        </p:nvPicPr>
        <p:blipFill>
          <a:blip r:embed="rId8"/>
          <a:stretch>
            <a:fillRect/>
          </a:stretch>
        </p:blipFill>
        <p:spPr>
          <a:xfrm>
            <a:off x="1936617" y="857288"/>
            <a:ext cx="637832" cy="492870"/>
          </a:xfrm>
          <a:prstGeom prst="rect">
            <a:avLst/>
          </a:prstGeom>
        </p:spPr>
      </p:pic>
      <p:pic>
        <p:nvPicPr>
          <p:cNvPr id="4" name="Picture 3">
            <a:extLst>
              <a:ext uri="{FF2B5EF4-FFF2-40B4-BE49-F238E27FC236}">
                <a16:creationId xmlns:a16="http://schemas.microsoft.com/office/drawing/2014/main" id="{F8E7AA46-A7DF-F74E-29D8-8FEC7B8536CB}"/>
              </a:ext>
            </a:extLst>
          </p:cNvPr>
          <p:cNvPicPr>
            <a:picLocks noChangeAspect="1"/>
          </p:cNvPicPr>
          <p:nvPr/>
        </p:nvPicPr>
        <p:blipFill>
          <a:blip r:embed="rId9"/>
          <a:stretch>
            <a:fillRect/>
          </a:stretch>
        </p:blipFill>
        <p:spPr>
          <a:xfrm>
            <a:off x="1265810" y="872918"/>
            <a:ext cx="990866" cy="516076"/>
          </a:xfrm>
          <a:prstGeom prst="rect">
            <a:avLst/>
          </a:prstGeom>
        </p:spPr>
      </p:pic>
      <p:pic>
        <p:nvPicPr>
          <p:cNvPr id="5" name="Picture 4">
            <a:extLst>
              <a:ext uri="{FF2B5EF4-FFF2-40B4-BE49-F238E27FC236}">
                <a16:creationId xmlns:a16="http://schemas.microsoft.com/office/drawing/2014/main" id="{92DCB837-AE7A-AE81-40C7-546E7923AA6E}"/>
              </a:ext>
            </a:extLst>
          </p:cNvPr>
          <p:cNvPicPr>
            <a:picLocks noChangeAspect="1"/>
          </p:cNvPicPr>
          <p:nvPr/>
        </p:nvPicPr>
        <p:blipFill>
          <a:blip r:embed="rId10"/>
          <a:stretch>
            <a:fillRect/>
          </a:stretch>
        </p:blipFill>
        <p:spPr>
          <a:xfrm>
            <a:off x="1729634" y="1376633"/>
            <a:ext cx="127910" cy="255820"/>
          </a:xfrm>
          <a:prstGeom prst="rect">
            <a:avLst/>
          </a:prstGeom>
        </p:spPr>
      </p:pic>
      <p:pic>
        <p:nvPicPr>
          <p:cNvPr id="7" name="Picture 6">
            <a:extLst>
              <a:ext uri="{FF2B5EF4-FFF2-40B4-BE49-F238E27FC236}">
                <a16:creationId xmlns:a16="http://schemas.microsoft.com/office/drawing/2014/main" id="{2624403D-DD00-DB17-2DC6-65C239C6BC6A}"/>
              </a:ext>
            </a:extLst>
          </p:cNvPr>
          <p:cNvPicPr>
            <a:picLocks noChangeAspect="1"/>
          </p:cNvPicPr>
          <p:nvPr/>
        </p:nvPicPr>
        <p:blipFill>
          <a:blip r:embed="rId11"/>
          <a:stretch>
            <a:fillRect/>
          </a:stretch>
        </p:blipFill>
        <p:spPr>
          <a:xfrm>
            <a:off x="2769632" y="856161"/>
            <a:ext cx="860918" cy="612936"/>
          </a:xfrm>
          <a:prstGeom prst="rect">
            <a:avLst/>
          </a:prstGeom>
        </p:spPr>
      </p:pic>
      <p:pic>
        <p:nvPicPr>
          <p:cNvPr id="8" name="Picture 7">
            <a:extLst>
              <a:ext uri="{FF2B5EF4-FFF2-40B4-BE49-F238E27FC236}">
                <a16:creationId xmlns:a16="http://schemas.microsoft.com/office/drawing/2014/main" id="{C4EA22B5-2AB1-8709-E095-982173B0ED22}"/>
              </a:ext>
            </a:extLst>
          </p:cNvPr>
          <p:cNvPicPr>
            <a:picLocks noChangeAspect="1"/>
          </p:cNvPicPr>
          <p:nvPr/>
        </p:nvPicPr>
        <p:blipFill>
          <a:blip r:embed="rId12"/>
          <a:stretch>
            <a:fillRect/>
          </a:stretch>
        </p:blipFill>
        <p:spPr>
          <a:xfrm rot="10800000">
            <a:off x="3119231" y="1404881"/>
            <a:ext cx="134124" cy="292633"/>
          </a:xfrm>
          <a:prstGeom prst="rect">
            <a:avLst/>
          </a:prstGeom>
        </p:spPr>
      </p:pic>
      <p:pic>
        <p:nvPicPr>
          <p:cNvPr id="10" name="Picture 9">
            <a:extLst>
              <a:ext uri="{FF2B5EF4-FFF2-40B4-BE49-F238E27FC236}">
                <a16:creationId xmlns:a16="http://schemas.microsoft.com/office/drawing/2014/main" id="{AD1E8D70-574B-09E5-C5FF-0062FBAAD2FE}"/>
              </a:ext>
            </a:extLst>
          </p:cNvPr>
          <p:cNvPicPr>
            <a:picLocks noChangeAspect="1"/>
          </p:cNvPicPr>
          <p:nvPr/>
        </p:nvPicPr>
        <p:blipFill>
          <a:blip r:embed="rId13"/>
          <a:stretch>
            <a:fillRect/>
          </a:stretch>
        </p:blipFill>
        <p:spPr>
          <a:xfrm>
            <a:off x="4207477" y="762059"/>
            <a:ext cx="990866" cy="628819"/>
          </a:xfrm>
          <a:prstGeom prst="rect">
            <a:avLst/>
          </a:prstGeom>
        </p:spPr>
      </p:pic>
      <p:pic>
        <p:nvPicPr>
          <p:cNvPr id="11" name="Picture 10">
            <a:extLst>
              <a:ext uri="{FF2B5EF4-FFF2-40B4-BE49-F238E27FC236}">
                <a16:creationId xmlns:a16="http://schemas.microsoft.com/office/drawing/2014/main" id="{D30B4621-DD98-6478-BB33-B0DBC706A4E9}"/>
              </a:ext>
            </a:extLst>
          </p:cNvPr>
          <p:cNvPicPr>
            <a:picLocks noChangeAspect="1"/>
          </p:cNvPicPr>
          <p:nvPr/>
        </p:nvPicPr>
        <p:blipFill>
          <a:blip r:embed="rId14"/>
          <a:stretch>
            <a:fillRect/>
          </a:stretch>
        </p:blipFill>
        <p:spPr>
          <a:xfrm>
            <a:off x="4643977" y="1396142"/>
            <a:ext cx="140220" cy="280440"/>
          </a:xfrm>
          <a:prstGeom prst="rect">
            <a:avLst/>
          </a:prstGeom>
        </p:spPr>
      </p:pic>
      <p:pic>
        <p:nvPicPr>
          <p:cNvPr id="13" name="Picture 12">
            <a:extLst>
              <a:ext uri="{FF2B5EF4-FFF2-40B4-BE49-F238E27FC236}">
                <a16:creationId xmlns:a16="http://schemas.microsoft.com/office/drawing/2014/main" id="{C8B34188-476E-0644-95D1-9B61821861D7}"/>
              </a:ext>
            </a:extLst>
          </p:cNvPr>
          <p:cNvPicPr>
            <a:picLocks noChangeAspect="1"/>
          </p:cNvPicPr>
          <p:nvPr/>
        </p:nvPicPr>
        <p:blipFill>
          <a:blip r:embed="rId15"/>
          <a:stretch>
            <a:fillRect/>
          </a:stretch>
        </p:blipFill>
        <p:spPr>
          <a:xfrm>
            <a:off x="5676092" y="740762"/>
            <a:ext cx="1007494" cy="665970"/>
          </a:xfrm>
          <a:prstGeom prst="rect">
            <a:avLst/>
          </a:prstGeom>
        </p:spPr>
      </p:pic>
      <p:pic>
        <p:nvPicPr>
          <p:cNvPr id="14" name="Picture 13">
            <a:extLst>
              <a:ext uri="{FF2B5EF4-FFF2-40B4-BE49-F238E27FC236}">
                <a16:creationId xmlns:a16="http://schemas.microsoft.com/office/drawing/2014/main" id="{1CE71661-A101-D5B4-D573-86E0450CD636}"/>
              </a:ext>
            </a:extLst>
          </p:cNvPr>
          <p:cNvPicPr>
            <a:picLocks noChangeAspect="1"/>
          </p:cNvPicPr>
          <p:nvPr/>
        </p:nvPicPr>
        <p:blipFill>
          <a:blip r:embed="rId16"/>
          <a:stretch>
            <a:fillRect/>
          </a:stretch>
        </p:blipFill>
        <p:spPr>
          <a:xfrm flipV="1">
            <a:off x="1263738" y="1694279"/>
            <a:ext cx="9608256" cy="74194"/>
          </a:xfrm>
          <a:prstGeom prst="rect">
            <a:avLst/>
          </a:prstGeom>
        </p:spPr>
      </p:pic>
      <p:pic>
        <p:nvPicPr>
          <p:cNvPr id="15" name="Picture 14">
            <a:extLst>
              <a:ext uri="{FF2B5EF4-FFF2-40B4-BE49-F238E27FC236}">
                <a16:creationId xmlns:a16="http://schemas.microsoft.com/office/drawing/2014/main" id="{3171E312-46A9-06D0-994E-4273C4904996}"/>
              </a:ext>
            </a:extLst>
          </p:cNvPr>
          <p:cNvPicPr>
            <a:picLocks noChangeAspect="1"/>
          </p:cNvPicPr>
          <p:nvPr/>
        </p:nvPicPr>
        <p:blipFill>
          <a:blip r:embed="rId17"/>
          <a:stretch>
            <a:fillRect/>
          </a:stretch>
        </p:blipFill>
        <p:spPr>
          <a:xfrm rot="10800000">
            <a:off x="6252242" y="1338519"/>
            <a:ext cx="134124" cy="279911"/>
          </a:xfrm>
          <a:prstGeom prst="rect">
            <a:avLst/>
          </a:prstGeom>
        </p:spPr>
      </p:pic>
      <p:pic>
        <p:nvPicPr>
          <p:cNvPr id="17" name="Picture 16">
            <a:extLst>
              <a:ext uri="{FF2B5EF4-FFF2-40B4-BE49-F238E27FC236}">
                <a16:creationId xmlns:a16="http://schemas.microsoft.com/office/drawing/2014/main" id="{F02498CC-73B3-14E7-79E2-D11B563AB7B7}"/>
              </a:ext>
            </a:extLst>
          </p:cNvPr>
          <p:cNvPicPr>
            <a:picLocks noChangeAspect="1"/>
          </p:cNvPicPr>
          <p:nvPr/>
        </p:nvPicPr>
        <p:blipFill>
          <a:blip r:embed="rId18"/>
          <a:stretch>
            <a:fillRect/>
          </a:stretch>
        </p:blipFill>
        <p:spPr>
          <a:xfrm>
            <a:off x="7413532" y="835209"/>
            <a:ext cx="990867" cy="483803"/>
          </a:xfrm>
          <a:prstGeom prst="rect">
            <a:avLst/>
          </a:prstGeom>
        </p:spPr>
      </p:pic>
      <p:pic>
        <p:nvPicPr>
          <p:cNvPr id="18" name="Picture 17">
            <a:extLst>
              <a:ext uri="{FF2B5EF4-FFF2-40B4-BE49-F238E27FC236}">
                <a16:creationId xmlns:a16="http://schemas.microsoft.com/office/drawing/2014/main" id="{3C0919AD-822B-9CD2-CB2F-B8C9DB313DBF}"/>
              </a:ext>
            </a:extLst>
          </p:cNvPr>
          <p:cNvPicPr>
            <a:picLocks noChangeAspect="1"/>
          </p:cNvPicPr>
          <p:nvPr/>
        </p:nvPicPr>
        <p:blipFill>
          <a:blip r:embed="rId19"/>
          <a:stretch>
            <a:fillRect/>
          </a:stretch>
        </p:blipFill>
        <p:spPr>
          <a:xfrm>
            <a:off x="7854411" y="1340392"/>
            <a:ext cx="140220" cy="274344"/>
          </a:xfrm>
          <a:prstGeom prst="rect">
            <a:avLst/>
          </a:prstGeom>
        </p:spPr>
      </p:pic>
      <p:pic>
        <p:nvPicPr>
          <p:cNvPr id="20" name="Picture 19">
            <a:extLst>
              <a:ext uri="{FF2B5EF4-FFF2-40B4-BE49-F238E27FC236}">
                <a16:creationId xmlns:a16="http://schemas.microsoft.com/office/drawing/2014/main" id="{7498CF3E-6116-81A8-DB7B-DA4CB35D4E0C}"/>
              </a:ext>
            </a:extLst>
          </p:cNvPr>
          <p:cNvPicPr>
            <a:picLocks noChangeAspect="1"/>
          </p:cNvPicPr>
          <p:nvPr/>
        </p:nvPicPr>
        <p:blipFill>
          <a:blip r:embed="rId20"/>
          <a:stretch>
            <a:fillRect/>
          </a:stretch>
        </p:blipFill>
        <p:spPr>
          <a:xfrm>
            <a:off x="8935785" y="798211"/>
            <a:ext cx="1116886" cy="574399"/>
          </a:xfrm>
          <a:prstGeom prst="rect">
            <a:avLst/>
          </a:prstGeom>
        </p:spPr>
      </p:pic>
      <p:pic>
        <p:nvPicPr>
          <p:cNvPr id="21" name="Picture 20">
            <a:extLst>
              <a:ext uri="{FF2B5EF4-FFF2-40B4-BE49-F238E27FC236}">
                <a16:creationId xmlns:a16="http://schemas.microsoft.com/office/drawing/2014/main" id="{5B2D4518-7357-D1CE-6851-DEB733245DEC}"/>
              </a:ext>
            </a:extLst>
          </p:cNvPr>
          <p:cNvPicPr>
            <a:picLocks noChangeAspect="1"/>
          </p:cNvPicPr>
          <p:nvPr/>
        </p:nvPicPr>
        <p:blipFill>
          <a:blip r:embed="rId19"/>
          <a:stretch>
            <a:fillRect/>
          </a:stretch>
        </p:blipFill>
        <p:spPr>
          <a:xfrm>
            <a:off x="9429439" y="1391739"/>
            <a:ext cx="129579" cy="253525"/>
          </a:xfrm>
          <a:prstGeom prst="rect">
            <a:avLst/>
          </a:prstGeom>
        </p:spPr>
      </p:pic>
      <p:pic>
        <p:nvPicPr>
          <p:cNvPr id="23" name="Picture 22">
            <a:extLst>
              <a:ext uri="{FF2B5EF4-FFF2-40B4-BE49-F238E27FC236}">
                <a16:creationId xmlns:a16="http://schemas.microsoft.com/office/drawing/2014/main" id="{C409085C-9E46-4443-E497-968A9AA8C58A}"/>
              </a:ext>
            </a:extLst>
          </p:cNvPr>
          <p:cNvPicPr>
            <a:picLocks noChangeAspect="1"/>
          </p:cNvPicPr>
          <p:nvPr/>
        </p:nvPicPr>
        <p:blipFill>
          <a:blip r:embed="rId21"/>
          <a:stretch>
            <a:fillRect/>
          </a:stretch>
        </p:blipFill>
        <p:spPr>
          <a:xfrm>
            <a:off x="2255534" y="182601"/>
            <a:ext cx="7858425" cy="499915"/>
          </a:xfrm>
          <a:prstGeom prst="rect">
            <a:avLst/>
          </a:prstGeom>
        </p:spPr>
      </p:pic>
      <p:graphicFrame>
        <p:nvGraphicFramePr>
          <p:cNvPr id="26" name="Table 26">
            <a:extLst>
              <a:ext uri="{FF2B5EF4-FFF2-40B4-BE49-F238E27FC236}">
                <a16:creationId xmlns:a16="http://schemas.microsoft.com/office/drawing/2014/main" id="{04FACC7A-F8A7-D05F-1FE3-4B8A35857B51}"/>
              </a:ext>
            </a:extLst>
          </p:cNvPr>
          <p:cNvGraphicFramePr>
            <a:graphicFrameLocks noGrp="1"/>
          </p:cNvGraphicFramePr>
          <p:nvPr/>
        </p:nvGraphicFramePr>
        <p:xfrm>
          <a:off x="1387623" y="2302627"/>
          <a:ext cx="4669831" cy="3089532"/>
        </p:xfrm>
        <a:graphic>
          <a:graphicData uri="http://schemas.openxmlformats.org/drawingml/2006/table">
            <a:tbl>
              <a:tblPr firstRow="1" bandRow="1">
                <a:tableStyleId>{21E4AEA4-8DFA-4A89-87EB-49C32662AFE0}</a:tableStyleId>
              </a:tblPr>
              <a:tblGrid>
                <a:gridCol w="1132492">
                  <a:extLst>
                    <a:ext uri="{9D8B030D-6E8A-4147-A177-3AD203B41FA5}">
                      <a16:colId xmlns:a16="http://schemas.microsoft.com/office/drawing/2014/main" val="3194366337"/>
                    </a:ext>
                  </a:extLst>
                </a:gridCol>
                <a:gridCol w="3537339">
                  <a:extLst>
                    <a:ext uri="{9D8B030D-6E8A-4147-A177-3AD203B41FA5}">
                      <a16:colId xmlns:a16="http://schemas.microsoft.com/office/drawing/2014/main" val="3517596201"/>
                    </a:ext>
                  </a:extLst>
                </a:gridCol>
              </a:tblGrid>
              <a:tr h="318644">
                <a:tc>
                  <a:txBody>
                    <a:bodyPr/>
                    <a:lstStyle/>
                    <a:p>
                      <a:r>
                        <a:rPr lang="en-GB" sz="1400" b="0" dirty="0">
                          <a:solidFill>
                            <a:schemeClr val="tx1"/>
                          </a:solidFill>
                        </a:rPr>
                        <a:t>legend</a:t>
                      </a:r>
                    </a:p>
                  </a:txBody>
                  <a:tcPr>
                    <a:solidFill>
                      <a:schemeClr val="accent2">
                        <a:lumMod val="20000"/>
                        <a:lumOff val="80000"/>
                      </a:schemeClr>
                    </a:solidFill>
                  </a:tcPr>
                </a:tc>
                <a:tc>
                  <a:txBody>
                    <a:bodyPr/>
                    <a:lstStyle/>
                    <a:p>
                      <a:endParaRPr lang="en-GB" sz="1400" dirty="0"/>
                    </a:p>
                  </a:txBody>
                  <a:tcPr>
                    <a:solidFill>
                      <a:schemeClr val="accent2">
                        <a:lumMod val="20000"/>
                        <a:lumOff val="80000"/>
                      </a:schemeClr>
                    </a:solidFill>
                  </a:tcPr>
                </a:tc>
                <a:extLst>
                  <a:ext uri="{0D108BD9-81ED-4DB2-BD59-A6C34878D82A}">
                    <a16:rowId xmlns:a16="http://schemas.microsoft.com/office/drawing/2014/main" val="3355578364"/>
                  </a:ext>
                </a:extLst>
              </a:tr>
              <a:tr h="318644">
                <a:tc>
                  <a:txBody>
                    <a:bodyPr/>
                    <a:lstStyle/>
                    <a:p>
                      <a:r>
                        <a:rPr lang="en-GB" sz="1400" dirty="0"/>
                        <a:t>kingdom</a:t>
                      </a:r>
                    </a:p>
                  </a:txBody>
                  <a:tcPr/>
                </a:tc>
                <a:tc>
                  <a:txBody>
                    <a:bodyPr/>
                    <a:lstStyle/>
                    <a:p>
                      <a:r>
                        <a:rPr lang="en-US" sz="1200" dirty="0"/>
                        <a:t>A country/region ruled by a king or queen.</a:t>
                      </a:r>
                    </a:p>
                  </a:txBody>
                  <a:tcPr/>
                </a:tc>
                <a:extLst>
                  <a:ext uri="{0D108BD9-81ED-4DB2-BD59-A6C34878D82A}">
                    <a16:rowId xmlns:a16="http://schemas.microsoft.com/office/drawing/2014/main" val="369085462"/>
                  </a:ext>
                </a:extLst>
              </a:tr>
              <a:tr h="318644">
                <a:tc>
                  <a:txBody>
                    <a:bodyPr/>
                    <a:lstStyle/>
                    <a:p>
                      <a:r>
                        <a:rPr lang="en-GB" sz="1400" dirty="0"/>
                        <a:t>culture</a:t>
                      </a:r>
                    </a:p>
                  </a:txBody>
                  <a:tcPr/>
                </a:tc>
                <a:tc>
                  <a:txBody>
                    <a:bodyPr/>
                    <a:lstStyle/>
                    <a:p>
                      <a:endParaRPr lang="en-GB" dirty="0"/>
                    </a:p>
                  </a:txBody>
                  <a:tcPr/>
                </a:tc>
                <a:extLst>
                  <a:ext uri="{0D108BD9-81ED-4DB2-BD59-A6C34878D82A}">
                    <a16:rowId xmlns:a16="http://schemas.microsoft.com/office/drawing/2014/main" val="960862958"/>
                  </a:ext>
                </a:extLst>
              </a:tr>
              <a:tr h="318644">
                <a:tc>
                  <a:txBody>
                    <a:bodyPr/>
                    <a:lstStyle/>
                    <a:p>
                      <a:r>
                        <a:rPr lang="en-GB" sz="1400" dirty="0"/>
                        <a:t>Christianity </a:t>
                      </a:r>
                    </a:p>
                  </a:txBody>
                  <a:tcPr/>
                </a:tc>
                <a:tc>
                  <a:txBody>
                    <a:bodyPr/>
                    <a:lstStyle/>
                    <a:p>
                      <a:endParaRPr lang="en-GB"/>
                    </a:p>
                  </a:txBody>
                  <a:tcPr/>
                </a:tc>
                <a:extLst>
                  <a:ext uri="{0D108BD9-81ED-4DB2-BD59-A6C34878D82A}">
                    <a16:rowId xmlns:a16="http://schemas.microsoft.com/office/drawing/2014/main" val="811459381"/>
                  </a:ext>
                </a:extLst>
              </a:tr>
              <a:tr h="318644">
                <a:tc>
                  <a:txBody>
                    <a:bodyPr/>
                    <a:lstStyle/>
                    <a:p>
                      <a:r>
                        <a:rPr lang="en-GB" sz="1400" dirty="0"/>
                        <a:t>laws </a:t>
                      </a:r>
                    </a:p>
                  </a:txBody>
                  <a:tcPr/>
                </a:tc>
                <a:tc>
                  <a:txBody>
                    <a:bodyPr/>
                    <a:lstStyle/>
                    <a:p>
                      <a:r>
                        <a:rPr lang="en-US" sz="1200" dirty="0"/>
                        <a:t>A system of rules that a society must live by.</a:t>
                      </a:r>
                    </a:p>
                  </a:txBody>
                  <a:tcPr/>
                </a:tc>
                <a:extLst>
                  <a:ext uri="{0D108BD9-81ED-4DB2-BD59-A6C34878D82A}">
                    <a16:rowId xmlns:a16="http://schemas.microsoft.com/office/drawing/2014/main" val="156813692"/>
                  </a:ext>
                </a:extLst>
              </a:tr>
              <a:tr h="318644">
                <a:tc>
                  <a:txBody>
                    <a:bodyPr/>
                    <a:lstStyle/>
                    <a:p>
                      <a:r>
                        <a:rPr lang="en-GB" sz="1400" dirty="0"/>
                        <a:t>raids</a:t>
                      </a:r>
                    </a:p>
                    <a:p>
                      <a:endParaRPr lang="en-GB" sz="1400" dirty="0"/>
                    </a:p>
                  </a:txBody>
                  <a:tcPr/>
                </a:tc>
                <a:tc>
                  <a:txBody>
                    <a:bodyPr/>
                    <a:lstStyle/>
                    <a:p>
                      <a:endParaRPr lang="en-GB" dirty="0"/>
                    </a:p>
                  </a:txBody>
                  <a:tcPr/>
                </a:tc>
                <a:extLst>
                  <a:ext uri="{0D108BD9-81ED-4DB2-BD59-A6C34878D82A}">
                    <a16:rowId xmlns:a16="http://schemas.microsoft.com/office/drawing/2014/main" val="4100110517"/>
                  </a:ext>
                </a:extLst>
              </a:tr>
              <a:tr h="318644">
                <a:tc>
                  <a:txBody>
                    <a:bodyPr/>
                    <a:lstStyle/>
                    <a:p>
                      <a:r>
                        <a:rPr lang="en-GB" sz="1400" dirty="0"/>
                        <a:t>runestones</a:t>
                      </a:r>
                    </a:p>
                  </a:txBody>
                  <a:tcPr/>
                </a:tc>
                <a:tc>
                  <a:txBody>
                    <a:bodyPr/>
                    <a:lstStyle/>
                    <a:p>
                      <a:endParaRPr lang="en-GB" dirty="0"/>
                    </a:p>
                  </a:txBody>
                  <a:tcPr/>
                </a:tc>
                <a:extLst>
                  <a:ext uri="{0D108BD9-81ED-4DB2-BD59-A6C34878D82A}">
                    <a16:rowId xmlns:a16="http://schemas.microsoft.com/office/drawing/2014/main" val="2386074012"/>
                  </a:ext>
                </a:extLst>
              </a:tr>
              <a:tr h="318644">
                <a:tc>
                  <a:txBody>
                    <a:bodyPr/>
                    <a:lstStyle/>
                    <a:p>
                      <a:r>
                        <a:rPr lang="en-GB" sz="1400" dirty="0"/>
                        <a:t>Treaty</a:t>
                      </a:r>
                    </a:p>
                    <a:p>
                      <a:endParaRPr lang="en-GB" sz="1400" dirty="0"/>
                    </a:p>
                  </a:txBody>
                  <a:tcPr/>
                </a:tc>
                <a:tc>
                  <a:txBody>
                    <a:bodyPr/>
                    <a:lstStyle/>
                    <a:p>
                      <a:endParaRPr lang="en-GB" dirty="0"/>
                    </a:p>
                  </a:txBody>
                  <a:tcPr/>
                </a:tc>
                <a:extLst>
                  <a:ext uri="{0D108BD9-81ED-4DB2-BD59-A6C34878D82A}">
                    <a16:rowId xmlns:a16="http://schemas.microsoft.com/office/drawing/2014/main" val="2490403245"/>
                  </a:ext>
                </a:extLst>
              </a:tr>
            </a:tbl>
          </a:graphicData>
        </a:graphic>
      </p:graphicFrame>
      <p:sp>
        <p:nvSpPr>
          <p:cNvPr id="28" name="TextBox 27">
            <a:extLst>
              <a:ext uri="{FF2B5EF4-FFF2-40B4-BE49-F238E27FC236}">
                <a16:creationId xmlns:a16="http://schemas.microsoft.com/office/drawing/2014/main" id="{66530209-B309-CBC4-DC5C-16BBB44C5E09}"/>
              </a:ext>
            </a:extLst>
          </p:cNvPr>
          <p:cNvSpPr txBox="1"/>
          <p:nvPr/>
        </p:nvSpPr>
        <p:spPr>
          <a:xfrm>
            <a:off x="2506563" y="2288423"/>
            <a:ext cx="4954554" cy="307777"/>
          </a:xfrm>
          <a:prstGeom prst="rect">
            <a:avLst/>
          </a:prstGeom>
          <a:noFill/>
        </p:spPr>
        <p:txBody>
          <a:bodyPr wrap="square">
            <a:spAutoFit/>
          </a:bodyPr>
          <a:lstStyle/>
          <a:p>
            <a:pPr defTabSz="457200"/>
            <a:r>
              <a:rPr lang="en-US" sz="1200" dirty="0">
                <a:solidFill>
                  <a:prstClr val="black"/>
                </a:solidFill>
                <a:latin typeface="Calibri" panose="020F0502020204030204"/>
              </a:rPr>
              <a:t>A very old and popular story that may be true</a:t>
            </a:r>
            <a:r>
              <a:rPr lang="en-US" sz="1400" dirty="0">
                <a:solidFill>
                  <a:prstClr val="black"/>
                </a:solidFill>
                <a:latin typeface="Calibri" panose="020F0502020204030204"/>
              </a:rPr>
              <a:t>.</a:t>
            </a:r>
          </a:p>
        </p:txBody>
      </p:sp>
      <p:sp>
        <p:nvSpPr>
          <p:cNvPr id="30" name="TextBox 29">
            <a:extLst>
              <a:ext uri="{FF2B5EF4-FFF2-40B4-BE49-F238E27FC236}">
                <a16:creationId xmlns:a16="http://schemas.microsoft.com/office/drawing/2014/main" id="{052CEFB5-0B95-5100-2985-1A12B53248E2}"/>
              </a:ext>
            </a:extLst>
          </p:cNvPr>
          <p:cNvSpPr txBox="1"/>
          <p:nvPr/>
        </p:nvSpPr>
        <p:spPr>
          <a:xfrm>
            <a:off x="2506563" y="2965303"/>
            <a:ext cx="4954554" cy="276999"/>
          </a:xfrm>
          <a:prstGeom prst="rect">
            <a:avLst/>
          </a:prstGeom>
          <a:noFill/>
        </p:spPr>
        <p:txBody>
          <a:bodyPr wrap="square">
            <a:spAutoFit/>
          </a:bodyPr>
          <a:lstStyle/>
          <a:p>
            <a:pPr defTabSz="457200"/>
            <a:r>
              <a:rPr lang="en-US" sz="1200" dirty="0">
                <a:solidFill>
                  <a:prstClr val="black"/>
                </a:solidFill>
                <a:latin typeface="Calibri" panose="020F0502020204030204"/>
              </a:rPr>
              <a:t>The habits/behaviours of a group of people.</a:t>
            </a:r>
          </a:p>
        </p:txBody>
      </p:sp>
      <p:sp>
        <p:nvSpPr>
          <p:cNvPr id="32" name="TextBox 31">
            <a:extLst>
              <a:ext uri="{FF2B5EF4-FFF2-40B4-BE49-F238E27FC236}">
                <a16:creationId xmlns:a16="http://schemas.microsoft.com/office/drawing/2014/main" id="{EAB3BA7C-0FA3-2A0A-3369-3E237F09CA8E}"/>
              </a:ext>
            </a:extLst>
          </p:cNvPr>
          <p:cNvSpPr txBox="1"/>
          <p:nvPr/>
        </p:nvSpPr>
        <p:spPr>
          <a:xfrm>
            <a:off x="2520602" y="3357057"/>
            <a:ext cx="3746714" cy="276999"/>
          </a:xfrm>
          <a:prstGeom prst="rect">
            <a:avLst/>
          </a:prstGeom>
          <a:noFill/>
        </p:spPr>
        <p:txBody>
          <a:bodyPr wrap="square">
            <a:spAutoFit/>
          </a:bodyPr>
          <a:lstStyle/>
          <a:p>
            <a:pPr defTabSz="457200"/>
            <a:r>
              <a:rPr lang="en-US" sz="1200" dirty="0">
                <a:solidFill>
                  <a:prstClr val="black"/>
                </a:solidFill>
                <a:latin typeface="Calibri" panose="020F0502020204030204"/>
              </a:rPr>
              <a:t>A religion based on the teachings of Jesus Christ.</a:t>
            </a:r>
          </a:p>
        </p:txBody>
      </p:sp>
      <p:sp>
        <p:nvSpPr>
          <p:cNvPr id="34" name="TextBox 33">
            <a:extLst>
              <a:ext uri="{FF2B5EF4-FFF2-40B4-BE49-F238E27FC236}">
                <a16:creationId xmlns:a16="http://schemas.microsoft.com/office/drawing/2014/main" id="{B72B5211-C283-4BA8-89A4-AF10EFDE251C}"/>
              </a:ext>
            </a:extLst>
          </p:cNvPr>
          <p:cNvSpPr txBox="1"/>
          <p:nvPr/>
        </p:nvSpPr>
        <p:spPr>
          <a:xfrm>
            <a:off x="2487503" y="4038754"/>
            <a:ext cx="4954554" cy="461665"/>
          </a:xfrm>
          <a:prstGeom prst="rect">
            <a:avLst/>
          </a:prstGeom>
          <a:noFill/>
        </p:spPr>
        <p:txBody>
          <a:bodyPr wrap="square">
            <a:spAutoFit/>
          </a:bodyPr>
          <a:lstStyle/>
          <a:p>
            <a:pPr defTabSz="457200"/>
            <a:r>
              <a:rPr lang="en-US" sz="1200" dirty="0">
                <a:solidFill>
                  <a:prstClr val="black"/>
                </a:solidFill>
                <a:latin typeface="Calibri" panose="020F0502020204030204"/>
              </a:rPr>
              <a:t>A sudden, armed attack to steal from or cause damage </a:t>
            </a:r>
          </a:p>
          <a:p>
            <a:pPr defTabSz="457200"/>
            <a:r>
              <a:rPr lang="en-US" sz="1200" dirty="0">
                <a:solidFill>
                  <a:prstClr val="black"/>
                </a:solidFill>
                <a:latin typeface="Calibri" panose="020F0502020204030204"/>
              </a:rPr>
              <a:t>to a place.</a:t>
            </a:r>
          </a:p>
        </p:txBody>
      </p:sp>
      <p:sp>
        <p:nvSpPr>
          <p:cNvPr id="36" name="TextBox 35">
            <a:extLst>
              <a:ext uri="{FF2B5EF4-FFF2-40B4-BE49-F238E27FC236}">
                <a16:creationId xmlns:a16="http://schemas.microsoft.com/office/drawing/2014/main" id="{E797D366-3C87-1881-0AB0-3D9CE7EED8D1}"/>
              </a:ext>
            </a:extLst>
          </p:cNvPr>
          <p:cNvSpPr txBox="1"/>
          <p:nvPr/>
        </p:nvSpPr>
        <p:spPr>
          <a:xfrm>
            <a:off x="2506563" y="4541781"/>
            <a:ext cx="4954554" cy="276999"/>
          </a:xfrm>
          <a:prstGeom prst="rect">
            <a:avLst/>
          </a:prstGeom>
          <a:noFill/>
        </p:spPr>
        <p:txBody>
          <a:bodyPr wrap="square">
            <a:spAutoFit/>
          </a:bodyPr>
          <a:lstStyle/>
          <a:p>
            <a:pPr defTabSz="457200"/>
            <a:r>
              <a:rPr lang="en-US" sz="1200" dirty="0">
                <a:solidFill>
                  <a:prstClr val="black"/>
                </a:solidFill>
                <a:latin typeface="Calibri" panose="020F0502020204030204"/>
              </a:rPr>
              <a:t>A raised stone that has (usually) ancient writing on it.</a:t>
            </a:r>
          </a:p>
        </p:txBody>
      </p:sp>
      <p:sp>
        <p:nvSpPr>
          <p:cNvPr id="38" name="TextBox 37">
            <a:extLst>
              <a:ext uri="{FF2B5EF4-FFF2-40B4-BE49-F238E27FC236}">
                <a16:creationId xmlns:a16="http://schemas.microsoft.com/office/drawing/2014/main" id="{CEDB7706-D5AA-D16D-4459-5B95F96EAD23}"/>
              </a:ext>
            </a:extLst>
          </p:cNvPr>
          <p:cNvSpPr txBox="1"/>
          <p:nvPr/>
        </p:nvSpPr>
        <p:spPr>
          <a:xfrm>
            <a:off x="2518226" y="4860142"/>
            <a:ext cx="3555940" cy="461665"/>
          </a:xfrm>
          <a:prstGeom prst="rect">
            <a:avLst/>
          </a:prstGeom>
          <a:noFill/>
        </p:spPr>
        <p:txBody>
          <a:bodyPr wrap="square">
            <a:spAutoFit/>
          </a:bodyPr>
          <a:lstStyle/>
          <a:p>
            <a:pPr defTabSz="457200"/>
            <a:r>
              <a:rPr lang="en-US" sz="1200" dirty="0">
                <a:solidFill>
                  <a:prstClr val="black"/>
                </a:solidFill>
                <a:latin typeface="Calibri" panose="020F0502020204030204"/>
              </a:rPr>
              <a:t>A written agreement between countries in which they agree to do something or to help each other. </a:t>
            </a:r>
          </a:p>
        </p:txBody>
      </p:sp>
      <p:sp>
        <p:nvSpPr>
          <p:cNvPr id="39" name="TextBox 38">
            <a:extLst>
              <a:ext uri="{FF2B5EF4-FFF2-40B4-BE49-F238E27FC236}">
                <a16:creationId xmlns:a16="http://schemas.microsoft.com/office/drawing/2014/main" id="{95403DED-5320-ACA8-1BEB-5EF1FB494E6B}"/>
              </a:ext>
            </a:extLst>
          </p:cNvPr>
          <p:cNvSpPr txBox="1"/>
          <p:nvPr/>
        </p:nvSpPr>
        <p:spPr>
          <a:xfrm>
            <a:off x="1397455" y="1868633"/>
            <a:ext cx="4610175" cy="369332"/>
          </a:xfrm>
          <a:prstGeom prst="rect">
            <a:avLst/>
          </a:prstGeom>
          <a:solidFill>
            <a:schemeClr val="accent2">
              <a:lumMod val="60000"/>
              <a:lumOff val="40000"/>
            </a:schemeClr>
          </a:solidFill>
        </p:spPr>
        <p:txBody>
          <a:bodyPr wrap="square" rtlCol="0">
            <a:spAutoFit/>
          </a:bodyPr>
          <a:lstStyle/>
          <a:p>
            <a:pPr algn="ctr" defTabSz="457200"/>
            <a:r>
              <a:rPr lang="en-GB" dirty="0">
                <a:solidFill>
                  <a:prstClr val="black"/>
                </a:solidFill>
                <a:latin typeface="Calibri" panose="020F0502020204030204"/>
              </a:rPr>
              <a:t>Vocabulary </a:t>
            </a:r>
          </a:p>
        </p:txBody>
      </p:sp>
      <p:graphicFrame>
        <p:nvGraphicFramePr>
          <p:cNvPr id="45" name="Table 45">
            <a:extLst>
              <a:ext uri="{FF2B5EF4-FFF2-40B4-BE49-F238E27FC236}">
                <a16:creationId xmlns:a16="http://schemas.microsoft.com/office/drawing/2014/main" id="{BDD6A5F4-CFAC-A22B-03B4-0B937E608C53}"/>
              </a:ext>
            </a:extLst>
          </p:cNvPr>
          <p:cNvGraphicFramePr>
            <a:graphicFrameLocks noGrp="1"/>
          </p:cNvGraphicFramePr>
          <p:nvPr/>
        </p:nvGraphicFramePr>
        <p:xfrm>
          <a:off x="6173517" y="2279464"/>
          <a:ext cx="4707732" cy="4480560"/>
        </p:xfrm>
        <a:graphic>
          <a:graphicData uri="http://schemas.openxmlformats.org/drawingml/2006/table">
            <a:tbl>
              <a:tblPr firstRow="1" bandRow="1">
                <a:tableStyleId>{21E4AEA4-8DFA-4A89-87EB-49C32662AFE0}</a:tableStyleId>
              </a:tblPr>
              <a:tblGrid>
                <a:gridCol w="2353866">
                  <a:extLst>
                    <a:ext uri="{9D8B030D-6E8A-4147-A177-3AD203B41FA5}">
                      <a16:colId xmlns:a16="http://schemas.microsoft.com/office/drawing/2014/main" val="489310312"/>
                    </a:ext>
                  </a:extLst>
                </a:gridCol>
                <a:gridCol w="2353866">
                  <a:extLst>
                    <a:ext uri="{9D8B030D-6E8A-4147-A177-3AD203B41FA5}">
                      <a16:colId xmlns:a16="http://schemas.microsoft.com/office/drawing/2014/main" val="1125024326"/>
                    </a:ext>
                  </a:extLst>
                </a:gridCol>
              </a:tblGrid>
              <a:tr h="663748">
                <a:tc>
                  <a:txBody>
                    <a:bodyPr/>
                    <a:lstStyle/>
                    <a:p>
                      <a:endParaRPr lang="en-GB" dirty="0"/>
                    </a:p>
                    <a:p>
                      <a:endParaRPr lang="en-GB" dirty="0"/>
                    </a:p>
                    <a:p>
                      <a:endParaRPr lang="en-GB" dirty="0"/>
                    </a:p>
                  </a:txBody>
                  <a:tcPr>
                    <a:solidFill>
                      <a:schemeClr val="accent2">
                        <a:lumMod val="20000"/>
                        <a:lumOff val="80000"/>
                      </a:schemeClr>
                    </a:solidFill>
                  </a:tcPr>
                </a:tc>
                <a:tc>
                  <a:txBody>
                    <a:bodyPr/>
                    <a:lstStyle/>
                    <a:p>
                      <a:endParaRPr lang="en-GB" dirty="0"/>
                    </a:p>
                    <a:p>
                      <a:endParaRPr lang="en-GB" dirty="0"/>
                    </a:p>
                  </a:txBody>
                  <a:tcPr>
                    <a:solidFill>
                      <a:schemeClr val="accent2">
                        <a:lumMod val="20000"/>
                        <a:lumOff val="80000"/>
                      </a:schemeClr>
                    </a:solidFill>
                  </a:tcPr>
                </a:tc>
                <a:extLst>
                  <a:ext uri="{0D108BD9-81ED-4DB2-BD59-A6C34878D82A}">
                    <a16:rowId xmlns:a16="http://schemas.microsoft.com/office/drawing/2014/main" val="3163239155"/>
                  </a:ext>
                </a:extLst>
              </a:tr>
              <a:tr h="663748">
                <a:tc>
                  <a:txBody>
                    <a:bodyPr/>
                    <a:lstStyle/>
                    <a:p>
                      <a:endParaRPr lang="en-GB" dirty="0"/>
                    </a:p>
                    <a:p>
                      <a:endParaRPr lang="en-GB" dirty="0"/>
                    </a:p>
                    <a:p>
                      <a:endParaRPr lang="en-GB" dirty="0"/>
                    </a:p>
                    <a:p>
                      <a:endParaRPr lang="en-GB" dirty="0"/>
                    </a:p>
                  </a:txBody>
                  <a:tcPr/>
                </a:tc>
                <a:tc>
                  <a:txBody>
                    <a:bodyPr/>
                    <a:lstStyle/>
                    <a:p>
                      <a:endParaRPr lang="en-GB" dirty="0"/>
                    </a:p>
                    <a:p>
                      <a:endParaRPr lang="en-GB" dirty="0"/>
                    </a:p>
                    <a:p>
                      <a:endParaRPr lang="en-GB" dirty="0"/>
                    </a:p>
                  </a:txBody>
                  <a:tcPr/>
                </a:tc>
                <a:extLst>
                  <a:ext uri="{0D108BD9-81ED-4DB2-BD59-A6C34878D82A}">
                    <a16:rowId xmlns:a16="http://schemas.microsoft.com/office/drawing/2014/main" val="4157398074"/>
                  </a:ext>
                </a:extLst>
              </a:tr>
              <a:tr h="663748">
                <a:tc>
                  <a:txBody>
                    <a:bodyPr/>
                    <a:lstStyle/>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999506296"/>
                  </a:ext>
                </a:extLst>
              </a:tr>
              <a:tr h="663748">
                <a:tc>
                  <a:txBody>
                    <a:bodyPr/>
                    <a:lstStyle/>
                    <a:p>
                      <a:endParaRPr lang="en-GB" dirty="0"/>
                    </a:p>
                    <a:p>
                      <a:endParaRPr lang="en-GB" dirty="0"/>
                    </a:p>
                    <a:p>
                      <a:endParaRPr lang="en-GB" dirty="0"/>
                    </a:p>
                    <a:p>
                      <a:endParaRPr lang="en-GB" dirty="0"/>
                    </a:p>
                  </a:txBody>
                  <a:tcPr/>
                </a:tc>
                <a:tc>
                  <a:txBody>
                    <a:bodyPr/>
                    <a:lstStyle/>
                    <a:p>
                      <a:endParaRPr lang="en-GB" dirty="0"/>
                    </a:p>
                    <a:p>
                      <a:endParaRPr lang="en-GB" dirty="0"/>
                    </a:p>
                    <a:p>
                      <a:endParaRPr lang="en-GB" dirty="0"/>
                    </a:p>
                  </a:txBody>
                  <a:tcPr/>
                </a:tc>
                <a:extLst>
                  <a:ext uri="{0D108BD9-81ED-4DB2-BD59-A6C34878D82A}">
                    <a16:rowId xmlns:a16="http://schemas.microsoft.com/office/drawing/2014/main" val="3276059558"/>
                  </a:ext>
                </a:extLst>
              </a:tr>
            </a:tbl>
          </a:graphicData>
        </a:graphic>
      </p:graphicFrame>
      <p:sp>
        <p:nvSpPr>
          <p:cNvPr id="46" name="TextBox 45">
            <a:extLst>
              <a:ext uri="{FF2B5EF4-FFF2-40B4-BE49-F238E27FC236}">
                <a16:creationId xmlns:a16="http://schemas.microsoft.com/office/drawing/2014/main" id="{C435AFB1-48F0-8188-21B7-51E6EFBDF950}"/>
              </a:ext>
            </a:extLst>
          </p:cNvPr>
          <p:cNvSpPr txBox="1"/>
          <p:nvPr/>
        </p:nvSpPr>
        <p:spPr>
          <a:xfrm>
            <a:off x="6162148" y="1817489"/>
            <a:ext cx="4709846" cy="380542"/>
          </a:xfrm>
          <a:prstGeom prst="rect">
            <a:avLst/>
          </a:prstGeom>
          <a:solidFill>
            <a:schemeClr val="accent2">
              <a:lumMod val="60000"/>
              <a:lumOff val="40000"/>
            </a:schemeClr>
          </a:solidFill>
        </p:spPr>
        <p:txBody>
          <a:bodyPr wrap="square" rtlCol="0">
            <a:spAutoFit/>
          </a:bodyPr>
          <a:lstStyle/>
          <a:p>
            <a:pPr algn="ctr" defTabSz="457200"/>
            <a:r>
              <a:rPr lang="en-GB" dirty="0">
                <a:solidFill>
                  <a:prstClr val="black"/>
                </a:solidFill>
                <a:latin typeface="Calibri" panose="020F0502020204030204"/>
              </a:rPr>
              <a:t>Key Information </a:t>
            </a:r>
          </a:p>
        </p:txBody>
      </p:sp>
      <p:sp>
        <p:nvSpPr>
          <p:cNvPr id="50" name="TextBox 49">
            <a:extLst>
              <a:ext uri="{FF2B5EF4-FFF2-40B4-BE49-F238E27FC236}">
                <a16:creationId xmlns:a16="http://schemas.microsoft.com/office/drawing/2014/main" id="{FC29F3ED-B0E3-A53C-4C6E-E75C474BD308}"/>
              </a:ext>
            </a:extLst>
          </p:cNvPr>
          <p:cNvSpPr txBox="1"/>
          <p:nvPr/>
        </p:nvSpPr>
        <p:spPr>
          <a:xfrm>
            <a:off x="6147802" y="2266911"/>
            <a:ext cx="1602427" cy="938719"/>
          </a:xfrm>
          <a:prstGeom prst="rect">
            <a:avLst/>
          </a:prstGeom>
          <a:noFill/>
        </p:spPr>
        <p:txBody>
          <a:bodyPr wrap="square">
            <a:spAutoFit/>
          </a:bodyPr>
          <a:lstStyle/>
          <a:p>
            <a:pPr defTabSz="457200"/>
            <a:r>
              <a:rPr lang="en-US" sz="1100" dirty="0">
                <a:solidFill>
                  <a:prstClr val="black"/>
                </a:solidFill>
                <a:latin typeface="Calibri" panose="020F0502020204030204"/>
              </a:rPr>
              <a:t>England was attacked from Ireland (by Scots) and Europe (by Saxons). Britain then became ‘Anglo-Saxon’.</a:t>
            </a:r>
          </a:p>
        </p:txBody>
      </p:sp>
      <p:sp>
        <p:nvSpPr>
          <p:cNvPr id="52" name="TextBox 51">
            <a:extLst>
              <a:ext uri="{FF2B5EF4-FFF2-40B4-BE49-F238E27FC236}">
                <a16:creationId xmlns:a16="http://schemas.microsoft.com/office/drawing/2014/main" id="{D7F0DC9E-49B5-683A-0292-334F0FDB3651}"/>
              </a:ext>
            </a:extLst>
          </p:cNvPr>
          <p:cNvSpPr txBox="1"/>
          <p:nvPr/>
        </p:nvSpPr>
        <p:spPr>
          <a:xfrm>
            <a:off x="8515551" y="2404086"/>
            <a:ext cx="2237485" cy="430887"/>
          </a:xfrm>
          <a:prstGeom prst="rect">
            <a:avLst/>
          </a:prstGeom>
          <a:noFill/>
        </p:spPr>
        <p:txBody>
          <a:bodyPr wrap="square">
            <a:spAutoFit/>
          </a:bodyPr>
          <a:lstStyle/>
          <a:p>
            <a:pPr defTabSz="457200"/>
            <a:r>
              <a:rPr lang="en-US" sz="1100" dirty="0">
                <a:solidFill>
                  <a:prstClr val="black"/>
                </a:solidFill>
                <a:latin typeface="Calibri" panose="020F0502020204030204"/>
              </a:rPr>
              <a:t>Christianity became central to Anglo-Saxon life.</a:t>
            </a:r>
          </a:p>
        </p:txBody>
      </p:sp>
      <p:pic>
        <p:nvPicPr>
          <p:cNvPr id="53" name="Picture 52">
            <a:extLst>
              <a:ext uri="{FF2B5EF4-FFF2-40B4-BE49-F238E27FC236}">
                <a16:creationId xmlns:a16="http://schemas.microsoft.com/office/drawing/2014/main" id="{1825D8E6-A26D-96D8-3057-1B3E69F760B8}"/>
              </a:ext>
            </a:extLst>
          </p:cNvPr>
          <p:cNvPicPr>
            <a:picLocks noChangeAspect="1"/>
          </p:cNvPicPr>
          <p:nvPr/>
        </p:nvPicPr>
        <p:blipFill>
          <a:blip r:embed="rId22"/>
          <a:stretch>
            <a:fillRect/>
          </a:stretch>
        </p:blipFill>
        <p:spPr>
          <a:xfrm>
            <a:off x="6856847" y="1856914"/>
            <a:ext cx="309909" cy="309909"/>
          </a:xfrm>
          <a:prstGeom prst="rect">
            <a:avLst/>
          </a:prstGeom>
        </p:spPr>
      </p:pic>
      <p:pic>
        <p:nvPicPr>
          <p:cNvPr id="54" name="Picture 53">
            <a:extLst>
              <a:ext uri="{FF2B5EF4-FFF2-40B4-BE49-F238E27FC236}">
                <a16:creationId xmlns:a16="http://schemas.microsoft.com/office/drawing/2014/main" id="{C43C617B-99F9-A68E-6F75-F578F6044A15}"/>
              </a:ext>
            </a:extLst>
          </p:cNvPr>
          <p:cNvPicPr>
            <a:picLocks noChangeAspect="1"/>
          </p:cNvPicPr>
          <p:nvPr/>
        </p:nvPicPr>
        <p:blipFill>
          <a:blip r:embed="rId23"/>
          <a:stretch>
            <a:fillRect/>
          </a:stretch>
        </p:blipFill>
        <p:spPr>
          <a:xfrm>
            <a:off x="9983671" y="1877674"/>
            <a:ext cx="307778" cy="307778"/>
          </a:xfrm>
          <a:prstGeom prst="rect">
            <a:avLst/>
          </a:prstGeom>
        </p:spPr>
      </p:pic>
      <p:sp>
        <p:nvSpPr>
          <p:cNvPr id="56" name="TextBox 55">
            <a:extLst>
              <a:ext uri="{FF2B5EF4-FFF2-40B4-BE49-F238E27FC236}">
                <a16:creationId xmlns:a16="http://schemas.microsoft.com/office/drawing/2014/main" id="{7EC46570-CED6-41A3-46FE-AC0F2E93CD20}"/>
              </a:ext>
            </a:extLst>
          </p:cNvPr>
          <p:cNvSpPr txBox="1"/>
          <p:nvPr/>
        </p:nvSpPr>
        <p:spPr>
          <a:xfrm>
            <a:off x="6173449" y="3285063"/>
            <a:ext cx="2762336" cy="461665"/>
          </a:xfrm>
          <a:prstGeom prst="rect">
            <a:avLst/>
          </a:prstGeom>
          <a:noFill/>
        </p:spPr>
        <p:txBody>
          <a:bodyPr wrap="square">
            <a:spAutoFit/>
          </a:bodyPr>
          <a:lstStyle/>
          <a:p>
            <a:pPr defTabSz="457200"/>
            <a:r>
              <a:rPr lang="en-US" sz="1200" dirty="0">
                <a:solidFill>
                  <a:prstClr val="black"/>
                </a:solidFill>
                <a:latin typeface="Calibri" panose="020F0502020204030204"/>
              </a:rPr>
              <a:t>Despite a treaty, Wessex was split between King Alfred and the Danes. </a:t>
            </a:r>
          </a:p>
        </p:txBody>
      </p:sp>
      <p:sp>
        <p:nvSpPr>
          <p:cNvPr id="58" name="TextBox 57">
            <a:extLst>
              <a:ext uri="{FF2B5EF4-FFF2-40B4-BE49-F238E27FC236}">
                <a16:creationId xmlns:a16="http://schemas.microsoft.com/office/drawing/2014/main" id="{70D3BCCF-76CC-1EBE-7BF7-42B77FC403A5}"/>
              </a:ext>
            </a:extLst>
          </p:cNvPr>
          <p:cNvSpPr txBox="1"/>
          <p:nvPr/>
        </p:nvSpPr>
        <p:spPr>
          <a:xfrm>
            <a:off x="8562533" y="3324617"/>
            <a:ext cx="1384580" cy="938719"/>
          </a:xfrm>
          <a:prstGeom prst="rect">
            <a:avLst/>
          </a:prstGeom>
          <a:noFill/>
        </p:spPr>
        <p:txBody>
          <a:bodyPr wrap="square">
            <a:spAutoFit/>
          </a:bodyPr>
          <a:lstStyle/>
          <a:p>
            <a:pPr defTabSz="457200"/>
            <a:r>
              <a:rPr lang="en-US" sz="1100" dirty="0">
                <a:solidFill>
                  <a:prstClr val="black"/>
                </a:solidFill>
                <a:latin typeface="Calibri" panose="020F0502020204030204"/>
              </a:rPr>
              <a:t>East Anglia on the East coast of Britain is named after the Angles who settled there. </a:t>
            </a:r>
          </a:p>
        </p:txBody>
      </p:sp>
      <p:sp>
        <p:nvSpPr>
          <p:cNvPr id="60" name="TextBox 59">
            <a:extLst>
              <a:ext uri="{FF2B5EF4-FFF2-40B4-BE49-F238E27FC236}">
                <a16:creationId xmlns:a16="http://schemas.microsoft.com/office/drawing/2014/main" id="{5FF0C6AE-22CE-2253-4C21-94A90D2FD3A4}"/>
              </a:ext>
            </a:extLst>
          </p:cNvPr>
          <p:cNvSpPr txBox="1"/>
          <p:nvPr/>
        </p:nvSpPr>
        <p:spPr>
          <a:xfrm>
            <a:off x="6212779" y="4382258"/>
            <a:ext cx="2314605" cy="600164"/>
          </a:xfrm>
          <a:prstGeom prst="rect">
            <a:avLst/>
          </a:prstGeom>
          <a:noFill/>
        </p:spPr>
        <p:txBody>
          <a:bodyPr wrap="square">
            <a:spAutoFit/>
          </a:bodyPr>
          <a:lstStyle/>
          <a:p>
            <a:pPr defTabSz="457200"/>
            <a:r>
              <a:rPr lang="en-US" sz="1100" dirty="0">
                <a:solidFill>
                  <a:prstClr val="black"/>
                </a:solidFill>
                <a:latin typeface="Calibri" panose="020F0502020204030204"/>
              </a:rPr>
              <a:t>The Vikings raided England and eventually invaded its kingdoms. King Alfred of Wessex resisted!</a:t>
            </a:r>
          </a:p>
        </p:txBody>
      </p:sp>
      <p:sp>
        <p:nvSpPr>
          <p:cNvPr id="62" name="TextBox 61">
            <a:extLst>
              <a:ext uri="{FF2B5EF4-FFF2-40B4-BE49-F238E27FC236}">
                <a16:creationId xmlns:a16="http://schemas.microsoft.com/office/drawing/2014/main" id="{98859F19-388B-4D85-E0EF-15137B6217E1}"/>
              </a:ext>
            </a:extLst>
          </p:cNvPr>
          <p:cNvSpPr txBox="1"/>
          <p:nvPr/>
        </p:nvSpPr>
        <p:spPr>
          <a:xfrm>
            <a:off x="8543047" y="4433572"/>
            <a:ext cx="2209989" cy="430887"/>
          </a:xfrm>
          <a:prstGeom prst="rect">
            <a:avLst/>
          </a:prstGeom>
          <a:noFill/>
        </p:spPr>
        <p:txBody>
          <a:bodyPr wrap="square">
            <a:spAutoFit/>
          </a:bodyPr>
          <a:lstStyle/>
          <a:p>
            <a:pPr defTabSz="457200"/>
            <a:r>
              <a:rPr lang="en-US" sz="1100" dirty="0">
                <a:solidFill>
                  <a:prstClr val="black"/>
                </a:solidFill>
                <a:latin typeface="Calibri" panose="020F0502020204030204"/>
              </a:rPr>
              <a:t>Anglo-Saxon kings laid down laws called ‘dooms’.</a:t>
            </a:r>
          </a:p>
        </p:txBody>
      </p:sp>
      <p:sp>
        <p:nvSpPr>
          <p:cNvPr id="64" name="TextBox 63">
            <a:extLst>
              <a:ext uri="{FF2B5EF4-FFF2-40B4-BE49-F238E27FC236}">
                <a16:creationId xmlns:a16="http://schemas.microsoft.com/office/drawing/2014/main" id="{D40FFDFE-22FD-2E92-0E93-2DDA7E86FB8A}"/>
              </a:ext>
            </a:extLst>
          </p:cNvPr>
          <p:cNvSpPr txBox="1"/>
          <p:nvPr/>
        </p:nvSpPr>
        <p:spPr>
          <a:xfrm>
            <a:off x="6139942" y="5539328"/>
            <a:ext cx="2375609" cy="600164"/>
          </a:xfrm>
          <a:prstGeom prst="rect">
            <a:avLst/>
          </a:prstGeom>
          <a:noFill/>
        </p:spPr>
        <p:txBody>
          <a:bodyPr wrap="square">
            <a:spAutoFit/>
          </a:bodyPr>
          <a:lstStyle/>
          <a:p>
            <a:pPr defTabSz="457200"/>
            <a:r>
              <a:rPr lang="en-US" sz="1100" dirty="0">
                <a:solidFill>
                  <a:prstClr val="black"/>
                </a:solidFill>
                <a:latin typeface="Calibri" panose="020F0502020204030204"/>
              </a:rPr>
              <a:t>Conflict continued between Anglo-Saxons and Vikings until Harold Godwinson died at Hastings. </a:t>
            </a:r>
          </a:p>
        </p:txBody>
      </p:sp>
      <p:sp>
        <p:nvSpPr>
          <p:cNvPr id="66" name="TextBox 65">
            <a:extLst>
              <a:ext uri="{FF2B5EF4-FFF2-40B4-BE49-F238E27FC236}">
                <a16:creationId xmlns:a16="http://schemas.microsoft.com/office/drawing/2014/main" id="{025F5C05-9EF1-2A2A-9668-F0F76339E964}"/>
              </a:ext>
            </a:extLst>
          </p:cNvPr>
          <p:cNvSpPr txBox="1"/>
          <p:nvPr/>
        </p:nvSpPr>
        <p:spPr>
          <a:xfrm>
            <a:off x="8500764" y="5541137"/>
            <a:ext cx="4954554" cy="261610"/>
          </a:xfrm>
          <a:prstGeom prst="rect">
            <a:avLst/>
          </a:prstGeom>
          <a:noFill/>
        </p:spPr>
        <p:txBody>
          <a:bodyPr wrap="square">
            <a:spAutoFit/>
          </a:bodyPr>
          <a:lstStyle/>
          <a:p>
            <a:pPr defTabSz="457200"/>
            <a:r>
              <a:rPr lang="en-GB" sz="1100" dirty="0">
                <a:solidFill>
                  <a:prstClr val="black"/>
                </a:solidFill>
                <a:latin typeface="Calibri" panose="020F0502020204030204"/>
              </a:rPr>
              <a:t>Anglo-Saxon life was uncomfortable.</a:t>
            </a:r>
          </a:p>
        </p:txBody>
      </p:sp>
      <p:pic>
        <p:nvPicPr>
          <p:cNvPr id="68" name="Picture 67">
            <a:extLst>
              <a:ext uri="{FF2B5EF4-FFF2-40B4-BE49-F238E27FC236}">
                <a16:creationId xmlns:a16="http://schemas.microsoft.com/office/drawing/2014/main" id="{E06D8325-C27C-4F80-11BB-994FA18C9C54}"/>
              </a:ext>
            </a:extLst>
          </p:cNvPr>
          <p:cNvPicPr>
            <a:picLocks noChangeAspect="1"/>
          </p:cNvPicPr>
          <p:nvPr/>
        </p:nvPicPr>
        <p:blipFill>
          <a:blip r:embed="rId24"/>
          <a:stretch>
            <a:fillRect/>
          </a:stretch>
        </p:blipFill>
        <p:spPr>
          <a:xfrm>
            <a:off x="10385004" y="2373402"/>
            <a:ext cx="417756" cy="504788"/>
          </a:xfrm>
          <a:prstGeom prst="rect">
            <a:avLst/>
          </a:prstGeom>
        </p:spPr>
      </p:pic>
      <p:pic>
        <p:nvPicPr>
          <p:cNvPr id="70" name="Picture 69">
            <a:extLst>
              <a:ext uri="{FF2B5EF4-FFF2-40B4-BE49-F238E27FC236}">
                <a16:creationId xmlns:a16="http://schemas.microsoft.com/office/drawing/2014/main" id="{091BA3E1-3726-C020-20BE-4DEE1DFCBB63}"/>
              </a:ext>
            </a:extLst>
          </p:cNvPr>
          <p:cNvPicPr>
            <a:picLocks noChangeAspect="1"/>
          </p:cNvPicPr>
          <p:nvPr/>
        </p:nvPicPr>
        <p:blipFill>
          <a:blip r:embed="rId25"/>
          <a:stretch>
            <a:fillRect/>
          </a:stretch>
        </p:blipFill>
        <p:spPr>
          <a:xfrm>
            <a:off x="9977366" y="3392720"/>
            <a:ext cx="806532" cy="679835"/>
          </a:xfrm>
          <a:prstGeom prst="rect">
            <a:avLst/>
          </a:prstGeom>
        </p:spPr>
      </p:pic>
      <p:pic>
        <p:nvPicPr>
          <p:cNvPr id="72" name="Picture 71">
            <a:extLst>
              <a:ext uri="{FF2B5EF4-FFF2-40B4-BE49-F238E27FC236}">
                <a16:creationId xmlns:a16="http://schemas.microsoft.com/office/drawing/2014/main" id="{F431CCC2-7BB1-0A6E-EDAF-10549E2D45B0}"/>
              </a:ext>
            </a:extLst>
          </p:cNvPr>
          <p:cNvPicPr>
            <a:picLocks noChangeAspect="1"/>
          </p:cNvPicPr>
          <p:nvPr/>
        </p:nvPicPr>
        <p:blipFill>
          <a:blip r:embed="rId26"/>
          <a:stretch>
            <a:fillRect/>
          </a:stretch>
        </p:blipFill>
        <p:spPr>
          <a:xfrm>
            <a:off x="9671151" y="4767335"/>
            <a:ext cx="988001" cy="589384"/>
          </a:xfrm>
          <a:prstGeom prst="rect">
            <a:avLst/>
          </a:prstGeom>
        </p:spPr>
      </p:pic>
      <p:pic>
        <p:nvPicPr>
          <p:cNvPr id="74" name="Picture 73">
            <a:extLst>
              <a:ext uri="{FF2B5EF4-FFF2-40B4-BE49-F238E27FC236}">
                <a16:creationId xmlns:a16="http://schemas.microsoft.com/office/drawing/2014/main" id="{93D291A2-BB60-C985-24B1-7B4A24DF62E2}"/>
              </a:ext>
            </a:extLst>
          </p:cNvPr>
          <p:cNvPicPr>
            <a:picLocks noChangeAspect="1"/>
          </p:cNvPicPr>
          <p:nvPr/>
        </p:nvPicPr>
        <p:blipFill>
          <a:blip r:embed="rId27"/>
          <a:stretch>
            <a:fillRect/>
          </a:stretch>
        </p:blipFill>
        <p:spPr>
          <a:xfrm>
            <a:off x="9185271" y="5959793"/>
            <a:ext cx="829662" cy="590507"/>
          </a:xfrm>
          <a:prstGeom prst="rect">
            <a:avLst/>
          </a:prstGeom>
        </p:spPr>
      </p:pic>
      <p:pic>
        <p:nvPicPr>
          <p:cNvPr id="76" name="Picture 75">
            <a:extLst>
              <a:ext uri="{FF2B5EF4-FFF2-40B4-BE49-F238E27FC236}">
                <a16:creationId xmlns:a16="http://schemas.microsoft.com/office/drawing/2014/main" id="{2159F143-EAA5-3522-D25E-697B5C10552F}"/>
              </a:ext>
            </a:extLst>
          </p:cNvPr>
          <p:cNvPicPr>
            <a:picLocks noChangeAspect="1"/>
          </p:cNvPicPr>
          <p:nvPr/>
        </p:nvPicPr>
        <p:blipFill>
          <a:blip r:embed="rId28"/>
          <a:stretch>
            <a:fillRect/>
          </a:stretch>
        </p:blipFill>
        <p:spPr>
          <a:xfrm>
            <a:off x="7618616" y="2388940"/>
            <a:ext cx="817348" cy="614819"/>
          </a:xfrm>
          <a:prstGeom prst="rect">
            <a:avLst/>
          </a:prstGeom>
        </p:spPr>
      </p:pic>
      <p:pic>
        <p:nvPicPr>
          <p:cNvPr id="78" name="Picture 77">
            <a:extLst>
              <a:ext uri="{FF2B5EF4-FFF2-40B4-BE49-F238E27FC236}">
                <a16:creationId xmlns:a16="http://schemas.microsoft.com/office/drawing/2014/main" id="{C64773D5-8618-4C03-38E6-DC054AD6353A}"/>
              </a:ext>
            </a:extLst>
          </p:cNvPr>
          <p:cNvPicPr>
            <a:picLocks noChangeAspect="1"/>
          </p:cNvPicPr>
          <p:nvPr/>
        </p:nvPicPr>
        <p:blipFill>
          <a:blip r:embed="rId29"/>
          <a:stretch>
            <a:fillRect/>
          </a:stretch>
        </p:blipFill>
        <p:spPr>
          <a:xfrm>
            <a:off x="7006731" y="3723137"/>
            <a:ext cx="667556" cy="589508"/>
          </a:xfrm>
          <a:prstGeom prst="rect">
            <a:avLst/>
          </a:prstGeom>
        </p:spPr>
      </p:pic>
      <p:pic>
        <p:nvPicPr>
          <p:cNvPr id="82" name="Picture 81">
            <a:extLst>
              <a:ext uri="{FF2B5EF4-FFF2-40B4-BE49-F238E27FC236}">
                <a16:creationId xmlns:a16="http://schemas.microsoft.com/office/drawing/2014/main" id="{36E8CE98-6395-D85E-AD7E-7A85D289F61B}"/>
              </a:ext>
            </a:extLst>
          </p:cNvPr>
          <p:cNvPicPr>
            <a:picLocks noChangeAspect="1"/>
          </p:cNvPicPr>
          <p:nvPr/>
        </p:nvPicPr>
        <p:blipFill>
          <a:blip r:embed="rId2"/>
          <a:stretch>
            <a:fillRect/>
          </a:stretch>
        </p:blipFill>
        <p:spPr>
          <a:xfrm>
            <a:off x="7801218" y="4825312"/>
            <a:ext cx="666684" cy="654046"/>
          </a:xfrm>
          <a:prstGeom prst="rect">
            <a:avLst/>
          </a:prstGeom>
        </p:spPr>
      </p:pic>
      <p:pic>
        <p:nvPicPr>
          <p:cNvPr id="84" name="Picture 83">
            <a:extLst>
              <a:ext uri="{FF2B5EF4-FFF2-40B4-BE49-F238E27FC236}">
                <a16:creationId xmlns:a16="http://schemas.microsoft.com/office/drawing/2014/main" id="{E2787620-88EB-16BD-507C-AECE91AEE857}"/>
              </a:ext>
            </a:extLst>
          </p:cNvPr>
          <p:cNvPicPr>
            <a:picLocks noChangeAspect="1"/>
          </p:cNvPicPr>
          <p:nvPr/>
        </p:nvPicPr>
        <p:blipFill>
          <a:blip r:embed="rId30"/>
          <a:stretch>
            <a:fillRect/>
          </a:stretch>
        </p:blipFill>
        <p:spPr>
          <a:xfrm>
            <a:off x="6949014" y="6168556"/>
            <a:ext cx="886762" cy="488081"/>
          </a:xfrm>
          <a:prstGeom prst="rect">
            <a:avLst/>
          </a:prstGeom>
        </p:spPr>
      </p:pic>
      <p:pic>
        <p:nvPicPr>
          <p:cNvPr id="87" name="Picture 86">
            <a:extLst>
              <a:ext uri="{FF2B5EF4-FFF2-40B4-BE49-F238E27FC236}">
                <a16:creationId xmlns:a16="http://schemas.microsoft.com/office/drawing/2014/main" id="{3A671ACF-2D12-4BFA-0D79-EB07C8523177}"/>
              </a:ext>
            </a:extLst>
          </p:cNvPr>
          <p:cNvPicPr>
            <a:picLocks noChangeAspect="1"/>
          </p:cNvPicPr>
          <p:nvPr/>
        </p:nvPicPr>
        <p:blipFill>
          <a:blip r:embed="rId31"/>
          <a:stretch>
            <a:fillRect/>
          </a:stretch>
        </p:blipFill>
        <p:spPr>
          <a:xfrm>
            <a:off x="4335087" y="1906295"/>
            <a:ext cx="308890" cy="300761"/>
          </a:xfrm>
          <a:prstGeom prst="rect">
            <a:avLst/>
          </a:prstGeom>
        </p:spPr>
      </p:pic>
      <p:sp>
        <p:nvSpPr>
          <p:cNvPr id="92" name="TextBox 91">
            <a:extLst>
              <a:ext uri="{FF2B5EF4-FFF2-40B4-BE49-F238E27FC236}">
                <a16:creationId xmlns:a16="http://schemas.microsoft.com/office/drawing/2014/main" id="{17873E0E-4863-62A5-8DA2-36FD5B69A185}"/>
              </a:ext>
            </a:extLst>
          </p:cNvPr>
          <p:cNvSpPr txBox="1"/>
          <p:nvPr/>
        </p:nvSpPr>
        <p:spPr>
          <a:xfrm>
            <a:off x="1397455" y="5532918"/>
            <a:ext cx="4610174" cy="523220"/>
          </a:xfrm>
          <a:prstGeom prst="rect">
            <a:avLst/>
          </a:prstGeom>
          <a:solidFill>
            <a:schemeClr val="accent2">
              <a:lumMod val="60000"/>
              <a:lumOff val="40000"/>
            </a:schemeClr>
          </a:solidFill>
        </p:spPr>
        <p:txBody>
          <a:bodyPr wrap="square" rtlCol="0">
            <a:spAutoFit/>
          </a:bodyPr>
          <a:lstStyle/>
          <a:p>
            <a:pPr algn="ctr" defTabSz="457200"/>
            <a:r>
              <a:rPr lang="en-GB" sz="1400" dirty="0">
                <a:solidFill>
                  <a:prstClr val="black"/>
                </a:solidFill>
                <a:latin typeface="Calibri" panose="020F0502020204030204"/>
              </a:rPr>
              <a:t>Two sources of evidence on Anglo – Saxon life is Beowulf and Sutton Hoo. </a:t>
            </a:r>
          </a:p>
        </p:txBody>
      </p:sp>
      <p:pic>
        <p:nvPicPr>
          <p:cNvPr id="94" name="Picture 93">
            <a:extLst>
              <a:ext uri="{FF2B5EF4-FFF2-40B4-BE49-F238E27FC236}">
                <a16:creationId xmlns:a16="http://schemas.microsoft.com/office/drawing/2014/main" id="{AAA1E573-2D0B-4F61-6D47-8CDCA16B3336}"/>
              </a:ext>
            </a:extLst>
          </p:cNvPr>
          <p:cNvPicPr>
            <a:picLocks noChangeAspect="1"/>
          </p:cNvPicPr>
          <p:nvPr/>
        </p:nvPicPr>
        <p:blipFill>
          <a:blip r:embed="rId32"/>
          <a:stretch>
            <a:fillRect/>
          </a:stretch>
        </p:blipFill>
        <p:spPr>
          <a:xfrm>
            <a:off x="1575699" y="5839410"/>
            <a:ext cx="1319975" cy="906692"/>
          </a:xfrm>
          <a:prstGeom prst="rect">
            <a:avLst/>
          </a:prstGeom>
        </p:spPr>
      </p:pic>
      <p:pic>
        <p:nvPicPr>
          <p:cNvPr id="96" name="Picture 95">
            <a:extLst>
              <a:ext uri="{FF2B5EF4-FFF2-40B4-BE49-F238E27FC236}">
                <a16:creationId xmlns:a16="http://schemas.microsoft.com/office/drawing/2014/main" id="{50948D04-1D7B-B4D3-DBE4-0813F6CA7FFE}"/>
              </a:ext>
            </a:extLst>
          </p:cNvPr>
          <p:cNvPicPr>
            <a:picLocks noChangeAspect="1"/>
          </p:cNvPicPr>
          <p:nvPr/>
        </p:nvPicPr>
        <p:blipFill>
          <a:blip r:embed="rId33"/>
          <a:stretch>
            <a:fillRect/>
          </a:stretch>
        </p:blipFill>
        <p:spPr>
          <a:xfrm>
            <a:off x="4802511" y="5846320"/>
            <a:ext cx="917959" cy="899782"/>
          </a:xfrm>
          <a:prstGeom prst="rect">
            <a:avLst/>
          </a:prstGeom>
        </p:spPr>
      </p:pic>
      <p:pic>
        <p:nvPicPr>
          <p:cNvPr id="29" name="Picture 28">
            <a:extLst>
              <a:ext uri="{FF2B5EF4-FFF2-40B4-BE49-F238E27FC236}">
                <a16:creationId xmlns:a16="http://schemas.microsoft.com/office/drawing/2014/main" id="{E75E92A2-CEBB-56AB-B23C-D6D43EB792BF}"/>
              </a:ext>
            </a:extLst>
          </p:cNvPr>
          <p:cNvPicPr>
            <a:picLocks noChangeAspect="1"/>
          </p:cNvPicPr>
          <p:nvPr/>
        </p:nvPicPr>
        <p:blipFill>
          <a:blip r:embed="rId34"/>
          <a:stretch>
            <a:fillRect/>
          </a:stretch>
        </p:blipFill>
        <p:spPr>
          <a:xfrm>
            <a:off x="1375738" y="79832"/>
            <a:ext cx="686816" cy="558038"/>
          </a:xfrm>
          <a:prstGeom prst="rect">
            <a:avLst/>
          </a:prstGeom>
        </p:spPr>
      </p:pic>
      <p:pic>
        <p:nvPicPr>
          <p:cNvPr id="33" name="Picture 32">
            <a:extLst>
              <a:ext uri="{FF2B5EF4-FFF2-40B4-BE49-F238E27FC236}">
                <a16:creationId xmlns:a16="http://schemas.microsoft.com/office/drawing/2014/main" id="{5E36885A-59B3-2E8A-53E9-E9CB9B055E45}"/>
              </a:ext>
            </a:extLst>
          </p:cNvPr>
          <p:cNvPicPr>
            <a:picLocks noChangeAspect="1"/>
          </p:cNvPicPr>
          <p:nvPr/>
        </p:nvPicPr>
        <p:blipFill>
          <a:blip r:embed="rId35"/>
          <a:stretch>
            <a:fillRect/>
          </a:stretch>
        </p:blipFill>
        <p:spPr>
          <a:xfrm>
            <a:off x="10116144" y="119637"/>
            <a:ext cx="832833" cy="335864"/>
          </a:xfrm>
          <a:prstGeom prst="rect">
            <a:avLst/>
          </a:prstGeom>
        </p:spPr>
      </p:pic>
      <p:sp>
        <p:nvSpPr>
          <p:cNvPr id="27" name="Rectangle 26">
            <a:extLst>
              <a:ext uri="{FF2B5EF4-FFF2-40B4-BE49-F238E27FC236}">
                <a16:creationId xmlns:a16="http://schemas.microsoft.com/office/drawing/2014/main" id="{B6705BB3-E806-A44E-51B4-1B127CF648C0}"/>
              </a:ext>
            </a:extLst>
          </p:cNvPr>
          <p:cNvSpPr/>
          <p:nvPr/>
        </p:nvSpPr>
        <p:spPr>
          <a:xfrm>
            <a:off x="3253355" y="5803267"/>
            <a:ext cx="954122" cy="198572"/>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extLst>
      <p:ext uri="{BB962C8B-B14F-4D97-AF65-F5344CB8AC3E}">
        <p14:creationId xmlns:p14="http://schemas.microsoft.com/office/powerpoint/2010/main" val="3401703862"/>
      </p:ext>
    </p:extLst>
  </p:cSld>
  <p:clrMapOvr>
    <a:masterClrMapping/>
  </p:clrMapOvr>
</p:sld>
</file>

<file path=ppt/theme/theme1.xml><?xml version="1.0" encoding="utf-8"?>
<a:theme xmlns:a="http://schemas.openxmlformats.org/drawingml/2006/main" name="Parce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1C993C11435468C6997067B56A476" ma:contentTypeVersion="13" ma:contentTypeDescription="Create a new document." ma:contentTypeScope="" ma:versionID="421b9c114b3f969dc23e3f7119080e25">
  <xsd:schema xmlns:xsd="http://www.w3.org/2001/XMLSchema" xmlns:xs="http://www.w3.org/2001/XMLSchema" xmlns:p="http://schemas.microsoft.com/office/2006/metadata/properties" xmlns:ns2="14028459-005d-4a43-802a-e545a1c4cd1b" xmlns:ns3="da033c91-5507-4732-be57-93588cc08d59" targetNamespace="http://schemas.microsoft.com/office/2006/metadata/properties" ma:root="true" ma:fieldsID="f0fff795aacfe3fa53e017e5a975a89e" ns2:_="" ns3:_="">
    <xsd:import namespace="14028459-005d-4a43-802a-e545a1c4cd1b"/>
    <xsd:import namespace="da033c91-5507-4732-be57-93588cc08d59"/>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28459-005d-4a43-802a-e545a1c4cd1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033c91-5507-4732-be57-93588cc08d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028459-005d-4a43-802a-e545a1c4cd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842B74-FBCF-4F33-BE1B-CFEBA1BBE127}"/>
</file>

<file path=customXml/itemProps2.xml><?xml version="1.0" encoding="utf-8"?>
<ds:datastoreItem xmlns:ds="http://schemas.openxmlformats.org/officeDocument/2006/customXml" ds:itemID="{B321F3F7-0FB2-4B73-B11F-7A3CD87D1036}">
  <ds:schemaRefs>
    <ds:schemaRef ds:uri="http://schemas.microsoft.com/sharepoint/v3/contenttype/forms"/>
  </ds:schemaRefs>
</ds:datastoreItem>
</file>

<file path=customXml/itemProps3.xml><?xml version="1.0" encoding="utf-8"?>
<ds:datastoreItem xmlns:ds="http://schemas.openxmlformats.org/officeDocument/2006/customXml" ds:itemID="{863AE259-18AB-480C-A939-A5832AC836CB}">
  <ds:schemaRefs>
    <ds:schemaRef ds:uri="http://schemas.microsoft.com/office/infopath/2007/PartnerControls"/>
    <ds:schemaRef ds:uri="http://schemas.microsoft.com/office/2006/documentManagement/types"/>
    <ds:schemaRef ds:uri="fbfaf87b-7bdd-4c4f-a8f3-ec676afede73"/>
    <ds:schemaRef ds:uri="http://schemas.openxmlformats.org/package/2006/metadata/core-properties"/>
    <ds:schemaRef ds:uri="http://purl.org/dc/dcmitype/"/>
    <ds:schemaRef ds:uri="597c8b6c-d28d-4116-9221-2285f0b83890"/>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TotalTime>
  <Words>1029</Words>
  <Application>Microsoft Office PowerPoint</Application>
  <PresentationFormat>Widescreen</PresentationFormat>
  <Paragraphs>125</Paragraphs>
  <Slides>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Arial</vt:lpstr>
      <vt:lpstr>Arial Rounded MT Bold</vt:lpstr>
      <vt:lpstr>Calibri</vt:lpstr>
      <vt:lpstr>Calibri Light</vt:lpstr>
      <vt:lpstr>Comic Sans MS</vt:lpstr>
      <vt:lpstr>Gill Sans MT</vt:lpstr>
      <vt:lpstr>Linkpen 27b Join</vt:lpstr>
      <vt:lpstr>Parcel</vt:lpstr>
      <vt:lpstr>Office Theme</vt:lpstr>
      <vt:lpstr>PowerPoint Presentation</vt:lpstr>
      <vt:lpstr>Year 5 – Properties of Materials</vt:lpstr>
      <vt:lpstr>PowerPoint Presentation</vt:lpstr>
    </vt:vector>
  </TitlesOfParts>
  <Company>Enquire Learning Trus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Kimberley Rands</dc:creator>
  <cp:lastModifiedBy>Kimberley Rands</cp:lastModifiedBy>
  <cp:revision>1</cp:revision>
  <dcterms:created xsi:type="dcterms:W3CDTF">2025-01-10T15:41:05Z</dcterms:created>
  <dcterms:modified xsi:type="dcterms:W3CDTF">2025-01-10T15:48:48Z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0x0101003F51C993C11435468C6997067B56A476</vt:lpwstr>
  </property>
  <property fmtid="{D5CDD505-2E9C-101B-9397-08002B2CF9AE}" pid="3" name="MediaServiceImageTags">
    <vt:lpwstr/>
  </property>
</Properties>
</file>