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9BE"/>
    <a:srgbClr val="C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76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bel Atkin" userId="df711dd0-d6a4-43ee-b058-345fa697cc2c" providerId="ADAL" clId="{B69BA99E-4D84-43B1-9FCA-BCA848D44604}"/>
    <pc:docChg chg="delSld">
      <pc:chgData name="Annabel Atkin" userId="df711dd0-d6a4-43ee-b058-345fa697cc2c" providerId="ADAL" clId="{B69BA99E-4D84-43B1-9FCA-BCA848D44604}" dt="2023-01-20T14:33:23.445" v="0" actId="47"/>
      <pc:docMkLst>
        <pc:docMk/>
      </pc:docMkLst>
      <pc:sldChg chg="del">
        <pc:chgData name="Annabel Atkin" userId="df711dd0-d6a4-43ee-b058-345fa697cc2c" providerId="ADAL" clId="{B69BA99E-4D84-43B1-9FCA-BCA848D44604}" dt="2023-01-20T14:33:23.445" v="0" actId="47"/>
        <pc:sldMkLst>
          <pc:docMk/>
          <pc:sldMk cId="3579260426" sldId="257"/>
        </pc:sldMkLst>
      </pc:sldChg>
    </pc:docChg>
  </pc:docChgLst>
  <pc:docChgLst>
    <pc:chgData name="Whiting, Tracey" userId="335d7ac8-e69a-49aa-8f4d-b21638280f7e" providerId="ADAL" clId="{02A2CFE6-BEF3-4A23-A27A-3329EE6FC243}"/>
    <pc:docChg chg="custSel addSld modSld">
      <pc:chgData name="Whiting, Tracey" userId="335d7ac8-e69a-49aa-8f4d-b21638280f7e" providerId="ADAL" clId="{02A2CFE6-BEF3-4A23-A27A-3329EE6FC243}" dt="2023-01-08T19:16:04.488" v="521" actId="20577"/>
      <pc:docMkLst>
        <pc:docMk/>
      </pc:docMkLst>
      <pc:sldChg chg="delSp modSp mod">
        <pc:chgData name="Whiting, Tracey" userId="335d7ac8-e69a-49aa-8f4d-b21638280f7e" providerId="ADAL" clId="{02A2CFE6-BEF3-4A23-A27A-3329EE6FC243}" dt="2023-01-08T18:59:52.211" v="408" actId="207"/>
        <pc:sldMkLst>
          <pc:docMk/>
          <pc:sldMk cId="3497726233" sldId="256"/>
        </pc:sldMkLst>
        <pc:spChg chg="mod">
          <ac:chgData name="Whiting, Tracey" userId="335d7ac8-e69a-49aa-8f4d-b21638280f7e" providerId="ADAL" clId="{02A2CFE6-BEF3-4A23-A27A-3329EE6FC243}" dt="2023-01-08T18:59:52.211" v="408" actId="207"/>
          <ac:spMkLst>
            <pc:docMk/>
            <pc:sldMk cId="3497726233" sldId="256"/>
            <ac:spMk id="6" creationId="{00000000-0000-0000-0000-000000000000}"/>
          </ac:spMkLst>
        </pc:spChg>
        <pc:spChg chg="mod">
          <ac:chgData name="Whiting, Tracey" userId="335d7ac8-e69a-49aa-8f4d-b21638280f7e" providerId="ADAL" clId="{02A2CFE6-BEF3-4A23-A27A-3329EE6FC243}" dt="2023-01-08T18:59:37.737" v="406" actId="1076"/>
          <ac:spMkLst>
            <pc:docMk/>
            <pc:sldMk cId="3497726233" sldId="256"/>
            <ac:spMk id="7" creationId="{00000000-0000-0000-0000-000000000000}"/>
          </ac:spMkLst>
        </pc:spChg>
        <pc:spChg chg="mod">
          <ac:chgData name="Whiting, Tracey" userId="335d7ac8-e69a-49aa-8f4d-b21638280f7e" providerId="ADAL" clId="{02A2CFE6-BEF3-4A23-A27A-3329EE6FC243}" dt="2023-01-08T18:55:16.767" v="275" actId="1076"/>
          <ac:spMkLst>
            <pc:docMk/>
            <pc:sldMk cId="3497726233" sldId="256"/>
            <ac:spMk id="12" creationId="{2A070B2D-65B0-D4DE-FED2-273898156AC2}"/>
          </ac:spMkLst>
        </pc:spChg>
        <pc:spChg chg="mod">
          <ac:chgData name="Whiting, Tracey" userId="335d7ac8-e69a-49aa-8f4d-b21638280f7e" providerId="ADAL" clId="{02A2CFE6-BEF3-4A23-A27A-3329EE6FC243}" dt="2023-01-08T18:55:12.259" v="274" actId="1076"/>
          <ac:spMkLst>
            <pc:docMk/>
            <pc:sldMk cId="3497726233" sldId="256"/>
            <ac:spMk id="14" creationId="{00000000-0000-0000-0000-000000000000}"/>
          </ac:spMkLst>
        </pc:spChg>
        <pc:spChg chg="mod">
          <ac:chgData name="Whiting, Tracey" userId="335d7ac8-e69a-49aa-8f4d-b21638280f7e" providerId="ADAL" clId="{02A2CFE6-BEF3-4A23-A27A-3329EE6FC243}" dt="2023-01-08T18:50:11.923" v="93" actId="113"/>
          <ac:spMkLst>
            <pc:docMk/>
            <pc:sldMk cId="3497726233" sldId="256"/>
            <ac:spMk id="22" creationId="{00000000-0000-0000-0000-000000000000}"/>
          </ac:spMkLst>
        </pc:spChg>
        <pc:picChg chg="del">
          <ac:chgData name="Whiting, Tracey" userId="335d7ac8-e69a-49aa-8f4d-b21638280f7e" providerId="ADAL" clId="{02A2CFE6-BEF3-4A23-A27A-3329EE6FC243}" dt="2023-01-08T18:55:50.134" v="276" actId="478"/>
          <ac:picMkLst>
            <pc:docMk/>
            <pc:sldMk cId="3497726233" sldId="256"/>
            <ac:picMk id="11" creationId="{6E05684B-F0CC-40A3-DD30-1B33D6BACF03}"/>
          </ac:picMkLst>
        </pc:picChg>
      </pc:sldChg>
      <pc:sldChg chg="addSp delSp modSp new mod">
        <pc:chgData name="Whiting, Tracey" userId="335d7ac8-e69a-49aa-8f4d-b21638280f7e" providerId="ADAL" clId="{02A2CFE6-BEF3-4A23-A27A-3329EE6FC243}" dt="2023-01-08T19:16:04.488" v="521" actId="20577"/>
        <pc:sldMkLst>
          <pc:docMk/>
          <pc:sldMk cId="3579260426" sldId="257"/>
        </pc:sldMkLst>
        <pc:spChg chg="mod">
          <ac:chgData name="Whiting, Tracey" userId="335d7ac8-e69a-49aa-8f4d-b21638280f7e" providerId="ADAL" clId="{02A2CFE6-BEF3-4A23-A27A-3329EE6FC243}" dt="2023-01-08T19:16:04.488" v="521" actId="20577"/>
          <ac:spMkLst>
            <pc:docMk/>
            <pc:sldMk cId="3579260426" sldId="257"/>
            <ac:spMk id="2" creationId="{88BDAA75-17D5-B80B-94F0-AC011A89C976}"/>
          </ac:spMkLst>
        </pc:spChg>
        <pc:spChg chg="del mod">
          <ac:chgData name="Whiting, Tracey" userId="335d7ac8-e69a-49aa-8f4d-b21638280f7e" providerId="ADAL" clId="{02A2CFE6-BEF3-4A23-A27A-3329EE6FC243}" dt="2023-01-08T19:03:02.394" v="428" actId="478"/>
          <ac:spMkLst>
            <pc:docMk/>
            <pc:sldMk cId="3579260426" sldId="257"/>
            <ac:spMk id="3" creationId="{AD8DC018-76D6-AC3E-FE56-FF434FD4AE95}"/>
          </ac:spMkLst>
        </pc:spChg>
        <pc:spChg chg="add mod">
          <ac:chgData name="Whiting, Tracey" userId="335d7ac8-e69a-49aa-8f4d-b21638280f7e" providerId="ADAL" clId="{02A2CFE6-BEF3-4A23-A27A-3329EE6FC243}" dt="2023-01-08T19:04:56.583" v="460" actId="20577"/>
          <ac:spMkLst>
            <pc:docMk/>
            <pc:sldMk cId="3579260426" sldId="257"/>
            <ac:spMk id="6" creationId="{62236E2B-384B-FD7E-82DF-B4E38D9B6A04}"/>
          </ac:spMkLst>
        </pc:spChg>
        <pc:spChg chg="add mod">
          <ac:chgData name="Whiting, Tracey" userId="335d7ac8-e69a-49aa-8f4d-b21638280f7e" providerId="ADAL" clId="{02A2CFE6-BEF3-4A23-A27A-3329EE6FC243}" dt="2023-01-08T19:06:33.629" v="469" actId="20577"/>
          <ac:spMkLst>
            <pc:docMk/>
            <pc:sldMk cId="3579260426" sldId="257"/>
            <ac:spMk id="10" creationId="{D168877A-8D9E-2FE1-0842-B1B51FA5BEEB}"/>
          </ac:spMkLst>
        </pc:spChg>
        <pc:spChg chg="add mod">
          <ac:chgData name="Whiting, Tracey" userId="335d7ac8-e69a-49aa-8f4d-b21638280f7e" providerId="ADAL" clId="{02A2CFE6-BEF3-4A23-A27A-3329EE6FC243}" dt="2023-01-08T19:14:15.932" v="487" actId="20577"/>
          <ac:spMkLst>
            <pc:docMk/>
            <pc:sldMk cId="3579260426" sldId="257"/>
            <ac:spMk id="16" creationId="{E26F78F1-6A6C-7447-7077-6E1278D7BDB9}"/>
          </ac:spMkLst>
        </pc:spChg>
        <pc:spChg chg="add mod">
          <ac:chgData name="Whiting, Tracey" userId="335d7ac8-e69a-49aa-8f4d-b21638280f7e" providerId="ADAL" clId="{02A2CFE6-BEF3-4A23-A27A-3329EE6FC243}" dt="2023-01-08T19:15:48.366" v="496" actId="20577"/>
          <ac:spMkLst>
            <pc:docMk/>
            <pc:sldMk cId="3579260426" sldId="257"/>
            <ac:spMk id="18" creationId="{A9FD92BC-CA22-8919-4C03-FBC3995990EE}"/>
          </ac:spMkLst>
        </pc:spChg>
        <pc:picChg chg="add mod">
          <ac:chgData name="Whiting, Tracey" userId="335d7ac8-e69a-49aa-8f4d-b21638280f7e" providerId="ADAL" clId="{02A2CFE6-BEF3-4A23-A27A-3329EE6FC243}" dt="2023-01-08T19:03:14.566" v="431" actId="1076"/>
          <ac:picMkLst>
            <pc:docMk/>
            <pc:sldMk cId="3579260426" sldId="257"/>
            <ac:picMk id="5" creationId="{E4FB09EE-F4C1-CD86-FCE3-201B2B07A1BA}"/>
          </ac:picMkLst>
        </pc:picChg>
        <pc:picChg chg="add mod">
          <ac:chgData name="Whiting, Tracey" userId="335d7ac8-e69a-49aa-8f4d-b21638280f7e" providerId="ADAL" clId="{02A2CFE6-BEF3-4A23-A27A-3329EE6FC243}" dt="2023-01-08T19:06:02.990" v="463" actId="1076"/>
          <ac:picMkLst>
            <pc:docMk/>
            <pc:sldMk cId="3579260426" sldId="257"/>
            <ac:picMk id="8" creationId="{0B8CFDBC-3754-2F51-AED7-50E385545EBA}"/>
          </ac:picMkLst>
        </pc:picChg>
        <pc:picChg chg="add mod">
          <ac:chgData name="Whiting, Tracey" userId="335d7ac8-e69a-49aa-8f4d-b21638280f7e" providerId="ADAL" clId="{02A2CFE6-BEF3-4A23-A27A-3329EE6FC243}" dt="2023-01-08T19:13:49.568" v="478" actId="1076"/>
          <ac:picMkLst>
            <pc:docMk/>
            <pc:sldMk cId="3579260426" sldId="257"/>
            <ac:picMk id="12" creationId="{1A9EF45D-B377-ECEA-9E80-EE173C242F84}"/>
          </ac:picMkLst>
        </pc:picChg>
        <pc:picChg chg="add mod">
          <ac:chgData name="Whiting, Tracey" userId="335d7ac8-e69a-49aa-8f4d-b21638280f7e" providerId="ADAL" clId="{02A2CFE6-BEF3-4A23-A27A-3329EE6FC243}" dt="2023-01-08T19:13:45.489" v="477" actId="1076"/>
          <ac:picMkLst>
            <pc:docMk/>
            <pc:sldMk cId="3579260426" sldId="257"/>
            <ac:picMk id="14" creationId="{B11F652C-5E6E-B309-767A-6AB7DAC11DF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20/01/2023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20/01/2023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20/01/2023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20/01/2023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579981" y="7937"/>
            <a:ext cx="11712633" cy="914776"/>
          </a:xfrm>
        </p:spPr>
        <p:txBody>
          <a:bodyPr>
            <a:normAutofit/>
          </a:bodyPr>
          <a:lstStyle/>
          <a:p>
            <a:r>
              <a:rPr lang="en-GB" b="1" dirty="0">
                <a:solidFill>
                  <a:schemeClr val="accent5"/>
                </a:solidFill>
              </a:rPr>
              <a:t>REWARDS</a:t>
            </a:r>
            <a:r>
              <a:rPr lang="en-GB" sz="4900" dirty="0">
                <a:solidFill>
                  <a:schemeClr val="accent5"/>
                </a:solidFill>
              </a:rPr>
              <a:t> AT KEELBY</a:t>
            </a:r>
          </a:p>
        </p:txBody>
      </p:sp>
      <p:sp>
        <p:nvSpPr>
          <p:cNvPr id="6" name="TextBox 5"/>
          <p:cNvSpPr txBox="1"/>
          <p:nvPr/>
        </p:nvSpPr>
        <p:spPr>
          <a:xfrm>
            <a:off x="93279" y="193951"/>
            <a:ext cx="2139246" cy="1384995"/>
          </a:xfrm>
          <a:prstGeom prst="rect">
            <a:avLst/>
          </a:prstGeom>
          <a:solidFill>
            <a:schemeClr val="accent5"/>
          </a:solidFill>
          <a:ln>
            <a:solidFill>
              <a:schemeClr val="accent1"/>
            </a:solidFill>
          </a:ln>
        </p:spPr>
        <p:txBody>
          <a:bodyPr wrap="square" rtlCol="0">
            <a:spAutoFit/>
          </a:bodyPr>
          <a:lstStyle/>
          <a:p>
            <a:r>
              <a:rPr lang="en-US" sz="1200" dirty="0">
                <a:solidFill>
                  <a:schemeClr val="bg1"/>
                </a:solidFill>
              </a:rPr>
              <a:t>At </a:t>
            </a:r>
            <a:r>
              <a:rPr lang="en-US" sz="1200" dirty="0" err="1">
                <a:solidFill>
                  <a:schemeClr val="bg1"/>
                </a:solidFill>
              </a:rPr>
              <a:t>Keelby</a:t>
            </a:r>
            <a:r>
              <a:rPr lang="en-US" sz="1200" dirty="0">
                <a:solidFill>
                  <a:schemeClr val="bg1"/>
                </a:solidFill>
              </a:rPr>
              <a:t> Primary Academy we </a:t>
            </a:r>
            <a:r>
              <a:rPr lang="en-US" sz="1200" dirty="0" err="1">
                <a:solidFill>
                  <a:schemeClr val="bg1"/>
                </a:solidFill>
              </a:rPr>
              <a:t>recognise</a:t>
            </a:r>
            <a:r>
              <a:rPr lang="en-US" sz="1200" dirty="0">
                <a:solidFill>
                  <a:schemeClr val="bg1"/>
                </a:solidFill>
              </a:rPr>
              <a:t> the importance of providing children with encouragement and rewards for positive </a:t>
            </a:r>
            <a:r>
              <a:rPr lang="en-US" sz="1200" dirty="0" err="1">
                <a:solidFill>
                  <a:schemeClr val="bg1"/>
                </a:solidFill>
              </a:rPr>
              <a:t>behaviour</a:t>
            </a:r>
            <a:r>
              <a:rPr lang="en-US" sz="1200" dirty="0">
                <a:solidFill>
                  <a:schemeClr val="bg1"/>
                </a:solidFill>
              </a:rPr>
              <a:t>, effort, perseverance and exceptional  learning </a:t>
            </a:r>
            <a:r>
              <a:rPr lang="en-US" sz="1200" dirty="0" err="1">
                <a:solidFill>
                  <a:schemeClr val="bg1"/>
                </a:solidFill>
              </a:rPr>
              <a:t>behaviours</a:t>
            </a:r>
            <a:r>
              <a:rPr lang="en-US" sz="1200" dirty="0">
                <a:solidFill>
                  <a:schemeClr val="bg1"/>
                </a:solidFill>
              </a:rPr>
              <a:t>. </a:t>
            </a:r>
            <a:endParaRPr lang="en-GB" sz="1200" dirty="0">
              <a:solidFill>
                <a:schemeClr val="bg1"/>
              </a:solidFill>
            </a:endParaRPr>
          </a:p>
        </p:txBody>
      </p:sp>
      <p:sp>
        <p:nvSpPr>
          <p:cNvPr id="7" name="TextBox 6"/>
          <p:cNvSpPr txBox="1"/>
          <p:nvPr/>
        </p:nvSpPr>
        <p:spPr bwMode="black">
          <a:xfrm>
            <a:off x="93279" y="1739753"/>
            <a:ext cx="2139246" cy="4955203"/>
          </a:xfrm>
          <a:prstGeom prst="rect">
            <a:avLst/>
          </a:prstGeom>
          <a:noFill/>
          <a:ln w="25400">
            <a:solidFill>
              <a:schemeClr val="accent1"/>
            </a:solidFill>
            <a:prstDash val="sysDash"/>
          </a:ln>
        </p:spPr>
        <p:txBody>
          <a:bodyPr wrap="square" rtlCol="0">
            <a:spAutoFit/>
          </a:bodyPr>
          <a:lstStyle/>
          <a:p>
            <a:pPr algn="ctr"/>
            <a:r>
              <a:rPr lang="en-GB" sz="1600" b="1" dirty="0"/>
              <a:t>General Rewards</a:t>
            </a:r>
          </a:p>
          <a:p>
            <a:pPr marL="85725" indent="-85725">
              <a:buFont typeface="Arial" panose="020B0604020202020204" pitchFamily="34" charset="0"/>
              <a:buChar char="•"/>
            </a:pPr>
            <a:r>
              <a:rPr lang="en-US" sz="1200" b="1" dirty="0"/>
              <a:t>Verbal &amp; non-verbal praise </a:t>
            </a:r>
            <a:r>
              <a:rPr lang="en-US" sz="1200" dirty="0"/>
              <a:t>(thumbs up, smile</a:t>
            </a:r>
            <a:r>
              <a:rPr lang="en-US" sz="1200" b="1" dirty="0"/>
              <a:t> </a:t>
            </a:r>
            <a:r>
              <a:rPr lang="en-US" sz="1200" dirty="0"/>
              <a:t>etc.)</a:t>
            </a:r>
          </a:p>
          <a:p>
            <a:pPr marL="85725" indent="-85725">
              <a:buFont typeface="Arial" panose="020B0604020202020204" pitchFamily="34" charset="0"/>
              <a:buChar char="•"/>
            </a:pPr>
            <a:r>
              <a:rPr lang="en-US" sz="1200" b="1" dirty="0"/>
              <a:t>Name moved towards the top star or gold area of the </a:t>
            </a:r>
            <a:r>
              <a:rPr lang="en-US" sz="1200" b="1" dirty="0" err="1"/>
              <a:t>behaviour</a:t>
            </a:r>
            <a:r>
              <a:rPr lang="en-US" sz="1200" b="1" dirty="0"/>
              <a:t> chart</a:t>
            </a:r>
          </a:p>
          <a:p>
            <a:pPr marL="85725" indent="-85725">
              <a:buFont typeface="Arial" panose="020B0604020202020204" pitchFamily="34" charset="0"/>
              <a:buChar char="•"/>
            </a:pPr>
            <a:r>
              <a:rPr lang="en-US" sz="1200" b="1" dirty="0"/>
              <a:t>Individual class specific rewards chosen by the class or teacher </a:t>
            </a:r>
            <a:r>
              <a:rPr lang="en-US" sz="1200" dirty="0"/>
              <a:t>(e.g. choose the end of the day story, first in the lunch line, standing ovation, acknowledgement of feelings of pride and achievement etc.)</a:t>
            </a:r>
          </a:p>
          <a:p>
            <a:pPr marL="85725" indent="-85725">
              <a:buFont typeface="Arial" panose="020B0604020202020204" pitchFamily="34" charset="0"/>
              <a:buChar char="•"/>
            </a:pPr>
            <a:r>
              <a:rPr lang="en-US" sz="1200" b="1" dirty="0"/>
              <a:t>Sharing remarkable work with a member of SLT (</a:t>
            </a:r>
            <a:r>
              <a:rPr lang="en-US" sz="1200" dirty="0"/>
              <a:t>Head of School, Executive Principal) having their work photocopied for the ‘Remarkable Work’ books in the SLT office)</a:t>
            </a:r>
          </a:p>
          <a:p>
            <a:pPr marL="85725" indent="-85725">
              <a:buFont typeface="Arial" panose="020B0604020202020204" pitchFamily="34" charset="0"/>
              <a:buChar char="•"/>
            </a:pPr>
            <a:r>
              <a:rPr lang="en-US" sz="1200" b="1" dirty="0"/>
              <a:t>Stickers &amp; Dojo points</a:t>
            </a:r>
          </a:p>
          <a:p>
            <a:pPr marL="85725" indent="-85725">
              <a:buFont typeface="Arial" panose="020B0604020202020204" pitchFamily="34" charset="0"/>
              <a:buChar char="•"/>
            </a:pPr>
            <a:r>
              <a:rPr lang="en-US" sz="1200" b="1" dirty="0"/>
              <a:t>Positive Marking Feedback</a:t>
            </a:r>
          </a:p>
          <a:p>
            <a:pPr marL="85725" indent="-85725">
              <a:buFont typeface="Arial" panose="020B0604020202020204" pitchFamily="34" charset="0"/>
              <a:buChar char="•"/>
            </a:pPr>
            <a:r>
              <a:rPr lang="en-US" sz="1200" b="1" dirty="0"/>
              <a:t>Feedback to Families </a:t>
            </a:r>
            <a:r>
              <a:rPr lang="en-US" sz="1200" dirty="0"/>
              <a:t>via Dojo, telephone or in person.</a:t>
            </a:r>
          </a:p>
          <a:p>
            <a:pPr marL="85725" indent="-85725">
              <a:buFont typeface="Arial" panose="020B0604020202020204" pitchFamily="34" charset="0"/>
              <a:buChar char="•"/>
            </a:pPr>
            <a:r>
              <a:rPr lang="en-US" sz="1200" b="1" dirty="0"/>
              <a:t>This list is not exhaustive </a:t>
            </a:r>
            <a:endParaRPr lang="en-GB" sz="1200" dirty="0"/>
          </a:p>
        </p:txBody>
      </p:sp>
      <p:sp>
        <p:nvSpPr>
          <p:cNvPr id="10" name="TextBox 9"/>
          <p:cNvSpPr txBox="1"/>
          <p:nvPr/>
        </p:nvSpPr>
        <p:spPr>
          <a:xfrm>
            <a:off x="5766319" y="921299"/>
            <a:ext cx="6243070" cy="1261884"/>
          </a:xfrm>
          <a:prstGeom prst="rect">
            <a:avLst/>
          </a:prstGeom>
          <a:noFill/>
          <a:ln w="25400">
            <a:solidFill>
              <a:schemeClr val="accent1"/>
            </a:solidFill>
            <a:prstDash val="sysDash"/>
          </a:ln>
        </p:spPr>
        <p:txBody>
          <a:bodyPr wrap="square" rtlCol="0">
            <a:spAutoFit/>
          </a:bodyPr>
          <a:lstStyle/>
          <a:p>
            <a:pPr algn="ctr"/>
            <a:r>
              <a:rPr lang="en-GB" sz="1600" b="1" dirty="0"/>
              <a:t>Weekly Principal Award Certificates</a:t>
            </a:r>
          </a:p>
          <a:p>
            <a:r>
              <a:rPr lang="en-US" sz="1200" dirty="0"/>
              <a:t>One or Two children from each class are chosen for showing remarkable levels of Respect, Empowerment or Belief that week.</a:t>
            </a:r>
            <a:r>
              <a:rPr lang="en-GB" sz="1200" b="1" dirty="0"/>
              <a:t> </a:t>
            </a:r>
            <a:r>
              <a:rPr lang="en-GB" sz="1200" dirty="0"/>
              <a:t>Teachers write on these certificates, which is read out by the member of SLT who leads the Celebration Assembly.  These assemblies are open to all families, with an invitation being sent to the chosen child on the Wednesday before. These Friday assemblies are held at the start of the day, to make it easier for family or friends of KPA to attend.</a:t>
            </a:r>
          </a:p>
        </p:txBody>
      </p:sp>
      <p:sp>
        <p:nvSpPr>
          <p:cNvPr id="14" name="TextBox 13"/>
          <p:cNvSpPr txBox="1"/>
          <p:nvPr/>
        </p:nvSpPr>
        <p:spPr>
          <a:xfrm>
            <a:off x="5766316" y="2306294"/>
            <a:ext cx="6243073" cy="1261884"/>
          </a:xfrm>
          <a:prstGeom prst="rect">
            <a:avLst/>
          </a:prstGeom>
          <a:noFill/>
          <a:ln w="25400">
            <a:solidFill>
              <a:schemeClr val="accent1"/>
            </a:solidFill>
            <a:prstDash val="sysDash"/>
          </a:ln>
        </p:spPr>
        <p:txBody>
          <a:bodyPr wrap="square" rtlCol="0">
            <a:spAutoFit/>
          </a:bodyPr>
          <a:lstStyle/>
          <a:p>
            <a:pPr algn="ctr"/>
            <a:r>
              <a:rPr lang="en-GB" sz="1600" b="1" dirty="0"/>
              <a:t>Attendance Award</a:t>
            </a:r>
          </a:p>
          <a:p>
            <a:r>
              <a:rPr lang="en-GB" sz="1200" dirty="0"/>
              <a:t>KPA encourages exceptional attendance. Each week we reward the classes that have achieved 99% and 100% attendance. These classes receive a certificate to display in their classrooms as well as an extra five or ten minutes respectively. </a:t>
            </a:r>
          </a:p>
          <a:p>
            <a:r>
              <a:rPr lang="en-GB" sz="1200" dirty="0"/>
              <a:t>At the end of each full term, individual children receive a standing ovation, an attendance certificate and a small prize for 99% and 100% attendance. </a:t>
            </a:r>
          </a:p>
        </p:txBody>
      </p:sp>
      <p:sp>
        <p:nvSpPr>
          <p:cNvPr id="15" name="TextBox 14"/>
          <p:cNvSpPr txBox="1"/>
          <p:nvPr/>
        </p:nvSpPr>
        <p:spPr>
          <a:xfrm>
            <a:off x="5766318" y="5063740"/>
            <a:ext cx="6243071" cy="1631216"/>
          </a:xfrm>
          <a:prstGeom prst="rect">
            <a:avLst/>
          </a:prstGeom>
          <a:noFill/>
          <a:ln w="25400">
            <a:solidFill>
              <a:schemeClr val="accent1"/>
            </a:solidFill>
            <a:prstDash val="sysDash"/>
          </a:ln>
        </p:spPr>
        <p:txBody>
          <a:bodyPr wrap="square" rtlCol="0">
            <a:spAutoFit/>
          </a:bodyPr>
          <a:lstStyle/>
          <a:p>
            <a:pPr algn="ctr"/>
            <a:r>
              <a:rPr lang="en-GB" sz="1600" b="1" dirty="0"/>
              <a:t>‘Cup Cake Kid’ Assembly</a:t>
            </a:r>
          </a:p>
          <a:p>
            <a:r>
              <a:rPr lang="en-US" sz="1200" dirty="0"/>
              <a:t>Each half term, one child from each class will be chosen for being an </a:t>
            </a:r>
            <a:r>
              <a:rPr lang="en-US" sz="1200" b="1" dirty="0"/>
              <a:t>exemplary </a:t>
            </a:r>
            <a:r>
              <a:rPr lang="en-US" sz="1200" dirty="0"/>
              <a:t>example of our values and learning </a:t>
            </a:r>
            <a:r>
              <a:rPr lang="en-US" sz="1200" dirty="0" err="1"/>
              <a:t>behaviours</a:t>
            </a:r>
            <a:r>
              <a:rPr lang="en-US" sz="1200" dirty="0"/>
              <a:t> at KPA.  </a:t>
            </a:r>
          </a:p>
          <a:p>
            <a:r>
              <a:rPr lang="en-US" sz="1200" dirty="0"/>
              <a:t>During these assemblies class teachers will join the Head of School or Executive Principal at the front of the hall to explain why these children were chosen.  The children will also receive a special certificate and a delicious boxed </a:t>
            </a:r>
            <a:r>
              <a:rPr lang="en-US" sz="1200" b="1" dirty="0"/>
              <a:t>cup cake</a:t>
            </a:r>
            <a:r>
              <a:rPr lang="en-US" sz="1200" dirty="0"/>
              <a:t>.</a:t>
            </a:r>
          </a:p>
          <a:p>
            <a:r>
              <a:rPr lang="en-GB" sz="1200" dirty="0"/>
              <a:t>These assemblies are open to all our families and attended by the family or friends of the chosen child, a text is sent out at the beginning of that week to invite the chosen child’s family.</a:t>
            </a:r>
          </a:p>
        </p:txBody>
      </p:sp>
      <p:sp>
        <p:nvSpPr>
          <p:cNvPr id="22" name="TextBox 21"/>
          <p:cNvSpPr txBox="1"/>
          <p:nvPr/>
        </p:nvSpPr>
        <p:spPr>
          <a:xfrm>
            <a:off x="2335163" y="3771079"/>
            <a:ext cx="3328517" cy="2923877"/>
          </a:xfrm>
          <a:prstGeom prst="rect">
            <a:avLst/>
          </a:prstGeom>
          <a:noFill/>
          <a:ln w="25400">
            <a:solidFill>
              <a:schemeClr val="accent1"/>
            </a:solidFill>
            <a:prstDash val="sysDash"/>
          </a:ln>
        </p:spPr>
        <p:txBody>
          <a:bodyPr wrap="square" rtlCol="0">
            <a:spAutoFit/>
          </a:bodyPr>
          <a:lstStyle/>
          <a:p>
            <a:pPr algn="ctr"/>
            <a:r>
              <a:rPr lang="en-GB" sz="1600" b="1" dirty="0"/>
              <a:t>Reading and Sports</a:t>
            </a:r>
          </a:p>
          <a:p>
            <a:pPr marL="85725" indent="-85725">
              <a:buFont typeface="Arial" panose="020B0604020202020204" pitchFamily="34" charset="0"/>
              <a:buChar char="•"/>
            </a:pPr>
            <a:r>
              <a:rPr lang="en-GB" sz="1200" b="1" dirty="0"/>
              <a:t>Reading Certificates </a:t>
            </a:r>
            <a:r>
              <a:rPr lang="en-GB" sz="1200" dirty="0"/>
              <a:t>are issued at the end of every half term to children who have completed </a:t>
            </a:r>
            <a:r>
              <a:rPr lang="en-GB" sz="1200" b="1" dirty="0"/>
              <a:t>5 reads</a:t>
            </a:r>
            <a:r>
              <a:rPr lang="en-GB" sz="1200" dirty="0"/>
              <a:t> per week.  For our Early Readers at least three of these reads should be their Little </a:t>
            </a:r>
            <a:r>
              <a:rPr lang="en-GB" sz="1200" dirty="0" err="1"/>
              <a:t>Wandle</a:t>
            </a:r>
            <a:r>
              <a:rPr lang="en-GB" sz="1200" dirty="0"/>
              <a:t> book. When children have achieved their ‘5 reads per week’ across the year – they receive a honorary membership to the Reading Committee who meet fortnightly to generate ideas to spread the Love of Reading around KPA. Such as selecting new books for school and running reading clubs.</a:t>
            </a:r>
          </a:p>
          <a:p>
            <a:pPr marL="85725" indent="-85725">
              <a:buFont typeface="Arial" panose="020B0604020202020204" pitchFamily="34" charset="0"/>
              <a:buChar char="•"/>
            </a:pPr>
            <a:r>
              <a:rPr lang="en-GB" sz="1200" b="1" dirty="0"/>
              <a:t>Sports participation certificates </a:t>
            </a:r>
            <a:r>
              <a:rPr lang="en-GB" sz="1200" dirty="0"/>
              <a:t>are issued and celebrated during assemblies for representing KPA at various sporting events and .</a:t>
            </a:r>
          </a:p>
        </p:txBody>
      </p:sp>
      <p:sp>
        <p:nvSpPr>
          <p:cNvPr id="4" name="AutoShape 4" descr="Image result for paintbrush black and wh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TextBox 8">
            <a:extLst>
              <a:ext uri="{FF2B5EF4-FFF2-40B4-BE49-F238E27FC236}">
                <a16:creationId xmlns:a16="http://schemas.microsoft.com/office/drawing/2014/main" id="{8C1D0DC3-281C-6917-4D01-C95519CEAC43}"/>
              </a:ext>
            </a:extLst>
          </p:cNvPr>
          <p:cNvSpPr txBox="1"/>
          <p:nvPr/>
        </p:nvSpPr>
        <p:spPr>
          <a:xfrm>
            <a:off x="2335164" y="922712"/>
            <a:ext cx="3328518" cy="2739211"/>
          </a:xfrm>
          <a:prstGeom prst="rect">
            <a:avLst/>
          </a:prstGeom>
          <a:noFill/>
          <a:ln w="25400">
            <a:solidFill>
              <a:schemeClr val="accent1"/>
            </a:solidFill>
            <a:prstDash val="sysDash"/>
          </a:ln>
        </p:spPr>
        <p:txBody>
          <a:bodyPr wrap="square" rtlCol="0">
            <a:spAutoFit/>
          </a:bodyPr>
          <a:lstStyle/>
          <a:p>
            <a:pPr algn="ctr"/>
            <a:r>
              <a:rPr lang="en-GB" sz="1600" b="1" dirty="0"/>
              <a:t>Class Dojo </a:t>
            </a:r>
            <a:endParaRPr lang="en-GB" sz="1600" dirty="0"/>
          </a:p>
          <a:p>
            <a:r>
              <a:rPr lang="en-GB" sz="1200" dirty="0"/>
              <a:t>Children earn Class Dojo points for following the school values (</a:t>
            </a:r>
            <a:r>
              <a:rPr lang="en-GB" sz="1200" b="1" dirty="0"/>
              <a:t>Respect, Empowerment and Belief</a:t>
            </a:r>
            <a:r>
              <a:rPr lang="en-GB" sz="1200" dirty="0"/>
              <a:t>) as well as using their learning behaviours (</a:t>
            </a:r>
            <a:r>
              <a:rPr lang="en-GB" sz="1200" b="1" dirty="0"/>
              <a:t>Collaboration, Motivation, Independence, Connections, Inspiration </a:t>
            </a:r>
            <a:r>
              <a:rPr lang="en-GB" sz="1200" dirty="0"/>
              <a:t>and</a:t>
            </a:r>
            <a:r>
              <a:rPr lang="en-GB" sz="1200" b="1" dirty="0"/>
              <a:t> Resilience</a:t>
            </a:r>
            <a:r>
              <a:rPr lang="en-GB" sz="1200" dirty="0"/>
              <a:t>).</a:t>
            </a:r>
          </a:p>
          <a:p>
            <a:r>
              <a:rPr lang="en-GB" sz="1200" dirty="0"/>
              <a:t>These Dojos can then be spent or saved as chosen by the class and teacher (e.g. Dojo Shop, or collect points for extra playtime).</a:t>
            </a:r>
          </a:p>
          <a:p>
            <a:r>
              <a:rPr lang="en-GB" sz="1200" dirty="0"/>
              <a:t>Each week the class with the most Dojos receive an </a:t>
            </a:r>
            <a:r>
              <a:rPr lang="en-GB" sz="1200" b="1" dirty="0"/>
              <a:t>extra 5 minutes playtime </a:t>
            </a:r>
            <a:r>
              <a:rPr lang="en-GB" sz="1200" dirty="0"/>
              <a:t>on Friday.  Also three children with the most Dojos receive a raffle ticket, which is placed into the termly </a:t>
            </a:r>
            <a:r>
              <a:rPr lang="en-GB" sz="1200" b="1" dirty="0"/>
              <a:t>raffle</a:t>
            </a:r>
            <a:r>
              <a:rPr lang="en-GB" sz="1200" dirty="0"/>
              <a:t> for a prize (e.g. Selection box or Easter Egg).</a:t>
            </a:r>
          </a:p>
        </p:txBody>
      </p:sp>
      <p:pic>
        <p:nvPicPr>
          <p:cNvPr id="5" name="Picture 4" descr="Diagram&#10;&#10;Description automatically generated">
            <a:extLst>
              <a:ext uri="{FF2B5EF4-FFF2-40B4-BE49-F238E27FC236}">
                <a16:creationId xmlns:a16="http://schemas.microsoft.com/office/drawing/2014/main" id="{09C506B7-8E2F-39E7-C444-735A2CB429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71175" y="80751"/>
            <a:ext cx="759597" cy="717437"/>
          </a:xfrm>
          <a:prstGeom prst="rect">
            <a:avLst/>
          </a:prstGeom>
        </p:spPr>
      </p:pic>
      <p:sp>
        <p:nvSpPr>
          <p:cNvPr id="12" name="TextBox 11">
            <a:extLst>
              <a:ext uri="{FF2B5EF4-FFF2-40B4-BE49-F238E27FC236}">
                <a16:creationId xmlns:a16="http://schemas.microsoft.com/office/drawing/2014/main" id="{2A070B2D-65B0-D4DE-FED2-273898156AC2}"/>
              </a:ext>
            </a:extLst>
          </p:cNvPr>
          <p:cNvSpPr txBox="1"/>
          <p:nvPr/>
        </p:nvSpPr>
        <p:spPr>
          <a:xfrm>
            <a:off x="5766317" y="3692570"/>
            <a:ext cx="6243072" cy="1261884"/>
          </a:xfrm>
          <a:prstGeom prst="rect">
            <a:avLst/>
          </a:prstGeom>
          <a:noFill/>
          <a:ln w="25400">
            <a:solidFill>
              <a:schemeClr val="accent1"/>
            </a:solidFill>
            <a:prstDash val="sysDash"/>
          </a:ln>
        </p:spPr>
        <p:txBody>
          <a:bodyPr wrap="square" rtlCol="0">
            <a:spAutoFit/>
          </a:bodyPr>
          <a:lstStyle/>
          <a:p>
            <a:pPr algn="ctr"/>
            <a:r>
              <a:rPr lang="en-GB" sz="1600" b="1" dirty="0"/>
              <a:t>Superstar Postcard</a:t>
            </a:r>
          </a:p>
          <a:p>
            <a:r>
              <a:rPr lang="en-GB" sz="1200" dirty="0"/>
              <a:t>One child is chosen from each class three times per year at the end of Autumn 1 term, Spring 1 term and Summer 1 Term. The teacher posts a postcard which the Superstar child then brings into school to exchange for a golden superstar badge. A photograph of this child that includes the reasons for choosing this child is displayed outside the Principal’s Office. This remarkable reward is usually only ever received once during school life at KPA.</a:t>
            </a:r>
          </a:p>
        </p:txBody>
      </p:sp>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51C993C11435468C6997067B56A476" ma:contentTypeVersion="4" ma:contentTypeDescription="Create a new document." ma:contentTypeScope="" ma:versionID="307a78fe0b3e537731b1e84c5c772730">
  <xsd:schema xmlns:xsd="http://www.w3.org/2001/XMLSchema" xmlns:xs="http://www.w3.org/2001/XMLSchema" xmlns:p="http://schemas.microsoft.com/office/2006/metadata/properties" xmlns:ns2="14028459-005d-4a43-802a-e545a1c4cd1b" targetNamespace="http://schemas.microsoft.com/office/2006/metadata/properties" ma:root="true" ma:fieldsID="f55b783b1808b0579e6e589186c26c61" ns2:_="">
    <xsd:import namespace="14028459-005d-4a43-802a-e545a1c4cd1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028459-005d-4a43-802a-e545a1c4cd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EADB70-7E65-4AF4-A56A-436F44425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028459-005d-4a43-802a-e545a1c4cd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2012A6-00E2-453E-8DD4-945BC2E60FC3}">
  <ds:schemaRefs>
    <ds:schemaRef ds:uri="http://www.w3.org/XML/1998/namespace"/>
    <ds:schemaRef ds:uri="14028459-005d-4a43-802a-e545a1c4cd1b"/>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8352B819-8D1A-4D4C-8355-827B84F2C3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593</TotalTime>
  <Words>747</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REWARDS AT KEELBY</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Annabel Atkin</cp:lastModifiedBy>
  <cp:revision>45</cp:revision>
  <cp:lastPrinted>2020-01-09T10:48:35Z</cp:lastPrinted>
  <dcterms:created xsi:type="dcterms:W3CDTF">2019-11-06T10:58:00Z</dcterms:created>
  <dcterms:modified xsi:type="dcterms:W3CDTF">2023-01-20T14:33:34Z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0x0101003F51C993C11435468C6997067B56A476</vt:lpwstr>
  </property>
  <property fmtid="{D5CDD505-2E9C-101B-9397-08002B2CF9AE}" pid="3" name="Order">
    <vt:r8>320200</vt:r8>
  </property>
  <property fmtid="{D5CDD505-2E9C-101B-9397-08002B2CF9AE}" pid="4" name="MediaServiceImageTags">
    <vt:lpwstr/>
  </property>
</Properties>
</file>