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6858000"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40"/>
    <a:srgbClr val="80FF00"/>
    <a:srgbClr val="FFCC66"/>
    <a:srgbClr val="A50021"/>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3648" y="12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E3128EBD-B5B3-423C-8F62-80CDA0EFB15B}" type="datetimeFigureOut">
              <a:rPr lang="en-GB"/>
              <a:pPr>
                <a:defRPr/>
              </a:pPr>
              <a:t>13/09/2019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70D5EF2-2779-4F2C-8043-C3D1CF64B7BF}"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76D5A01-3B8E-4477-8691-B47FD041298A}" type="datetimeFigureOut">
              <a:rPr lang="en-GB"/>
              <a:pPr>
                <a:defRPr/>
              </a:pPr>
              <a:t>13/09/2019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01915B3-72FE-40FD-A219-2DDE106D64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AA34236-3736-4539-86F4-49DEC4B701F7}" type="datetimeFigureOut">
              <a:rPr lang="en-GB"/>
              <a:pPr>
                <a:defRPr/>
              </a:pPr>
              <a:t>13/09/2019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B025BB6-E39E-4AED-82C3-1FF4412F87C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D24D680-63FF-4C41-841A-E69D8C4CCA7B}" type="datetimeFigureOut">
              <a:rPr lang="en-GB"/>
              <a:pPr>
                <a:defRPr/>
              </a:pPr>
              <a:t>13/09/2019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CD7A931-F9EF-42FB-97B6-5376E6D11D6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BF35AE-3CE9-4112-9185-83A22390D207}" type="datetimeFigureOut">
              <a:rPr lang="en-GB"/>
              <a:pPr>
                <a:defRPr/>
              </a:pPr>
              <a:t>13/09/2019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481CCDF-607D-403C-8B80-E62FEFCF07C6}"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E763531F-FDEA-4B5E-B473-215777A96301}" type="datetimeFigureOut">
              <a:rPr lang="en-GB"/>
              <a:pPr>
                <a:defRPr/>
              </a:pPr>
              <a:t>13/09/2019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1E618CE-82F5-43DF-8401-858F79B8E0D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3C115F8-DB3D-40BC-84AC-6C6C9FBB070F}" type="datetimeFigureOut">
              <a:rPr lang="en-GB"/>
              <a:pPr>
                <a:defRPr/>
              </a:pPr>
              <a:t>13/09/2019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3CF59EE-AED6-499E-9A61-3D4CB64D3E1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B55B7DC-2C72-42A5-B674-DAFBA4193E99}" type="datetimeFigureOut">
              <a:rPr lang="en-GB"/>
              <a:pPr>
                <a:defRPr/>
              </a:pPr>
              <a:t>13/09/2019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F6BD199E-8499-4F04-A0BF-6CA333FD70D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9F8CB37-3C51-498F-BDA4-4888D91F31C3}" type="datetimeFigureOut">
              <a:rPr lang="en-GB"/>
              <a:pPr>
                <a:defRPr/>
              </a:pPr>
              <a:t>13/09/2019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82827BBC-41C2-4AF6-B09D-7841598C96A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F42D8D-EC2D-4812-BDAC-05658CE970DE}" type="datetimeFigureOut">
              <a:rPr lang="en-GB"/>
              <a:pPr>
                <a:defRPr/>
              </a:pPr>
              <a:t>13/09/2019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B702B0C-52EC-424C-9CCA-C0BD2D3639BB}"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0417EF-7421-4858-A819-AA3FDE953FF2}" type="datetimeFigureOut">
              <a:rPr lang="en-GB"/>
              <a:pPr>
                <a:defRPr/>
              </a:pPr>
              <a:t>13/09/2019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C6103373-D3EE-4216-93CE-F86F687FB18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CC8F044-3ED1-4217-B5E3-A18E687E27CC}" type="datetimeFigureOut">
              <a:rPr lang="en-GB"/>
              <a:pPr>
                <a:defRPr/>
              </a:pPr>
              <a:t>13/09/2019</a:t>
            </a:fld>
            <a:endParaRPr lang="en-GB"/>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7E9621A-E7CB-4708-84AD-5E25662E692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nspcc.org.uk/" TargetMode="External"/><Relationship Id="rId2" Type="http://schemas.openxmlformats.org/officeDocument/2006/relationships/hyperlink" Target="http://www.safetynetkids.org.uk/" TargetMode="Externa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kidsmart.org.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2"/>
          <p:cNvSpPr txBox="1">
            <a:spLocks noChangeArrowheads="1"/>
          </p:cNvSpPr>
          <p:nvPr/>
        </p:nvSpPr>
        <p:spPr bwMode="auto">
          <a:xfrm>
            <a:off x="333375" y="395288"/>
            <a:ext cx="6175375" cy="649287"/>
          </a:xfrm>
          <a:prstGeom prst="rect">
            <a:avLst/>
          </a:prstGeom>
          <a:noFill/>
          <a:ln w="9525">
            <a:solidFill>
              <a:srgbClr val="002060"/>
            </a:solidFill>
            <a:miter lim="800000"/>
            <a:headEnd/>
            <a:tailEnd/>
          </a:ln>
        </p:spPr>
        <p:txBody>
          <a:bodyPr lIns="0" tIns="0" rIns="0" bIns="0">
            <a:spAutoFit/>
          </a:bodyPr>
          <a:lstStyle/>
          <a:p>
            <a:pPr algn="ctr"/>
            <a:r>
              <a:rPr lang="en-GB" altLang="en-US" sz="2800" b="1" dirty="0" smtClean="0">
                <a:solidFill>
                  <a:srgbClr val="002060"/>
                </a:solidFill>
                <a:latin typeface="Kristen ITC" pitchFamily="66" charset="0"/>
              </a:rPr>
              <a:t>KPA Safeguarding Newsletter</a:t>
            </a:r>
            <a:endParaRPr lang="en-GB" altLang="en-US" sz="2800" b="1" dirty="0">
              <a:solidFill>
                <a:srgbClr val="002060"/>
              </a:solidFill>
              <a:latin typeface="Kristen ITC" pitchFamily="66" charset="0"/>
            </a:endParaRPr>
          </a:p>
          <a:p>
            <a:pPr algn="ctr"/>
            <a:r>
              <a:rPr lang="en-GB" altLang="en-US" sz="1400" b="1" dirty="0" smtClean="0">
                <a:solidFill>
                  <a:srgbClr val="002060"/>
                </a:solidFill>
                <a:latin typeface="Kristen ITC" pitchFamily="66" charset="0"/>
              </a:rPr>
              <a:t>Autumn 2019</a:t>
            </a:r>
            <a:endParaRPr lang="en-US" altLang="en-US" dirty="0">
              <a:solidFill>
                <a:srgbClr val="002060"/>
              </a:solidFill>
            </a:endParaRPr>
          </a:p>
        </p:txBody>
      </p:sp>
      <p:sp>
        <p:nvSpPr>
          <p:cNvPr id="13314" name="Rectangle 5"/>
          <p:cNvSpPr>
            <a:spLocks noChangeArrowheads="1"/>
          </p:cNvSpPr>
          <p:nvPr/>
        </p:nvSpPr>
        <p:spPr bwMode="auto">
          <a:xfrm>
            <a:off x="188913" y="1331913"/>
            <a:ext cx="3744912" cy="1400383"/>
          </a:xfrm>
          <a:prstGeom prst="rect">
            <a:avLst/>
          </a:prstGeom>
          <a:solidFill>
            <a:srgbClr val="002060"/>
          </a:solidFill>
          <a:ln w="9525">
            <a:noFill/>
            <a:miter lim="800000"/>
            <a:headEnd/>
            <a:tailEnd/>
          </a:ln>
        </p:spPr>
        <p:txBody>
          <a:bodyPr>
            <a:spAutoFit/>
          </a:bodyPr>
          <a:lstStyle/>
          <a:p>
            <a:r>
              <a:rPr lang="en-GB" sz="1700" dirty="0">
                <a:solidFill>
                  <a:schemeClr val="bg1"/>
                </a:solidFill>
                <a:latin typeface="Kristen ITC" pitchFamily="66" charset="0"/>
              </a:rPr>
              <a:t>Welcome to </a:t>
            </a:r>
            <a:r>
              <a:rPr lang="en-GB" sz="1700" dirty="0" smtClean="0">
                <a:solidFill>
                  <a:schemeClr val="bg1"/>
                </a:solidFill>
                <a:latin typeface="Kristen ITC" pitchFamily="66" charset="0"/>
              </a:rPr>
              <a:t>our first safeguarding newsletter of the academic year.  You’ll find lots of information here about helping us to keep your child safe.</a:t>
            </a:r>
            <a:endParaRPr lang="en-GB" sz="1700" dirty="0">
              <a:solidFill>
                <a:schemeClr val="bg1"/>
              </a:solidFill>
              <a:latin typeface="Kristen ITC" pitchFamily="66" charset="0"/>
            </a:endParaRPr>
          </a:p>
        </p:txBody>
      </p:sp>
      <p:sp>
        <p:nvSpPr>
          <p:cNvPr id="13315" name="Rectangle 6"/>
          <p:cNvSpPr>
            <a:spLocks noChangeArrowheads="1"/>
          </p:cNvSpPr>
          <p:nvPr/>
        </p:nvSpPr>
        <p:spPr bwMode="auto">
          <a:xfrm>
            <a:off x="4014737" y="6265224"/>
            <a:ext cx="2702454" cy="2800767"/>
          </a:xfrm>
          <a:prstGeom prst="rect">
            <a:avLst/>
          </a:prstGeom>
          <a:solidFill>
            <a:schemeClr val="accent5">
              <a:lumMod val="60000"/>
              <a:lumOff val="40000"/>
            </a:schemeClr>
          </a:solidFill>
          <a:ln w="9525">
            <a:noFill/>
            <a:miter lim="800000"/>
            <a:headEnd/>
            <a:tailEnd/>
          </a:ln>
        </p:spPr>
        <p:txBody>
          <a:bodyPr wrap="square">
            <a:spAutoFit/>
          </a:bodyPr>
          <a:lstStyle/>
          <a:p>
            <a:r>
              <a:rPr lang="en-GB" sz="1600" b="1" u="sng" dirty="0" smtClean="0">
                <a:solidFill>
                  <a:srgbClr val="002060"/>
                </a:solidFill>
                <a:latin typeface="+mn-lt"/>
              </a:rPr>
              <a:t>ABSENCE</a:t>
            </a:r>
          </a:p>
          <a:p>
            <a:r>
              <a:rPr lang="en-GB" sz="1600" b="1" i="1" dirty="0" smtClean="0">
                <a:solidFill>
                  <a:srgbClr val="002060"/>
                </a:solidFill>
                <a:latin typeface="+mn-lt"/>
              </a:rPr>
              <a:t>Please inform the school office by 9.00 a.m. if your child will be absent for the day.</a:t>
            </a:r>
          </a:p>
          <a:p>
            <a:r>
              <a:rPr lang="en-GB" sz="1600" b="1" i="1" dirty="0" smtClean="0">
                <a:solidFill>
                  <a:srgbClr val="002060"/>
                </a:solidFill>
                <a:latin typeface="+mn-lt"/>
              </a:rPr>
              <a:t>We also need informing if you child is not staying for an after-school club.</a:t>
            </a:r>
          </a:p>
          <a:p>
            <a:r>
              <a:rPr lang="en-GB" sz="1600" b="1" i="1" dirty="0" smtClean="0">
                <a:solidFill>
                  <a:srgbClr val="002060"/>
                </a:solidFill>
                <a:latin typeface="+mn-lt"/>
              </a:rPr>
              <a:t>Please remember to sign your child out when leaving during school hours.</a:t>
            </a:r>
            <a:endParaRPr lang="en-US" sz="1600" i="1" dirty="0">
              <a:solidFill>
                <a:srgbClr val="002060"/>
              </a:solidFill>
              <a:latin typeface="+mn-lt"/>
            </a:endParaRPr>
          </a:p>
        </p:txBody>
      </p:sp>
      <p:sp>
        <p:nvSpPr>
          <p:cNvPr id="13316" name="Rectangle 9"/>
          <p:cNvSpPr>
            <a:spLocks noChangeArrowheads="1"/>
          </p:cNvSpPr>
          <p:nvPr/>
        </p:nvSpPr>
        <p:spPr bwMode="auto">
          <a:xfrm>
            <a:off x="2655797" y="3095125"/>
            <a:ext cx="4061394" cy="1631216"/>
          </a:xfrm>
          <a:prstGeom prst="rect">
            <a:avLst/>
          </a:prstGeom>
          <a:noFill/>
          <a:ln w="9525">
            <a:noFill/>
            <a:miter lim="800000"/>
            <a:headEnd/>
            <a:tailEnd/>
          </a:ln>
        </p:spPr>
        <p:txBody>
          <a:bodyPr wrap="square">
            <a:spAutoFit/>
          </a:bodyPr>
          <a:lstStyle/>
          <a:p>
            <a:r>
              <a:rPr lang="en-US" sz="1250" b="1" u="sng" dirty="0" smtClean="0">
                <a:solidFill>
                  <a:srgbClr val="002060"/>
                </a:solidFill>
                <a:latin typeface="Kristen ITC" pitchFamily="66" charset="0"/>
              </a:rPr>
              <a:t>Key Information for Parents</a:t>
            </a:r>
          </a:p>
          <a:p>
            <a:r>
              <a:rPr lang="en-US" sz="1250" dirty="0" smtClean="0">
                <a:solidFill>
                  <a:srgbClr val="002060"/>
                </a:solidFill>
                <a:latin typeface="Kristen ITC" pitchFamily="66" charset="0"/>
              </a:rPr>
              <a:t>Keeping you a breast of the latest guidelines and advice in terms of safeguarding young people is a key priority. From time to time we will send out information leaflets for you to raise awareness of potential safeguarding issues. Please read the Parents Information on The Prevent Strategy on our website </a:t>
            </a:r>
            <a:r>
              <a:rPr lang="en-US" sz="1250" dirty="0" smtClean="0">
                <a:solidFill>
                  <a:srgbClr val="002060"/>
                </a:solidFill>
                <a:latin typeface="Kristen ITC" pitchFamily="66" charset="0"/>
              </a:rPr>
              <a:t>in the Letters to Parents section</a:t>
            </a:r>
            <a:r>
              <a:rPr lang="en-US" sz="1250" dirty="0" smtClean="0">
                <a:solidFill>
                  <a:srgbClr val="002060"/>
                </a:solidFill>
                <a:latin typeface="Kristen ITC" pitchFamily="66" charset="0"/>
              </a:rPr>
              <a:t>.</a:t>
            </a:r>
            <a:endParaRPr lang="en-GB" sz="1250" dirty="0">
              <a:solidFill>
                <a:srgbClr val="002060"/>
              </a:solidFill>
              <a:latin typeface="Kristen ITC" pitchFamily="66" charset="0"/>
            </a:endParaRPr>
          </a:p>
        </p:txBody>
      </p:sp>
      <p:sp>
        <p:nvSpPr>
          <p:cNvPr id="13317" name="AutoShape 8" descr="data:image/jpeg;base64,/9j/4AAQSkZJRgABAQAAAQABAAD/2wCEAAkGBxQSEhUUEhQWFRUVGBQYFxcXFBcVFxgZGBUYGBgYGhcYHCggGBolHRQUITEhJSkrLi8uGB8zODMtNygtLysBCgoKDg0OGxAQGzQkICQtLzQsLDQ0LCwsLywsNCw0LCwsLCwsLCwsLCwsLCwsLCwsLCwsLCwsNCwsNC0sLCwsLP/AABEIAQYAwQMBIgACEQEDEQH/xAAcAAAABwEBAAAAAAAAAAAAAAAAAQMEBQYHAgj/xABJEAACAQIEAwUEBwUECQMFAAABAhEAAwQSITEFQVEGEyJhcTKBkaEHFCNCUrHBYoKS0fBTcqLhFRYkM0OTwtPxCBdURFVzo7L/xAAbAQACAwEBAQAAAAAAAAAAAAADBAECBQAGB//EADERAAEEAAQEBAYCAgMAAAAAAAEAAgMRBBIhMQVBUfAiYXGhEzKRscHRI4Hh8QZCcv/aAAwDAQACEQMRAD8A0rLQilMtDLRVWkmFoZage2fHfqtoi3HesBHPKCYDR10Meh6Qa52b7KPiLJxNzEXkvXdbbB2MKNiwmTm6AjSKGZPFlGpTTMJ/F8V5ppNDmT/XRX8ihFZfxS5jsEwFy7dAJ8L52uW29M06/skVeuyPFji8OLjCHVmRo0BKwcw6SGBjrNQyYOOWqKJiuHuhjEocHNPMflSsUMtdxQijLPpcRREUpFCKlRSSigBSsUYtnpXKKXFmxNPraZRBFHh7EcqfotQSrAKN+r+Vci0eYqaCCkLln41GZdlUPdtwa6sWZqSaxXVvDga1OZRlTVMIQZpw+gk04BpK8uYVFqaUcWza03vDWlShzRtQZMu+o61dUTRlpq6idKeXXHKmpFWCoUnFCu4oVKhS2WhlruKFLpuljHajGm99Ycna6Y8lQlFHlCjXzmtZ4VbAsWguwt2wPQIIrLO1WBOFxN5HE27xuXLZ5FWMsvqpcrHQqedaV2RxAuYOwwMxbVD62xkb5qaUw9h7gd1ucUa12HhfH8tV/dD9FPcXhEuo1u4oZGEEHmP5+dV/sLw17Fm6jBgO/um3mGVmQZVViOU5Zq05aIimqF2sYSODCzka9klFDLSsUUVa0KkkVoRSsUagc6lQubNnMakbWF60zW7Gwp4MXI0ripCU7uKJ2rgXa4uXAa5cnNq5NKmo3NFGl89agtXWn2euGem3eVy71NKLThbs0ncvxTI3IpO7cmppRa5v3tZFB8RI13pIiuYq6GkiKKKUIooqVCTihXcUdcoUqRQy0ploZaXTlKD7VcCXF2CmmdfFbJ0hhyJ5A7Ty0PKqb2O42MCHs4gOLZckPEm20BWR1Gu67iefrWnFar/aPs7383LWVbsQQw8FwRorjryDf5QGVrgc7N/un8JNHlMM3ynn0PVPV4zhiuYX7WU8+9QD5mndtgwzKQQdiDIPvFY1i8CgdkM4e6vtI+q+46wOh1HQ1xavXrBzWyUP4rTaN6gSre8UAYzWiFpO4CHNuOT0sfkE+1raYoRVQ7K9uEvkWsRFu6dFbZLh6D8L/s8+XQXKKca4OFhYM0D4XljxRXEUUV3RGrIK4IoopQiuYqVCKTQzGjiiIqVC4NFJruKKKlQiD0eeuYoRUqEHNIXroWJnUwAAWJMTooBJ0BPupaKbuxW6GUFmW1c8IjXM1vXr9w7fAxVHuytJVmNzOAUZj+IXlYBLUKQPE8ltSdci7KApOpBO0Urw3iQuyGGVgQNoBkEwDJBMAmAx0g84FG7V9t7+GvN3tsNZvQoUM1t7JiM4crzEmMvIUrwLjovW7j2ytu0CbroGjKbRWCoIMlnVdPNuZgqDESA5jsnDhmEZRutDIoorjBXu8to/4lUnyJGo16GRS2WtBZy4ihXcUK5cpciiilIoRS6cSZFFFKkUIrlCqnbzs4MXhyUH29oFrTD2jGptzzDCdDpMHlWN2ZbSdTtErJ6aHf8AOvRrCsY7Zdn+7xN7IPDOeByD+LboCWHlFKYpoFOW9wWc26I+oH3VLxuGuEEaHyM/nUtwP6QMdhgts3O8RYlLyA3FXqr6d4o9dB0rguw9rXzP6mml9Q+mcDpGWfXUGhMlIWlisAx/i59Dr9/8rUOHfSBqPrFsZDH2lsnSeZtmTHoZ8qvFtwwDKQVIBBBkEHUEHmKwvgwAtlTqFYKf7rgx8CAa0P6M+LK1k4ZnHeWmbIpOptGGBHUBiwgbADyo+HmLnFrlkcT4eyOMSxiuo3Vxcx+VRfFOPWrCFouXYme5TvIiJBb2QdQcpM+VZ/8ASP25DF8PhbtsC3n724RnJdR7CAbx4pnQ7aiQ1YwXY/it62lwlzbdc6l7hCBTJDNbLabz7J5UyXgbrEDCdlr47SKbXeC25gS1vNaa6o5FktuxEiDrB11ipHhfELeJtJessGRwCCCD7jGzDYjrWQ4bspj7TjC28WLbvZe8Vtlofxwe9P4pYeIgyPCNF1edhsZfwPEO5x5Kd/bVEjKVd+8HdsxU6R40B842ArmytJoLnRuAta5FFFdxQiiIaTy0WWlKIipULiKYXsYLeJtId7qXv8GQ/wDUdPM9DUlFZl2qxD3r637bD7Mxb6FARPqH8XqrRVhA6YFreiqZmxEOd1UB9KNh8XiBYwyFsge7cbfYESWJ8yAPhUH2Mxx7+3bCF70uhsquVdJIkDTKGUEzAEE8qseM7W2bK3O7tMrOom2IHj2EMZlTJGok5qvnZDsOmDZr7kXMTcUB2Ayoo0lUBkxoJJJJjltSMcL/AJHik/JKweNhsqawOGyW0QmSqgE9TGp95mnGWnSYc0b2KeFDRIEE6pnloU47uiqVFKTIostK5aLLSybSZWiiloostcoSJWqB9I2GC3rN0ObbMrpmGo8JDAMOftt8960MiobtP2et420LbllKnMjrupgjY6EEEyKHKzOwgJrBzCGZr3bc1k2Ms5hLC3P4rbCD+7Mj4CoDG8ItEliit5ldakOPdmcXgruS5dDI0lHW3AYD96VYSJBnfc0x7pucn1rOyFh3Xr4pGYiMHLY5XX7KLgNgWzeEnKbYIBOgIcHT5fGkcVxJsLfF9PatsjLMwSDoD5HUHyNOrIyo7dTkHrufgFX+KjTCpcxB7xDcS2ty41sAkvkRiqqo9ps2WB5a6TV2Hx2l8Q0Mwzg3zT36O+xVviF9sRcZWs228SwT3t9hnIIB0tjMJAOu3WtE7QYXiC3B9Xe4EkDwtaKxp/w2sHLz9kxpqaLsPw44HC3XcpF24cQBbWAqvatnJA3ykFQRuANqsyO7qdlaNFJ2JGmaNuRphz7K8q1tKrrcOCsZ3TvLrk/c7vNuRm7tDlGh1y7nYVWu0vE7WO+phFKYgYnDlFOrL9oM8FfDcQATmUkeA7EEC03L9y5cCXgmRc6krIliRpqTsBvznlFV48F7vi3DxYjKoxdxp2Cm2imBsJzDaNWJ5mqRUXgIkgIYStLoRXQFCK0lnriKPLRYVi8+BlgkeKATHSCZHnSuMvrbRnc6IJManbaOp5DzqbXFQPa3Hd1ZyKYuXvAsbgH238sqzB/EVHOs94leCrHIaAenKpjimMa7cNx9xOnJfwqPIAnXmSTzqpcTQ3myicoHiI3joPOtfDxGNl8ysiaUSv8AIKL4Gi4riGGRiAjYhCej91Lt6oMuX1YnlXpJLdea+zeDY8VsKpALi+lsDZP9nuqAPRifWJ516I4FxMYixavDTOoLDmrDR1I5FWDAjyrKncTIbWpE3wAhSJtUhcWnKvSV4UIFXKbZKFdRR0S1Wk8iiiu4oooCLa4INAV0FihFcptcEUnctyCDzpaKSViSZWB66/CuUhVvt1w0XMG8CWtfaLMk+H2vMkoXrIXOlbvxDH2rfhcySCQgGZiNicvJeUmB51j3Euzl7Nc7hVNsElA75WynULoGEgGJmD8gvNh3yEFgtbnCuJRYdrmTOobj8quWhm7tdgWuMx9GMn4flXXBC17HWRbOVmurBgHQHM+h0IyB9OfpUf8AWH+0R0KOhKspOoDEEwfQNtVu+jzgDHEWsUWAtqz5FXdiUZcxPIDMdNzqeVLhuU6pvE4gOhthsH9f7Wm2dUdJLMrNOaJknODA0ghgaS4jgc/jFq27rJBYCNRBmd9P8opp2h4e913Ni8bF5ACrgSDLNCupEOhg6HURpGtU7H9ucbgRGPwoImBessCjbmMjGVMA7nkdK4A8lieqmL9wi4z3D3Xdr4rSEsrayrANJBJ0AWAdtakeweAcm5ibhnMBZtAjUW7ftEMdwzyZAEhQdRFZr2g+kq3isi2bLK+yvcZVVWbQE5SfCpM+sHSK1Dh3a/htnu8KmJSLaKisSQkIoABukZSYHX50zAynZnIcpzNpgtWkClEaKZpxGyYi9aIIkEXEOkTO+0c6g+IdrkGlhe8/bMhP3eb+ug1BBNPsY55poSD5GsFuKtIuVWu22N8KW50k3H/u24yjyJuNbP7hqu4/thilU5e5B1j7Nz8JufzqqYniVy+X752ZrwVQ0gQuYggAaLEkwAOZ601HhXBwLkpJiWuYQ1Sdu4XtqRu4n+LX9aQxarYttO4BLHzpdMQLKA6eEAT6CNPOqF2v7SZwbac9+sedPSSiNtlIxRGR1DZTv0T2TieLrdI0w9lm8szrkA9ftG/hrROKcYbheKMqXwmJZrkL7Vu6Y7zLygmGK88xI2MpfQ32UODwfe3QRexOV2BEFUA+zU9DDFj/AHo5VZ+1fAxi8M9rTN7Vsn7rj2TPIGSp8mNYUmZwzDdehwro2PDZB4Tof2PMb+ykOE8XtYhA9m4rqeYOx6MDqp8jBp6zV5usYm7h7hNtntXFJBg5TKnVWGxgjYyK1vsJ2y+uKbd2FvoJMaC4v4lHI9R7x0Aopw80dCtHiHCJMK34jTmZ16ev7Vx7yhSdCmaWMpShQoEUBERUIo6FcuSbkgiBM+e1I4+8LaMx5DTzJ0A95Ip1UH2ju+K0p2PeN71Cj8nNSwWaUOdQtQLyWObxu+ra5VHIEnoNQByHLnUTxbhwIJDi3HTb57e7WpN70W83NtR79h+VVniLyxDwxEZgfYWds34mPJR66QTT7nsiZmcaCUjikmflYLKrHHsC2ZbmZWOXK8bgbiY3iWE761a+wxNvDK7HTM+UR1fLPwmml241sqLRzSolQk5iddEXbQxA6bmkBxnKrW2U2zBHduCoGYEeHSUOu0fnNY8j4sQS6M0eh5+hXoGRYnDwiORtt3scvUb1516q/Xm+0usJk5By5Cf+v51VO0HD7VsfWMaTfK+K1aJi2pEkNkGjHzIOg0HVazxpS7MS2R8rZcoDSECwTMZfCDvzj1he0XE1uo0uodsssWkKoM5VjTlqef5CbBLe34+6G2SN2gP01+1qotw25jMXMA3XnRYVbag7SOYEgneW02qaHZVLXiZsxA2KqEAHILG3vp32Ywnc3G1kso12030+Jp/xXEgFQdhLN6Db5/IGt7CYNrG5pBZ+yyMfxFz3fDgNM9z5lNMBwpTFy8oyggpaiBpszD8hy9dpC9ckzoPIaCo29x6yu9wD10/Omf8Ap63c0ttn/ugt+Q099PhzBzWS5r3ck6x9/Q9BUEceCIXWGOvITzJ5Dn8a74laZtWAgbBmCp6n8R90etVXH4i7ddbNo947kKEQM0k6AAkCZ05UGefImIIA5T3HePWWhBdzNIBg+EDmS0fIa0X0RcDXF8UUsmezYzXGkSsgRbzTzLQYO+U9DV27KfQnaVVfHuzudTZtnKi/ss48TnzUr79zqfC+G2cNbFuxaS0g+6ihR6mNz5nWs6WV0psp+KJsQoJ4RQC0U10G60NXWWfSp2Xyk4y0PCxAvDo2gFz0OgPnB5ms94NjmsYqzdUwyXEPqCwV19CpIPkTWw9qu22FVHsov1ksGVgDFqCIINzn+7PqKxhUm/aG03bQjfwtcA5+Rj3UhIG/E8JXrcFJOcA5szTQGhPMVt/XJelclFStHWivIp7QoUKAiIUKFCuXIVVPpChbKXZ1RtuqsIb0AIUz5edWuq1xYrezBgGXVYOohT+pE/CrMaXHRQ5waLKqnCMeLyK4BhRlUbywGp8wBA+PWq7xWRfuz+JTvp7Aj5GrBw3DpYd0XwhvEq9I0YDykg/vVH8W4abmIXKwU3AVE+yXUSATykCB5ioxzHHD2eR1TnB544sZrsQa9j+F12U46mGuN3q6OAM4EskTyGpUzy1kDflbcmFxwg93f9SCy+g3TflHnWbcU4Zftf7y04HULmX+JZHzqM4biiIcb7jnH+defMWbxNK9JNg453543eI/2NFee1XZVMPbZ8IHjQPbGZyykjVd2MGCQZ0E6RrUrOAu4i8ivbdARBbuTaAVQT+EAE/ma7sdpMRaMrdYj8LnOvpB1A9CKluKdp2xShMPKSqm7cP3JGttOref/mrxRTucGNFk8+iDM+XCM/lIO/i5j/PT6BV/D8S7uwLrb2wQ3nl2GvOCB76p3E+19+6WiLeb8OpC8lk+8z1J2p32yxgULhreirDN5nkD58/hVUivSzTvaBGDsNfVeUZAx7nSVuSR5BWbs3wlLg7y+4IaQqnxHQwTJ0EkEbVaLdnDIIGUAeZP5ms1slicqTLaAA71YrXCHQeLJcnfMWH8wfhUMxrIW1l1Ro+FTYtxLSaHt9E+47xS2fBYAe513A8zOnxphwS2+GuLeRyt5SSHG6kggxO8gkGd5p2qwIyhfhHyri5pvSU+LdM69l6LBcFiwzbccx89votW7LfSkjxbxwFptu+UE22/vLvbPnqvmK0fD4hbih7bK6sJDKQykeRGhry4xp7wXtBfwjZsPda3OpUao395D4TtvE+dcyc/9ktiuEsu4nV5FemhWY/SrxC4LvdFiLRtIwUGFYl3DFvxRlWAdBvvSHA/phWAuMskHT7SyMw9TbYyPcT6VBfSX2tw+Me39XLOFQgkoU1ZwY8UbBf8VTM4OZoUDhsDosUDK3QX5jbT3UahGQfu/NJb50l2awwxHFMNZXX7QO8awls96Z6Tkj96oHiPGGCHJCDmx1PoBtNXv/08cEc3MRjHVspUWrbt94ls1wjrGRAT5kdaXw8PizFa3F+KBrDDHz3P65/2trg0KVoVo2vIJzQoUKEroUKFNsddKrC6MxgHp1Pw+cVy5c4/GC2p/FGg/InyqsYNxkAEwNNdSY50txi4EttHKCTMkmRJJO5qj8a4vdsMQhKq0EeEHcef8qKHCLUqrWGY5Qhx8tcxlm1bfu2AdgSJEkaA+UKfjSrrfdct20yMDoy6gMp0YMPPWmXA+HG9av4x8zGy1sJzzXCyzPoCoj9ryq63L0qJ6USD+Wydjy8lbEEQ5QNxz81ny8Xx1m948zIGy3BcuEyDPsTMHmI6RzpPtL2itXQLfcutxTIuMFHhEgqCpJPLQxUz2gxdy1dBsqr9+vdMrQVkahiDuQAfhR8M4IiAM4DvvMDKs/hHL1/Las0cLc6cgCgOfe61DxSBkYmPz6UB1530HeqqeEwBfV5Vf8R9Og86f4u6LaQi+ijr59asrYC2TOo9DQuWbK+wmvU6mfXlW7Bhmwim79VhYziMmKfmk2Gw5d+ay232Uu3b2a+xRWzOSFL3IGsZQPaP9dKUwXZBTZZ7hdWJOWYBUA6SPxHmPyqyce4g1u8CLjpAALW0DNL7KoOhbb0mmOI4iLWDgltczDOZfU/ePUnl50P4UTXGxtaj40zmiudKndl8NmxAJ2QMT6+yPzPwq2Xjl31X5jzFQ/ArJt2WuHRrhBB8pgae8n4VYrYDgA6B5A8m6eh/UV56Z1uvkvoPCo/hQBp3Ov129gmF+zzGoNMmUf5Gntlu7Yo85dj1HnHUVzjsL/MEbEdQelUBpaR8Y81FXUjbT5im7u34ad3Sy76im7XR6UcLOla29Dl7+iY3eJBTBVp9P5xTe7xX8K/E/pTvG2EuDVgI2MiobE2MhGoIOoIo7A0rDxk2KiJp1t66LSPod7GJxK7dvYvM9mxlAScqvcaTBj7oAkgR7S6xIPojDYZbaKltVRFACqoCqoGwAGgFU76HOFDD8Kw+kNeDXmPU3D4T/ALY91XcmmAKWG5xcbJXGWhXU0KlVS9ChQqishUTxG99pHJVHxYmfkq/GpV2ABJ2Gpqq4rFaM53bU/DQfCBRIm25DkdQUfxXFqx7rcn2o+6vU/oOelQnHML9Ya3YVZu3nER/w0G7mOQE/GK5wj3sRddMOuZixLGYVdYDO0GBpoBqTMCr52b7PLhQWJ7y8/t3D/8Ayo+6vlz51z5MwICuxhYQei7tdnrdvCHC2iUUqwD6Fgx17zXQtmhumnSs6filyxefC4oKt5QpXLqtxCNHUnqQdDqI9a12s5+kvBWjibD3AD4DJ55UaJ93fE1MLnNcKUS0WnMqzxK+TlY/cbN7iCpPuDE+6nmHx8aN8aK9wwQYYssHeJI9RTfFcKYIrWmzggSDvtyrTFjVZfhOlp9mWZn56VF8X4tlkIVGhJPIDYmoLi9vGGBbSIM5iVCr8Tr8DVWFjE3HY5y+vt7WyQIOXMIMREjz945MQRoGlMQ4YHUuCS45xgu4KswKE5RzEzmdj+M6aDYCKULfWmS0n+7RVLEncgagHnrIn1NMcdwxrShs0mYkbT0B3J8607D9jxb4faxOHXvsPctrcuLp31slRnO0XApkSACABpGoyZpJAD1K3sFFAZG5zQHv5f7UTetLctyojTKy/hO2nlt6fCm+AbMGtHQtqp6Ov8xI+Fd2MKSc2GuBwd1O/wACZn403xFlw0lYPPcH57GssdF7IHMPRDE3u80cQ40J69D60171kEHxL+Xp0p5fYXPa0brtNM7oddB4hVh0RCaF+4/IXPeq3Me+kblgHYCuboU+0kGmt2yvIAec0QBKyYq9KB+o/BR3bJGxVfQa1D8YUeHUTrI507uBuTGP660yewKYZpqsfGu+IwtDa/v7dhej/oX4/wDW+G21b28NFgxpKoo7s/wFR6qavoFZT/6eOHMmExF0iBduqF8xbXUj3uR+7WrxTIOi824UaRZaFHQqVCUoUKFVUqO487C1CAksQIG5ABYx7lNUjGs2JdMPaOU3DlLfhWCW0/EFDadRV44xiMgt+bx8Lbtr/DUXxLDoxJOjKQQQcrCNiCNfKqOxBjBarthzkFTHCuGW8NaW1ZUKi/EnmSeZPWnlM+EXi9pWYyfECdNcrFZMaTpTyrCq0VXXeqKs5+kxQ+KwtuSGYFUP3ftHClWHQnJ8Bsa0eqH9I+FBu4ZyBBF5CTIAJysuo1UyCQw1BE8qHM4tZYTODYHzBp539iqpduPYi3fBRxp4tm/uts23rXHD7xS2inUBVHXQCnR7QM95LWKKjKCFuXEVlL6gC6h8IJVtG2JUREwX3GsBYaySB9Xvcu7QgFjt9moyXVJ5qA0HUCrQ8ay0JW69QlcTwgtdTTX2/dfVVri95rxNtWyp99hvHSajsltbQYwqAQi8gg2Pv3+FTOF7K4l7Ksl20VcZoIZTryJGtQ+F4St+9cXE3gEtAZgIVARoykn7oIInTb4MO4vhqLm6kLo+FykfMMo33/SrGKuNjbgFpDktKzCPISX8hpoOZ98aB9DnblPrD4S6e7S6LRw4PsrcW0ltrYPINkBUdQebVWO0faexYttZwAHi0a8BA6HLOrnlm2HnVC4bfNu7bdd0e2w9VYEflSbJHyuMjhXRNvY1rBG3ktb7bcETD4q4irAHjQL4WyNr4euUkrHlpVLx2P8Aw33kcisn8iRWz/S/wrPat300dDln11UHy9oerCscxCWbp+0SHG8nQ+g/zpdzQ15tejwkj5sM0sIvY3Y28xz5plc4g4Hsk+ZHziBUPe4tcY+1A8hl/Un51KcavrbtFUAE6CBHrUbwLs9isY2XC2Ll3WCVXwg/tOfCvvNHjaCLpZ/Ep5IniPPemv680dm9LSddKe4YyavPCPoRxzgG/ds2P2QWusPXLC/BjVkwH0Hqv+8xrN5JZC/Mu35VxiJ2S2GxbGHxFZkcGsTS3Zrsldx+JFmyIXQ3LhErbXqepOsLzPlJGxYb6J8FbjvLt99hBdEBP7qg/OrrwXhVnC2hbw9sW03gbknmxOrHzJqI4nA6lHxPEYyyoxquuD8Lt4WxbsWVy27ahVH5k9STJJ5kmnkUdCmVhnVFFChR1y5ChQoVy5NsfhBdTLMHcHof5akHyJrLu2eLxIxdlrIdlQuHtqyqM+o+0dhCJvqRBAO0g1rVI38JbeM6K0bZlDR8aFJHmIKLHJlUV2Ow91MMO/QW3ZnfuwwfIHYtBddGJJZtNBmjWJM3RARoKOiAUKQybNoVXO3uAN7BtlMPbK3FPQjQz5ZWaasdJ4iyHVkYSrAqR5EQfzqaB3XNc5pzNNELz497vB3d0ZbiCB1jp+0On6c2r3LirkFy4FHJWbKPLLOlWDjPCwWZLgOe0xXMNGBBiQehiYOkEdagcUjJ7Wv7Q/UcqBieHvi8TNW/Zeh4dxjDYv8AjnAa/wA9j6H8fRIrj7qiPrFwAchduL/hmKi7yhiSBJmZOuvWTz+dO7mKn2SW/ugn8taai9cJ8Nt56lGJ/L+dLMY7cBak0mHZoXD2tQ/GreggT57fAfqf/LHgRT6zYNw5bYu2i56IHBY/AGrJ/oxrrhLgKTOrCSY1gDr69Ki+IYFVW+gHs92ycydcrD8vjWjFA/JbhS8tj8RE6YiM36fterePcNXFYe7ZO1xSAd4bdG9zBT7q86dpuyfE0JBwV1gPvW176fMd3Jj4Vq30HdpzjMD3Vxs13CkWySdTbIm0x9wZf3K0aqFgJsoceKlijdG06Hdeafo/+jPFY3EA461es4a3q/eq9prnS2gaDB5sNhOsxXo/B4RLSLbtIqIohVVQqgdABtS9cXboUSxA/rl1q2yXJLjZXdR/Ecf3ZCxBInMdt4gdT/MU1x+MdzltsVWNSBLnzH4R5n30yv8AhP2jHMPPO+p18l29NqE9/IKwb1Tm+cy5pzaSD1jUf150+4diZJTlEqeonX81+NVjh+NKl7RnQll56N4iPQZvz6U94Pi4e2PM2zz01A+JFuojOqIay0VaqFChRkBc5x1FCuqFcuQoUQM0dcuQoVyhrquXIUKFCuXIUKFCuXKkdv8AgRP+1WhJUfaqBqyjTOPMDfyC7BTOd4pQVkbb1vdU7j/YS3dJuYciy5klCJtMesDW2T1XTqpp3D4oMGV+ySxGGLjnZust4XcyuV/Hr7xv8RHwNTEyp6gz7jv+lQ/aHh13BXQt1chmUbdWg7Bumseh1in9i+HRXXYj/wAitKJwcNFnTMINlRnErAzgnkQf0PyplxjhqwT6E+m5qX4ksiaTxwzWgeqz+YqXMBtSx5FJL6Cnaxxa7ZBOV7LyORysjK3wLfxV6GrybwrtTd4feN/DhDdyGyS6l4XPMgSBJVVEmdJr0j2A7QniGAsYl1Cu4YOF9nMjsjETsCVkDzrBeAHEBbjboEqX4hdZVlTGoBOmgPPXQaxvUPcvDckuZGoMA7aFzrG/sipzGW8yMOcGPUaj51X1usNQFtg6ZmMk+jP/ANK0F26I1LOtwrqRaT+AH1PtMfhNMWu21gAG4Ty9lfdHiY11mQnXPefoJHzMsR6RRXmuAEeCwN4kBjzHVjtzj8qG7ZWUFxbMlzNAViMyiIGkjbfUGKfcT4dltC8HYnMjlh4Y2IIA9k6LrrUfxlk0KuWM6kiAQdNAdd4qZwN0XcFlOpVSkbnwnw+Y0C9aoFYqc4BjXuB1uHMyZSGAiVYGJjSZVto5VKu4AkkAedU/s1jQrqzGA1tlY+aeLfyC3K5S495ne+Gy6i1baUVt9Mm5EAb6GSTprTJPRCAtWr/SFv8AEPnQqq/UcD+O3/zV/nRVFuU5QrVwq7mtIfKPhp+lKYy7lQn3fHSmHZ99HT8LH4Hb8jT/ABqyjek/Az+lQ02xc4U9J4O54VPPY/1zO3xp3Ufw5pVh/Woj9KfI0irN2VTuuqFChVlCFCiJqNvX2uaDRevM/wCVQTSkC0pi+IR4bfibryFQd97rkhrp8JjQAcgRtG8ipPu8ug93+dMbwi4f2lB96mD8mX4UEkk6ogobKG49wP63Y7i7cJWcykqGKnrJMx1E1R+H9k8VgS4IW7hjLSry6HcnIwBg7wM0a6mtTj+utHH+frTEMrozbUGWNsgpyyfiFswSsEH+pFNFxQazuPCCP6+NXvjnZfvLk2GFpnBYqVLWyQRO2qEzuNNCYJrOOKcLvBrisotuCQ3jB10106gjXoa2I8U2QeHfosp+GMfzbdVQOKLFy56gz5x/LN8K2H6D+31m1h/qN8hHVmNg7C5nMlJ2D5iY2nMBuNcy4dg+8u3kYqwUCT1YNoPhnFRnFeFmy8TIPsn9D51mSROrPyWmyQE5Oa9R8Vv4hwHLG0ojS2x5toSefLSKaLiUGuSWnqQN/wAKifiaZdgOIPjeE2HuEs5R0YkyWa2zIpJ56IhPmTSnDLpb2bauWGxMgEGG0kA7c6RddpkHROVxt1pW2CP2bax8l1+NJ3eGXAJuEJ/eYA9dhJp59r9+8llYPskCAOoX386j717CSQLr37nMIJ58wJI2NV3C5QvG0bu7wskFkthwdp8RB0IMxA+Nc/R3xdr1l88ZpJYCYkHKdII2Fv40Mdx+xbuxkuIoV1fTUh1Eav7XIxVD4Dxa9hbtw2LWZXJjNAAnc6NJ2XbpUAK5FtWk2ng5NfBdmQQIXrmjTXOdNYB2NSl673b3DcNtcrXFZmi2rT4ZJZvZhZyiTI3E1ml69jbxa44bxcrasqkBTpmaD8+dUzF9qSxkIWY6k3HLa9epMAc+QogNihyVctbq/wCSx/bJ/wA0/wA6FZr/AKzXelv+E/zoqj4blbMF6XwHEHtsWy5s49NufyNTxxeewGGhdSPQwf5RVZRoCk/ceD79f+k1M8HP2Lp/ZtPumf0ahxOO3fe6mVo3772XXBG20ncfORT3EXjbJIEg6xt5fyqM4W+UFfwtrHQQD+RqUx1sFZ6eZ22Py191GafCEFw8SavxC4dgB7tafpifs855Ak+6oxEkf1vS+GxGW3c/Zn56fnVgSoIVI47g7pw+IvG9dbEW3LBluMgVJzBUVDAAUjqfOo/sxiM5w+JLXCy4hrF+bzsGJXKjZZgeJ0MR1q1mzLXEY+G7bgCeagAn3grB8j0rNOA4lbSYuw7BT4LlpoJ+0tkrOnmqH3Uk4lrk8zxMIW0XT/X9e6o/HfcPRo9A3h/Nl+FQN7tshjurF19AZgKJI2kmfLaq7xbtfiLh7pVS1J1A8TCNTLHT4AbGjl43S7YnLQAPd+goD/x/M1X+y7uGdbrtcLgMAxJIKmCB5HMNB0qcuYu2vt3FHWWEn0G+9HabFoLhRpFjNMjdHAPnmlP+sfCq1294N3ltr1uO8QSyt7DovIyJDBZIYTtGukS3EeMWe7cZiRBGYKcq7wczQN458qpXaT6RsO1p7aIbmdWUqGAEMIPjWV2MaTXCXI7M0rjFnbRCp2KwKp9sn2YIVSkDQhjIPmcxM++mPaBVvaLroNehqW4QqYm0fGQyrOWJzFQSVJJ0PMabedNrtrSKJPxIEZGN33vqtXh//HQ7xzPutq2I5arTvohuBeFJyyNiAT0i6zE++Vpjj8fcUt3FsQXYq11u6UK0E+FoY6zppUL2P4tiLeGFqyhAa5cIcwEJzLIZm2UANoNfnU92aW4uZbdqzmGRizKmYEiIDOQSM2HYjT73nSZcSUk+MMe5vQlQ7cOu3/8Ae3VufsorXV22yII5c5OlO7PAXUQBiSJ2GXDgmJ2Yg7fpVjv3L4PixFlY21UgcxACEbGaYvcJ/wDqZ/usYgaToV5T+VRS7N6KMPBMhH+zICfvXLhYbSJygg9KUyOuz2bfUKuo+Y/KlsTh1yybudgD4e7Y7MBEyZ0JI9KRsYZCdbjKPK2RyB2K9ZG9SGt5j6lQXO6+yGPtqLZY4liwWcqZIkHUHKpOo21rP+G8UwWBF5L2FF/ErfPdyoIKSrJJaQvMaKTrWj3bOHgA98+0+yumUyNCNc0e6qQ2NuYXGubOG+sXMTZUII8SshKOZAMCBrty1q8ZAdQpUfZbrf2Tz/3Axf8A9q/wXf8At0KU/wBYOO//ABLXwH/eoUxaWry91pT/APEHUBx8mPTq1SnArn2pB2uID7xofyaoqy2qHrKH4+7k/wAq7wt4oUYbqxUztqOfwekGmiD33qU84WK770UhgQRcuIPfp0JH61MI5KwY6HWfI6VC4a+TiCdFLAyJn5/u1Jq0EjUnf4+e280caNQTqUmmkjmP1/mQxpu+KNkMyjMcpgTG2v6H40Mbi1RvEYkTAknfQkD0IHvqLv8AFwzZcsDQ5m8QOu2VDPLqN6nOK3UZTaGNwXekvcYQ0HKihAIzRrufaOvPToKr2L4baW54EAkdNcytJM8z4vlU4mIGQKGBgATluCY0mMpj4n1qC49irdtFNy6qwZmCJ01GoXr1pfnaO29klxXGixbJGjGQOvmY8v5VD9n8MJN24Y2iTt0393yqu8d7TW3PgDPAifYX3CJ/reoLEcZvXPCGIkwEQETPIR4j6TV9yiBulK9cR4+loBbtxHZTMKvIr7JXxERJEkQYmq5j+29w6WRkH4vZP8KaD4keVDh3YLEvbN69lw1pQSWu6NA38HI6HRiuop9hcTg8PdW3w7DnH4nUd5cGZA3JlWOUHUACD7WlW+HepVMzRoNVF4fg2O4hFy4WFr+2vt3dkaEyJ0iAdVEU6wHD8Mri3hbTcSxAMEkZMIsyFO/i1j2jlPI1L8Vwir9pxvFszggpgLB11hgDlMIIMT/iNL8XuXBY/wBpy8IwLDNbwloD61iCIidMwJOWS0eYO9FDQFUvJ77tQ10XFxGVrqX8T3ZHd4e34bItNokqIYENcJ5iBMzRYxd/CVOoZWBVlYaFSDqCDNO8Lifq9zDubaYLD97ba1hyC2IvrcBsvduPGZVFtrh101gAyDVk7f8ACYyXwCCWFu6fFHiHhZpX+0W4s+a9BS80euYLV4VjzHIInfKdvI997qL7H4i42FNu1Ye41u8WkPbQQ6kRLGRIuXdY/KpHhdwm5mvqCWLwtsnTP4hmkEyDYvA+bVR/rV7COz2myMwyMCqsCNYMMCJGZoP7RqzcB4m1213jHK6vckoCuxGIBUA6Aqb/AIR1O01wILUvj8I+GZz+RP31VuvXbC72z6PeZNJJOw/CR8KRd7RghIEb98+pGh0JM6xrI9Kci8wiLrGfDr3w8JMc5EQqn4U0ugj/AIirsfBfVd55ZR+HUeYrh3ske+a4e9aC+yubQyb7RMQdOnOiW7bEHKpIje+wGh6AayN5/lTqzduNoHdsw2zWjo+s668t/Mda5vFzJJYag6op1PhmF9Ks2+wqnvVNr9xSPDbQk59TdbmZXZfd7/dVQ7W3rmHuYfE2EU3LV1kVdcp7+2RrEaFg3Mb1bWsAbqpIjxNZYkZdzJMAQR5bVB9sMN3mEuouUMlvMCq5WmyQ406xmrs1OB/FLqsEV72mv17tB/8AGtf/AKf+7Qqp/wDuZj/7S3/yxRU0lsh6Lc7qxnj7rgj3z/l8K4v3xNwawcrfEqev7ZoUKzz37rQYL372SiYsK1txIka9enXzNNMb2nNw5LakBh4mLQxXxaDQxt86KhVp3lsZpVDBaLB8TdJZTAl8y7qsNKhQI0Hj6e1Ula42SuYrI+fw/wA6FCgNJDQrFopL2MdbuCcgjzUVl30yYRRdw1xAFzrcQiI9hlYHT/8AIflQoUZpXMaAUy7FfR4caiXrt7u7LOVhBmunKrE+0Mq+zv4t9qsnH+MYPgl04fBYQNiO7Um7dMxOaDmks081GQaChQpr5W2FRvjkyu2UXwfs9f4sv1vH4ljZBYizb02kmAfCnPWCT1FR3D+PveYYLhdtMIupa6ZN1yg8TSJg78yf2hQoVfkPNDO7h0TjiF+1wjECxh7Yv4+4Lc4rEDMEa4SCyJJ1M7nUc821HxBGwOJtIx+tcVvlf9oxBL2LMsUHdqZLMCNGI0jQbihQrioGoHmksVge6xP1K03eY3ELcXEYu+MwFsghlsprHhRhr1jaCtsGNF/h2Zh4msyTkHthVJOrH7z3T+8PcKFDkXMcQQfRUG+JaTrpOuu9SnZBMq3G5Nc115Wvq4iPNcTcEz7qFClYl6rjgrDj/wBBXLADOmUBQU8JIUqSVGWZV/2QduvWlL6FZYlguui3M2sCB41Ph38/M0dCq5ja82GikjcdT3jb5AzeJEOgBZYiJOnlUNxexfuKvdXRZzCTkBXRoMSNfXWPKjoUZ3hohVj8RNqCxF+6pyC9dLKT3jF2lpA0Gu3r0qY4HxZ75a3eOaCp2UZg32RBgbww1G/5lQrnOJaUQsbvSz//AFJP9r8qKhQqfiuQsjV//9k="/>
          <p:cNvSpPr>
            <a:spLocks noChangeAspect="1" noChangeArrowheads="1"/>
          </p:cNvSpPr>
          <p:nvPr/>
        </p:nvSpPr>
        <p:spPr bwMode="auto">
          <a:xfrm>
            <a:off x="0" y="-136525"/>
            <a:ext cx="298450" cy="298450"/>
          </a:xfrm>
          <a:prstGeom prst="rect">
            <a:avLst/>
          </a:prstGeom>
          <a:noFill/>
          <a:ln w="9525">
            <a:noFill/>
            <a:miter lim="800000"/>
            <a:headEnd/>
            <a:tailEnd/>
          </a:ln>
        </p:spPr>
        <p:txBody>
          <a:bodyPr/>
          <a:lstStyle/>
          <a:p>
            <a:endParaRPr lang="en-GB">
              <a:latin typeface="Calibri" pitchFamily="34" charset="0"/>
            </a:endParaRPr>
          </a:p>
        </p:txBody>
      </p:sp>
      <p:sp>
        <p:nvSpPr>
          <p:cNvPr id="2" name="Cloud 1"/>
          <p:cNvSpPr/>
          <p:nvPr/>
        </p:nvSpPr>
        <p:spPr>
          <a:xfrm>
            <a:off x="298449" y="6265224"/>
            <a:ext cx="3562599" cy="2710175"/>
          </a:xfrm>
          <a:prstGeom prst="cloud">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dirty="0" smtClean="0">
              <a:solidFill>
                <a:srgbClr val="002060"/>
              </a:solidFill>
              <a:latin typeface="Comic Sans MS" panose="030F0702030302020204" pitchFamily="66" charset="0"/>
            </a:endParaRPr>
          </a:p>
          <a:p>
            <a:pPr algn="ctr"/>
            <a:r>
              <a:rPr lang="en-GB" sz="1300" dirty="0" smtClean="0">
                <a:solidFill>
                  <a:srgbClr val="002060"/>
                </a:solidFill>
                <a:latin typeface="Comic Sans MS" panose="030F0702030302020204" pitchFamily="66" charset="0"/>
              </a:rPr>
              <a:t>Please be aware that, even though the school gates are open, children are the responsibility of their parent/carer until 8.45 a.m.  Once a member of staff is visible on the playground, children may enter school for the start of the school day.</a:t>
            </a:r>
            <a:endParaRPr lang="en-GB" sz="1300" dirty="0">
              <a:solidFill>
                <a:srgbClr val="002060"/>
              </a:solidFill>
              <a:latin typeface="Comic Sans MS" panose="030F0702030302020204" pitchFamily="66"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41167" y="1188543"/>
            <a:ext cx="1499229" cy="1702573"/>
          </a:xfrm>
          <a:prstGeom prst="rect">
            <a:avLst/>
          </a:prstGeom>
        </p:spPr>
      </p:pic>
      <p:pic>
        <p:nvPicPr>
          <p:cNvPr id="1026" name="Picture 2" descr="http://www.parishofdungannon.com/image?id=8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914033">
            <a:off x="182841" y="3473608"/>
            <a:ext cx="2311406" cy="101124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ChangeArrowheads="1"/>
          </p:cNvSpPr>
          <p:nvPr/>
        </p:nvSpPr>
        <p:spPr bwMode="auto">
          <a:xfrm>
            <a:off x="114190" y="5108330"/>
            <a:ext cx="2489200" cy="830997"/>
          </a:xfrm>
          <a:prstGeom prst="rect">
            <a:avLst/>
          </a:prstGeom>
          <a:solidFill>
            <a:schemeClr val="accent5">
              <a:lumMod val="60000"/>
              <a:lumOff val="40000"/>
            </a:schemeClr>
          </a:solidFill>
          <a:ln w="9525">
            <a:noFill/>
            <a:miter lim="800000"/>
            <a:headEnd/>
            <a:tailEnd/>
          </a:ln>
        </p:spPr>
        <p:txBody>
          <a:bodyPr>
            <a:spAutoFit/>
          </a:bodyPr>
          <a:lstStyle/>
          <a:p>
            <a:r>
              <a:rPr lang="en-GB" sz="1200" b="1" dirty="0" smtClean="0">
                <a:solidFill>
                  <a:srgbClr val="002060"/>
                </a:solidFill>
                <a:latin typeface="+mn-lt"/>
              </a:rPr>
              <a:t>Our safeguarding officers are Ms Cowling, Mr </a:t>
            </a:r>
            <a:r>
              <a:rPr lang="en-GB" sz="1200" b="1" dirty="0" err="1" smtClean="0">
                <a:solidFill>
                  <a:srgbClr val="002060"/>
                </a:solidFill>
                <a:latin typeface="+mn-lt"/>
              </a:rPr>
              <a:t>Claybourn</a:t>
            </a:r>
            <a:r>
              <a:rPr lang="en-GB" sz="1200" b="1" dirty="0" smtClean="0">
                <a:solidFill>
                  <a:srgbClr val="002060"/>
                </a:solidFill>
                <a:latin typeface="+mn-lt"/>
              </a:rPr>
              <a:t> and Mrs Holmes.  Feel free to contact us with any concerns you may have.</a:t>
            </a:r>
            <a:endParaRPr lang="en-US" sz="1200" i="1" dirty="0">
              <a:solidFill>
                <a:srgbClr val="002060"/>
              </a:solidFill>
              <a:latin typeface="+mn-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3"/>
          <p:cNvSpPr>
            <a:spLocks noChangeArrowheads="1"/>
          </p:cNvSpPr>
          <p:nvPr/>
        </p:nvSpPr>
        <p:spPr bwMode="auto">
          <a:xfrm>
            <a:off x="115888" y="250825"/>
            <a:ext cx="2809056" cy="6786473"/>
          </a:xfrm>
          <a:prstGeom prst="rect">
            <a:avLst/>
          </a:prstGeom>
          <a:solidFill>
            <a:schemeClr val="accent5">
              <a:lumMod val="40000"/>
              <a:lumOff val="60000"/>
            </a:schemeClr>
          </a:solidFill>
          <a:ln w="9525">
            <a:noFill/>
            <a:miter lim="800000"/>
            <a:headEnd/>
            <a:tailEnd/>
          </a:ln>
        </p:spPr>
        <p:txBody>
          <a:bodyPr wrap="square">
            <a:spAutoFit/>
          </a:bodyPr>
          <a:lstStyle/>
          <a:p>
            <a:r>
              <a:rPr lang="en-GB" sz="1500" b="1" u="sng" dirty="0" smtClean="0">
                <a:solidFill>
                  <a:srgbClr val="002060"/>
                </a:solidFill>
                <a:latin typeface="Comic Sans MS" panose="030F0702030302020204" pitchFamily="66" charset="0"/>
              </a:rPr>
              <a:t>USE OF SOCIAL MEDIA</a:t>
            </a:r>
            <a:endParaRPr lang="en-GB" sz="1500" dirty="0" smtClean="0">
              <a:solidFill>
                <a:srgbClr val="002060"/>
              </a:solidFill>
              <a:latin typeface="Comic Sans MS" panose="030F0702030302020204" pitchFamily="66" charset="0"/>
            </a:endParaRPr>
          </a:p>
          <a:p>
            <a:endParaRPr lang="en-GB" sz="1200" dirty="0" smtClean="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rPr>
              <a:t>We are committed to keeping children safe online.  This includes safe adult usage of social media.</a:t>
            </a:r>
          </a:p>
          <a:p>
            <a:endParaRPr lang="en-GB" sz="1200" dirty="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rPr>
              <a:t>We have a Parent Social Media Use policy, which can be found on our website.</a:t>
            </a:r>
          </a:p>
          <a:p>
            <a:endParaRPr lang="en-GB" sz="1200" dirty="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rPr>
              <a:t>We would, however, like to draw your attention to the following points:</a:t>
            </a:r>
          </a:p>
          <a:p>
            <a:endParaRPr lang="en-GB" sz="1200" dirty="0">
              <a:solidFill>
                <a:srgbClr val="002060"/>
              </a:solidFill>
              <a:latin typeface="Comic Sans MS" panose="030F0702030302020204" pitchFamily="66" charset="0"/>
            </a:endParaRPr>
          </a:p>
          <a:p>
            <a:pPr marL="285750" indent="-285750">
              <a:buFontTx/>
              <a:buChar char="-"/>
            </a:pPr>
            <a:r>
              <a:rPr lang="en-GB" sz="1200" dirty="0" smtClean="0">
                <a:solidFill>
                  <a:srgbClr val="002060"/>
                </a:solidFill>
                <a:latin typeface="Comic Sans MS" panose="030F0702030302020204" pitchFamily="66" charset="0"/>
              </a:rPr>
              <a:t>Photographs and videos of children at school events should not be posted on Facebook (unless the photograph/video is of your own child(</a:t>
            </a:r>
            <a:r>
              <a:rPr lang="en-GB" sz="1200" dirty="0" err="1" smtClean="0">
                <a:solidFill>
                  <a:srgbClr val="002060"/>
                </a:solidFill>
                <a:latin typeface="Comic Sans MS" panose="030F0702030302020204" pitchFamily="66" charset="0"/>
              </a:rPr>
              <a:t>ren</a:t>
            </a:r>
            <a:r>
              <a:rPr lang="en-GB" sz="1200" dirty="0" smtClean="0">
                <a:solidFill>
                  <a:srgbClr val="002060"/>
                </a:solidFill>
                <a:latin typeface="Comic Sans MS" panose="030F0702030302020204" pitchFamily="66" charset="0"/>
              </a:rPr>
              <a:t>) only)</a:t>
            </a:r>
          </a:p>
          <a:p>
            <a:pPr marL="171450" indent="-171450">
              <a:buFontTx/>
              <a:buChar char="-"/>
            </a:pPr>
            <a:endParaRPr lang="en-GB" sz="1200" dirty="0">
              <a:solidFill>
                <a:srgbClr val="002060"/>
              </a:solidFill>
              <a:latin typeface="Comic Sans MS" panose="030F0702030302020204" pitchFamily="66" charset="0"/>
            </a:endParaRPr>
          </a:p>
          <a:p>
            <a:pPr marL="171450" indent="-171450">
              <a:buFontTx/>
              <a:buChar char="-"/>
            </a:pPr>
            <a:r>
              <a:rPr lang="en-GB" sz="1200" dirty="0" smtClean="0">
                <a:solidFill>
                  <a:srgbClr val="002060"/>
                </a:solidFill>
                <a:latin typeface="Comic Sans MS" panose="030F0702030302020204" pitchFamily="66" charset="0"/>
              </a:rPr>
              <a:t>Comments made should not cause emotional or reputational harm to the school, staff, pupils or parents.</a:t>
            </a:r>
          </a:p>
          <a:p>
            <a:pPr marL="171450" indent="-171450">
              <a:buFontTx/>
              <a:buChar char="-"/>
            </a:pPr>
            <a:endParaRPr lang="en-GB" sz="1200" dirty="0">
              <a:solidFill>
                <a:srgbClr val="002060"/>
              </a:solidFill>
              <a:latin typeface="Comic Sans MS" panose="030F0702030302020204" pitchFamily="66" charset="0"/>
            </a:endParaRPr>
          </a:p>
          <a:p>
            <a:pPr marL="171450" indent="-171450">
              <a:buFontTx/>
              <a:buChar char="-"/>
            </a:pPr>
            <a:r>
              <a:rPr lang="en-GB" sz="1200" dirty="0" smtClean="0">
                <a:solidFill>
                  <a:srgbClr val="002060"/>
                </a:solidFill>
                <a:latin typeface="Comic Sans MS" panose="030F0702030302020204" pitchFamily="66" charset="0"/>
              </a:rPr>
              <a:t>Privacy and confidentiality must be respected at all times</a:t>
            </a:r>
          </a:p>
          <a:p>
            <a:endParaRPr lang="en-GB" sz="1200" dirty="0" smtClean="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rPr>
              <a:t>If issues or queries arise throughout the school year, please feel free to come and discuss them with the relevant member of staff.</a:t>
            </a:r>
          </a:p>
          <a:p>
            <a:endParaRPr lang="en-GB" sz="1200" dirty="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rPr>
              <a:t>Follow us on Facebook to keep up-to-date with what’s going on in school.</a:t>
            </a:r>
            <a:endParaRPr lang="en-GB" sz="1200" dirty="0">
              <a:solidFill>
                <a:srgbClr val="008040"/>
              </a:solidFill>
              <a:latin typeface="Century Gothic" pitchFamily="34" charset="0"/>
            </a:endParaRPr>
          </a:p>
        </p:txBody>
      </p:sp>
      <p:sp>
        <p:nvSpPr>
          <p:cNvPr id="2" name="Horizontal Scroll 1"/>
          <p:cNvSpPr/>
          <p:nvPr/>
        </p:nvSpPr>
        <p:spPr>
          <a:xfrm>
            <a:off x="3212976" y="3347864"/>
            <a:ext cx="3371800" cy="5597173"/>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u="sng" dirty="0" smtClean="0">
                <a:solidFill>
                  <a:srgbClr val="002060"/>
                </a:solidFill>
              </a:rPr>
              <a:t>PUPIL ACCEPTABLE USE POLICY</a:t>
            </a:r>
          </a:p>
          <a:p>
            <a:r>
              <a:rPr lang="en-GB" sz="1200" dirty="0" smtClean="0">
                <a:solidFill>
                  <a:srgbClr val="002060"/>
                </a:solidFill>
              </a:rPr>
              <a:t>All children have been given a new Pupil Acceptable Use policy.  This outlines the rules for safe usage of ICT in school.  Teachers have discussed the policy with the children, and all children have signed their own policy.</a:t>
            </a:r>
          </a:p>
          <a:p>
            <a:endParaRPr lang="en-GB" sz="1200" dirty="0" smtClean="0">
              <a:solidFill>
                <a:srgbClr val="002060"/>
              </a:solidFill>
            </a:endParaRPr>
          </a:p>
          <a:p>
            <a:r>
              <a:rPr lang="en-GB" sz="1200" dirty="0" smtClean="0">
                <a:solidFill>
                  <a:srgbClr val="002060"/>
                </a:solidFill>
              </a:rPr>
              <a:t>A copy of the policy is attached to this newsletter, you are aware of what your child has agreed to.</a:t>
            </a:r>
          </a:p>
          <a:p>
            <a:endParaRPr lang="en-GB" sz="1200" dirty="0" smtClean="0">
              <a:solidFill>
                <a:srgbClr val="002060"/>
              </a:solidFill>
            </a:endParaRPr>
          </a:p>
          <a:p>
            <a:r>
              <a:rPr lang="en-GB" sz="1200" dirty="0" smtClean="0">
                <a:solidFill>
                  <a:srgbClr val="002060"/>
                </a:solidFill>
              </a:rPr>
              <a:t>We are committed to e-Safety.  If you wish to find further information about staying safe whilst using ICT, visit the following websites.</a:t>
            </a:r>
          </a:p>
          <a:p>
            <a:endParaRPr lang="en-GB" sz="1200" dirty="0" smtClean="0">
              <a:solidFill>
                <a:srgbClr val="002060"/>
              </a:solidFill>
            </a:endParaRPr>
          </a:p>
          <a:p>
            <a:r>
              <a:rPr lang="en-GB" sz="1200" dirty="0" smtClean="0">
                <a:solidFill>
                  <a:srgbClr val="002060"/>
                </a:solidFill>
                <a:latin typeface="Comic Sans MS" panose="030F0702030302020204" pitchFamily="66" charset="0"/>
                <a:hlinkClick r:id="rId2"/>
              </a:rPr>
              <a:t>www.safetynetkids.org.uk</a:t>
            </a:r>
            <a:endParaRPr lang="en-GB" sz="1200" dirty="0" smtClean="0">
              <a:solidFill>
                <a:srgbClr val="002060"/>
              </a:solidFill>
              <a:latin typeface="Comic Sans MS" panose="030F0702030302020204" pitchFamily="66" charset="0"/>
            </a:endParaRPr>
          </a:p>
          <a:p>
            <a:endParaRPr lang="en-GB" sz="1200" dirty="0" smtClean="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hlinkClick r:id="rId3"/>
              </a:rPr>
              <a:t>www.nspcc.org.uk</a:t>
            </a:r>
            <a:endParaRPr lang="en-GB" sz="1200" dirty="0" smtClean="0">
              <a:solidFill>
                <a:srgbClr val="002060"/>
              </a:solidFill>
              <a:latin typeface="Comic Sans MS" panose="030F0702030302020204" pitchFamily="66" charset="0"/>
            </a:endParaRPr>
          </a:p>
          <a:p>
            <a:endParaRPr lang="en-GB" sz="1200" dirty="0" smtClean="0">
              <a:solidFill>
                <a:srgbClr val="002060"/>
              </a:solidFill>
              <a:latin typeface="Comic Sans MS" panose="030F0702030302020204" pitchFamily="66" charset="0"/>
            </a:endParaRPr>
          </a:p>
          <a:p>
            <a:r>
              <a:rPr lang="en-GB" sz="1200" dirty="0" smtClean="0">
                <a:solidFill>
                  <a:srgbClr val="002060"/>
                </a:solidFill>
                <a:latin typeface="Comic Sans MS" panose="030F0702030302020204" pitchFamily="66" charset="0"/>
                <a:hlinkClick r:id="rId4"/>
              </a:rPr>
              <a:t>www.kidsmart.org.uk</a:t>
            </a:r>
            <a:endParaRPr lang="en-GB" sz="1200" dirty="0" smtClean="0">
              <a:solidFill>
                <a:srgbClr val="002060"/>
              </a:solidFill>
              <a:latin typeface="Comic Sans MS" panose="030F0702030302020204" pitchFamily="66" charset="0"/>
            </a:endParaRPr>
          </a:p>
          <a:p>
            <a:endParaRPr lang="en-GB" sz="1200" dirty="0">
              <a:solidFill>
                <a:srgbClr val="002060"/>
              </a:solidFill>
            </a:endParaRPr>
          </a:p>
        </p:txBody>
      </p:sp>
      <p:sp>
        <p:nvSpPr>
          <p:cNvPr id="3" name="Rectangular Callout 2"/>
          <p:cNvSpPr/>
          <p:nvPr/>
        </p:nvSpPr>
        <p:spPr>
          <a:xfrm>
            <a:off x="4365104" y="395536"/>
            <a:ext cx="2129550" cy="1656184"/>
          </a:xfrm>
          <a:prstGeom prst="wedgeRectCallout">
            <a:avLst>
              <a:gd name="adj1" fmla="val -49966"/>
              <a:gd name="adj2" fmla="val 80708"/>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latin typeface="Kristen ITC" panose="03050502040202030202" pitchFamily="66" charset="0"/>
              </a:rPr>
              <a:t>You can find all of our Safeguarding policies on our website, or by request at the school office.</a:t>
            </a:r>
            <a:endParaRPr lang="en-GB" sz="1600" dirty="0">
              <a:latin typeface="Kristen ITC" panose="03050502040202030202" pitchFamily="66" charset="0"/>
            </a:endParaRPr>
          </a:p>
        </p:txBody>
      </p:sp>
      <p:pic>
        <p:nvPicPr>
          <p:cNvPr id="2052" name="Picture 4" descr="Image result for e safety clip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0444" y="7236296"/>
            <a:ext cx="1739943" cy="15637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clipartall.com/subimg/child-clipart-clipart-child-2364_2400.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6992" y="2627784"/>
            <a:ext cx="1001032" cy="101627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TotalTime>
  <Words>478</Words>
  <Application>Microsoft Office PowerPoint</Application>
  <PresentationFormat>On-screen Show (4:3)</PresentationFormat>
  <Paragraphs>42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Century Gothic</vt:lpstr>
      <vt:lpstr>Comic Sans MS</vt:lpstr>
      <vt:lpstr>Kristen ITC</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Nick.Julie</dc:creator>
  <cp:lastModifiedBy>Cowling, Annabel</cp:lastModifiedBy>
  <cp:revision>72</cp:revision>
  <cp:lastPrinted>2017-09-06T15:27:35Z</cp:lastPrinted>
  <dcterms:created xsi:type="dcterms:W3CDTF">2015-01-06T18:07:54Z</dcterms:created>
  <dcterms:modified xsi:type="dcterms:W3CDTF">2019-09-13T13:01:44Z</dcterms:modified>
</cp:coreProperties>
</file>