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0" d="100"/>
          <a:sy n="80" d="100"/>
        </p:scale>
        <p:origin x="48"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08/09/2019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08/09/2019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08/09/2019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08/09/2019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08/09/2019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08/09/2019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08/09/2019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122705" y="195025"/>
            <a:ext cx="4089571" cy="3385542"/>
          </a:xfrm>
          <a:prstGeom prst="rect">
            <a:avLst/>
          </a:prstGeom>
          <a:noFill/>
        </p:spPr>
        <p:txBody>
          <a:bodyPr wrap="square" rtlCol="0">
            <a:spAutoFit/>
          </a:bodyPr>
          <a:lstStyle/>
          <a:p>
            <a:pPr algn="ctr"/>
            <a:r>
              <a:rPr lang="en-GB" sz="1600" u="sng" dirty="0" smtClean="0">
                <a:latin typeface="Comic Sans MS" panose="030F0702030302020204" pitchFamily="66" charset="0"/>
              </a:rPr>
              <a:t>Curriculum - History</a:t>
            </a:r>
          </a:p>
          <a:p>
            <a:pPr algn="ctr"/>
            <a:r>
              <a:rPr lang="en-GB" sz="1200" dirty="0" smtClean="0">
                <a:latin typeface="Comic Sans MS" panose="030F0702030302020204" pitchFamily="66" charset="0"/>
              </a:rPr>
              <a:t>This half term in Year 3, our History focus enquiry question will be,</a:t>
            </a:r>
          </a:p>
          <a:p>
            <a:pPr algn="ctr"/>
            <a:r>
              <a:rPr lang="en-GB" sz="1600" dirty="0" smtClean="0">
                <a:latin typeface="Comic Sans MS" panose="030F0702030302020204" pitchFamily="66" charset="0"/>
              </a:rPr>
              <a:t> ‘Which period of the stone age was more successful and why?</a:t>
            </a:r>
            <a:r>
              <a:rPr lang="en-GB" sz="1600" b="1" dirty="0" smtClean="0">
                <a:latin typeface="Comic Sans MS" panose="030F0702030302020204" pitchFamily="66" charset="0"/>
              </a:rPr>
              <a:t>’</a:t>
            </a:r>
          </a:p>
          <a:p>
            <a:pPr algn="ctr"/>
            <a:endParaRPr lang="en-GB" sz="1200" dirty="0">
              <a:latin typeface="Comic Sans MS" panose="030F0702030302020204" pitchFamily="66" charset="0"/>
            </a:endParaRPr>
          </a:p>
          <a:p>
            <a:pPr algn="ctr"/>
            <a:r>
              <a:rPr lang="en-GB" sz="1200" dirty="0" smtClean="0">
                <a:latin typeface="Comic Sans MS" panose="030F0702030302020204" pitchFamily="66" charset="0"/>
              </a:rPr>
              <a:t>We shall build a rich bank of knowledge and understanding of the stone age including important dates which we will add to our timeline to show the historical events in our history. </a:t>
            </a:r>
            <a:endParaRPr lang="en-GB" sz="1400" dirty="0" smtClean="0">
              <a:latin typeface="Comic Sans MS" panose="030F0702030302020204" pitchFamily="66" charset="0"/>
            </a:endParaRPr>
          </a:p>
          <a:p>
            <a:pPr algn="ctr"/>
            <a:r>
              <a:rPr lang="en-GB" sz="1600" b="1" dirty="0" smtClean="0">
                <a:solidFill>
                  <a:schemeClr val="bg1"/>
                </a:solidFill>
                <a:latin typeface="Comic Sans MS" panose="030F0702030302020204" pitchFamily="66" charset="0"/>
              </a:rPr>
              <a:t> </a:t>
            </a:r>
          </a:p>
          <a:p>
            <a:pPr algn="ctr"/>
            <a:endParaRPr lang="en-GB" b="1" dirty="0" smtClean="0">
              <a:solidFill>
                <a:srgbClr val="00B0F0"/>
              </a:solidFill>
              <a:latin typeface="Comic Sans MS" panose="030F0702030302020204" pitchFamily="66" charset="0"/>
            </a:endParaRPr>
          </a:p>
          <a:p>
            <a:pPr algn="ctr"/>
            <a:endParaRPr lang="en-GB" sz="1600" b="1" u="sng" dirty="0">
              <a:solidFill>
                <a:srgbClr val="FFC000"/>
              </a:solidFill>
              <a:latin typeface="Comic Sans MS" panose="030F0702030302020204" pitchFamily="66" charset="0"/>
            </a:endParaRPr>
          </a:p>
          <a:p>
            <a:pPr algn="ctr"/>
            <a:endParaRPr lang="en-GB" sz="1400" b="1" u="sng" dirty="0" smtClean="0">
              <a:solidFill>
                <a:srgbClr val="FFC000"/>
              </a:solidFill>
              <a:latin typeface="Comic Sans MS" panose="030F0702030302020204" pitchFamily="66" charset="0"/>
            </a:endParaRPr>
          </a:p>
          <a:p>
            <a:pPr>
              <a:spcBef>
                <a:spcPts val="600"/>
              </a:spcBef>
              <a:spcAft>
                <a:spcPts val="300"/>
              </a:spcAft>
            </a:pPr>
            <a:endParaRPr lang="en-US" sz="1300" kern="0" dirty="0" smtClean="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293541" y="2633368"/>
            <a:ext cx="3813862" cy="1134832"/>
          </a:xfrm>
          <a:prstGeom prst="roundRect">
            <a:avLst/>
          </a:prstGeom>
          <a:solidFill>
            <a:schemeClr val="bg1"/>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34786" y="2656180"/>
            <a:ext cx="3115895" cy="1138773"/>
          </a:xfrm>
          <a:prstGeom prst="rect">
            <a:avLst/>
          </a:prstGeom>
          <a:noFill/>
        </p:spPr>
        <p:txBody>
          <a:bodyPr wrap="square" rtlCol="0">
            <a:spAutoFit/>
          </a:bodyPr>
          <a:lstStyle/>
          <a:p>
            <a:pPr algn="ctr"/>
            <a:r>
              <a:rPr lang="en-GB" sz="2200" b="1" dirty="0" smtClean="0">
                <a:latin typeface="CCW Cursive Writing 6" panose="03050602040000000000" pitchFamily="66" charset="0"/>
              </a:rPr>
              <a:t>Year 3 Newsletter </a:t>
            </a:r>
          </a:p>
          <a:p>
            <a:pPr algn="ctr"/>
            <a:r>
              <a:rPr lang="en-GB" sz="2200" b="1" dirty="0" smtClean="0">
                <a:latin typeface="CCW Cursive Writing 6" panose="03050602040000000000" pitchFamily="66" charset="0"/>
              </a:rPr>
              <a:t>Autumn 1 2019</a:t>
            </a:r>
            <a:r>
              <a:rPr lang="en-GB" sz="2400" b="1" dirty="0" smtClean="0">
                <a:latin typeface="CCW Cursive Writing 6" panose="03050602040000000000" pitchFamily="66" charset="0"/>
              </a:rPr>
              <a:t> </a:t>
            </a:r>
            <a:endParaRPr lang="en-GB" sz="2400" b="1" dirty="0">
              <a:latin typeface="CCW Cursive Writing 6" panose="03050602040000000000" pitchFamily="66" charset="0"/>
            </a:endParaRPr>
          </a:p>
        </p:txBody>
      </p:sp>
      <p:sp>
        <p:nvSpPr>
          <p:cNvPr id="6" name="TextBox 5"/>
          <p:cNvSpPr txBox="1"/>
          <p:nvPr/>
        </p:nvSpPr>
        <p:spPr>
          <a:xfrm>
            <a:off x="154704" y="195025"/>
            <a:ext cx="3947337" cy="3477875"/>
          </a:xfrm>
          <a:prstGeom prst="rect">
            <a:avLst/>
          </a:prstGeom>
          <a:noFill/>
        </p:spPr>
        <p:txBody>
          <a:bodyPr wrap="square" rtlCol="0">
            <a:spAutoFit/>
          </a:bodyPr>
          <a:lstStyle/>
          <a:p>
            <a:pPr algn="ctr"/>
            <a:r>
              <a:rPr lang="en-GB" sz="1400" u="sng" dirty="0" smtClean="0">
                <a:latin typeface="Comic Sans MS" panose="030F0702030302020204" pitchFamily="66" charset="0"/>
              </a:rPr>
              <a:t>English</a:t>
            </a:r>
            <a:endParaRPr lang="en-GB" sz="1300" u="sng" dirty="0">
              <a:latin typeface="Comic Sans MS" panose="030F0702030302020204" pitchFamily="66" charset="0"/>
            </a:endParaRPr>
          </a:p>
          <a:p>
            <a:r>
              <a:rPr lang="en-GB" sz="1200" dirty="0" smtClean="0">
                <a:latin typeface="Comic Sans MS" panose="030F0702030302020204" pitchFamily="66" charset="0"/>
              </a:rPr>
              <a:t>In English we will be reading our Power of Reading text ‘UG boy genius of the stone age’ Our written work will focus upon poetry, setting and character descriptions and narrative writing in role. We will </a:t>
            </a:r>
            <a:r>
              <a:rPr lang="en-GB" sz="1200" dirty="0">
                <a:latin typeface="Comic Sans MS" panose="030F0702030302020204" pitchFamily="66" charset="0"/>
              </a:rPr>
              <a:t>develop our knowledge </a:t>
            </a:r>
            <a:r>
              <a:rPr lang="en-GB" sz="1200" dirty="0" smtClean="0">
                <a:latin typeface="Comic Sans MS" panose="030F0702030302020204" pitchFamily="66" charset="0"/>
              </a:rPr>
              <a:t>of </a:t>
            </a:r>
            <a:r>
              <a:rPr lang="en-GB" sz="1200" dirty="0">
                <a:latin typeface="Comic Sans MS" panose="030F0702030302020204" pitchFamily="66" charset="0"/>
              </a:rPr>
              <a:t>Year 3</a:t>
            </a:r>
            <a:r>
              <a:rPr lang="en-GB" sz="1200" dirty="0" smtClean="0">
                <a:latin typeface="Comic Sans MS" panose="030F0702030302020204" pitchFamily="66" charset="0"/>
              </a:rPr>
              <a:t> grammar </a:t>
            </a:r>
            <a:r>
              <a:rPr lang="en-GB" sz="1200" dirty="0">
                <a:latin typeface="Comic Sans MS" panose="030F0702030302020204" pitchFamily="66" charset="0"/>
              </a:rPr>
              <a:t>and punctuation. The Year 2</a:t>
            </a:r>
            <a:r>
              <a:rPr lang="en-GB" sz="1200" dirty="0" smtClean="0">
                <a:latin typeface="Comic Sans MS" panose="030F0702030302020204" pitchFamily="66" charset="0"/>
              </a:rPr>
              <a:t> common exception words will be revisited and revised </a:t>
            </a:r>
            <a:r>
              <a:rPr lang="en-GB" sz="1200" dirty="0">
                <a:latin typeface="Comic Sans MS" panose="030F0702030302020204" pitchFamily="66" charset="0"/>
              </a:rPr>
              <a:t>and </a:t>
            </a:r>
            <a:r>
              <a:rPr lang="en-GB" sz="1200" dirty="0" smtClean="0">
                <a:latin typeface="Comic Sans MS" panose="030F0702030302020204" pitchFamily="66" charset="0"/>
              </a:rPr>
              <a:t>year 3/4 words will be learned, these words are </a:t>
            </a:r>
            <a:r>
              <a:rPr lang="en-GB" sz="1200" dirty="0">
                <a:latin typeface="Comic Sans MS" panose="030F0702030302020204" pitchFamily="66" charset="0"/>
              </a:rPr>
              <a:t>in homework books if you wish to practise spellings with your child at home. In school we will also be continuing to use www.spellingframe.co.uk, which is an exciting tool that can also be used at home. </a:t>
            </a:r>
            <a:endParaRPr lang="en-GB" sz="1200" dirty="0" smtClean="0">
              <a:latin typeface="Comic Sans MS" panose="030F0702030302020204" pitchFamily="66" charset="0"/>
            </a:endParaRPr>
          </a:p>
          <a:p>
            <a:r>
              <a:rPr lang="en-GB" sz="1200" dirty="0" smtClean="0">
                <a:latin typeface="Comic Sans MS" panose="030F0702030302020204" pitchFamily="66" charset="0"/>
              </a:rPr>
              <a:t>During all lessons, we will continue to focus on a high standard of presentation, including joined handwriting. </a:t>
            </a:r>
          </a:p>
          <a:p>
            <a:pPr algn="ctr"/>
            <a:endParaRPr lang="en-GB" sz="1300" dirty="0" smtClean="0">
              <a:solidFill>
                <a:schemeClr val="bg1"/>
              </a:solidFill>
              <a:latin typeface="Comic Sans MS" panose="030F0702030302020204" pitchFamily="66" charset="0"/>
            </a:endParaRPr>
          </a:p>
          <a:p>
            <a:pPr algn="ctr"/>
            <a:endParaRPr lang="en-GB" sz="1300" dirty="0" smtClean="0">
              <a:solidFill>
                <a:schemeClr val="bg1"/>
              </a:solidFill>
              <a:latin typeface="Comic Sans MS" panose="030F0702030302020204" pitchFamily="66" charset="0"/>
            </a:endParaRPr>
          </a:p>
        </p:txBody>
      </p:sp>
      <p:sp>
        <p:nvSpPr>
          <p:cNvPr id="7" name="TextBox 6"/>
          <p:cNvSpPr txBox="1"/>
          <p:nvPr/>
        </p:nvSpPr>
        <p:spPr>
          <a:xfrm>
            <a:off x="4173188" y="3771331"/>
            <a:ext cx="4039088" cy="1785104"/>
          </a:xfrm>
          <a:prstGeom prst="rect">
            <a:avLst/>
          </a:prstGeom>
          <a:noFill/>
        </p:spPr>
        <p:txBody>
          <a:bodyPr wrap="square" rtlCol="0">
            <a:spAutoFit/>
          </a:bodyPr>
          <a:lstStyle/>
          <a:p>
            <a:pPr algn="ctr"/>
            <a:r>
              <a:rPr lang="en-GB" sz="1300" dirty="0" smtClean="0">
                <a:solidFill>
                  <a:schemeClr val="bg1"/>
                </a:solidFill>
                <a:latin typeface="Comic Sans MS" panose="030F0702030302020204" pitchFamily="66" charset="0"/>
              </a:rPr>
              <a:t>      </a:t>
            </a:r>
          </a:p>
          <a:p>
            <a:pPr algn="ctr"/>
            <a:r>
              <a:rPr lang="en-GB" sz="1400" u="sng" dirty="0" smtClean="0">
                <a:latin typeface="Comic Sans MS" panose="030F0702030302020204" pitchFamily="66" charset="0"/>
              </a:rPr>
              <a:t>Learning Outcome</a:t>
            </a:r>
          </a:p>
          <a:p>
            <a:pPr algn="ctr"/>
            <a:r>
              <a:rPr lang="en-GB" sz="1300" dirty="0" smtClean="0">
                <a:latin typeface="Comic Sans MS" panose="030F0702030302020204" pitchFamily="66" charset="0"/>
              </a:rPr>
              <a:t>At the end of this half term, the children will present a planned presentation to inform other children about their chosen era of the stone age.</a:t>
            </a:r>
            <a:endParaRPr lang="en-GB" sz="1300" dirty="0">
              <a:latin typeface="Comic Sans MS" panose="030F0702030302020204" pitchFamily="66" charset="0"/>
            </a:endParaRPr>
          </a:p>
          <a:p>
            <a:pPr algn="ctr"/>
            <a:endParaRPr lang="en-GB" sz="1300" dirty="0" smtClean="0">
              <a:solidFill>
                <a:srgbClr val="0070C0"/>
              </a:solidFill>
              <a:latin typeface="Comic Sans MS" panose="030F0702030302020204" pitchFamily="66" charset="0"/>
            </a:endParaRPr>
          </a:p>
          <a:p>
            <a:pPr algn="ctr"/>
            <a:endParaRPr lang="en-GB" sz="1300" dirty="0">
              <a:solidFill>
                <a:srgbClr val="FF0000"/>
              </a:solidFill>
              <a:latin typeface="Comic Sans MS" panose="030F0702030302020204" pitchFamily="66" charset="0"/>
            </a:endParaRPr>
          </a:p>
          <a:p>
            <a:pPr algn="ctr"/>
            <a:endParaRPr lang="en-GB" u="sng" dirty="0" smtClean="0">
              <a:latin typeface="Algerian" panose="04020705040A02060702" pitchFamily="82" charset="0"/>
            </a:endParaRPr>
          </a:p>
        </p:txBody>
      </p:sp>
      <p:sp>
        <p:nvSpPr>
          <p:cNvPr id="9" name="TextBox 8"/>
          <p:cNvSpPr txBox="1"/>
          <p:nvPr/>
        </p:nvSpPr>
        <p:spPr>
          <a:xfrm>
            <a:off x="8396694" y="-99090"/>
            <a:ext cx="3720917" cy="2908489"/>
          </a:xfrm>
          <a:prstGeom prst="rect">
            <a:avLst/>
          </a:prstGeom>
          <a:noFill/>
          <a:ln w="57150">
            <a:noFill/>
          </a:ln>
        </p:spPr>
        <p:txBody>
          <a:bodyPr wrap="square" rtlCol="0">
            <a:spAutoFit/>
          </a:bodyPr>
          <a:lstStyle/>
          <a:p>
            <a:pPr algn="ctr"/>
            <a:endParaRPr lang="en-GB" sz="1300" dirty="0">
              <a:solidFill>
                <a:schemeClr val="bg1"/>
              </a:solidFill>
              <a:latin typeface="Comic Sans MS" panose="030F0702030302020204" pitchFamily="66" charset="0"/>
            </a:endParaRPr>
          </a:p>
          <a:p>
            <a:pPr algn="ctr"/>
            <a:r>
              <a:rPr lang="en-GB" sz="1400" u="sng" dirty="0" smtClean="0">
                <a:latin typeface="Comic Sans MS" panose="030F0702030302020204" pitchFamily="66" charset="0"/>
              </a:rPr>
              <a:t>Maths</a:t>
            </a:r>
            <a:endParaRPr lang="en-GB" sz="1400" dirty="0"/>
          </a:p>
          <a:p>
            <a:r>
              <a:rPr lang="en-GB" sz="1200" dirty="0" smtClean="0">
                <a:latin typeface="Comic Sans MS" panose="030F0702030302020204" pitchFamily="66" charset="0"/>
              </a:rPr>
              <a:t>In </a:t>
            </a:r>
            <a:r>
              <a:rPr lang="en-GB" sz="1200" b="1" dirty="0" smtClean="0">
                <a:latin typeface="Comic Sans MS" panose="030F0702030302020204" pitchFamily="66" charset="0"/>
              </a:rPr>
              <a:t>Year 3 </a:t>
            </a:r>
            <a:r>
              <a:rPr lang="en-GB" sz="1200" dirty="0">
                <a:latin typeface="Comic Sans MS" panose="030F0702030302020204" pitchFamily="66" charset="0"/>
              </a:rPr>
              <a:t>this term we will </a:t>
            </a:r>
            <a:r>
              <a:rPr lang="en-GB" sz="1200" dirty="0" smtClean="0">
                <a:latin typeface="Comic Sans MS" panose="030F0702030302020204" pitchFamily="66" charset="0"/>
              </a:rPr>
              <a:t>continue to  consolidate </a:t>
            </a:r>
            <a:r>
              <a:rPr lang="en-GB" sz="1200" dirty="0">
                <a:latin typeface="Comic Sans MS" panose="030F0702030302020204" pitchFamily="66" charset="0"/>
              </a:rPr>
              <a:t>our understanding of place value </a:t>
            </a:r>
            <a:r>
              <a:rPr lang="en-GB" sz="1200" dirty="0" smtClean="0">
                <a:latin typeface="Comic Sans MS" panose="030F0702030302020204" pitchFamily="66" charset="0"/>
              </a:rPr>
              <a:t>as well as further developing our problem solving skills. We will introduce numbers up to 1000 and the addition and subtraction of these. </a:t>
            </a:r>
          </a:p>
          <a:p>
            <a:r>
              <a:rPr lang="en-GB" sz="1200" dirty="0">
                <a:latin typeface="Comic Sans MS" panose="030F0702030302020204" pitchFamily="66" charset="0"/>
              </a:rPr>
              <a:t>Please continue to support your child to practise their recall of all times </a:t>
            </a:r>
            <a:r>
              <a:rPr lang="en-GB" sz="1200" dirty="0" smtClean="0">
                <a:latin typeface="Comic Sans MS" panose="030F0702030302020204" pitchFamily="66" charset="0"/>
              </a:rPr>
              <a:t>tables. </a:t>
            </a:r>
            <a:r>
              <a:rPr lang="en-GB" sz="1200" dirty="0">
                <a:latin typeface="Comic Sans MS" panose="030F0702030302020204" pitchFamily="66" charset="0"/>
              </a:rPr>
              <a:t>We will be using TT </a:t>
            </a:r>
            <a:r>
              <a:rPr lang="en-GB" sz="1200" dirty="0" err="1">
                <a:latin typeface="Comic Sans MS" panose="030F0702030302020204" pitchFamily="66" charset="0"/>
              </a:rPr>
              <a:t>Rockstars</a:t>
            </a:r>
            <a:r>
              <a:rPr lang="en-GB" sz="1200" dirty="0">
                <a:latin typeface="Comic Sans MS" panose="030F0702030302020204" pitchFamily="66" charset="0"/>
              </a:rPr>
              <a:t> to aid this and your child will be </a:t>
            </a:r>
            <a:r>
              <a:rPr lang="en-GB" sz="1200" dirty="0" smtClean="0">
                <a:latin typeface="Comic Sans MS" panose="030F0702030302020204" pitchFamily="66" charset="0"/>
              </a:rPr>
              <a:t>working through a weekly plan. </a:t>
            </a:r>
            <a:r>
              <a:rPr lang="en-GB" sz="1200" dirty="0">
                <a:latin typeface="Comic Sans MS" panose="030F0702030302020204" pitchFamily="66" charset="0"/>
              </a:rPr>
              <a:t>The ability to recall these facts more confidently would be hugely beneficial for your child in their Maths lessons. </a:t>
            </a:r>
          </a:p>
          <a:p>
            <a:endParaRPr lang="en-GB" sz="1200" dirty="0" smtClean="0">
              <a:latin typeface="Comic Sans MS" panose="030F0702030302020204" pitchFamily="66" charset="0"/>
            </a:endParaRPr>
          </a:p>
        </p:txBody>
      </p:sp>
      <p:sp>
        <p:nvSpPr>
          <p:cNvPr id="2" name="Rectangle 1"/>
          <p:cNvSpPr/>
          <p:nvPr/>
        </p:nvSpPr>
        <p:spPr>
          <a:xfrm>
            <a:off x="146081" y="200417"/>
            <a:ext cx="3938320" cy="317594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32850" y="138177"/>
            <a:ext cx="3632446" cy="2518003"/>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37854" y="5401072"/>
            <a:ext cx="3955547" cy="1339361"/>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262062"/>
            <a:ext cx="4026926" cy="1478371"/>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8429676" y="4324830"/>
            <a:ext cx="3846196" cy="2800767"/>
          </a:xfrm>
          <a:prstGeom prst="rect">
            <a:avLst/>
          </a:prstGeom>
          <a:noFill/>
        </p:spPr>
        <p:txBody>
          <a:bodyPr wrap="square" rtlCol="0">
            <a:spAutoFit/>
          </a:bodyPr>
          <a:lstStyle/>
          <a:p>
            <a:pPr algn="ctr"/>
            <a:r>
              <a:rPr lang="en-GB" sz="1200" dirty="0" smtClean="0">
                <a:solidFill>
                  <a:schemeClr val="bg1"/>
                </a:solidFill>
                <a:latin typeface="Comic Sans MS" panose="030F0702030302020204" pitchFamily="66" charset="0"/>
              </a:rPr>
              <a:t>      </a:t>
            </a:r>
            <a:r>
              <a:rPr lang="en-GB" sz="1400" u="sng" dirty="0" smtClean="0">
                <a:latin typeface="Comic Sans MS" panose="030F0702030302020204" pitchFamily="66" charset="0"/>
              </a:rPr>
              <a:t>Wider Curriculum</a:t>
            </a:r>
          </a:p>
          <a:p>
            <a:pPr>
              <a:lnSpc>
                <a:spcPct val="150000"/>
              </a:lnSpc>
            </a:pPr>
            <a:r>
              <a:rPr lang="en-GB" sz="1200" dirty="0" smtClean="0">
                <a:latin typeface="Comic Sans MS" panose="030F0702030302020204" pitchFamily="66" charset="0"/>
              </a:rPr>
              <a:t>RE –Would celebrating Diwali at home and in the community bring a feeling of belonging to a Hindu child?</a:t>
            </a:r>
          </a:p>
          <a:p>
            <a:pPr>
              <a:lnSpc>
                <a:spcPct val="150000"/>
              </a:lnSpc>
            </a:pPr>
            <a:r>
              <a:rPr lang="en-GB" sz="1200" dirty="0" smtClean="0">
                <a:latin typeface="Comic Sans MS" panose="030F0702030302020204" pitchFamily="66" charset="0"/>
              </a:rPr>
              <a:t>ICT – Word processing.</a:t>
            </a:r>
          </a:p>
          <a:p>
            <a:pPr>
              <a:lnSpc>
                <a:spcPct val="150000"/>
              </a:lnSpc>
            </a:pPr>
            <a:r>
              <a:rPr lang="en-GB" sz="1200" dirty="0" smtClean="0">
                <a:latin typeface="Comic Sans MS" panose="030F0702030302020204" pitchFamily="66" charset="0"/>
              </a:rPr>
              <a:t>PHSE – Being me in my world.</a:t>
            </a:r>
            <a:endParaRPr lang="en-GB" sz="1200" dirty="0">
              <a:latin typeface="Comic Sans MS" panose="030F0702030302020204" pitchFamily="66" charset="0"/>
            </a:endParaRPr>
          </a:p>
          <a:p>
            <a:pPr>
              <a:lnSpc>
                <a:spcPct val="150000"/>
              </a:lnSpc>
            </a:pPr>
            <a:r>
              <a:rPr lang="en-GB" sz="1200" dirty="0" smtClean="0">
                <a:latin typeface="Comic Sans MS" panose="030F0702030302020204" pitchFamily="66" charset="0"/>
              </a:rPr>
              <a:t>Music – Three Little Birds</a:t>
            </a:r>
            <a:endParaRPr lang="en-GB" sz="1200" dirty="0">
              <a:latin typeface="Comic Sans MS" panose="030F0702030302020204" pitchFamily="66" charset="0"/>
            </a:endParaRPr>
          </a:p>
          <a:p>
            <a:pPr>
              <a:lnSpc>
                <a:spcPct val="150000"/>
              </a:lnSpc>
            </a:pPr>
            <a:r>
              <a:rPr lang="en-GB" sz="1200" dirty="0">
                <a:latin typeface="Comic Sans MS" panose="030F0702030302020204" pitchFamily="66" charset="0"/>
              </a:rPr>
              <a:t>PE – Gymnastics: body management/ Games: invasion</a:t>
            </a:r>
          </a:p>
          <a:p>
            <a:pPr>
              <a:lnSpc>
                <a:spcPct val="150000"/>
              </a:lnSpc>
            </a:pPr>
            <a:endParaRPr lang="en-GB" sz="1200" dirty="0" smtClean="0">
              <a:latin typeface="Comic Sans MS" panose="030F0702030302020204" pitchFamily="66" charset="0"/>
            </a:endParaRPr>
          </a:p>
        </p:txBody>
      </p:sp>
      <p:sp>
        <p:nvSpPr>
          <p:cNvPr id="16" name="Rectangle 15"/>
          <p:cNvSpPr/>
          <p:nvPr/>
        </p:nvSpPr>
        <p:spPr>
          <a:xfrm>
            <a:off x="8396694" y="4365899"/>
            <a:ext cx="3703672" cy="2492101"/>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27017" y="4698063"/>
            <a:ext cx="714103" cy="792480"/>
          </a:xfrm>
          <a:prstGeom prst="rect">
            <a:avLst/>
          </a:prstGeom>
          <a:noFill/>
        </p:spPr>
        <p:txBody>
          <a:bodyPr wrap="square" rtlCol="0">
            <a:spAutoFit/>
          </a:bodyPr>
          <a:lstStyle/>
          <a:p>
            <a:endParaRPr lang="en-GB" dirty="0"/>
          </a:p>
        </p:txBody>
      </p:sp>
      <p:sp>
        <p:nvSpPr>
          <p:cNvPr id="4" name="Rectangle 3"/>
          <p:cNvSpPr/>
          <p:nvPr/>
        </p:nvSpPr>
        <p:spPr>
          <a:xfrm>
            <a:off x="98550" y="5408995"/>
            <a:ext cx="4102041" cy="1231106"/>
          </a:xfrm>
          <a:prstGeom prst="rect">
            <a:avLst/>
          </a:prstGeom>
        </p:spPr>
        <p:txBody>
          <a:bodyPr wrap="square">
            <a:spAutoFit/>
          </a:bodyPr>
          <a:lstStyle/>
          <a:p>
            <a:pPr algn="ctr"/>
            <a:r>
              <a:rPr lang="en-GB" sz="1400" u="sng" dirty="0">
                <a:latin typeface="Comic Sans MS" panose="030F0702030302020204" pitchFamily="66" charset="0"/>
              </a:rPr>
              <a:t>Our PE Days</a:t>
            </a:r>
            <a:endParaRPr lang="en-GB" sz="1400" dirty="0"/>
          </a:p>
          <a:p>
            <a:r>
              <a:rPr lang="en-GB" sz="1200" dirty="0">
                <a:latin typeface="Comic Sans MS" panose="030F0702030302020204" pitchFamily="66" charset="0"/>
              </a:rPr>
              <a:t>Our PE </a:t>
            </a:r>
            <a:r>
              <a:rPr lang="en-GB" sz="1200" dirty="0" smtClean="0">
                <a:latin typeface="Comic Sans MS" panose="030F0702030302020204" pitchFamily="66" charset="0"/>
              </a:rPr>
              <a:t>afternoon will be </a:t>
            </a:r>
            <a:r>
              <a:rPr lang="en-GB" sz="1200" b="1" dirty="0" smtClean="0">
                <a:latin typeface="Comic Sans MS" panose="030F0702030302020204" pitchFamily="66" charset="0"/>
              </a:rPr>
              <a:t>Wednesday</a:t>
            </a:r>
            <a:r>
              <a:rPr lang="en-GB" sz="1200" dirty="0" smtClean="0">
                <a:latin typeface="Comic Sans MS" panose="030F0702030302020204" pitchFamily="66" charset="0"/>
              </a:rPr>
              <a:t>. </a:t>
            </a:r>
            <a:r>
              <a:rPr lang="en-GB" sz="1200" dirty="0">
                <a:latin typeface="Comic Sans MS" panose="030F0702030302020204" pitchFamily="66" charset="0"/>
              </a:rPr>
              <a:t>Please ensure that children have a full outdoor and indoor PE kit in school all </a:t>
            </a:r>
            <a:r>
              <a:rPr lang="en-GB" sz="1200" dirty="0" smtClean="0">
                <a:latin typeface="Comic Sans MS" panose="030F0702030302020204" pitchFamily="66" charset="0"/>
              </a:rPr>
              <a:t>week. </a:t>
            </a:r>
            <a:r>
              <a:rPr lang="en-GB" sz="1200" dirty="0">
                <a:latin typeface="Comic Sans MS" panose="030F0702030302020204" pitchFamily="66" charset="0"/>
              </a:rPr>
              <a:t>Long hair </a:t>
            </a:r>
            <a:r>
              <a:rPr lang="en-GB" sz="1200" dirty="0" smtClean="0">
                <a:latin typeface="Comic Sans MS" panose="030F0702030302020204" pitchFamily="66" charset="0"/>
              </a:rPr>
              <a:t>should </a:t>
            </a:r>
            <a:r>
              <a:rPr lang="en-GB" sz="1200" dirty="0">
                <a:latin typeface="Comic Sans MS" panose="030F0702030302020204" pitchFamily="66" charset="0"/>
              </a:rPr>
              <a:t>be tied </a:t>
            </a:r>
            <a:r>
              <a:rPr lang="en-GB" sz="1200" dirty="0" smtClean="0">
                <a:latin typeface="Comic Sans MS" panose="030F0702030302020204" pitchFamily="66" charset="0"/>
              </a:rPr>
              <a:t>back and earrings removed </a:t>
            </a:r>
            <a:r>
              <a:rPr lang="en-GB" sz="1200" dirty="0">
                <a:latin typeface="Comic Sans MS" panose="030F0702030302020204" pitchFamily="66" charset="0"/>
              </a:rPr>
              <a:t>as outlined in the school’s uniform policy on our website. </a:t>
            </a:r>
          </a:p>
        </p:txBody>
      </p:sp>
      <p:sp>
        <p:nvSpPr>
          <p:cNvPr id="18" name="Rectangle 17"/>
          <p:cNvSpPr/>
          <p:nvPr/>
        </p:nvSpPr>
        <p:spPr>
          <a:xfrm>
            <a:off x="135945" y="3461037"/>
            <a:ext cx="3966096" cy="1801025"/>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65729" y="3461037"/>
            <a:ext cx="4017029" cy="1769715"/>
          </a:xfrm>
          <a:prstGeom prst="rect">
            <a:avLst/>
          </a:prstGeom>
        </p:spPr>
        <p:txBody>
          <a:bodyPr wrap="square">
            <a:spAutoFit/>
          </a:bodyPr>
          <a:lstStyle/>
          <a:p>
            <a:pPr algn="ctr"/>
            <a:r>
              <a:rPr lang="en-GB" sz="1300" u="sng" dirty="0">
                <a:latin typeface="Comic Sans MS" panose="030F0702030302020204" pitchFamily="66" charset="0"/>
              </a:rPr>
              <a:t>Reading</a:t>
            </a:r>
          </a:p>
          <a:p>
            <a:r>
              <a:rPr lang="en-GB" sz="1200" dirty="0">
                <a:latin typeface="Comic Sans MS" panose="030F0702030302020204" pitchFamily="66" charset="0"/>
              </a:rPr>
              <a:t>Please continue to share the love of books with your child. Encourage them to read/share books 5 times per week. This can be recorded on one page per week of the Reading Record.  Reads will be counted every Friday. Reading should be a </a:t>
            </a:r>
            <a:r>
              <a:rPr lang="en-GB" sz="1200" dirty="0" smtClean="0">
                <a:latin typeface="Comic Sans MS" panose="030F0702030302020204" pitchFamily="66" charset="0"/>
              </a:rPr>
              <a:t>delightful experience </a:t>
            </a:r>
            <a:r>
              <a:rPr lang="en-GB" sz="1200" dirty="0">
                <a:latin typeface="Comic Sans MS" panose="030F0702030302020204" pitchFamily="66" charset="0"/>
              </a:rPr>
              <a:t>and we encourage you to revisit and reread favourite books and stories. </a:t>
            </a:r>
          </a:p>
          <a:p>
            <a:pPr algn="ctr"/>
            <a:r>
              <a:rPr lang="en-GB" sz="1200" dirty="0" smtClean="0">
                <a:latin typeface="Comic Sans MS" panose="030F0702030302020204" pitchFamily="66" charset="0"/>
              </a:rPr>
              <a:t>Happy </a:t>
            </a:r>
            <a:r>
              <a:rPr lang="en-GB" sz="1200" dirty="0">
                <a:latin typeface="Comic Sans MS" panose="030F0702030302020204" pitchFamily="66" charset="0"/>
              </a:rPr>
              <a:t>readers </a:t>
            </a:r>
            <a:r>
              <a:rPr lang="en-GB" sz="1200" dirty="0" smtClean="0">
                <a:latin typeface="Comic Sans MS" panose="030F0702030302020204" pitchFamily="66" charset="0"/>
              </a:rPr>
              <a:t>become confident </a:t>
            </a:r>
            <a:r>
              <a:rPr lang="en-GB" sz="1200" dirty="0">
                <a:latin typeface="Comic Sans MS" panose="030F0702030302020204" pitchFamily="66" charset="0"/>
              </a:rPr>
              <a:t>readers.</a:t>
            </a:r>
          </a:p>
        </p:txBody>
      </p:sp>
      <p:sp>
        <p:nvSpPr>
          <p:cNvPr id="17" name="Rectangle 16"/>
          <p:cNvSpPr/>
          <p:nvPr/>
        </p:nvSpPr>
        <p:spPr>
          <a:xfrm>
            <a:off x="4191193" y="5321530"/>
            <a:ext cx="4107709" cy="1415772"/>
          </a:xfrm>
          <a:prstGeom prst="rect">
            <a:avLst/>
          </a:prstGeom>
        </p:spPr>
        <p:txBody>
          <a:bodyPr wrap="square">
            <a:spAutoFit/>
          </a:bodyPr>
          <a:lstStyle/>
          <a:p>
            <a:pPr algn="ctr"/>
            <a:r>
              <a:rPr lang="en-GB" sz="1400" u="sng" dirty="0">
                <a:latin typeface="Comic Sans MS" panose="030F0702030302020204" pitchFamily="66" charset="0"/>
              </a:rPr>
              <a:t>Homework</a:t>
            </a:r>
          </a:p>
          <a:p>
            <a:r>
              <a:rPr lang="en-GB" sz="1200" dirty="0" smtClean="0">
                <a:latin typeface="Comic Sans MS" panose="030F0702030302020204" pitchFamily="66" charset="0"/>
              </a:rPr>
              <a:t>Each </a:t>
            </a:r>
            <a:r>
              <a:rPr lang="en-GB" sz="1200" dirty="0">
                <a:latin typeface="Comic Sans MS" panose="030F0702030302020204" pitchFamily="66" charset="0"/>
              </a:rPr>
              <a:t>week the children will be set one piece </a:t>
            </a:r>
            <a:r>
              <a:rPr lang="en-GB" sz="1200" dirty="0" smtClean="0">
                <a:latin typeface="Comic Sans MS" panose="030F0702030302020204" pitchFamily="66" charset="0"/>
              </a:rPr>
              <a:t>of each English and Maths </a:t>
            </a:r>
            <a:r>
              <a:rPr lang="en-GB" sz="1200" dirty="0">
                <a:latin typeface="Comic Sans MS" panose="030F0702030302020204" pitchFamily="66" charset="0"/>
              </a:rPr>
              <a:t>Homework on a Friday to be returned the following Thursday. </a:t>
            </a:r>
            <a:r>
              <a:rPr lang="en-GB" sz="1200" dirty="0" smtClean="0">
                <a:latin typeface="Comic Sans MS" panose="030F0702030302020204" pitchFamily="66" charset="0"/>
              </a:rPr>
              <a:t>An optional menu of creative ideas is also included in homework books. Remember that any pupil led ideas and work will be welcomed and celebrated.</a:t>
            </a:r>
            <a:endParaRPr lang="en-GB" sz="1200" dirty="0">
              <a:latin typeface="Comic Sans MS" panose="030F0702030302020204" pitchFamily="66" charset="0"/>
            </a:endParaRPr>
          </a:p>
        </p:txBody>
      </p:sp>
      <p:sp>
        <p:nvSpPr>
          <p:cNvPr id="21" name="Rectangle 20"/>
          <p:cNvSpPr/>
          <p:nvPr/>
        </p:nvSpPr>
        <p:spPr>
          <a:xfrm>
            <a:off x="4218332" y="3922473"/>
            <a:ext cx="4026926" cy="1169379"/>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91193" y="138177"/>
            <a:ext cx="4026926" cy="2347793"/>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32850" y="2793414"/>
            <a:ext cx="3631359" cy="1415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74994" y="2829446"/>
            <a:ext cx="3564316" cy="1415772"/>
          </a:xfrm>
          <a:prstGeom prst="rect">
            <a:avLst/>
          </a:prstGeom>
        </p:spPr>
        <p:txBody>
          <a:bodyPr wrap="square">
            <a:spAutoFit/>
          </a:bodyPr>
          <a:lstStyle/>
          <a:p>
            <a:pPr algn="ctr"/>
            <a:r>
              <a:rPr lang="en-GB" sz="1400" u="sng" dirty="0" smtClean="0">
                <a:latin typeface="Comic Sans MS" panose="030F0702030302020204" pitchFamily="66" charset="0"/>
              </a:rPr>
              <a:t>Science</a:t>
            </a:r>
          </a:p>
          <a:p>
            <a:r>
              <a:rPr lang="en-GB" sz="1200" dirty="0" smtClean="0">
                <a:latin typeface="Comic Sans MS" panose="030F0702030302020204" pitchFamily="66" charset="0"/>
              </a:rPr>
              <a:t>This half term Year 3 will learn about ‘Forces and Magnets’. We will identify, compare and classify different materials depending on the magnetism and also the resistance of some materials/objects when a force is placed upon them. </a:t>
            </a:r>
            <a:endParaRPr lang="en-GB" sz="1200" dirty="0"/>
          </a:p>
        </p:txBody>
      </p:sp>
    </p:spTree>
    <p:extLst>
      <p:ext uri="{BB962C8B-B14F-4D97-AF65-F5344CB8AC3E}">
        <p14:creationId xmlns:p14="http://schemas.microsoft.com/office/powerpoint/2010/main" val="177669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6617" y="69665"/>
            <a:ext cx="9144000" cy="366169"/>
          </a:xfrm>
        </p:spPr>
        <p:txBody>
          <a:bodyPr>
            <a:normAutofit/>
          </a:bodyPr>
          <a:lstStyle/>
          <a:p>
            <a:r>
              <a:rPr lang="en-GB" sz="1800" b="1" u="sng" dirty="0">
                <a:latin typeface="+mn-lt"/>
              </a:rPr>
              <a:t>Year 3 – From Stone Age to Iron Age</a:t>
            </a:r>
          </a:p>
        </p:txBody>
      </p:sp>
      <p:graphicFrame>
        <p:nvGraphicFramePr>
          <p:cNvPr id="5" name="Table 4"/>
          <p:cNvGraphicFramePr>
            <a:graphicFrameLocks noGrp="1"/>
          </p:cNvGraphicFramePr>
          <p:nvPr/>
        </p:nvGraphicFramePr>
        <p:xfrm>
          <a:off x="237219" y="3509553"/>
          <a:ext cx="3698239" cy="3040345"/>
        </p:xfrm>
        <a:graphic>
          <a:graphicData uri="http://schemas.openxmlformats.org/drawingml/2006/table">
            <a:tbl>
              <a:tblPr firstRow="1" bandRow="1">
                <a:tableStyleId>{5C22544A-7EE6-4342-B048-85BDC9FD1C3A}</a:tableStyleId>
              </a:tblPr>
              <a:tblGrid>
                <a:gridCol w="1274120">
                  <a:extLst>
                    <a:ext uri="{9D8B030D-6E8A-4147-A177-3AD203B41FA5}">
                      <a16:colId xmlns:a16="http://schemas.microsoft.com/office/drawing/2014/main" val="1403582542"/>
                    </a:ext>
                  </a:extLst>
                </a:gridCol>
                <a:gridCol w="2424119">
                  <a:extLst>
                    <a:ext uri="{9D8B030D-6E8A-4147-A177-3AD203B41FA5}">
                      <a16:colId xmlns:a16="http://schemas.microsoft.com/office/drawing/2014/main" val="417530423"/>
                    </a:ext>
                  </a:extLst>
                </a:gridCol>
              </a:tblGrid>
              <a:tr h="277189">
                <a:tc gridSpan="2">
                  <a:txBody>
                    <a:bodyPr/>
                    <a:lstStyle/>
                    <a:p>
                      <a:pPr algn="ctr"/>
                      <a:r>
                        <a:rPr lang="en-GB" sz="1100" dirty="0"/>
                        <a:t>Timeline of Events</a:t>
                      </a:r>
                    </a:p>
                  </a:txBody>
                  <a:tcPr/>
                </a:tc>
                <a:tc hMerge="1">
                  <a:txBody>
                    <a:bodyPr/>
                    <a:lstStyle/>
                    <a:p>
                      <a:endParaRPr lang="en-GB" dirty="0"/>
                    </a:p>
                  </a:txBody>
                  <a:tcPr/>
                </a:tc>
                <a:extLst>
                  <a:ext uri="{0D108BD9-81ED-4DB2-BD59-A6C34878D82A}">
                    <a16:rowId xmlns:a16="http://schemas.microsoft.com/office/drawing/2014/main" val="3993488589"/>
                  </a:ext>
                </a:extLst>
              </a:tr>
              <a:tr h="319524">
                <a:tc>
                  <a:txBody>
                    <a:bodyPr/>
                    <a:lstStyle/>
                    <a:p>
                      <a:pPr algn="ctr"/>
                      <a:r>
                        <a:rPr lang="en-GB" sz="1100" b="1" dirty="0"/>
                        <a:t>13,000</a:t>
                      </a:r>
                      <a:r>
                        <a:rPr lang="en-GB" sz="1100" b="1" baseline="0" dirty="0"/>
                        <a:t> BC</a:t>
                      </a:r>
                      <a:endParaRPr lang="en-GB" sz="1100" b="1" dirty="0"/>
                    </a:p>
                  </a:txBody>
                  <a:tcPr/>
                </a:tc>
                <a:tc>
                  <a:txBody>
                    <a:bodyPr/>
                    <a:lstStyle/>
                    <a:p>
                      <a:r>
                        <a:rPr lang="en-GB" sz="1100" dirty="0"/>
                        <a:t>People</a:t>
                      </a:r>
                      <a:r>
                        <a:rPr lang="en-GB" sz="1100" baseline="0" dirty="0"/>
                        <a:t> make cave paintings.</a:t>
                      </a:r>
                      <a:endParaRPr lang="en-GB" sz="1100" dirty="0"/>
                    </a:p>
                  </a:txBody>
                  <a:tcPr/>
                </a:tc>
                <a:extLst>
                  <a:ext uri="{0D108BD9-81ED-4DB2-BD59-A6C34878D82A}">
                    <a16:rowId xmlns:a16="http://schemas.microsoft.com/office/drawing/2014/main" val="1505163904"/>
                  </a:ext>
                </a:extLst>
              </a:tr>
              <a:tr h="319524">
                <a:tc>
                  <a:txBody>
                    <a:bodyPr/>
                    <a:lstStyle/>
                    <a:p>
                      <a:pPr algn="ctr"/>
                      <a:r>
                        <a:rPr lang="en-GB" sz="1100" b="1" dirty="0"/>
                        <a:t>4500</a:t>
                      </a:r>
                      <a:r>
                        <a:rPr lang="en-GB" sz="1100" b="1" baseline="0" dirty="0"/>
                        <a:t> – 3500 BC</a:t>
                      </a:r>
                      <a:endParaRPr lang="en-GB" sz="1100" b="1" dirty="0"/>
                    </a:p>
                  </a:txBody>
                  <a:tcPr/>
                </a:tc>
                <a:tc>
                  <a:txBody>
                    <a:bodyPr/>
                    <a:lstStyle/>
                    <a:p>
                      <a:r>
                        <a:rPr lang="en-GB" sz="1100" dirty="0"/>
                        <a:t>Farming</a:t>
                      </a:r>
                      <a:r>
                        <a:rPr lang="en-GB" sz="1100" baseline="0" dirty="0"/>
                        <a:t> starts and begins to spread.</a:t>
                      </a:r>
                      <a:endParaRPr lang="en-GB" sz="1100" dirty="0"/>
                    </a:p>
                  </a:txBody>
                  <a:tcPr/>
                </a:tc>
                <a:extLst>
                  <a:ext uri="{0D108BD9-81ED-4DB2-BD59-A6C34878D82A}">
                    <a16:rowId xmlns:a16="http://schemas.microsoft.com/office/drawing/2014/main" val="2766108422"/>
                  </a:ext>
                </a:extLst>
              </a:tr>
              <a:tr h="341817">
                <a:tc>
                  <a:txBody>
                    <a:bodyPr/>
                    <a:lstStyle/>
                    <a:p>
                      <a:pPr algn="ctr"/>
                      <a:r>
                        <a:rPr lang="en-GB" sz="1100" b="1" dirty="0"/>
                        <a:t>2500</a:t>
                      </a:r>
                      <a:r>
                        <a:rPr lang="en-GB" sz="1100" b="1" baseline="0" dirty="0"/>
                        <a:t> BC</a:t>
                      </a:r>
                      <a:endParaRPr lang="en-GB" sz="1100" b="1" dirty="0"/>
                    </a:p>
                  </a:txBody>
                  <a:tcPr/>
                </a:tc>
                <a:tc>
                  <a:txBody>
                    <a:bodyPr/>
                    <a:lstStyle/>
                    <a:p>
                      <a:r>
                        <a:rPr lang="en-GB" sz="1100" dirty="0"/>
                        <a:t>Metal</a:t>
                      </a:r>
                      <a:r>
                        <a:rPr lang="en-GB" sz="1100" baseline="0" dirty="0"/>
                        <a:t> starts to be used.</a:t>
                      </a:r>
                      <a:endParaRPr lang="en-GB" sz="1100" dirty="0"/>
                    </a:p>
                  </a:txBody>
                  <a:tcPr/>
                </a:tc>
                <a:extLst>
                  <a:ext uri="{0D108BD9-81ED-4DB2-BD59-A6C34878D82A}">
                    <a16:rowId xmlns:a16="http://schemas.microsoft.com/office/drawing/2014/main" val="2315849873"/>
                  </a:ext>
                </a:extLst>
              </a:tr>
              <a:tr h="274940">
                <a:tc>
                  <a:txBody>
                    <a:bodyPr/>
                    <a:lstStyle/>
                    <a:p>
                      <a:pPr algn="ctr"/>
                      <a:r>
                        <a:rPr lang="en-GB" sz="1100" b="1" dirty="0"/>
                        <a:t>1200</a:t>
                      </a:r>
                      <a:r>
                        <a:rPr lang="en-GB" sz="1100" b="1" baseline="0" dirty="0"/>
                        <a:t> – 800 BC </a:t>
                      </a:r>
                      <a:endParaRPr lang="en-GB" sz="1100" b="1" dirty="0"/>
                    </a:p>
                  </a:txBody>
                  <a:tcPr/>
                </a:tc>
                <a:tc>
                  <a:txBody>
                    <a:bodyPr/>
                    <a:lstStyle/>
                    <a:p>
                      <a:r>
                        <a:rPr lang="en-GB" sz="1100" dirty="0"/>
                        <a:t>Metal</a:t>
                      </a:r>
                      <a:r>
                        <a:rPr lang="en-GB" sz="1100" baseline="0" dirty="0"/>
                        <a:t> tools are made and used.</a:t>
                      </a:r>
                      <a:endParaRPr lang="en-GB" sz="1100" dirty="0"/>
                    </a:p>
                  </a:txBody>
                  <a:tcPr/>
                </a:tc>
                <a:extLst>
                  <a:ext uri="{0D108BD9-81ED-4DB2-BD59-A6C34878D82A}">
                    <a16:rowId xmlns:a16="http://schemas.microsoft.com/office/drawing/2014/main" val="335227934"/>
                  </a:ext>
                </a:extLst>
              </a:tr>
              <a:tr h="416125">
                <a:tc>
                  <a:txBody>
                    <a:bodyPr/>
                    <a:lstStyle/>
                    <a:p>
                      <a:pPr algn="ctr"/>
                      <a:r>
                        <a:rPr lang="en-GB" sz="1100" b="1" dirty="0"/>
                        <a:t>1200</a:t>
                      </a:r>
                      <a:r>
                        <a:rPr lang="en-GB" sz="1100" b="1" baseline="0" dirty="0"/>
                        <a:t> – 800 BC</a:t>
                      </a:r>
                      <a:endParaRPr lang="en-GB" sz="1100" b="1" dirty="0"/>
                    </a:p>
                  </a:txBody>
                  <a:tcPr/>
                </a:tc>
                <a:tc>
                  <a:txBody>
                    <a:bodyPr/>
                    <a:lstStyle/>
                    <a:p>
                      <a:r>
                        <a:rPr lang="en-GB" sz="1100" dirty="0"/>
                        <a:t>People</a:t>
                      </a:r>
                      <a:r>
                        <a:rPr lang="en-GB" sz="1100" baseline="0" dirty="0"/>
                        <a:t> start to make alliances with others living in tribes. </a:t>
                      </a:r>
                      <a:endParaRPr lang="en-GB" sz="1100" dirty="0"/>
                    </a:p>
                  </a:txBody>
                  <a:tcPr/>
                </a:tc>
                <a:extLst>
                  <a:ext uri="{0D108BD9-81ED-4DB2-BD59-A6C34878D82A}">
                    <a16:rowId xmlns:a16="http://schemas.microsoft.com/office/drawing/2014/main" val="2040182853"/>
                  </a:ext>
                </a:extLst>
              </a:tr>
              <a:tr h="328678">
                <a:tc>
                  <a:txBody>
                    <a:bodyPr/>
                    <a:lstStyle/>
                    <a:p>
                      <a:pPr algn="ctr"/>
                      <a:r>
                        <a:rPr lang="en-GB" sz="1100" b="1" dirty="0"/>
                        <a:t>800</a:t>
                      </a:r>
                      <a:r>
                        <a:rPr lang="en-GB" sz="1100" b="1" baseline="0" dirty="0"/>
                        <a:t> – 700 BC</a:t>
                      </a:r>
                      <a:endParaRPr lang="en-GB" sz="1100" b="1" dirty="0"/>
                    </a:p>
                  </a:txBody>
                  <a:tcPr/>
                </a:tc>
                <a:tc>
                  <a:txBody>
                    <a:bodyPr/>
                    <a:lstStyle/>
                    <a:p>
                      <a:r>
                        <a:rPr lang="en-GB" sz="1100" dirty="0"/>
                        <a:t>The</a:t>
                      </a:r>
                      <a:r>
                        <a:rPr lang="en-GB" sz="1100" baseline="0" dirty="0"/>
                        <a:t> first hill forts are made. </a:t>
                      </a:r>
                      <a:endParaRPr lang="en-GB" sz="1100" dirty="0"/>
                    </a:p>
                  </a:txBody>
                  <a:tcPr/>
                </a:tc>
                <a:extLst>
                  <a:ext uri="{0D108BD9-81ED-4DB2-BD59-A6C34878D82A}">
                    <a16:rowId xmlns:a16="http://schemas.microsoft.com/office/drawing/2014/main" val="2005961664"/>
                  </a:ext>
                </a:extLst>
              </a:tr>
              <a:tr h="325233">
                <a:tc>
                  <a:txBody>
                    <a:bodyPr/>
                    <a:lstStyle/>
                    <a:p>
                      <a:pPr algn="ctr"/>
                      <a:r>
                        <a:rPr lang="en-GB" sz="1100" b="1" dirty="0"/>
                        <a:t>700</a:t>
                      </a:r>
                      <a:r>
                        <a:rPr lang="en-GB" sz="1100" b="1" baseline="0" dirty="0"/>
                        <a:t> – 500 BC</a:t>
                      </a:r>
                      <a:endParaRPr lang="en-GB" sz="1100" b="1" dirty="0"/>
                    </a:p>
                  </a:txBody>
                  <a:tcPr/>
                </a:tc>
                <a:tc>
                  <a:txBody>
                    <a:bodyPr/>
                    <a:lstStyle/>
                    <a:p>
                      <a:r>
                        <a:rPr lang="en-GB" sz="1100" dirty="0"/>
                        <a:t>Iron</a:t>
                      </a:r>
                      <a:r>
                        <a:rPr lang="en-GB" sz="1100" baseline="0" dirty="0"/>
                        <a:t> is used a lot more than before. </a:t>
                      </a:r>
                      <a:endParaRPr lang="en-GB" sz="1100" dirty="0"/>
                    </a:p>
                  </a:txBody>
                  <a:tcPr/>
                </a:tc>
                <a:extLst>
                  <a:ext uri="{0D108BD9-81ED-4DB2-BD59-A6C34878D82A}">
                    <a16:rowId xmlns:a16="http://schemas.microsoft.com/office/drawing/2014/main" val="3166640594"/>
                  </a:ext>
                </a:extLst>
              </a:tr>
              <a:tr h="297232">
                <a:tc>
                  <a:txBody>
                    <a:bodyPr/>
                    <a:lstStyle/>
                    <a:p>
                      <a:pPr algn="ctr"/>
                      <a:r>
                        <a:rPr lang="en-GB" sz="1100" b="1" dirty="0"/>
                        <a:t>AD</a:t>
                      </a:r>
                      <a:r>
                        <a:rPr lang="en-GB" sz="1100" b="1" baseline="0" dirty="0"/>
                        <a:t> 43 </a:t>
                      </a:r>
                      <a:endParaRPr lang="en-GB" sz="1100" b="1" dirty="0"/>
                    </a:p>
                  </a:txBody>
                  <a:tcPr/>
                </a:tc>
                <a:tc>
                  <a:txBody>
                    <a:bodyPr/>
                    <a:lstStyle/>
                    <a:p>
                      <a:r>
                        <a:rPr lang="en-GB" sz="1100" dirty="0"/>
                        <a:t>The</a:t>
                      </a:r>
                      <a:r>
                        <a:rPr lang="en-GB" sz="1100" baseline="0" dirty="0"/>
                        <a:t> Romans invade Britain –The Iron Age ends. </a:t>
                      </a:r>
                      <a:endParaRPr lang="en-GB" sz="1100" dirty="0"/>
                    </a:p>
                  </a:txBody>
                  <a:tcPr/>
                </a:tc>
                <a:extLst>
                  <a:ext uri="{0D108BD9-81ED-4DB2-BD59-A6C34878D82A}">
                    <a16:rowId xmlns:a16="http://schemas.microsoft.com/office/drawing/2014/main" val="3336216294"/>
                  </a:ext>
                </a:extLst>
              </a:tr>
            </a:tbl>
          </a:graphicData>
        </a:graphic>
      </p:graphicFrame>
      <p:graphicFrame>
        <p:nvGraphicFramePr>
          <p:cNvPr id="6" name="Table 5"/>
          <p:cNvGraphicFramePr>
            <a:graphicFrameLocks noGrp="1"/>
          </p:cNvGraphicFramePr>
          <p:nvPr/>
        </p:nvGraphicFramePr>
        <p:xfrm>
          <a:off x="7883435" y="141591"/>
          <a:ext cx="4110446" cy="4888134"/>
        </p:xfrm>
        <a:graphic>
          <a:graphicData uri="http://schemas.openxmlformats.org/drawingml/2006/table">
            <a:tbl>
              <a:tblPr firstRow="1" bandRow="1">
                <a:tableStyleId>{5C22544A-7EE6-4342-B048-85BDC9FD1C3A}</a:tableStyleId>
              </a:tblPr>
              <a:tblGrid>
                <a:gridCol w="979715">
                  <a:extLst>
                    <a:ext uri="{9D8B030D-6E8A-4147-A177-3AD203B41FA5}">
                      <a16:colId xmlns:a16="http://schemas.microsoft.com/office/drawing/2014/main" val="4206251872"/>
                    </a:ext>
                  </a:extLst>
                </a:gridCol>
                <a:gridCol w="3130731">
                  <a:extLst>
                    <a:ext uri="{9D8B030D-6E8A-4147-A177-3AD203B41FA5}">
                      <a16:colId xmlns:a16="http://schemas.microsoft.com/office/drawing/2014/main" val="1439194525"/>
                    </a:ext>
                  </a:extLst>
                </a:gridCol>
              </a:tblGrid>
              <a:tr h="230927">
                <a:tc gridSpan="2">
                  <a:txBody>
                    <a:bodyPr/>
                    <a:lstStyle/>
                    <a:p>
                      <a:pPr algn="ctr"/>
                      <a:r>
                        <a:rPr lang="en-GB" sz="1100" dirty="0"/>
                        <a:t>Vocabulary Dozen</a:t>
                      </a:r>
                    </a:p>
                  </a:txBody>
                  <a:tcPr/>
                </a:tc>
                <a:tc hMerge="1">
                  <a:txBody>
                    <a:bodyPr/>
                    <a:lstStyle/>
                    <a:p>
                      <a:endParaRPr lang="en-GB" dirty="0"/>
                    </a:p>
                  </a:txBody>
                  <a:tcPr/>
                </a:tc>
                <a:extLst>
                  <a:ext uri="{0D108BD9-81ED-4DB2-BD59-A6C34878D82A}">
                    <a16:rowId xmlns:a16="http://schemas.microsoft.com/office/drawing/2014/main" val="1092738203"/>
                  </a:ext>
                </a:extLst>
              </a:tr>
              <a:tr h="370264">
                <a:tc>
                  <a:txBody>
                    <a:bodyPr/>
                    <a:lstStyle/>
                    <a:p>
                      <a:pPr algn="ctr"/>
                      <a:r>
                        <a:rPr lang="en-GB" sz="1100" b="1" dirty="0"/>
                        <a:t>archaeologist</a:t>
                      </a:r>
                    </a:p>
                  </a:txBody>
                  <a:tcPr/>
                </a:tc>
                <a:tc>
                  <a:txBody>
                    <a:bodyPr/>
                    <a:lstStyle/>
                    <a:p>
                      <a:r>
                        <a:rPr lang="en-GB" sz="1100" dirty="0"/>
                        <a:t>Person who learns about the past by digging up artefacts and studying them. </a:t>
                      </a:r>
                    </a:p>
                  </a:txBody>
                  <a:tcPr/>
                </a:tc>
                <a:extLst>
                  <a:ext uri="{0D108BD9-81ED-4DB2-BD59-A6C34878D82A}">
                    <a16:rowId xmlns:a16="http://schemas.microsoft.com/office/drawing/2014/main" val="645284681"/>
                  </a:ext>
                </a:extLst>
              </a:tr>
              <a:tr h="300244">
                <a:tc>
                  <a:txBody>
                    <a:bodyPr/>
                    <a:lstStyle/>
                    <a:p>
                      <a:pPr algn="ctr"/>
                      <a:r>
                        <a:rPr lang="en-GB" sz="1100" b="1" dirty="0"/>
                        <a:t>primary</a:t>
                      </a:r>
                      <a:r>
                        <a:rPr lang="en-GB" sz="1100" b="1" baseline="0" dirty="0"/>
                        <a:t> source</a:t>
                      </a:r>
                      <a:endParaRPr lang="en-GB" sz="1100" b="1" dirty="0"/>
                    </a:p>
                  </a:txBody>
                  <a:tcPr/>
                </a:tc>
                <a:tc>
                  <a:txBody>
                    <a:bodyPr/>
                    <a:lstStyle/>
                    <a:p>
                      <a:r>
                        <a:rPr lang="en-GB" sz="1100" dirty="0"/>
                        <a:t>The main source of information</a:t>
                      </a:r>
                      <a:r>
                        <a:rPr lang="en-GB" sz="1100" baseline="0" dirty="0"/>
                        <a:t> about a topic. </a:t>
                      </a:r>
                      <a:endParaRPr lang="en-GB" sz="1100" dirty="0"/>
                    </a:p>
                  </a:txBody>
                  <a:tcPr/>
                </a:tc>
                <a:extLst>
                  <a:ext uri="{0D108BD9-81ED-4DB2-BD59-A6C34878D82A}">
                    <a16:rowId xmlns:a16="http://schemas.microsoft.com/office/drawing/2014/main" val="1267100611"/>
                  </a:ext>
                </a:extLst>
              </a:tr>
              <a:tr h="370264">
                <a:tc>
                  <a:txBody>
                    <a:bodyPr/>
                    <a:lstStyle/>
                    <a:p>
                      <a:pPr algn="ctr"/>
                      <a:r>
                        <a:rPr lang="en-GB" sz="1100" b="1" dirty="0"/>
                        <a:t>period</a:t>
                      </a:r>
                    </a:p>
                  </a:txBody>
                  <a:tcPr/>
                </a:tc>
                <a:tc>
                  <a:txBody>
                    <a:bodyPr/>
                    <a:lstStyle/>
                    <a:p>
                      <a:r>
                        <a:rPr lang="en-GB" sz="1100" dirty="0"/>
                        <a:t>A length of time</a:t>
                      </a:r>
                      <a:r>
                        <a:rPr lang="en-GB" sz="1100" baseline="0" dirty="0"/>
                        <a:t> covering many years. </a:t>
                      </a:r>
                      <a:endParaRPr lang="en-GB" sz="1100" dirty="0"/>
                    </a:p>
                  </a:txBody>
                  <a:tcPr/>
                </a:tc>
                <a:extLst>
                  <a:ext uri="{0D108BD9-81ED-4DB2-BD59-A6C34878D82A}">
                    <a16:rowId xmlns:a16="http://schemas.microsoft.com/office/drawing/2014/main" val="2945290659"/>
                  </a:ext>
                </a:extLst>
              </a:tr>
              <a:tr h="370264">
                <a:tc>
                  <a:txBody>
                    <a:bodyPr/>
                    <a:lstStyle/>
                    <a:p>
                      <a:pPr algn="ctr"/>
                      <a:r>
                        <a:rPr lang="en-GB" sz="1100" b="1" dirty="0"/>
                        <a:t>settlement</a:t>
                      </a:r>
                    </a:p>
                  </a:txBody>
                  <a:tcPr/>
                </a:tc>
                <a:tc>
                  <a:txBody>
                    <a:bodyPr/>
                    <a:lstStyle/>
                    <a:p>
                      <a:r>
                        <a:rPr lang="en-GB" sz="1100" dirty="0"/>
                        <a:t>A place where a group of people live together</a:t>
                      </a:r>
                      <a:r>
                        <a:rPr lang="en-GB" sz="1100" baseline="0" dirty="0"/>
                        <a:t> in many buildings. </a:t>
                      </a:r>
                      <a:endParaRPr lang="en-GB" sz="1100" dirty="0"/>
                    </a:p>
                  </a:txBody>
                  <a:tcPr/>
                </a:tc>
                <a:extLst>
                  <a:ext uri="{0D108BD9-81ED-4DB2-BD59-A6C34878D82A}">
                    <a16:rowId xmlns:a16="http://schemas.microsoft.com/office/drawing/2014/main" val="1425273664"/>
                  </a:ext>
                </a:extLst>
              </a:tr>
              <a:tr h="370264">
                <a:tc>
                  <a:txBody>
                    <a:bodyPr/>
                    <a:lstStyle/>
                    <a:p>
                      <a:pPr algn="ctr"/>
                      <a:r>
                        <a:rPr lang="en-GB" sz="1100" b="1" dirty="0"/>
                        <a:t>forage</a:t>
                      </a:r>
                    </a:p>
                  </a:txBody>
                  <a:tcPr/>
                </a:tc>
                <a:tc>
                  <a:txBody>
                    <a:bodyPr/>
                    <a:lstStyle/>
                    <a:p>
                      <a:r>
                        <a:rPr lang="en-GB" sz="1100" dirty="0"/>
                        <a:t>To search for food. </a:t>
                      </a:r>
                    </a:p>
                  </a:txBody>
                  <a:tcPr/>
                </a:tc>
                <a:extLst>
                  <a:ext uri="{0D108BD9-81ED-4DB2-BD59-A6C34878D82A}">
                    <a16:rowId xmlns:a16="http://schemas.microsoft.com/office/drawing/2014/main" val="1064237005"/>
                  </a:ext>
                </a:extLst>
              </a:tr>
              <a:tr h="370264">
                <a:tc>
                  <a:txBody>
                    <a:bodyPr/>
                    <a:lstStyle/>
                    <a:p>
                      <a:pPr algn="ctr"/>
                      <a:r>
                        <a:rPr lang="en-GB" sz="1100" b="1" dirty="0"/>
                        <a:t>preserve</a:t>
                      </a:r>
                    </a:p>
                  </a:txBody>
                  <a:tcPr/>
                </a:tc>
                <a:tc>
                  <a:txBody>
                    <a:bodyPr/>
                    <a:lstStyle/>
                    <a:p>
                      <a:r>
                        <a:rPr lang="en-GB" sz="1100" dirty="0"/>
                        <a:t>To keep something in good condition.</a:t>
                      </a:r>
                      <a:r>
                        <a:rPr lang="en-GB" sz="1100" baseline="0" dirty="0"/>
                        <a:t> </a:t>
                      </a:r>
                      <a:endParaRPr lang="en-GB" sz="1100" dirty="0"/>
                    </a:p>
                  </a:txBody>
                  <a:tcPr/>
                </a:tc>
                <a:extLst>
                  <a:ext uri="{0D108BD9-81ED-4DB2-BD59-A6C34878D82A}">
                    <a16:rowId xmlns:a16="http://schemas.microsoft.com/office/drawing/2014/main" val="1263275605"/>
                  </a:ext>
                </a:extLst>
              </a:tr>
              <a:tr h="287383">
                <a:tc>
                  <a:txBody>
                    <a:bodyPr/>
                    <a:lstStyle/>
                    <a:p>
                      <a:pPr algn="ctr"/>
                      <a:r>
                        <a:rPr lang="en-GB" sz="1100" b="1" dirty="0"/>
                        <a:t>monument</a:t>
                      </a:r>
                    </a:p>
                  </a:txBody>
                  <a:tcPr/>
                </a:tc>
                <a:tc>
                  <a:txBody>
                    <a:bodyPr/>
                    <a:lstStyle/>
                    <a:p>
                      <a:r>
                        <a:rPr lang="en-GB" sz="1100" dirty="0"/>
                        <a:t>Something</a:t>
                      </a:r>
                      <a:r>
                        <a:rPr lang="en-GB" sz="1100" baseline="0" dirty="0"/>
                        <a:t> built to remember an important person or event. </a:t>
                      </a:r>
                      <a:endParaRPr lang="en-GB" sz="1100" dirty="0"/>
                    </a:p>
                  </a:txBody>
                  <a:tcPr/>
                </a:tc>
                <a:extLst>
                  <a:ext uri="{0D108BD9-81ED-4DB2-BD59-A6C34878D82A}">
                    <a16:rowId xmlns:a16="http://schemas.microsoft.com/office/drawing/2014/main" val="979952605"/>
                  </a:ext>
                </a:extLst>
              </a:tr>
              <a:tr h="278675">
                <a:tc>
                  <a:txBody>
                    <a:bodyPr/>
                    <a:lstStyle/>
                    <a:p>
                      <a:pPr algn="ctr"/>
                      <a:r>
                        <a:rPr lang="en-GB" sz="1100" b="1" dirty="0"/>
                        <a:t>trading</a:t>
                      </a:r>
                    </a:p>
                  </a:txBody>
                  <a:tcPr/>
                </a:tc>
                <a:tc>
                  <a:txBody>
                    <a:bodyPr/>
                    <a:lstStyle/>
                    <a:p>
                      <a:r>
                        <a:rPr lang="en-GB" sz="1100" dirty="0"/>
                        <a:t>The act of</a:t>
                      </a:r>
                      <a:r>
                        <a:rPr lang="en-GB" sz="1100" baseline="0" dirty="0"/>
                        <a:t> buying and selling goods and services (for example food). </a:t>
                      </a:r>
                      <a:endParaRPr lang="en-GB" sz="1100" dirty="0"/>
                    </a:p>
                  </a:txBody>
                  <a:tcPr/>
                </a:tc>
                <a:extLst>
                  <a:ext uri="{0D108BD9-81ED-4DB2-BD59-A6C34878D82A}">
                    <a16:rowId xmlns:a16="http://schemas.microsoft.com/office/drawing/2014/main" val="1321145560"/>
                  </a:ext>
                </a:extLst>
              </a:tr>
              <a:tr h="370264">
                <a:tc>
                  <a:txBody>
                    <a:bodyPr/>
                    <a:lstStyle/>
                    <a:p>
                      <a:pPr algn="ctr"/>
                      <a:r>
                        <a:rPr lang="en-GB" sz="1100" b="1" dirty="0"/>
                        <a:t>alliances</a:t>
                      </a:r>
                    </a:p>
                  </a:txBody>
                  <a:tcPr/>
                </a:tc>
                <a:tc>
                  <a:txBody>
                    <a:bodyPr/>
                    <a:lstStyle/>
                    <a:p>
                      <a:r>
                        <a:rPr lang="en-GB" sz="1100" dirty="0"/>
                        <a:t>A group of countries or</a:t>
                      </a:r>
                      <a:r>
                        <a:rPr lang="en-GB" sz="1100" baseline="0" dirty="0"/>
                        <a:t> groups of people who work together.</a:t>
                      </a:r>
                      <a:endParaRPr lang="en-GB" sz="1100" dirty="0"/>
                    </a:p>
                  </a:txBody>
                  <a:tcPr/>
                </a:tc>
                <a:extLst>
                  <a:ext uri="{0D108BD9-81ED-4DB2-BD59-A6C34878D82A}">
                    <a16:rowId xmlns:a16="http://schemas.microsoft.com/office/drawing/2014/main" val="2532626104"/>
                  </a:ext>
                </a:extLst>
              </a:tr>
              <a:tr h="291737">
                <a:tc>
                  <a:txBody>
                    <a:bodyPr/>
                    <a:lstStyle/>
                    <a:p>
                      <a:pPr algn="ctr"/>
                      <a:r>
                        <a:rPr lang="en-GB" sz="1100" b="1" dirty="0"/>
                        <a:t>tribes</a:t>
                      </a:r>
                    </a:p>
                  </a:txBody>
                  <a:tcPr/>
                </a:tc>
                <a:tc>
                  <a:txBody>
                    <a:bodyPr/>
                    <a:lstStyle/>
                    <a:p>
                      <a:r>
                        <a:rPr lang="en-GB" sz="1100" dirty="0"/>
                        <a:t>A group of people that live</a:t>
                      </a:r>
                      <a:r>
                        <a:rPr lang="en-GB" sz="1100" baseline="0" dirty="0"/>
                        <a:t> together for protection. </a:t>
                      </a:r>
                      <a:endParaRPr lang="en-GB" sz="1100" dirty="0"/>
                    </a:p>
                  </a:txBody>
                  <a:tcPr/>
                </a:tc>
                <a:extLst>
                  <a:ext uri="{0D108BD9-81ED-4DB2-BD59-A6C34878D82A}">
                    <a16:rowId xmlns:a16="http://schemas.microsoft.com/office/drawing/2014/main" val="4277707613"/>
                  </a:ext>
                </a:extLst>
              </a:tr>
              <a:tr h="295941">
                <a:tc>
                  <a:txBody>
                    <a:bodyPr/>
                    <a:lstStyle/>
                    <a:p>
                      <a:pPr algn="ctr"/>
                      <a:r>
                        <a:rPr lang="en-GB" sz="1100" b="1" dirty="0"/>
                        <a:t>Hill</a:t>
                      </a:r>
                      <a:r>
                        <a:rPr lang="en-GB" sz="1100" b="1" baseline="0" dirty="0"/>
                        <a:t> forts</a:t>
                      </a:r>
                      <a:endParaRPr lang="en-GB" sz="1100" b="1" dirty="0"/>
                    </a:p>
                  </a:txBody>
                  <a:tcPr/>
                </a:tc>
                <a:tc>
                  <a:txBody>
                    <a:bodyPr/>
                    <a:lstStyle/>
                    <a:p>
                      <a:r>
                        <a:rPr lang="en-GB" sz="1100" dirty="0"/>
                        <a:t>A settlement</a:t>
                      </a:r>
                      <a:r>
                        <a:rPr lang="en-GB" sz="1100" baseline="0" dirty="0"/>
                        <a:t> surrounded by ditches. </a:t>
                      </a:r>
                      <a:endParaRPr lang="en-GB" sz="1100" dirty="0"/>
                    </a:p>
                  </a:txBody>
                  <a:tcPr/>
                </a:tc>
                <a:extLst>
                  <a:ext uri="{0D108BD9-81ED-4DB2-BD59-A6C34878D82A}">
                    <a16:rowId xmlns:a16="http://schemas.microsoft.com/office/drawing/2014/main" val="2363165618"/>
                  </a:ext>
                </a:extLst>
              </a:tr>
              <a:tr h="370264">
                <a:tc>
                  <a:txBody>
                    <a:bodyPr/>
                    <a:lstStyle/>
                    <a:p>
                      <a:pPr algn="ctr"/>
                      <a:r>
                        <a:rPr lang="en-GB" sz="1200" b="1" dirty="0"/>
                        <a:t>invade</a:t>
                      </a:r>
                    </a:p>
                  </a:txBody>
                  <a:tcPr/>
                </a:tc>
                <a:tc>
                  <a:txBody>
                    <a:bodyPr/>
                    <a:lstStyle/>
                    <a:p>
                      <a:r>
                        <a:rPr lang="en-GB" sz="1100" dirty="0"/>
                        <a:t>To</a:t>
                      </a:r>
                      <a:r>
                        <a:rPr lang="en-GB" sz="1100" baseline="0" dirty="0"/>
                        <a:t> enter another country by force. </a:t>
                      </a:r>
                      <a:endParaRPr lang="en-GB" sz="1100" dirty="0"/>
                    </a:p>
                  </a:txBody>
                  <a:tcPr/>
                </a:tc>
                <a:extLst>
                  <a:ext uri="{0D108BD9-81ED-4DB2-BD59-A6C34878D82A}">
                    <a16:rowId xmlns:a16="http://schemas.microsoft.com/office/drawing/2014/main" val="1762609717"/>
                  </a:ext>
                </a:extLst>
              </a:tr>
            </a:tbl>
          </a:graphicData>
        </a:graphic>
      </p:graphicFrame>
      <p:graphicFrame>
        <p:nvGraphicFramePr>
          <p:cNvPr id="8" name="Table 7"/>
          <p:cNvGraphicFramePr>
            <a:graphicFrameLocks noGrp="1"/>
          </p:cNvGraphicFramePr>
          <p:nvPr/>
        </p:nvGraphicFramePr>
        <p:xfrm>
          <a:off x="237218" y="252749"/>
          <a:ext cx="3698239" cy="1783080"/>
        </p:xfrm>
        <a:graphic>
          <a:graphicData uri="http://schemas.openxmlformats.org/drawingml/2006/table">
            <a:tbl>
              <a:tblPr firstRow="1" bandRow="1">
                <a:tableStyleId>{5C22544A-7EE6-4342-B048-85BDC9FD1C3A}</a:tableStyleId>
              </a:tblPr>
              <a:tblGrid>
                <a:gridCol w="929730">
                  <a:extLst>
                    <a:ext uri="{9D8B030D-6E8A-4147-A177-3AD203B41FA5}">
                      <a16:colId xmlns:a16="http://schemas.microsoft.com/office/drawing/2014/main" val="3613103257"/>
                    </a:ext>
                  </a:extLst>
                </a:gridCol>
                <a:gridCol w="2768509">
                  <a:extLst>
                    <a:ext uri="{9D8B030D-6E8A-4147-A177-3AD203B41FA5}">
                      <a16:colId xmlns:a16="http://schemas.microsoft.com/office/drawing/2014/main" val="3412619990"/>
                    </a:ext>
                  </a:extLst>
                </a:gridCol>
              </a:tblGrid>
              <a:tr h="0">
                <a:tc gridSpan="2">
                  <a:txBody>
                    <a:bodyPr/>
                    <a:lstStyle/>
                    <a:p>
                      <a:pPr algn="ctr"/>
                      <a:r>
                        <a:rPr lang="en-GB" sz="1100" dirty="0"/>
                        <a:t>BC</a:t>
                      </a:r>
                      <a:r>
                        <a:rPr lang="en-GB" sz="1100" baseline="0" dirty="0"/>
                        <a:t> and AD</a:t>
                      </a:r>
                      <a:endParaRPr lang="en-GB" sz="1100" dirty="0"/>
                    </a:p>
                  </a:txBody>
                  <a:tcPr/>
                </a:tc>
                <a:tc hMerge="1">
                  <a:txBody>
                    <a:bodyPr/>
                    <a:lstStyle/>
                    <a:p>
                      <a:endParaRPr lang="en-GB" dirty="0"/>
                    </a:p>
                  </a:txBody>
                  <a:tcPr/>
                </a:tc>
                <a:extLst>
                  <a:ext uri="{0D108BD9-81ED-4DB2-BD59-A6C34878D82A}">
                    <a16:rowId xmlns:a16="http://schemas.microsoft.com/office/drawing/2014/main" val="414930952"/>
                  </a:ext>
                </a:extLst>
              </a:tr>
              <a:tr h="356899">
                <a:tc>
                  <a:txBody>
                    <a:bodyPr/>
                    <a:lstStyle/>
                    <a:p>
                      <a:pPr algn="ctr"/>
                      <a:r>
                        <a:rPr lang="en-GB" sz="1100" b="1" dirty="0"/>
                        <a:t>BC</a:t>
                      </a:r>
                    </a:p>
                  </a:txBody>
                  <a:tcPr/>
                </a:tc>
                <a:tc>
                  <a:txBody>
                    <a:bodyPr/>
                    <a:lstStyle/>
                    <a:p>
                      <a:r>
                        <a:rPr lang="en-GB" sz="1100" dirty="0"/>
                        <a:t>BC</a:t>
                      </a:r>
                      <a:r>
                        <a:rPr lang="en-GB" sz="1100" baseline="0" dirty="0"/>
                        <a:t> means ‘Before Christ’. A date such as 3000 BC means 3000 years before it was believed Jesus was born &amp; 3000 years before the year 1 AD (there was no year zero).</a:t>
                      </a:r>
                      <a:endParaRPr lang="en-GB" sz="1100" dirty="0"/>
                    </a:p>
                  </a:txBody>
                  <a:tcPr/>
                </a:tc>
                <a:extLst>
                  <a:ext uri="{0D108BD9-81ED-4DB2-BD59-A6C34878D82A}">
                    <a16:rowId xmlns:a16="http://schemas.microsoft.com/office/drawing/2014/main" val="282759127"/>
                  </a:ext>
                </a:extLst>
              </a:tr>
              <a:tr h="356899">
                <a:tc>
                  <a:txBody>
                    <a:bodyPr/>
                    <a:lstStyle/>
                    <a:p>
                      <a:pPr algn="ctr"/>
                      <a:r>
                        <a:rPr lang="en-GB" sz="1100" b="1" dirty="0"/>
                        <a:t>AD</a:t>
                      </a:r>
                    </a:p>
                  </a:txBody>
                  <a:tcPr/>
                </a:tc>
                <a:tc>
                  <a:txBody>
                    <a:bodyPr/>
                    <a:lstStyle/>
                    <a:p>
                      <a:r>
                        <a:rPr lang="en-GB" sz="1100" dirty="0"/>
                        <a:t>AD</a:t>
                      </a:r>
                      <a:r>
                        <a:rPr lang="en-GB" sz="1100" baseline="0" dirty="0"/>
                        <a:t> means Anno Domini in Latin which stands for ‘in the year of our lord’. A date such as 2019 AD means 2019 years after Jesus was believed to have been born. </a:t>
                      </a:r>
                      <a:endParaRPr lang="en-GB" sz="1100" dirty="0"/>
                    </a:p>
                  </a:txBody>
                  <a:tcPr/>
                </a:tc>
                <a:extLst>
                  <a:ext uri="{0D108BD9-81ED-4DB2-BD59-A6C34878D82A}">
                    <a16:rowId xmlns:a16="http://schemas.microsoft.com/office/drawing/2014/main" val="3935817602"/>
                  </a:ext>
                </a:extLst>
              </a:tr>
            </a:tbl>
          </a:graphicData>
        </a:graphic>
      </p:graphicFrame>
      <p:graphicFrame>
        <p:nvGraphicFramePr>
          <p:cNvPr id="10" name="Table 9"/>
          <p:cNvGraphicFramePr>
            <a:graphicFrameLocks noGrp="1"/>
          </p:cNvGraphicFramePr>
          <p:nvPr/>
        </p:nvGraphicFramePr>
        <p:xfrm>
          <a:off x="7883435" y="5129348"/>
          <a:ext cx="4064725" cy="1463040"/>
        </p:xfrm>
        <a:graphic>
          <a:graphicData uri="http://schemas.openxmlformats.org/drawingml/2006/table">
            <a:tbl>
              <a:tblPr firstRow="1" bandRow="1">
                <a:tableStyleId>{5C22544A-7EE6-4342-B048-85BDC9FD1C3A}</a:tableStyleId>
              </a:tblPr>
              <a:tblGrid>
                <a:gridCol w="4064725">
                  <a:extLst>
                    <a:ext uri="{9D8B030D-6E8A-4147-A177-3AD203B41FA5}">
                      <a16:colId xmlns:a16="http://schemas.microsoft.com/office/drawing/2014/main" val="380554967"/>
                    </a:ext>
                  </a:extLst>
                </a:gridCol>
              </a:tblGrid>
              <a:tr h="227755">
                <a:tc>
                  <a:txBody>
                    <a:bodyPr/>
                    <a:lstStyle/>
                    <a:p>
                      <a:pPr algn="ctr"/>
                      <a:r>
                        <a:rPr lang="en-GB" sz="1100" dirty="0" err="1"/>
                        <a:t>Skara</a:t>
                      </a:r>
                      <a:r>
                        <a:rPr lang="en-GB" sz="1100" baseline="0" dirty="0"/>
                        <a:t> Brae</a:t>
                      </a:r>
                      <a:endParaRPr lang="en-GB" sz="1100" dirty="0"/>
                    </a:p>
                  </a:txBody>
                  <a:tcPr/>
                </a:tc>
                <a:extLst>
                  <a:ext uri="{0D108BD9-81ED-4DB2-BD59-A6C34878D82A}">
                    <a16:rowId xmlns:a16="http://schemas.microsoft.com/office/drawing/2014/main" val="1318232547"/>
                  </a:ext>
                </a:extLst>
              </a:tr>
              <a:tr h="227755">
                <a:tc>
                  <a:txBody>
                    <a:bodyPr/>
                    <a:lstStyle/>
                    <a:p>
                      <a:r>
                        <a:rPr lang="en-GB" sz="1100" dirty="0" err="1"/>
                        <a:t>Skara</a:t>
                      </a:r>
                      <a:r>
                        <a:rPr lang="en-GB" sz="1100" baseline="0" dirty="0"/>
                        <a:t> Brae is an archaeological site in Orkney, Scotland. </a:t>
                      </a:r>
                      <a:endParaRPr lang="en-GB" sz="1100" dirty="0"/>
                    </a:p>
                  </a:txBody>
                  <a:tcPr/>
                </a:tc>
                <a:extLst>
                  <a:ext uri="{0D108BD9-81ED-4DB2-BD59-A6C34878D82A}">
                    <a16:rowId xmlns:a16="http://schemas.microsoft.com/office/drawing/2014/main" val="1774152162"/>
                  </a:ext>
                </a:extLst>
              </a:tr>
              <a:tr h="227755">
                <a:tc>
                  <a:txBody>
                    <a:bodyPr/>
                    <a:lstStyle/>
                    <a:p>
                      <a:r>
                        <a:rPr lang="en-GB" sz="1100" dirty="0"/>
                        <a:t>It</a:t>
                      </a:r>
                      <a:r>
                        <a:rPr lang="en-GB" sz="1100" baseline="0" dirty="0"/>
                        <a:t> is a Stone Age village with 8 houses made of stone. </a:t>
                      </a:r>
                      <a:endParaRPr lang="en-GB" sz="1100" dirty="0"/>
                    </a:p>
                  </a:txBody>
                  <a:tcPr/>
                </a:tc>
                <a:extLst>
                  <a:ext uri="{0D108BD9-81ED-4DB2-BD59-A6C34878D82A}">
                    <a16:rowId xmlns:a16="http://schemas.microsoft.com/office/drawing/2014/main" val="539191835"/>
                  </a:ext>
                </a:extLst>
              </a:tr>
              <a:tr h="227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There</a:t>
                      </a:r>
                      <a:r>
                        <a:rPr lang="en-GB" sz="1100" baseline="0" dirty="0"/>
                        <a:t> is only one room in each house.</a:t>
                      </a:r>
                      <a:endParaRPr lang="en-GB" sz="1100" dirty="0"/>
                    </a:p>
                  </a:txBody>
                  <a:tcPr/>
                </a:tc>
                <a:extLst>
                  <a:ext uri="{0D108BD9-81ED-4DB2-BD59-A6C34878D82A}">
                    <a16:rowId xmlns:a16="http://schemas.microsoft.com/office/drawing/2014/main" val="3301477660"/>
                  </a:ext>
                </a:extLst>
              </a:tr>
              <a:tr h="379592">
                <a:tc>
                  <a:txBody>
                    <a:bodyPr/>
                    <a:lstStyle/>
                    <a:p>
                      <a:r>
                        <a:rPr lang="en-GB" sz="1100" dirty="0"/>
                        <a:t>It</a:t>
                      </a:r>
                      <a:r>
                        <a:rPr lang="en-GB" sz="1100" baseline="0" dirty="0"/>
                        <a:t> is famous because it has been well preserved and has taught us a lot about life in the Stone Age. </a:t>
                      </a:r>
                      <a:endParaRPr lang="en-GB" sz="1100" dirty="0"/>
                    </a:p>
                  </a:txBody>
                  <a:tcPr/>
                </a:tc>
                <a:extLst>
                  <a:ext uri="{0D108BD9-81ED-4DB2-BD59-A6C34878D82A}">
                    <a16:rowId xmlns:a16="http://schemas.microsoft.com/office/drawing/2014/main" val="650859075"/>
                  </a:ext>
                </a:extLst>
              </a:tr>
            </a:tbl>
          </a:graphicData>
        </a:graphic>
      </p:graphicFrame>
      <p:graphicFrame>
        <p:nvGraphicFramePr>
          <p:cNvPr id="11" name="Table 10"/>
          <p:cNvGraphicFramePr>
            <a:graphicFrameLocks noGrp="1"/>
          </p:cNvGraphicFramePr>
          <p:nvPr/>
        </p:nvGraphicFramePr>
        <p:xfrm>
          <a:off x="4202701" y="4675378"/>
          <a:ext cx="3425442" cy="1874520"/>
        </p:xfrm>
        <a:graphic>
          <a:graphicData uri="http://schemas.openxmlformats.org/drawingml/2006/table">
            <a:tbl>
              <a:tblPr firstRow="1" bandRow="1">
                <a:tableStyleId>{5C22544A-7EE6-4342-B048-85BDC9FD1C3A}</a:tableStyleId>
              </a:tblPr>
              <a:tblGrid>
                <a:gridCol w="1059830">
                  <a:extLst>
                    <a:ext uri="{9D8B030D-6E8A-4147-A177-3AD203B41FA5}">
                      <a16:colId xmlns:a16="http://schemas.microsoft.com/office/drawing/2014/main" val="1052744488"/>
                    </a:ext>
                  </a:extLst>
                </a:gridCol>
                <a:gridCol w="2365612">
                  <a:extLst>
                    <a:ext uri="{9D8B030D-6E8A-4147-A177-3AD203B41FA5}">
                      <a16:colId xmlns:a16="http://schemas.microsoft.com/office/drawing/2014/main" val="3504231742"/>
                    </a:ext>
                  </a:extLst>
                </a:gridCol>
              </a:tblGrid>
              <a:tr h="226368">
                <a:tc gridSpan="2">
                  <a:txBody>
                    <a:bodyPr/>
                    <a:lstStyle/>
                    <a:p>
                      <a:pPr algn="ctr"/>
                      <a:r>
                        <a:rPr lang="en-GB" sz="1100" dirty="0"/>
                        <a:t>Important</a:t>
                      </a:r>
                      <a:r>
                        <a:rPr lang="en-GB" sz="1100" baseline="0" dirty="0"/>
                        <a:t> time periods</a:t>
                      </a:r>
                      <a:endParaRPr lang="en-GB" sz="1100" dirty="0"/>
                    </a:p>
                  </a:txBody>
                  <a:tcPr/>
                </a:tc>
                <a:tc hMerge="1">
                  <a:txBody>
                    <a:bodyPr/>
                    <a:lstStyle/>
                    <a:p>
                      <a:endParaRPr lang="en-GB"/>
                    </a:p>
                  </a:txBody>
                  <a:tcPr/>
                </a:tc>
                <a:extLst>
                  <a:ext uri="{0D108BD9-81ED-4DB2-BD59-A6C34878D82A}">
                    <a16:rowId xmlns:a16="http://schemas.microsoft.com/office/drawing/2014/main" val="1733107422"/>
                  </a:ext>
                </a:extLst>
              </a:tr>
              <a:tr h="256546">
                <a:tc>
                  <a:txBody>
                    <a:bodyPr/>
                    <a:lstStyle/>
                    <a:p>
                      <a:pPr algn="ctr"/>
                      <a:r>
                        <a:rPr lang="en-GB" sz="1100" b="1" dirty="0"/>
                        <a:t>The</a:t>
                      </a:r>
                      <a:r>
                        <a:rPr lang="en-GB" sz="1100" b="1" baseline="0" dirty="0"/>
                        <a:t> Stone Age</a:t>
                      </a:r>
                      <a:endParaRPr lang="en-GB" sz="1100" b="1" dirty="0"/>
                    </a:p>
                  </a:txBody>
                  <a:tcPr/>
                </a:tc>
                <a:tc>
                  <a:txBody>
                    <a:bodyPr/>
                    <a:lstStyle/>
                    <a:p>
                      <a:pPr algn="l"/>
                      <a:r>
                        <a:rPr lang="en-GB" sz="1100" b="0" dirty="0"/>
                        <a:t>When</a:t>
                      </a:r>
                      <a:r>
                        <a:rPr lang="en-GB" sz="1100" b="0" baseline="0" dirty="0"/>
                        <a:t> the first humans began to live in Europe. They used stones as tools. </a:t>
                      </a:r>
                      <a:endParaRPr lang="en-GB" sz="1100" b="0" dirty="0"/>
                    </a:p>
                  </a:txBody>
                  <a:tcPr/>
                </a:tc>
                <a:extLst>
                  <a:ext uri="{0D108BD9-81ED-4DB2-BD59-A6C34878D82A}">
                    <a16:rowId xmlns:a16="http://schemas.microsoft.com/office/drawing/2014/main" val="3354628832"/>
                  </a:ext>
                </a:extLst>
              </a:tr>
              <a:tr h="270133">
                <a:tc>
                  <a:txBody>
                    <a:bodyPr/>
                    <a:lstStyle/>
                    <a:p>
                      <a:pPr algn="ctr"/>
                      <a:r>
                        <a:rPr lang="en-GB" sz="1100" b="1" dirty="0"/>
                        <a:t>The</a:t>
                      </a:r>
                      <a:r>
                        <a:rPr lang="en-GB" sz="1100" b="1" baseline="0" dirty="0"/>
                        <a:t> Iron Age</a:t>
                      </a:r>
                      <a:endParaRPr lang="en-GB" sz="1100" b="1" dirty="0"/>
                    </a:p>
                  </a:txBody>
                  <a:tcPr/>
                </a:tc>
                <a:tc>
                  <a:txBody>
                    <a:bodyPr/>
                    <a:lstStyle/>
                    <a:p>
                      <a:pPr algn="l"/>
                      <a:r>
                        <a:rPr lang="en-GB" sz="1100" b="0" dirty="0"/>
                        <a:t>Humans now used iron to make tools,</a:t>
                      </a:r>
                      <a:r>
                        <a:rPr lang="en-GB" sz="1100" b="0" baseline="0" dirty="0"/>
                        <a:t> and farmed land instead of hunting. They lived in communities. </a:t>
                      </a:r>
                      <a:endParaRPr lang="en-GB" sz="1100" b="0" dirty="0"/>
                    </a:p>
                  </a:txBody>
                  <a:tcPr/>
                </a:tc>
                <a:extLst>
                  <a:ext uri="{0D108BD9-81ED-4DB2-BD59-A6C34878D82A}">
                    <a16:rowId xmlns:a16="http://schemas.microsoft.com/office/drawing/2014/main" val="2724421977"/>
                  </a:ext>
                </a:extLst>
              </a:tr>
              <a:tr h="236367">
                <a:tc>
                  <a:txBody>
                    <a:bodyPr/>
                    <a:lstStyle/>
                    <a:p>
                      <a:pPr algn="ctr"/>
                      <a:r>
                        <a:rPr lang="en-GB" sz="1100" b="1" dirty="0"/>
                        <a:t>The</a:t>
                      </a:r>
                      <a:r>
                        <a:rPr lang="en-GB" sz="1100" b="1" baseline="0" dirty="0"/>
                        <a:t> Bronze Age</a:t>
                      </a:r>
                      <a:endParaRPr lang="en-GB" sz="1100" b="1" dirty="0"/>
                    </a:p>
                  </a:txBody>
                  <a:tcPr/>
                </a:tc>
                <a:tc>
                  <a:txBody>
                    <a:bodyPr/>
                    <a:lstStyle/>
                    <a:p>
                      <a:pPr algn="l"/>
                      <a:r>
                        <a:rPr lang="en-GB" sz="1100" b="0" dirty="0"/>
                        <a:t>In this era, metals were used to make hunting tools. Humans also began to farm land. </a:t>
                      </a:r>
                    </a:p>
                  </a:txBody>
                  <a:tcPr/>
                </a:tc>
                <a:extLst>
                  <a:ext uri="{0D108BD9-81ED-4DB2-BD59-A6C34878D82A}">
                    <a16:rowId xmlns:a16="http://schemas.microsoft.com/office/drawing/2014/main" val="2142864691"/>
                  </a:ext>
                </a:extLst>
              </a:tr>
            </a:tbl>
          </a:graphicData>
        </a:graphic>
      </p:graphicFrame>
      <p:graphicFrame>
        <p:nvGraphicFramePr>
          <p:cNvPr id="14" name="Table 13"/>
          <p:cNvGraphicFramePr>
            <a:graphicFrameLocks noGrp="1"/>
          </p:cNvGraphicFramePr>
          <p:nvPr/>
        </p:nvGraphicFramePr>
        <p:xfrm>
          <a:off x="4202702" y="435834"/>
          <a:ext cx="3425441" cy="2059577"/>
        </p:xfrm>
        <a:graphic>
          <a:graphicData uri="http://schemas.openxmlformats.org/drawingml/2006/table">
            <a:tbl>
              <a:tblPr firstRow="1" bandRow="1">
                <a:tableStyleId>{5C22544A-7EE6-4342-B048-85BDC9FD1C3A}</a:tableStyleId>
              </a:tblPr>
              <a:tblGrid>
                <a:gridCol w="3425441">
                  <a:extLst>
                    <a:ext uri="{9D8B030D-6E8A-4147-A177-3AD203B41FA5}">
                      <a16:colId xmlns:a16="http://schemas.microsoft.com/office/drawing/2014/main" val="380554967"/>
                    </a:ext>
                  </a:extLst>
                </a:gridCol>
              </a:tblGrid>
              <a:tr h="255930">
                <a:tc>
                  <a:txBody>
                    <a:bodyPr/>
                    <a:lstStyle/>
                    <a:p>
                      <a:pPr algn="ctr"/>
                      <a:r>
                        <a:rPr lang="en-GB" sz="1100" dirty="0"/>
                        <a:t>Stonehenge</a:t>
                      </a:r>
                    </a:p>
                  </a:txBody>
                  <a:tcPr/>
                </a:tc>
                <a:extLst>
                  <a:ext uri="{0D108BD9-81ED-4DB2-BD59-A6C34878D82A}">
                    <a16:rowId xmlns:a16="http://schemas.microsoft.com/office/drawing/2014/main" val="1318232547"/>
                  </a:ext>
                </a:extLst>
              </a:tr>
              <a:tr h="253364">
                <a:tc>
                  <a:txBody>
                    <a:bodyPr/>
                    <a:lstStyle/>
                    <a:p>
                      <a:r>
                        <a:rPr lang="en-GB" sz="1100" dirty="0"/>
                        <a:t>Stonehenge</a:t>
                      </a:r>
                      <a:r>
                        <a:rPr lang="en-GB" sz="1100" baseline="0" dirty="0"/>
                        <a:t> is a famous monument located in Wiltshire, England.</a:t>
                      </a:r>
                      <a:endParaRPr lang="en-GB" sz="1100" dirty="0"/>
                    </a:p>
                  </a:txBody>
                  <a:tcPr/>
                </a:tc>
                <a:extLst>
                  <a:ext uri="{0D108BD9-81ED-4DB2-BD59-A6C34878D82A}">
                    <a16:rowId xmlns:a16="http://schemas.microsoft.com/office/drawing/2014/main" val="1774152162"/>
                  </a:ext>
                </a:extLst>
              </a:tr>
              <a:tr h="235131">
                <a:tc>
                  <a:txBody>
                    <a:bodyPr/>
                    <a:lstStyle/>
                    <a:p>
                      <a:r>
                        <a:rPr lang="en-GB" sz="1100" dirty="0"/>
                        <a:t>It</a:t>
                      </a:r>
                      <a:r>
                        <a:rPr lang="en-GB" sz="1100" baseline="0" dirty="0"/>
                        <a:t> is a circle of very large stones standing upright. </a:t>
                      </a:r>
                      <a:endParaRPr lang="en-GB" sz="1100" dirty="0"/>
                    </a:p>
                  </a:txBody>
                  <a:tcPr/>
                </a:tc>
                <a:extLst>
                  <a:ext uri="{0D108BD9-81ED-4DB2-BD59-A6C34878D82A}">
                    <a16:rowId xmlns:a16="http://schemas.microsoft.com/office/drawing/2014/main" val="539191835"/>
                  </a:ext>
                </a:extLst>
              </a:tr>
              <a:tr h="261257">
                <a:tc>
                  <a:txBody>
                    <a:bodyPr/>
                    <a:lstStyle/>
                    <a:p>
                      <a:r>
                        <a:rPr lang="en-GB" sz="1100" baseline="0" dirty="0"/>
                        <a:t>It was built in the Stone Age. </a:t>
                      </a:r>
                      <a:endParaRPr lang="en-GB" sz="1100" dirty="0"/>
                    </a:p>
                  </a:txBody>
                  <a:tcPr/>
                </a:tc>
                <a:extLst>
                  <a:ext uri="{0D108BD9-81ED-4DB2-BD59-A6C34878D82A}">
                    <a16:rowId xmlns:a16="http://schemas.microsoft.com/office/drawing/2014/main" val="3874767305"/>
                  </a:ext>
                </a:extLst>
              </a:tr>
              <a:tr h="241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Nobody</a:t>
                      </a:r>
                      <a:r>
                        <a:rPr lang="en-GB" sz="1100" baseline="0" dirty="0"/>
                        <a:t> knows why it exists. </a:t>
                      </a:r>
                      <a:endParaRPr lang="en-GB" sz="1100" dirty="0"/>
                    </a:p>
                  </a:txBody>
                  <a:tcPr/>
                </a:tc>
                <a:extLst>
                  <a:ext uri="{0D108BD9-81ED-4DB2-BD59-A6C34878D82A}">
                    <a16:rowId xmlns:a16="http://schemas.microsoft.com/office/drawing/2014/main" val="3301477660"/>
                  </a:ext>
                </a:extLst>
              </a:tr>
              <a:tr h="370840">
                <a:tc>
                  <a:txBody>
                    <a:bodyPr/>
                    <a:lstStyle/>
                    <a:p>
                      <a:r>
                        <a:rPr lang="en-GB" sz="1100" dirty="0"/>
                        <a:t>Some</a:t>
                      </a:r>
                      <a:r>
                        <a:rPr lang="en-GB" sz="1100" baseline="0" dirty="0"/>
                        <a:t> people believe it was built to learn about the movements of the sun and moon. Some people believe it was a burial mound. </a:t>
                      </a:r>
                      <a:endParaRPr lang="en-GB" sz="1100" dirty="0"/>
                    </a:p>
                  </a:txBody>
                  <a:tcPr/>
                </a:tc>
                <a:extLst>
                  <a:ext uri="{0D108BD9-81ED-4DB2-BD59-A6C34878D82A}">
                    <a16:rowId xmlns:a16="http://schemas.microsoft.com/office/drawing/2014/main" val="650859075"/>
                  </a:ext>
                </a:extLst>
              </a:tr>
            </a:tbl>
          </a:graphicData>
        </a:graphic>
      </p:graphicFrame>
      <p:pic>
        <p:nvPicPr>
          <p:cNvPr id="1026" name="Picture 2" descr="Image result for stonehen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2701" y="2666943"/>
            <a:ext cx="3425442" cy="18369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2724916" y="2356073"/>
            <a:ext cx="1210541" cy="765641"/>
          </a:xfrm>
          <a:prstGeom prst="rect">
            <a:avLst/>
          </a:prstGeom>
        </p:spPr>
      </p:pic>
      <p:pic>
        <p:nvPicPr>
          <p:cNvPr id="4" name="Picture 3"/>
          <p:cNvPicPr>
            <a:picLocks noChangeAspect="1"/>
          </p:cNvPicPr>
          <p:nvPr/>
        </p:nvPicPr>
        <p:blipFill>
          <a:blip r:embed="rId4"/>
          <a:stretch>
            <a:fillRect/>
          </a:stretch>
        </p:blipFill>
        <p:spPr>
          <a:xfrm>
            <a:off x="556442" y="2275459"/>
            <a:ext cx="690018" cy="982753"/>
          </a:xfrm>
          <a:prstGeom prst="rect">
            <a:avLst/>
          </a:prstGeom>
        </p:spPr>
      </p:pic>
      <p:pic>
        <p:nvPicPr>
          <p:cNvPr id="16" name="Picture 15"/>
          <p:cNvPicPr>
            <a:picLocks noChangeAspect="1"/>
          </p:cNvPicPr>
          <p:nvPr/>
        </p:nvPicPr>
        <p:blipFill>
          <a:blip r:embed="rId5"/>
          <a:stretch>
            <a:fillRect/>
          </a:stretch>
        </p:blipFill>
        <p:spPr>
          <a:xfrm>
            <a:off x="1614216" y="2218913"/>
            <a:ext cx="855408" cy="1095847"/>
          </a:xfrm>
          <a:prstGeom prst="rect">
            <a:avLst/>
          </a:prstGeom>
        </p:spPr>
      </p:pic>
    </p:spTree>
    <p:extLst>
      <p:ext uri="{BB962C8B-B14F-4D97-AF65-F5344CB8AC3E}">
        <p14:creationId xmlns:p14="http://schemas.microsoft.com/office/powerpoint/2010/main" val="1310493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1089</Words>
  <Application>Microsoft Office PowerPoint</Application>
  <PresentationFormat>Widescreen</PresentationFormat>
  <Paragraphs>102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Algerian</vt:lpstr>
      <vt:lpstr>Arial</vt:lpstr>
      <vt:lpstr>Calibri</vt:lpstr>
      <vt:lpstr>Calibri Light</vt:lpstr>
      <vt:lpstr>CCW Cursive Writing 6</vt:lpstr>
      <vt:lpstr>Comic Sans MS</vt:lpstr>
      <vt:lpstr>Times New Roman</vt:lpstr>
      <vt:lpstr>Office Theme</vt:lpstr>
      <vt:lpstr>PowerPoint Presentation</vt:lpstr>
      <vt:lpstr>Year 3 – From Stone Age to Iron 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2019-09-07T16:01:24Z</dcterms:created>
  <dcterms:modified xsi:type="dcterms:W3CDTF">2019-09-08T15:17:03Z</dcterms:modified>
</cp:coreProperties>
</file>