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61" r:id="rId6"/>
    <p:sldId id="258" r:id="rId7"/>
    <p:sldId id="259" r:id="rId8"/>
    <p:sldId id="260" r:id="rId9"/>
    <p:sldId id="262" r:id="rId10"/>
    <p:sldId id="263" r:id="rId11"/>
    <p:sldId id="264" r:id="rId12"/>
    <p:sldId id="267" r:id="rId13"/>
    <p:sldId id="26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F1BF8-8AB6-4630-A222-2435B263A5A7}" v="9" dt="2026-01-13T13:17:3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p:restoredTop sz="82756"/>
  </p:normalViewPr>
  <p:slideViewPr>
    <p:cSldViewPr snapToGrid="0">
      <p:cViewPr varScale="1">
        <p:scale>
          <a:sx n="94" d="100"/>
          <a:sy n="94" d="100"/>
        </p:scale>
        <p:origin x="12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0393E-AFED-4042-8D23-87516631BC8A}" type="datetimeFigureOut">
              <a:rPr lang="en-GB" smtClean="0"/>
              <a:t>09/02/2026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B454C-5666-164C-AA15-C049D59A7ACB}" type="slidenum">
              <a:rPr lang="en-GB" smtClean="0"/>
              <a:t>‹#›</a:t>
            </a:fld>
            <a:endParaRPr lang="en-GB"/>
          </a:p>
        </p:txBody>
      </p:sp>
    </p:spTree>
    <p:extLst>
      <p:ext uri="{BB962C8B-B14F-4D97-AF65-F5344CB8AC3E}">
        <p14:creationId xmlns:p14="http://schemas.microsoft.com/office/powerpoint/2010/main" val="2367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In today’s assembly we’re going to be talking about Safer Internet Day. Have you celebrated Safer Internet Day before? What do you think Safer Internet Day is about?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Safer Internet Day happens every year and is a time for everyone to think about how we can make the internet a safer place.</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783B454C-5666-164C-AA15-C049D59A7ACB}" type="slidenum">
              <a:rPr lang="en-GB" smtClean="0"/>
              <a:t>2</a:t>
            </a:fld>
            <a:endParaRPr lang="en-GB"/>
          </a:p>
        </p:txBody>
      </p:sp>
    </p:spTree>
    <p:extLst>
      <p:ext uri="{BB962C8B-B14F-4D97-AF65-F5344CB8AC3E}">
        <p14:creationId xmlns:p14="http://schemas.microsoft.com/office/powerpoint/2010/main" val="29552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3</a:t>
            </a:fld>
            <a:endParaRPr lang="en-GB"/>
          </a:p>
        </p:txBody>
      </p:sp>
    </p:spTree>
    <p:extLst>
      <p:ext uri="{BB962C8B-B14F-4D97-AF65-F5344CB8AC3E}">
        <p14:creationId xmlns:p14="http://schemas.microsoft.com/office/powerpoint/2010/main" val="217351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4</a:t>
            </a:fld>
            <a:endParaRPr lang="en-GB"/>
          </a:p>
        </p:txBody>
      </p:sp>
    </p:spTree>
    <p:extLst>
      <p:ext uri="{BB962C8B-B14F-4D97-AF65-F5344CB8AC3E}">
        <p14:creationId xmlns:p14="http://schemas.microsoft.com/office/powerpoint/2010/main" val="298666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year for Safer Internet Day we are thinking about an exciting type of technology: AI. Who can explain what AI is?</a:t>
            </a:r>
          </a:p>
          <a:p>
            <a:r>
              <a:rPr lang="en-GB" sz="1200" kern="1200" dirty="0">
                <a:solidFill>
                  <a:schemeClr val="tx1"/>
                </a:solidFill>
                <a:effectLst/>
                <a:latin typeface="+mn-lt"/>
                <a:ea typeface="+mn-ea"/>
                <a:cs typeface="+mn-cs"/>
              </a:rPr>
              <a:t>[Take responses from learners.] </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5</a:t>
            </a:fld>
            <a:endParaRPr lang="en-GB"/>
          </a:p>
        </p:txBody>
      </p:sp>
    </p:spTree>
    <p:extLst>
      <p:ext uri="{BB962C8B-B14F-4D97-AF65-F5344CB8AC3E}">
        <p14:creationId xmlns:p14="http://schemas.microsoft.com/office/powerpoint/2010/main" val="395909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Great answers, everyone – AI stands for artificial intelligence. </a:t>
            </a:r>
            <a:r>
              <a:rPr lang="en-GB" sz="1200" kern="1200">
                <a:solidFill>
                  <a:schemeClr val="tx1"/>
                </a:solidFill>
                <a:effectLst/>
                <a:latin typeface="+mn-lt"/>
                <a:ea typeface="+mn-ea"/>
                <a:cs typeface="+mn-cs"/>
              </a:rPr>
              <a:t>Artificial intelligence is a type of computer system, which has been designed to try and do some of the things a human brain can do.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3B454C-5666-164C-AA15-C049D59A7ACB}" type="slidenum">
              <a:rPr lang="en-GB" smtClean="0"/>
              <a:t>6</a:t>
            </a:fld>
            <a:endParaRPr lang="en-GB"/>
          </a:p>
        </p:txBody>
      </p:sp>
    </p:spTree>
    <p:extLst>
      <p:ext uri="{BB962C8B-B14F-4D97-AF65-F5344CB8AC3E}">
        <p14:creationId xmlns:p14="http://schemas.microsoft.com/office/powerpoint/2010/main" val="354652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brains are amazing! They are working all the time to help us think and understand things, move and talk, feel emotions and make decisions. Our brains use lots of information to help them do these things – signals and senses from our body, like what we can see and hear, but also from the world around us, and even things we’ve learnt in the past. Brains are really good at making connections and spotting patterns.</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7</a:t>
            </a:fld>
            <a:endParaRPr lang="en-GB"/>
          </a:p>
        </p:txBody>
      </p:sp>
    </p:spTree>
    <p:extLst>
      <p:ext uri="{BB962C8B-B14F-4D97-AF65-F5344CB8AC3E}">
        <p14:creationId xmlns:p14="http://schemas.microsoft.com/office/powerpoint/2010/main" val="425520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Over time, computer scientists have developed AI to try and do some of the amazing things our brains can do. AI uses information too, but it’s normally called data. AI can be trained to spot patterns and make certain decisions, and as the technology improves, it is being used in all kinds of exciting ways.</a:t>
            </a:r>
          </a:p>
          <a:p>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8</a:t>
            </a:fld>
            <a:endParaRPr lang="en-GB"/>
          </a:p>
        </p:txBody>
      </p:sp>
    </p:spTree>
    <p:extLst>
      <p:ext uri="{BB962C8B-B14F-4D97-AF65-F5344CB8AC3E}">
        <p14:creationId xmlns:p14="http://schemas.microsoft.com/office/powerpoint/2010/main" val="207039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Sian uses AI to help her talk to a new classmate who has moved from another country. They don’t speak the same language, but AI can help translate!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Manu uses an AI speaker to play a song for his baby sister when she’s crying. They dance to the music together!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Rory uses AI to help with his history homework. He types in the questions, and AI tells him the answers. He’s not sure if this is cheating, and some of the answers don’t look right… Is this a good use of AI?</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Issa uses AI to make up nicknames for her classmates. She posts them in the group chat to make people laugh, but some people are upset.</a:t>
            </a:r>
          </a:p>
          <a:p>
            <a:r>
              <a:rPr lang="en-GB" sz="1200" kern="1200" dirty="0">
                <a:solidFill>
                  <a:schemeClr val="tx1"/>
                </a:solidFill>
                <a:effectLst/>
                <a:latin typeface="+mn-lt"/>
                <a:ea typeface="+mn-ea"/>
                <a:cs typeface="+mn-cs"/>
              </a:rPr>
              <a:t>Is this a good use of AI?</a:t>
            </a:r>
            <a:r>
              <a:rPr lang="en-GB" dirty="0">
                <a:effectLst/>
              </a:rPr>
              <a:t> </a:t>
            </a:r>
            <a:endParaRPr lang="en-GB" dirty="0"/>
          </a:p>
        </p:txBody>
      </p:sp>
      <p:sp>
        <p:nvSpPr>
          <p:cNvPr id="4" name="Slide Number Placeholder 3"/>
          <p:cNvSpPr>
            <a:spLocks noGrp="1"/>
          </p:cNvSpPr>
          <p:nvPr>
            <p:ph type="sldNum" sz="quarter" idx="5"/>
          </p:nvPr>
        </p:nvSpPr>
        <p:spPr/>
        <p:txBody>
          <a:bodyPr/>
          <a:lstStyle/>
          <a:p>
            <a:fld id="{783B454C-5666-164C-AA15-C049D59A7ACB}" type="slidenum">
              <a:rPr lang="en-GB" smtClean="0"/>
              <a:t>9</a:t>
            </a:fld>
            <a:endParaRPr lang="en-GB"/>
          </a:p>
        </p:txBody>
      </p:sp>
    </p:spTree>
    <p:extLst>
      <p:ext uri="{BB962C8B-B14F-4D97-AF65-F5344CB8AC3E}">
        <p14:creationId xmlns:p14="http://schemas.microsoft.com/office/powerpoint/2010/main" val="182561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09/02/2026</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09/02/2026</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background with white spots&#10;&#10;AI-generated content may be incorrect.">
            <a:extLst>
              <a:ext uri="{FF2B5EF4-FFF2-40B4-BE49-F238E27FC236}">
                <a16:creationId xmlns:a16="http://schemas.microsoft.com/office/drawing/2014/main" id="{CE605435-365B-207D-1531-9B93317F55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242" y="0"/>
            <a:ext cx="12194242" cy="6856740"/>
          </a:xfrm>
          <a:prstGeom prst="rect">
            <a:avLst/>
          </a:prstGeom>
        </p:spPr>
      </p:pic>
      <p:pic>
        <p:nvPicPr>
          <p:cNvPr id="11" name="Picture 10" descr="A computer graphics with blue and yellow lines&#10;&#10;AI-generated content may be incorrect.">
            <a:extLst>
              <a:ext uri="{FF2B5EF4-FFF2-40B4-BE49-F238E27FC236}">
                <a16:creationId xmlns:a16="http://schemas.microsoft.com/office/drawing/2014/main" id="{80F89CC8-8772-DFC1-35B8-D82315ED5F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3" name="Picture 12" descr="A black rectangle with a white rectangle in the middle&#10;&#10;AI-generated content may be incorrect.">
            <a:extLst>
              <a:ext uri="{FF2B5EF4-FFF2-40B4-BE49-F238E27FC236}">
                <a16:creationId xmlns:a16="http://schemas.microsoft.com/office/drawing/2014/main" id="{DB5A5498-70C6-E784-2952-9073B731F5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6" name="TextBox 15">
            <a:extLst>
              <a:ext uri="{FF2B5EF4-FFF2-40B4-BE49-F238E27FC236}">
                <a16:creationId xmlns:a16="http://schemas.microsoft.com/office/drawing/2014/main" id="{B567AB6A-13CD-9EDF-5603-B04D353709A0}"/>
              </a:ext>
            </a:extLst>
          </p:cNvPr>
          <p:cNvSpPr txBox="1"/>
          <p:nvPr/>
        </p:nvSpPr>
        <p:spPr>
          <a:xfrm>
            <a:off x="2853662" y="3105204"/>
            <a:ext cx="648243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1634127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background with white spots&#10;&#10;AI-generated content may be incorrect.">
            <a:extLst>
              <a:ext uri="{FF2B5EF4-FFF2-40B4-BE49-F238E27FC236}">
                <a16:creationId xmlns:a16="http://schemas.microsoft.com/office/drawing/2014/main" id="{CE605435-365B-207D-1531-9B93317F551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242" y="0"/>
            <a:ext cx="12194242" cy="6856740"/>
          </a:xfrm>
          <a:prstGeom prst="rect">
            <a:avLst/>
          </a:prstGeom>
        </p:spPr>
      </p:pic>
      <p:pic>
        <p:nvPicPr>
          <p:cNvPr id="11" name="Picture 10" descr="A computer graphics with blue and yellow lines&#10;&#10;AI-generated content may be incorrect.">
            <a:extLst>
              <a:ext uri="{FF2B5EF4-FFF2-40B4-BE49-F238E27FC236}">
                <a16:creationId xmlns:a16="http://schemas.microsoft.com/office/drawing/2014/main" id="{80F89CC8-8772-DFC1-35B8-D82315ED5F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3" name="Picture 12" descr="A black rectangle with a white rectangle in the middle&#10;&#10;AI-generated content may be incorrect.">
            <a:extLst>
              <a:ext uri="{FF2B5EF4-FFF2-40B4-BE49-F238E27FC236}">
                <a16:creationId xmlns:a16="http://schemas.microsoft.com/office/drawing/2014/main" id="{DB5A5498-70C6-E784-2952-9073B731F5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6" name="TextBox 15">
            <a:extLst>
              <a:ext uri="{FF2B5EF4-FFF2-40B4-BE49-F238E27FC236}">
                <a16:creationId xmlns:a16="http://schemas.microsoft.com/office/drawing/2014/main" id="{B567AB6A-13CD-9EDF-5603-B04D353709A0}"/>
              </a:ext>
            </a:extLst>
          </p:cNvPr>
          <p:cNvSpPr txBox="1"/>
          <p:nvPr/>
        </p:nvSpPr>
        <p:spPr>
          <a:xfrm>
            <a:off x="2853662" y="3105204"/>
            <a:ext cx="6482433" cy="646331"/>
          </a:xfrm>
          <a:prstGeom prst="rect">
            <a:avLst/>
          </a:prstGeom>
          <a:noFill/>
        </p:spPr>
        <p:txBody>
          <a:bodyPr wrap="square" rtlCol="0">
            <a:spAutoFit/>
          </a:bodyPr>
          <a:lstStyle/>
          <a:p>
            <a:pPr algn="ctr"/>
            <a:r>
              <a:rPr lang="en-GB" sz="3600" b="1" dirty="0">
                <a:latin typeface="Verdana" panose="020B0604030504040204" pitchFamily="34" charset="0"/>
                <a:ea typeface="Verdana" panose="020B0604030504040204" pitchFamily="34" charset="0"/>
                <a:cs typeface="Verdana" panose="020B0604030504040204" pitchFamily="34" charset="0"/>
              </a:rPr>
              <a:t>Safer Internet Day 2026</a:t>
            </a: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1443770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D154-8C20-F967-D6C2-7617DCF6715B}"/>
            </a:ext>
          </a:extLst>
        </p:cNvPr>
        <p:cNvGrpSpPr/>
        <p:nvPr/>
      </p:nvGrpSpPr>
      <p:grpSpPr>
        <a:xfrm>
          <a:off x="0" y="0"/>
          <a:ext cx="0" cy="0"/>
          <a:chOff x="0" y="0"/>
          <a:chExt cx="0" cy="0"/>
        </a:xfrm>
      </p:grpSpPr>
      <p:pic>
        <p:nvPicPr>
          <p:cNvPr id="5" name="Picture 4" descr="A pink background with white spots&#10;&#10;AI-generated content may be incorrect.">
            <a:extLst>
              <a:ext uri="{FF2B5EF4-FFF2-40B4-BE49-F238E27FC236}">
                <a16:creationId xmlns:a16="http://schemas.microsoft.com/office/drawing/2014/main" id="{B27C1891-3AEE-D566-DE2A-D8CE28C6A6E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2242" y="0"/>
            <a:ext cx="12194242" cy="6856740"/>
          </a:xfrm>
          <a:prstGeom prst="rect">
            <a:avLst/>
          </a:prstGeom>
        </p:spPr>
      </p:pic>
      <p:pic>
        <p:nvPicPr>
          <p:cNvPr id="11" name="Picture 10" descr="A computer graphics with blue and yellow lines&#10;&#10;AI-generated content may be incorrect.">
            <a:extLst>
              <a:ext uri="{FF2B5EF4-FFF2-40B4-BE49-F238E27FC236}">
                <a16:creationId xmlns:a16="http://schemas.microsoft.com/office/drawing/2014/main" id="{5B4801D7-6C7F-3EE6-E9DE-07502DBDDA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3" name="Picture 12" descr="A black rectangle with a white rectangle in the middle&#10;&#10;AI-generated content may be incorrect.">
            <a:extLst>
              <a:ext uri="{FF2B5EF4-FFF2-40B4-BE49-F238E27FC236}">
                <a16:creationId xmlns:a16="http://schemas.microsoft.com/office/drawing/2014/main" id="{C7068FF3-7FD0-0469-AECA-F4E68F813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4" name="TextBox 3">
            <a:extLst>
              <a:ext uri="{FF2B5EF4-FFF2-40B4-BE49-F238E27FC236}">
                <a16:creationId xmlns:a16="http://schemas.microsoft.com/office/drawing/2014/main" id="{B6939425-E183-9B46-D578-D029745014C6}"/>
              </a:ext>
            </a:extLst>
          </p:cNvPr>
          <p:cNvSpPr txBox="1"/>
          <p:nvPr/>
        </p:nvSpPr>
        <p:spPr>
          <a:xfrm>
            <a:off x="2509169" y="2945665"/>
            <a:ext cx="7173663" cy="954107"/>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Have you celebrated </a:t>
            </a:r>
          </a:p>
          <a:p>
            <a:pPr algn="ctr"/>
            <a:r>
              <a:rPr lang="en-GB" sz="2800" b="1" dirty="0">
                <a:latin typeface="Verdana" panose="020B0604030504040204" pitchFamily="34" charset="0"/>
                <a:ea typeface="Verdana" panose="020B0604030504040204" pitchFamily="34" charset="0"/>
                <a:cs typeface="Verdana" panose="020B0604030504040204" pitchFamily="34" charset="0"/>
              </a:rPr>
              <a:t>Safer Internet Day before?</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4083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44EF2-FAF2-B635-D435-716025881D1E}"/>
            </a:ext>
          </a:extLst>
        </p:cNvPr>
        <p:cNvGrpSpPr/>
        <p:nvPr/>
      </p:nvGrpSpPr>
      <p:grpSpPr>
        <a:xfrm>
          <a:off x="0" y="0"/>
          <a:ext cx="0" cy="0"/>
          <a:chOff x="0" y="0"/>
          <a:chExt cx="0" cy="0"/>
        </a:xfrm>
      </p:grpSpPr>
      <p:pic>
        <p:nvPicPr>
          <p:cNvPr id="5" name="Picture 4" descr="A pink and white background&#10;&#10;AI-generated content may be incorrect.">
            <a:extLst>
              <a:ext uri="{FF2B5EF4-FFF2-40B4-BE49-F238E27FC236}">
                <a16:creationId xmlns:a16="http://schemas.microsoft.com/office/drawing/2014/main" id="{904BE608-291E-4CC6-6D92-DEF3E1BEEBE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rectangular colored squares&#10;&#10;AI-generated content may be incorrect.">
            <a:extLst>
              <a:ext uri="{FF2B5EF4-FFF2-40B4-BE49-F238E27FC236}">
                <a16:creationId xmlns:a16="http://schemas.microsoft.com/office/drawing/2014/main" id="{8ACEEB15-B769-B1C0-98FA-80AD51707B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17" name="TextBox 16">
            <a:extLst>
              <a:ext uri="{FF2B5EF4-FFF2-40B4-BE49-F238E27FC236}">
                <a16:creationId xmlns:a16="http://schemas.microsoft.com/office/drawing/2014/main" id="{90B4AF94-0AFD-30C0-1515-232190498003}"/>
              </a:ext>
            </a:extLst>
          </p:cNvPr>
          <p:cNvSpPr txBox="1"/>
          <p:nvPr/>
        </p:nvSpPr>
        <p:spPr>
          <a:xfrm>
            <a:off x="-2241" y="326568"/>
            <a:ext cx="12194241"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What do you think Safer Internet Day might be about?</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A globe and calendars on a black background&#10;&#10;AI-generated content may be incorrect.">
            <a:extLst>
              <a:ext uri="{FF2B5EF4-FFF2-40B4-BE49-F238E27FC236}">
                <a16:creationId xmlns:a16="http://schemas.microsoft.com/office/drawing/2014/main" id="{3A94D349-836C-F3F0-B51F-6B0B3B5792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163767" y="1336432"/>
            <a:ext cx="3848366" cy="5373858"/>
          </a:xfrm>
          <a:prstGeom prst="rect">
            <a:avLst/>
          </a:prstGeom>
        </p:spPr>
      </p:pic>
      <p:pic>
        <p:nvPicPr>
          <p:cNvPr id="3" name="Picture 2" descr="A globe and calendars on a black background&#10;&#10;AI-generated content may be incorrect.">
            <a:extLst>
              <a:ext uri="{FF2B5EF4-FFF2-40B4-BE49-F238E27FC236}">
                <a16:creationId xmlns:a16="http://schemas.microsoft.com/office/drawing/2014/main" id="{DEBFDF2E-2F16-AF06-51B6-ED919A34942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52503" y="1328988"/>
            <a:ext cx="3858760" cy="5373858"/>
          </a:xfrm>
          <a:prstGeom prst="rect">
            <a:avLst/>
          </a:prstGeom>
        </p:spPr>
      </p:pic>
      <p:pic>
        <p:nvPicPr>
          <p:cNvPr id="4" name="Picture 3" descr="A globe and calendars on a black background&#10;&#10;AI-generated content may be incorrect.">
            <a:extLst>
              <a:ext uri="{FF2B5EF4-FFF2-40B4-BE49-F238E27FC236}">
                <a16:creationId xmlns:a16="http://schemas.microsoft.com/office/drawing/2014/main" id="{29005F1B-69B9-E32E-3388-64419F2C95BA}"/>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180739" y="1336432"/>
            <a:ext cx="3842654" cy="5373858"/>
          </a:xfrm>
          <a:prstGeom prst="rect">
            <a:avLst/>
          </a:prstGeom>
        </p:spPr>
      </p:pic>
    </p:spTree>
    <p:extLst>
      <p:ext uri="{BB962C8B-B14F-4D97-AF65-F5344CB8AC3E}">
        <p14:creationId xmlns:p14="http://schemas.microsoft.com/office/powerpoint/2010/main" val="1429698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0668-F54F-AA92-F1AF-E2590165E725}"/>
            </a:ext>
          </a:extLst>
        </p:cNvPr>
        <p:cNvGrpSpPr/>
        <p:nvPr/>
      </p:nvGrpSpPr>
      <p:grpSpPr>
        <a:xfrm>
          <a:off x="0" y="0"/>
          <a:ext cx="0" cy="0"/>
          <a:chOff x="0" y="0"/>
          <a:chExt cx="0" cy="0"/>
        </a:xfrm>
      </p:grpSpPr>
      <p:pic>
        <p:nvPicPr>
          <p:cNvPr id="3" name="Picture 2" descr="A pink background with white spots&#10;&#10;AI-generated content may be incorrect.">
            <a:extLst>
              <a:ext uri="{FF2B5EF4-FFF2-40B4-BE49-F238E27FC236}">
                <a16:creationId xmlns:a16="http://schemas.microsoft.com/office/drawing/2014/main" id="{454E529F-11F5-72CD-B65B-E9945DF5403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yellow rectangular object with black border&#10;&#10;AI-generated content may be incorrect.">
            <a:extLst>
              <a:ext uri="{FF2B5EF4-FFF2-40B4-BE49-F238E27FC236}">
                <a16:creationId xmlns:a16="http://schemas.microsoft.com/office/drawing/2014/main" id="{B7778B33-9910-ABC8-755B-EDBD1244D1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27" name="Picture 26" descr="A green outline of a map&#10;&#10;AI-generated content may be incorrect.">
            <a:extLst>
              <a:ext uri="{FF2B5EF4-FFF2-40B4-BE49-F238E27FC236}">
                <a16:creationId xmlns:a16="http://schemas.microsoft.com/office/drawing/2014/main" id="{F1DA0003-09E0-AC52-BA0C-662B914B27B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329098" y="916115"/>
            <a:ext cx="3653785" cy="5290375"/>
          </a:xfrm>
          <a:prstGeom prst="rect">
            <a:avLst/>
          </a:prstGeom>
        </p:spPr>
      </p:pic>
      <p:sp>
        <p:nvSpPr>
          <p:cNvPr id="10" name="TextBox 9">
            <a:extLst>
              <a:ext uri="{FF2B5EF4-FFF2-40B4-BE49-F238E27FC236}">
                <a16:creationId xmlns:a16="http://schemas.microsoft.com/office/drawing/2014/main" id="{CF4B4C3C-10AD-D0D1-2867-8E7303C3054E}"/>
              </a:ext>
            </a:extLst>
          </p:cNvPr>
          <p:cNvSpPr txBox="1"/>
          <p:nvPr/>
        </p:nvSpPr>
        <p:spPr>
          <a:xfrm>
            <a:off x="144378" y="928147"/>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Charities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3BB3EAE0-39E5-3260-5638-50B8925C6787}"/>
              </a:ext>
            </a:extLst>
          </p:cNvPr>
          <p:cNvSpPr txBox="1"/>
          <p:nvPr/>
        </p:nvSpPr>
        <p:spPr>
          <a:xfrm>
            <a:off x="144378" y="3166021"/>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Sports Clubs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4E153B64-604F-C013-0844-72C704457AF1}"/>
              </a:ext>
            </a:extLst>
          </p:cNvPr>
          <p:cNvSpPr txBox="1"/>
          <p:nvPr/>
        </p:nvSpPr>
        <p:spPr>
          <a:xfrm>
            <a:off x="144378" y="5415926"/>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The police</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5E883B6-1660-9028-492D-1EC53623620B}"/>
              </a:ext>
            </a:extLst>
          </p:cNvPr>
          <p:cNvSpPr txBox="1"/>
          <p:nvPr/>
        </p:nvSpPr>
        <p:spPr>
          <a:xfrm>
            <a:off x="8458198" y="3648172"/>
            <a:ext cx="3320715" cy="1815882"/>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Companies who make your favourite apps and games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DB883428-3363-EB0F-97CB-88FAD2C68CBE}"/>
              </a:ext>
            </a:extLst>
          </p:cNvPr>
          <p:cNvSpPr txBox="1"/>
          <p:nvPr/>
        </p:nvSpPr>
        <p:spPr>
          <a:xfrm>
            <a:off x="8181472" y="916115"/>
            <a:ext cx="3874169" cy="523220"/>
          </a:xfrm>
          <a:prstGeom prst="rect">
            <a:avLst/>
          </a:prstGeom>
          <a:noFill/>
        </p:spPr>
        <p:txBody>
          <a:bodyPr wrap="square" rtlCol="0">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The government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group of orange pointers on a black background&#10;&#10;AI-generated content may be incorrect.">
            <a:extLst>
              <a:ext uri="{FF2B5EF4-FFF2-40B4-BE49-F238E27FC236}">
                <a16:creationId xmlns:a16="http://schemas.microsoft.com/office/drawing/2014/main" id="{6FCCEC88-77F2-E70F-F988-5689220C1F7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637411" y="749521"/>
            <a:ext cx="444587" cy="668278"/>
          </a:xfrm>
          <a:prstGeom prst="rect">
            <a:avLst/>
          </a:prstGeom>
        </p:spPr>
      </p:pic>
      <p:pic>
        <p:nvPicPr>
          <p:cNvPr id="6" name="Picture 5" descr="A group of orange pointers on a black background&#10;&#10;AI-generated content may be incorrect.">
            <a:extLst>
              <a:ext uri="{FF2B5EF4-FFF2-40B4-BE49-F238E27FC236}">
                <a16:creationId xmlns:a16="http://schemas.microsoft.com/office/drawing/2014/main" id="{CEF54993-F326-D335-D1F7-6143FFAF88E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448602" y="1102745"/>
            <a:ext cx="444587" cy="668278"/>
          </a:xfrm>
          <a:prstGeom prst="rect">
            <a:avLst/>
          </a:prstGeom>
        </p:spPr>
      </p:pic>
      <p:pic>
        <p:nvPicPr>
          <p:cNvPr id="8" name="Picture 7" descr="A group of orange pointers on a black background&#10;&#10;AI-generated content may be incorrect.">
            <a:extLst>
              <a:ext uri="{FF2B5EF4-FFF2-40B4-BE49-F238E27FC236}">
                <a16:creationId xmlns:a16="http://schemas.microsoft.com/office/drawing/2014/main" id="{6ED08B0C-0988-7EF0-5423-71207A444EF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100531" y="1517659"/>
            <a:ext cx="444587" cy="668278"/>
          </a:xfrm>
          <a:prstGeom prst="rect">
            <a:avLst/>
          </a:prstGeom>
        </p:spPr>
      </p:pic>
      <p:pic>
        <p:nvPicPr>
          <p:cNvPr id="9" name="Picture 8" descr="A group of orange pointers on a black background&#10;&#10;AI-generated content may be incorrect.">
            <a:extLst>
              <a:ext uri="{FF2B5EF4-FFF2-40B4-BE49-F238E27FC236}">
                <a16:creationId xmlns:a16="http://schemas.microsoft.com/office/drawing/2014/main" id="{8E9F0581-C806-4212-0FD0-17D5A6BAD3D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693291" y="2028518"/>
            <a:ext cx="444587" cy="668278"/>
          </a:xfrm>
          <a:prstGeom prst="rect">
            <a:avLst/>
          </a:prstGeom>
        </p:spPr>
      </p:pic>
      <p:pic>
        <p:nvPicPr>
          <p:cNvPr id="15" name="Picture 14" descr="A group of orange pointers on a black background&#10;&#10;AI-generated content may be incorrect.">
            <a:extLst>
              <a:ext uri="{FF2B5EF4-FFF2-40B4-BE49-F238E27FC236}">
                <a16:creationId xmlns:a16="http://schemas.microsoft.com/office/drawing/2014/main" id="{17FEC766-14C9-4396-4FF7-001B5BCAF6A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24426" y="2515442"/>
            <a:ext cx="444587" cy="668278"/>
          </a:xfrm>
          <a:prstGeom prst="rect">
            <a:avLst/>
          </a:prstGeom>
        </p:spPr>
      </p:pic>
      <p:pic>
        <p:nvPicPr>
          <p:cNvPr id="16" name="Picture 15" descr="A group of orange pointers on a black background&#10;&#10;AI-generated content may be incorrect.">
            <a:extLst>
              <a:ext uri="{FF2B5EF4-FFF2-40B4-BE49-F238E27FC236}">
                <a16:creationId xmlns:a16="http://schemas.microsoft.com/office/drawing/2014/main" id="{2BB4A88E-CFA9-7D03-93DE-9CBE9D638C7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555700" y="3106995"/>
            <a:ext cx="444587" cy="668278"/>
          </a:xfrm>
          <a:prstGeom prst="rect">
            <a:avLst/>
          </a:prstGeom>
        </p:spPr>
      </p:pic>
      <p:pic>
        <p:nvPicPr>
          <p:cNvPr id="17" name="Picture 16" descr="A group of orange pointers on a black background&#10;&#10;AI-generated content may be incorrect.">
            <a:extLst>
              <a:ext uri="{FF2B5EF4-FFF2-40B4-BE49-F238E27FC236}">
                <a16:creationId xmlns:a16="http://schemas.microsoft.com/office/drawing/2014/main" id="{3E1378D8-8959-3255-036D-E0AF84095A7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210126" y="3442394"/>
            <a:ext cx="444587" cy="668278"/>
          </a:xfrm>
          <a:prstGeom prst="rect">
            <a:avLst/>
          </a:prstGeom>
        </p:spPr>
      </p:pic>
      <p:pic>
        <p:nvPicPr>
          <p:cNvPr id="18" name="Picture 17" descr="A group of orange pointers on a black background&#10;&#10;AI-generated content may be incorrect.">
            <a:extLst>
              <a:ext uri="{FF2B5EF4-FFF2-40B4-BE49-F238E27FC236}">
                <a16:creationId xmlns:a16="http://schemas.microsoft.com/office/drawing/2014/main" id="{201AFCA6-259C-7800-CA07-470ADD954A1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351338" y="2979894"/>
            <a:ext cx="444587" cy="668278"/>
          </a:xfrm>
          <a:prstGeom prst="rect">
            <a:avLst/>
          </a:prstGeom>
        </p:spPr>
      </p:pic>
      <p:pic>
        <p:nvPicPr>
          <p:cNvPr id="19" name="Picture 18" descr="A group of orange pointers on a black background&#10;&#10;AI-generated content may be incorrect.">
            <a:extLst>
              <a:ext uri="{FF2B5EF4-FFF2-40B4-BE49-F238E27FC236}">
                <a16:creationId xmlns:a16="http://schemas.microsoft.com/office/drawing/2014/main" id="{A787E0C6-A9EE-A5D8-EAC9-6126A7E8392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865233" y="2669118"/>
            <a:ext cx="444587" cy="668278"/>
          </a:xfrm>
          <a:prstGeom prst="rect">
            <a:avLst/>
          </a:prstGeom>
        </p:spPr>
      </p:pic>
      <p:pic>
        <p:nvPicPr>
          <p:cNvPr id="20" name="Picture 19" descr="A group of orange pointers on a black background&#10;&#10;AI-generated content may be incorrect.">
            <a:extLst>
              <a:ext uri="{FF2B5EF4-FFF2-40B4-BE49-F238E27FC236}">
                <a16:creationId xmlns:a16="http://schemas.microsoft.com/office/drawing/2014/main" id="{D4894B0B-6865-74F3-CE94-B1DBFC88533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4287551" y="2844331"/>
            <a:ext cx="444587" cy="668278"/>
          </a:xfrm>
          <a:prstGeom prst="rect">
            <a:avLst/>
          </a:prstGeom>
        </p:spPr>
      </p:pic>
      <p:pic>
        <p:nvPicPr>
          <p:cNvPr id="21" name="Picture 20" descr="A group of orange pointers on a black background&#10;&#10;AI-generated content may be incorrect.">
            <a:extLst>
              <a:ext uri="{FF2B5EF4-FFF2-40B4-BE49-F238E27FC236}">
                <a16:creationId xmlns:a16="http://schemas.microsoft.com/office/drawing/2014/main" id="{8E5201FE-094E-3A30-0269-7357116CD74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451290" y="3968360"/>
            <a:ext cx="444587" cy="668278"/>
          </a:xfrm>
          <a:prstGeom prst="rect">
            <a:avLst/>
          </a:prstGeom>
        </p:spPr>
      </p:pic>
      <p:pic>
        <p:nvPicPr>
          <p:cNvPr id="22" name="Picture 21" descr="A group of orange pointers on a black background&#10;&#10;AI-generated content may be incorrect.">
            <a:extLst>
              <a:ext uri="{FF2B5EF4-FFF2-40B4-BE49-F238E27FC236}">
                <a16:creationId xmlns:a16="http://schemas.microsoft.com/office/drawing/2014/main" id="{C0A9975B-53C7-A268-D2B6-BBD53699020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743703" y="4117793"/>
            <a:ext cx="444587" cy="668278"/>
          </a:xfrm>
          <a:prstGeom prst="rect">
            <a:avLst/>
          </a:prstGeom>
        </p:spPr>
      </p:pic>
      <p:pic>
        <p:nvPicPr>
          <p:cNvPr id="23" name="Picture 22" descr="A group of orange pointers on a black background&#10;&#10;AI-generated content may be incorrect.">
            <a:extLst>
              <a:ext uri="{FF2B5EF4-FFF2-40B4-BE49-F238E27FC236}">
                <a16:creationId xmlns:a16="http://schemas.microsoft.com/office/drawing/2014/main" id="{16012EC6-ACFE-6122-D048-CFABCD56521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974449" y="4543997"/>
            <a:ext cx="444587" cy="668278"/>
          </a:xfrm>
          <a:prstGeom prst="rect">
            <a:avLst/>
          </a:prstGeom>
        </p:spPr>
      </p:pic>
      <p:pic>
        <p:nvPicPr>
          <p:cNvPr id="24" name="Picture 23" descr="A group of orange pointers on a black background&#10;&#10;AI-generated content may be incorrect.">
            <a:extLst>
              <a:ext uri="{FF2B5EF4-FFF2-40B4-BE49-F238E27FC236}">
                <a16:creationId xmlns:a16="http://schemas.microsoft.com/office/drawing/2014/main" id="{3E9E453D-5B96-B441-F338-7350C771973B}"/>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332705" y="4814168"/>
            <a:ext cx="444587" cy="668278"/>
          </a:xfrm>
          <a:prstGeom prst="rect">
            <a:avLst/>
          </a:prstGeom>
        </p:spPr>
      </p:pic>
      <p:pic>
        <p:nvPicPr>
          <p:cNvPr id="25" name="Picture 24" descr="A group of orange pointers on a black background&#10;&#10;AI-generated content may be incorrect.">
            <a:extLst>
              <a:ext uri="{FF2B5EF4-FFF2-40B4-BE49-F238E27FC236}">
                <a16:creationId xmlns:a16="http://schemas.microsoft.com/office/drawing/2014/main" id="{600E1DF7-E3B3-A8AD-6663-27759539016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708916" y="5126614"/>
            <a:ext cx="444587" cy="668278"/>
          </a:xfrm>
          <a:prstGeom prst="rect">
            <a:avLst/>
          </a:prstGeom>
        </p:spPr>
      </p:pic>
      <p:pic>
        <p:nvPicPr>
          <p:cNvPr id="26" name="Picture 25" descr="A group of orange pointers on a black background&#10;&#10;AI-generated content may be incorrect.">
            <a:extLst>
              <a:ext uri="{FF2B5EF4-FFF2-40B4-BE49-F238E27FC236}">
                <a16:creationId xmlns:a16="http://schemas.microsoft.com/office/drawing/2014/main" id="{79729306-E77A-2ABD-891A-143811A80F0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203364" y="5212275"/>
            <a:ext cx="444587" cy="668278"/>
          </a:xfrm>
          <a:prstGeom prst="rect">
            <a:avLst/>
          </a:prstGeom>
        </p:spPr>
      </p:pic>
    </p:spTree>
    <p:extLst>
      <p:ext uri="{BB962C8B-B14F-4D97-AF65-F5344CB8AC3E}">
        <p14:creationId xmlns:p14="http://schemas.microsoft.com/office/powerpoint/2010/main" val="16200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DA01-9D8E-B2B2-7602-8176F611FA32}"/>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068CAAC2-C875-6607-1282-659456C2AB6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purple screen on a black background&#10;&#10;AI-generated content may be incorrect.">
            <a:extLst>
              <a:ext uri="{FF2B5EF4-FFF2-40B4-BE49-F238E27FC236}">
                <a16:creationId xmlns:a16="http://schemas.microsoft.com/office/drawing/2014/main" id="{571AF336-7DF4-BEB1-BCC2-73C1662725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computer chip with text on it&#10;&#10;AI-generated content may be incorrect.">
            <a:extLst>
              <a:ext uri="{FF2B5EF4-FFF2-40B4-BE49-F238E27FC236}">
                <a16:creationId xmlns:a16="http://schemas.microsoft.com/office/drawing/2014/main" id="{1FB68D17-FF7D-808A-BF0D-4DCD27F35F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303043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F079-BB4D-1E74-2D4C-A7A141203AE1}"/>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F0C48D51-5570-2853-4EFB-474C871F3DF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a:extLst>
              <a:ext uri="{FF2B5EF4-FFF2-40B4-BE49-F238E27FC236}">
                <a16:creationId xmlns:a16="http://schemas.microsoft.com/office/drawing/2014/main" id="{BEB5B36B-EC0F-351C-D720-FA25290001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599" y="2520"/>
            <a:ext cx="12192001" cy="6855480"/>
          </a:xfrm>
          <a:prstGeom prst="rect">
            <a:avLst/>
          </a:prstGeom>
        </p:spPr>
      </p:pic>
      <p:sp>
        <p:nvSpPr>
          <p:cNvPr id="12" name="TextBox 11">
            <a:extLst>
              <a:ext uri="{FF2B5EF4-FFF2-40B4-BE49-F238E27FC236}">
                <a16:creationId xmlns:a16="http://schemas.microsoft.com/office/drawing/2014/main" id="{85E82814-4E3F-B659-FB29-9187146627DD}"/>
              </a:ext>
            </a:extLst>
          </p:cNvPr>
          <p:cNvSpPr txBox="1"/>
          <p:nvPr/>
        </p:nvSpPr>
        <p:spPr>
          <a:xfrm>
            <a:off x="3063797" y="2294692"/>
            <a:ext cx="6045552" cy="1815882"/>
          </a:xfrm>
          <a:prstGeom prst="rect">
            <a:avLst/>
          </a:prstGeom>
          <a:noFill/>
        </p:spPr>
        <p:txBody>
          <a:bodyPr wrap="square" rtlCol="0">
            <a:spAutoFit/>
          </a:bodyPr>
          <a:lstStyle/>
          <a:p>
            <a:pPr algn="ct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AI is a type of computer, which has been designed </a:t>
            </a:r>
            <a:b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800" b="1" dirty="0">
                <a:solidFill>
                  <a:schemeClr val="bg1"/>
                </a:solidFill>
                <a:latin typeface="Verdana" panose="020B0604030504040204" pitchFamily="34" charset="0"/>
                <a:ea typeface="Verdana" panose="020B0604030504040204" pitchFamily="34" charset="0"/>
                <a:cs typeface="Verdana" panose="020B0604030504040204" pitchFamily="34" charset="0"/>
              </a:rPr>
              <a:t>to try and do some of the things a human brain can do</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1878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0B29-4F95-2049-3091-D568CA7305DB}"/>
            </a:ext>
          </a:extLst>
        </p:cNvPr>
        <p:cNvGrpSpPr/>
        <p:nvPr/>
      </p:nvGrpSpPr>
      <p:grpSpPr>
        <a:xfrm>
          <a:off x="0" y="0"/>
          <a:ext cx="0" cy="0"/>
          <a:chOff x="0" y="0"/>
          <a:chExt cx="0" cy="0"/>
        </a:xfrm>
      </p:grpSpPr>
      <p:pic>
        <p:nvPicPr>
          <p:cNvPr id="3" name="Picture 2" descr="A pink and black rectangle&#10;&#10;AI-generated content may be incorrect.">
            <a:extLst>
              <a:ext uri="{FF2B5EF4-FFF2-40B4-BE49-F238E27FC236}">
                <a16:creationId xmlns:a16="http://schemas.microsoft.com/office/drawing/2014/main" id="{78B02144-06C4-C20A-42AA-A9774275CDA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5" name="Picture 4" descr="A pink cloud on a black background&#10;&#10;AI-generated content may be incorrect.">
            <a:extLst>
              <a:ext uri="{FF2B5EF4-FFF2-40B4-BE49-F238E27FC236}">
                <a16:creationId xmlns:a16="http://schemas.microsoft.com/office/drawing/2014/main" id="{81058AA6-A116-B23F-AEDB-6B72B393F5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92200" y="2908300"/>
            <a:ext cx="4038600" cy="3366763"/>
          </a:xfrm>
          <a:prstGeom prst="rect">
            <a:avLst/>
          </a:prstGeom>
        </p:spPr>
      </p:pic>
      <p:grpSp>
        <p:nvGrpSpPr>
          <p:cNvPr id="2" name="Group 1">
            <a:extLst>
              <a:ext uri="{FF2B5EF4-FFF2-40B4-BE49-F238E27FC236}">
                <a16:creationId xmlns:a16="http://schemas.microsoft.com/office/drawing/2014/main" id="{360CC059-EA7F-AEA0-3AE8-BF1FBE40DE04}"/>
              </a:ext>
            </a:extLst>
          </p:cNvPr>
          <p:cNvGrpSpPr/>
          <p:nvPr/>
        </p:nvGrpSpPr>
        <p:grpSpPr>
          <a:xfrm>
            <a:off x="3860800" y="1231900"/>
            <a:ext cx="2921000" cy="1536700"/>
            <a:chOff x="3860800" y="1231900"/>
            <a:chExt cx="2921000" cy="1536700"/>
          </a:xfrm>
        </p:grpSpPr>
        <p:pic>
          <p:nvPicPr>
            <p:cNvPr id="8" name="Picture 7" descr="A group of white rectangular bubbles&#10;&#10;AI-generated content may be incorrect.">
              <a:extLst>
                <a:ext uri="{FF2B5EF4-FFF2-40B4-BE49-F238E27FC236}">
                  <a16:creationId xmlns:a16="http://schemas.microsoft.com/office/drawing/2014/main" id="{2CFC5F21-0B4A-FCED-6B28-1D09327C6D0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3860800" y="1231900"/>
              <a:ext cx="2921000" cy="1536700"/>
            </a:xfrm>
            <a:prstGeom prst="rect">
              <a:avLst/>
            </a:prstGeom>
          </p:spPr>
        </p:pic>
        <p:sp>
          <p:nvSpPr>
            <p:cNvPr id="12" name="TextBox 11">
              <a:extLst>
                <a:ext uri="{FF2B5EF4-FFF2-40B4-BE49-F238E27FC236}">
                  <a16:creationId xmlns:a16="http://schemas.microsoft.com/office/drawing/2014/main" id="{8EE78A49-B7C4-1312-1D4E-D160044A997B}"/>
                </a:ext>
              </a:extLst>
            </p:cNvPr>
            <p:cNvSpPr txBox="1"/>
            <p:nvPr/>
          </p:nvSpPr>
          <p:spPr>
            <a:xfrm>
              <a:off x="3975100" y="1468196"/>
              <a:ext cx="2717931" cy="861774"/>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‘Our brains are amazing!’</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a:extLst>
              <a:ext uri="{FF2B5EF4-FFF2-40B4-BE49-F238E27FC236}">
                <a16:creationId xmlns:a16="http://schemas.microsoft.com/office/drawing/2014/main" id="{82F593A2-182F-F80F-F9A6-94168FF4206E}"/>
              </a:ext>
            </a:extLst>
          </p:cNvPr>
          <p:cNvGrpSpPr/>
          <p:nvPr/>
        </p:nvGrpSpPr>
        <p:grpSpPr>
          <a:xfrm>
            <a:off x="7353300" y="582937"/>
            <a:ext cx="3378200" cy="1969763"/>
            <a:chOff x="7353300" y="582937"/>
            <a:chExt cx="3378200" cy="1969763"/>
          </a:xfrm>
        </p:grpSpPr>
        <p:pic>
          <p:nvPicPr>
            <p:cNvPr id="9" name="Picture 8" descr="A group of white rectangular bubbles&#10;&#10;AI-generated content may be incorrect.">
              <a:extLst>
                <a:ext uri="{FF2B5EF4-FFF2-40B4-BE49-F238E27FC236}">
                  <a16:creationId xmlns:a16="http://schemas.microsoft.com/office/drawing/2014/main" id="{292D959F-BAC0-7407-6DD5-B6F8896A98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7353300" y="582937"/>
              <a:ext cx="3378200" cy="1969763"/>
            </a:xfrm>
            <a:prstGeom prst="rect">
              <a:avLst/>
            </a:prstGeom>
          </p:spPr>
        </p:pic>
        <p:sp>
          <p:nvSpPr>
            <p:cNvPr id="13" name="TextBox 12">
              <a:extLst>
                <a:ext uri="{FF2B5EF4-FFF2-40B4-BE49-F238E27FC236}">
                  <a16:creationId xmlns:a16="http://schemas.microsoft.com/office/drawing/2014/main" id="{7F64B7EA-5A54-CEB3-6DD9-085250B45470}"/>
                </a:ext>
              </a:extLst>
            </p:cNvPr>
            <p:cNvSpPr txBox="1"/>
            <p:nvPr/>
          </p:nvSpPr>
          <p:spPr>
            <a:xfrm>
              <a:off x="7461504" y="813198"/>
              <a:ext cx="3181096" cy="1246495"/>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‘They help us think, feel and make decisions’</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a16="http://schemas.microsoft.com/office/drawing/2014/main" id="{16F02A1F-38AB-1EB3-BF18-D0808186DD9B}"/>
              </a:ext>
            </a:extLst>
          </p:cNvPr>
          <p:cNvGrpSpPr/>
          <p:nvPr/>
        </p:nvGrpSpPr>
        <p:grpSpPr>
          <a:xfrm>
            <a:off x="5727700" y="2768600"/>
            <a:ext cx="4279900" cy="1866900"/>
            <a:chOff x="5727700" y="2768600"/>
            <a:chExt cx="4279900" cy="1866900"/>
          </a:xfrm>
        </p:grpSpPr>
        <p:pic>
          <p:nvPicPr>
            <p:cNvPr id="7" name="Picture 6" descr="A group of white rectangular bubbles&#10;&#10;AI-generated content may be incorrect.">
              <a:extLst>
                <a:ext uri="{FF2B5EF4-FFF2-40B4-BE49-F238E27FC236}">
                  <a16:creationId xmlns:a16="http://schemas.microsoft.com/office/drawing/2014/main" id="{B03E883B-A363-7635-A5C7-1706C65EFF8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5727700" y="2768600"/>
              <a:ext cx="4279900" cy="1866900"/>
            </a:xfrm>
            <a:prstGeom prst="rect">
              <a:avLst/>
            </a:prstGeom>
          </p:spPr>
        </p:pic>
        <p:sp>
          <p:nvSpPr>
            <p:cNvPr id="14" name="TextBox 13">
              <a:extLst>
                <a:ext uri="{FF2B5EF4-FFF2-40B4-BE49-F238E27FC236}">
                  <a16:creationId xmlns:a16="http://schemas.microsoft.com/office/drawing/2014/main" id="{8B4F2D1C-A8CC-0A7D-C419-1C857F96379D}"/>
                </a:ext>
              </a:extLst>
            </p:cNvPr>
            <p:cNvSpPr txBox="1"/>
            <p:nvPr/>
          </p:nvSpPr>
          <p:spPr>
            <a:xfrm>
              <a:off x="5867400" y="2968326"/>
              <a:ext cx="4019550" cy="1246495"/>
            </a:xfrm>
            <a:prstGeom prst="rect">
              <a:avLst/>
            </a:prstGeom>
            <a:noFill/>
          </p:spPr>
          <p:txBody>
            <a:bodyPr wrap="square" rtlCol="0">
              <a:spAutoFit/>
            </a:bodyPr>
            <a:lstStyle/>
            <a:p>
              <a:pPr algn="ctr"/>
              <a:r>
                <a:rPr lang="en-GB" sz="2500" b="1" dirty="0">
                  <a:latin typeface="Verdana" panose="020B0604030504040204" pitchFamily="34" charset="0"/>
                  <a:ea typeface="Verdana" panose="020B0604030504040204" pitchFamily="34" charset="0"/>
                  <a:cs typeface="Verdana" panose="020B0604030504040204" pitchFamily="34" charset="0"/>
                </a:rPr>
                <a:t>‘They use information from </a:t>
              </a:r>
              <a:br>
                <a:rPr lang="en-GB" sz="2500" b="1" dirty="0">
                  <a:latin typeface="Verdana" panose="020B0604030504040204" pitchFamily="34" charset="0"/>
                  <a:ea typeface="Verdana" panose="020B0604030504040204" pitchFamily="34" charset="0"/>
                  <a:cs typeface="Verdana" panose="020B0604030504040204" pitchFamily="34" charset="0"/>
                </a:rPr>
              </a:br>
              <a:r>
                <a:rPr lang="en-GB" sz="2500" b="1" dirty="0">
                  <a:latin typeface="Verdana" panose="020B0604030504040204" pitchFamily="34" charset="0"/>
                  <a:ea typeface="Verdana" panose="020B0604030504040204" pitchFamily="34" charset="0"/>
                  <a:cs typeface="Verdana" panose="020B0604030504040204" pitchFamily="34" charset="0"/>
                </a:rPr>
                <a:t>the world around us’</a:t>
              </a:r>
              <a:endParaRPr lang="en-GB" sz="25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19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8FC7-4284-CA57-33FE-91F6670CA61F}"/>
            </a:ext>
          </a:extLst>
        </p:cNvPr>
        <p:cNvGrpSpPr/>
        <p:nvPr/>
      </p:nvGrpSpPr>
      <p:grpSpPr>
        <a:xfrm>
          <a:off x="0" y="0"/>
          <a:ext cx="0" cy="0"/>
          <a:chOff x="0" y="0"/>
          <a:chExt cx="0" cy="0"/>
        </a:xfrm>
      </p:grpSpPr>
      <p:pic>
        <p:nvPicPr>
          <p:cNvPr id="3" name="Picture 2" descr="A pink and black rectangle&#10;&#10;AI-generated content may be incorrect.">
            <a:extLst>
              <a:ext uri="{FF2B5EF4-FFF2-40B4-BE49-F238E27FC236}">
                <a16:creationId xmlns:a16="http://schemas.microsoft.com/office/drawing/2014/main" id="{E68C8E7A-0E22-06C0-DB86-06EFC216077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grpSp>
        <p:nvGrpSpPr>
          <p:cNvPr id="2" name="Group 1">
            <a:extLst>
              <a:ext uri="{FF2B5EF4-FFF2-40B4-BE49-F238E27FC236}">
                <a16:creationId xmlns:a16="http://schemas.microsoft.com/office/drawing/2014/main" id="{B058DD03-1D5A-66A9-C068-A9DAF5935ABD}"/>
              </a:ext>
            </a:extLst>
          </p:cNvPr>
          <p:cNvGrpSpPr/>
          <p:nvPr/>
        </p:nvGrpSpPr>
        <p:grpSpPr>
          <a:xfrm>
            <a:off x="-1" y="1260"/>
            <a:ext cx="12192001" cy="6855480"/>
            <a:chOff x="-1" y="1260"/>
            <a:chExt cx="12192001" cy="6855480"/>
          </a:xfrm>
        </p:grpSpPr>
        <p:pic>
          <p:nvPicPr>
            <p:cNvPr id="7" name="Picture 6" descr="A rectangular white rectangle with blue and yellow lines&#10;&#10;AI-generated content may be incorrect.">
              <a:extLst>
                <a:ext uri="{FF2B5EF4-FFF2-40B4-BE49-F238E27FC236}">
                  <a16:creationId xmlns:a16="http://schemas.microsoft.com/office/drawing/2014/main" id="{5CC82A1C-6A17-F8A4-7104-E087670AA3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11" name="TextBox 10">
              <a:extLst>
                <a:ext uri="{FF2B5EF4-FFF2-40B4-BE49-F238E27FC236}">
                  <a16:creationId xmlns:a16="http://schemas.microsoft.com/office/drawing/2014/main" id="{CD93B1E6-FBAD-9590-EB3F-688687C33E9E}"/>
                </a:ext>
              </a:extLst>
            </p:cNvPr>
            <p:cNvSpPr txBox="1"/>
            <p:nvPr/>
          </p:nvSpPr>
          <p:spPr>
            <a:xfrm>
              <a:off x="3049571" y="2613392"/>
              <a:ext cx="6099142" cy="1661993"/>
            </a:xfrm>
            <a:prstGeom prst="rect">
              <a:avLst/>
            </a:prstGeom>
            <a:noFill/>
          </p:spPr>
          <p:txBody>
            <a:bodyPr wrap="square">
              <a:spAutoFit/>
            </a:bodyPr>
            <a:lstStyle/>
            <a:p>
              <a:pPr algn="ctr">
                <a:buNone/>
              </a:pPr>
              <a:r>
                <a:rPr lang="en-GB" sz="2550" b="1" dirty="0">
                  <a:effectLst/>
                  <a:latin typeface="Verdana" panose="020B0604030504040204" pitchFamily="34" charset="0"/>
                </a:rPr>
                <a:t>AI can be trained to do some </a:t>
              </a:r>
            </a:p>
            <a:p>
              <a:pPr algn="ctr">
                <a:buNone/>
              </a:pPr>
              <a:r>
                <a:rPr lang="en-GB" sz="2550" b="1" dirty="0">
                  <a:effectLst/>
                  <a:latin typeface="Verdana" panose="020B0604030504040204" pitchFamily="34" charset="0"/>
                </a:rPr>
                <a:t>of the things a human brain </a:t>
              </a:r>
            </a:p>
            <a:p>
              <a:pPr algn="ctr">
                <a:buNone/>
              </a:pPr>
              <a:r>
                <a:rPr lang="en-GB" sz="2550" b="1" dirty="0">
                  <a:effectLst/>
                  <a:latin typeface="Verdana" panose="020B0604030504040204" pitchFamily="34" charset="0"/>
                </a:rPr>
                <a:t>can do, like spot patterns and make decisions.</a:t>
              </a:r>
              <a:endParaRPr lang="en-GB" sz="2550" dirty="0">
                <a:effectLst/>
                <a:latin typeface="Verdana" panose="020B0604030504040204" pitchFamily="34" charset="0"/>
              </a:endParaRPr>
            </a:p>
          </p:txBody>
        </p:sp>
      </p:grpSp>
    </p:spTree>
    <p:extLst>
      <p:ext uri="{BB962C8B-B14F-4D97-AF65-F5344CB8AC3E}">
        <p14:creationId xmlns:p14="http://schemas.microsoft.com/office/powerpoint/2010/main" val="29924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14C5-9A4F-5C4D-A7AF-DC98B23644BC}"/>
            </a:ext>
          </a:extLst>
        </p:cNvPr>
        <p:cNvGrpSpPr/>
        <p:nvPr/>
      </p:nvGrpSpPr>
      <p:grpSpPr>
        <a:xfrm>
          <a:off x="0" y="0"/>
          <a:ext cx="0" cy="0"/>
          <a:chOff x="0" y="0"/>
          <a:chExt cx="0" cy="0"/>
        </a:xfrm>
      </p:grpSpPr>
      <p:pic>
        <p:nvPicPr>
          <p:cNvPr id="3" name="Picture 2" descr="A pink and black background&#10;&#10;AI-generated content may be incorrect.">
            <a:extLst>
              <a:ext uri="{FF2B5EF4-FFF2-40B4-BE49-F238E27FC236}">
                <a16:creationId xmlns:a16="http://schemas.microsoft.com/office/drawing/2014/main" id="{296FC5E0-4D69-DA2E-F661-55D1B952850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video game&#10;&#10;AI-generated content may be incorrect.">
            <a:extLst>
              <a:ext uri="{FF2B5EF4-FFF2-40B4-BE49-F238E27FC236}">
                <a16:creationId xmlns:a16="http://schemas.microsoft.com/office/drawing/2014/main" id="{C9BD4B09-8C94-5172-EAB3-C3F0B39E0BD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a:off x="6900472" y="359765"/>
            <a:ext cx="4372130" cy="1888760"/>
          </a:xfrm>
          <a:prstGeom prst="rect">
            <a:avLst/>
          </a:prstGeom>
        </p:spPr>
      </p:pic>
      <p:pic>
        <p:nvPicPr>
          <p:cNvPr id="11" name="Picture 10" descr="A screenshot of a video game&#10;&#10;AI-generated content may be incorrect.">
            <a:extLst>
              <a:ext uri="{FF2B5EF4-FFF2-40B4-BE49-F238E27FC236}">
                <a16:creationId xmlns:a16="http://schemas.microsoft.com/office/drawing/2014/main" id="{9F3F5E33-E540-2A79-839C-7087C7C90B4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a:fillRect/>
          </a:stretch>
        </p:blipFill>
        <p:spPr>
          <a:xfrm>
            <a:off x="7674964" y="3612629"/>
            <a:ext cx="2878111" cy="2218546"/>
          </a:xfrm>
          <a:prstGeom prst="rect">
            <a:avLst/>
          </a:prstGeom>
        </p:spPr>
      </p:pic>
      <p:pic>
        <p:nvPicPr>
          <p:cNvPr id="12" name="Picture 11" descr="A screenshot of a video game&#10;&#10;AI-generated content may be incorrect.">
            <a:extLst>
              <a:ext uri="{FF2B5EF4-FFF2-40B4-BE49-F238E27FC236}">
                <a16:creationId xmlns:a16="http://schemas.microsoft.com/office/drawing/2014/main" id="{AE0865C3-A8B7-D8B3-5E8E-FDBEE79D965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a:fillRect/>
          </a:stretch>
        </p:blipFill>
        <p:spPr>
          <a:xfrm>
            <a:off x="869428" y="3612629"/>
            <a:ext cx="4422102" cy="2218545"/>
          </a:xfrm>
          <a:prstGeom prst="rect">
            <a:avLst/>
          </a:prstGeom>
        </p:spPr>
      </p:pic>
      <p:pic>
        <p:nvPicPr>
          <p:cNvPr id="13" name="Picture 12" descr="A screenshot of a video game&#10;&#10;AI-generated content may be incorrect.">
            <a:extLst>
              <a:ext uri="{FF2B5EF4-FFF2-40B4-BE49-F238E27FC236}">
                <a16:creationId xmlns:a16="http://schemas.microsoft.com/office/drawing/2014/main" id="{3A4BE925-3B3B-CBFE-3650-C42180AF076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a:fillRect/>
          </a:stretch>
        </p:blipFill>
        <p:spPr>
          <a:xfrm>
            <a:off x="869427" y="359765"/>
            <a:ext cx="4422102" cy="1888760"/>
          </a:xfrm>
          <a:prstGeom prst="rect">
            <a:avLst/>
          </a:prstGeom>
        </p:spPr>
      </p:pic>
      <p:sp>
        <p:nvSpPr>
          <p:cNvPr id="16" name="TextBox 15">
            <a:extLst>
              <a:ext uri="{FF2B5EF4-FFF2-40B4-BE49-F238E27FC236}">
                <a16:creationId xmlns:a16="http://schemas.microsoft.com/office/drawing/2014/main" id="{18AA11C1-9B48-9EAD-15AF-87AF7CF688F0}"/>
              </a:ext>
            </a:extLst>
          </p:cNvPr>
          <p:cNvSpPr txBox="1"/>
          <p:nvPr/>
        </p:nvSpPr>
        <p:spPr>
          <a:xfrm>
            <a:off x="141514" y="2475930"/>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‘Sian uses AI to translate when </a:t>
            </a:r>
          </a:p>
          <a:p>
            <a:pPr algn="ctr"/>
            <a:r>
              <a:rPr lang="en-GB" sz="2100" dirty="0">
                <a:latin typeface="Verdana" panose="020B0604030504040204" pitchFamily="34" charset="0"/>
                <a:ea typeface="Verdana" panose="020B0604030504040204" pitchFamily="34" charset="0"/>
                <a:cs typeface="Verdana" panose="020B0604030504040204" pitchFamily="34" charset="0"/>
              </a:rPr>
              <a:t>she talks to her friend’</a:t>
            </a:r>
          </a:p>
        </p:txBody>
      </p:sp>
      <p:sp>
        <p:nvSpPr>
          <p:cNvPr id="17" name="TextBox 16">
            <a:extLst>
              <a:ext uri="{FF2B5EF4-FFF2-40B4-BE49-F238E27FC236}">
                <a16:creationId xmlns:a16="http://schemas.microsoft.com/office/drawing/2014/main" id="{2D6DEEF7-71A7-5F23-7DC1-91C4E7B7042B}"/>
              </a:ext>
            </a:extLst>
          </p:cNvPr>
          <p:cNvSpPr txBox="1"/>
          <p:nvPr/>
        </p:nvSpPr>
        <p:spPr>
          <a:xfrm>
            <a:off x="141514" y="5862445"/>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‘Rory uses AI to help </a:t>
            </a:r>
          </a:p>
          <a:p>
            <a:pPr algn="ctr"/>
            <a:r>
              <a:rPr lang="en-GB" sz="2100" dirty="0">
                <a:latin typeface="Verdana" panose="020B0604030504040204" pitchFamily="34" charset="0"/>
                <a:ea typeface="Verdana" panose="020B0604030504040204" pitchFamily="34" charset="0"/>
                <a:cs typeface="Verdana" panose="020B0604030504040204" pitchFamily="34" charset="0"/>
              </a:rPr>
              <a:t>with his homework’</a:t>
            </a:r>
          </a:p>
        </p:txBody>
      </p:sp>
      <p:sp>
        <p:nvSpPr>
          <p:cNvPr id="18" name="TextBox 17">
            <a:extLst>
              <a:ext uri="{FF2B5EF4-FFF2-40B4-BE49-F238E27FC236}">
                <a16:creationId xmlns:a16="http://schemas.microsoft.com/office/drawing/2014/main" id="{33022B65-05D2-C8D4-798B-27E537878DF2}"/>
              </a:ext>
            </a:extLst>
          </p:cNvPr>
          <p:cNvSpPr txBox="1"/>
          <p:nvPr/>
        </p:nvSpPr>
        <p:spPr>
          <a:xfrm>
            <a:off x="6172200" y="2475930"/>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‘Manu uses an AI </a:t>
            </a:r>
            <a:br>
              <a:rPr lang="en-GB" sz="2100" dirty="0">
                <a:latin typeface="Verdana" panose="020B0604030504040204" pitchFamily="34" charset="0"/>
                <a:ea typeface="Verdana" panose="020B0604030504040204" pitchFamily="34" charset="0"/>
                <a:cs typeface="Verdana" panose="020B0604030504040204" pitchFamily="34" charset="0"/>
              </a:rPr>
            </a:br>
            <a:r>
              <a:rPr lang="en-GB" sz="2100" dirty="0">
                <a:latin typeface="Verdana" panose="020B0604030504040204" pitchFamily="34" charset="0"/>
                <a:ea typeface="Verdana" panose="020B0604030504040204" pitchFamily="34" charset="0"/>
                <a:cs typeface="Verdana" panose="020B0604030504040204" pitchFamily="34" charset="0"/>
              </a:rPr>
              <a:t>speaker to play music’</a:t>
            </a:r>
          </a:p>
        </p:txBody>
      </p:sp>
      <p:sp>
        <p:nvSpPr>
          <p:cNvPr id="19" name="TextBox 18">
            <a:extLst>
              <a:ext uri="{FF2B5EF4-FFF2-40B4-BE49-F238E27FC236}">
                <a16:creationId xmlns:a16="http://schemas.microsoft.com/office/drawing/2014/main" id="{F1AC6468-68C0-E531-39E4-362D6873173A}"/>
              </a:ext>
            </a:extLst>
          </p:cNvPr>
          <p:cNvSpPr txBox="1"/>
          <p:nvPr/>
        </p:nvSpPr>
        <p:spPr>
          <a:xfrm>
            <a:off x="6172200" y="5862445"/>
            <a:ext cx="5867400" cy="738664"/>
          </a:xfrm>
          <a:prstGeom prst="rect">
            <a:avLst/>
          </a:prstGeom>
          <a:noFill/>
        </p:spPr>
        <p:txBody>
          <a:bodyPr wrap="square" rtlCol="0">
            <a:spAutoFit/>
          </a:bodyPr>
          <a:lstStyle/>
          <a:p>
            <a:pPr algn="ctr"/>
            <a:r>
              <a:rPr lang="en-GB" sz="2100" dirty="0">
                <a:latin typeface="Verdana" panose="020B0604030504040204" pitchFamily="34" charset="0"/>
                <a:ea typeface="Verdana" panose="020B0604030504040204" pitchFamily="34" charset="0"/>
                <a:cs typeface="Verdana" panose="020B0604030504040204" pitchFamily="34" charset="0"/>
              </a:rPr>
              <a:t>‘Issa uses AI to create nicknames </a:t>
            </a:r>
          </a:p>
          <a:p>
            <a:pPr algn="ctr"/>
            <a:r>
              <a:rPr lang="en-GB" sz="2100" dirty="0">
                <a:latin typeface="Verdana" panose="020B0604030504040204" pitchFamily="34" charset="0"/>
                <a:ea typeface="Verdana" panose="020B0604030504040204" pitchFamily="34" charset="0"/>
                <a:cs typeface="Verdana" panose="020B0604030504040204" pitchFamily="34" charset="0"/>
              </a:rPr>
              <a:t>for her classmates’</a:t>
            </a:r>
          </a:p>
        </p:txBody>
      </p:sp>
    </p:spTree>
    <p:extLst>
      <p:ext uri="{BB962C8B-B14F-4D97-AF65-F5344CB8AC3E}">
        <p14:creationId xmlns:p14="http://schemas.microsoft.com/office/powerpoint/2010/main" val="41423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537ab7c0039d8764a2fef6fb66e2f992">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93dfb586900d71b82a2070ee2a6958c2"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5D2EA-B7A3-48A3-A2E9-BB4A37A499FF}">
  <ds:schemaRefs>
    <ds:schemaRef ds:uri="http://schemas.microsoft.com/office/2006/metadata/properties"/>
    <ds:schemaRef ds:uri="http://schemas.microsoft.com/office/infopath/2007/PartnerControls"/>
    <ds:schemaRef ds:uri="d8d6a8a1-ef15-479a-8341-3430bcbf56bb"/>
    <ds:schemaRef ds:uri="d1f14c83-4bde-4bd9-8121-e9caedc9b223"/>
  </ds:schemaRefs>
</ds:datastoreItem>
</file>

<file path=customXml/itemProps2.xml><?xml version="1.0" encoding="utf-8"?>
<ds:datastoreItem xmlns:ds="http://schemas.openxmlformats.org/officeDocument/2006/customXml" ds:itemID="{8DFB6CBF-2DE9-4F5F-8C09-D0DB587BA531}">
  <ds:schemaRefs>
    <ds:schemaRef ds:uri="http://schemas.microsoft.com/sharepoint/v3/contenttype/forms"/>
  </ds:schemaRefs>
</ds:datastoreItem>
</file>

<file path=customXml/itemProps3.xml><?xml version="1.0" encoding="utf-8"?>
<ds:datastoreItem xmlns:ds="http://schemas.openxmlformats.org/officeDocument/2006/customXml" ds:itemID="{E9A0C41C-0D69-4A99-8A32-CD52B59A0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a8a1-ef15-479a-8341-3430bcbf56bb"/>
    <ds:schemaRef ds:uri="d1f14c83-4bde-4bd9-8121-e9caedc9b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747</Words>
  <Application>Microsoft Office PowerPoint</Application>
  <PresentationFormat>Widescreen</PresentationFormat>
  <Paragraphs>50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Delmozene Morris-Ley</dc:creator>
  <cp:lastModifiedBy>James South</cp:lastModifiedBy>
  <cp:revision>7</cp:revision>
  <dcterms:created xsi:type="dcterms:W3CDTF">2025-09-30T17:15:09Z</dcterms:created>
  <dcterms:modified xsi:type="dcterms:W3CDTF">2026-02-09T07:42:04Z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45A3AF4E-06FF-4210-ABA2-475A067F35C0</vt:lpwstr>
  </property>
  <property fmtid="{D5CDD505-2E9C-101B-9397-08002B2CF9AE}" pid="5" name="ArticulatePath">
    <vt:lpwstr>https://childnetint.sharepoint.com/sites/SID2026Childnet/Shared Documents/Education/Final Resources - Compressed/English/7-11s/4 - Assembly for 3 to 11s</vt:lpwstr>
  </property>
</Properties>
</file>