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61" r:id="rId2"/>
    <p:sldId id="259" r:id="rId3"/>
    <p:sldId id="260" r:id="rId4"/>
    <p:sldId id="274" r:id="rId5"/>
    <p:sldId id="271" r:id="rId6"/>
    <p:sldId id="262" r:id="rId7"/>
    <p:sldId id="275" r:id="rId8"/>
    <p:sldId id="265" r:id="rId9"/>
    <p:sldId id="266" r:id="rId10"/>
    <p:sldId id="267" r:id="rId11"/>
    <p:sldId id="268" r:id="rId12"/>
    <p:sldId id="264" r:id="rId13"/>
    <p:sldId id="269" r:id="rId14"/>
    <p:sldId id="270" r:id="rId15"/>
    <p:sldId id="273"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479BF-EDF9-C3FB-03BE-127152121558}" v="19" dt="2022-09-28T11:50:48.8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115" d="100"/>
          <a:sy n="115" d="100"/>
        </p:scale>
        <p:origin x="3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Clarke" userId="S::r.clarke@kennington.lancs.sch.uk::c7d42b97-6847-4d64-b18b-d20398faff8d" providerId="AD" clId="Web-{0F7479BF-EDF9-C3FB-03BE-127152121558}"/>
    <pc:docChg chg="modSld">
      <pc:chgData name="Rebecca Clarke" userId="S::r.clarke@kennington.lancs.sch.uk::c7d42b97-6847-4d64-b18b-d20398faff8d" providerId="AD" clId="Web-{0F7479BF-EDF9-C3FB-03BE-127152121558}" dt="2022-09-28T11:50:47.270" v="6" actId="20577"/>
      <pc:docMkLst>
        <pc:docMk/>
      </pc:docMkLst>
      <pc:sldChg chg="modSp">
        <pc:chgData name="Rebecca Clarke" userId="S::r.clarke@kennington.lancs.sch.uk::c7d42b97-6847-4d64-b18b-d20398faff8d" providerId="AD" clId="Web-{0F7479BF-EDF9-C3FB-03BE-127152121558}" dt="2022-09-28T11:49:56.690" v="3" actId="20577"/>
        <pc:sldMkLst>
          <pc:docMk/>
          <pc:sldMk cId="3278543960" sldId="260"/>
        </pc:sldMkLst>
        <pc:spChg chg="mod">
          <ac:chgData name="Rebecca Clarke" userId="S::r.clarke@kennington.lancs.sch.uk::c7d42b97-6847-4d64-b18b-d20398faff8d" providerId="AD" clId="Web-{0F7479BF-EDF9-C3FB-03BE-127152121558}" dt="2022-09-28T11:49:52.190" v="2" actId="20577"/>
          <ac:spMkLst>
            <pc:docMk/>
            <pc:sldMk cId="3278543960" sldId="260"/>
            <ac:spMk id="26" creationId="{8E90E15B-F5BA-FE65-B611-3A3DCE982846}"/>
          </ac:spMkLst>
        </pc:spChg>
        <pc:spChg chg="mod">
          <ac:chgData name="Rebecca Clarke" userId="S::r.clarke@kennington.lancs.sch.uk::c7d42b97-6847-4d64-b18b-d20398faff8d" providerId="AD" clId="Web-{0F7479BF-EDF9-C3FB-03BE-127152121558}" dt="2022-09-28T11:49:56.690" v="3" actId="20577"/>
          <ac:spMkLst>
            <pc:docMk/>
            <pc:sldMk cId="3278543960" sldId="260"/>
            <ac:spMk id="30" creationId="{A0085B84-A302-A796-CE03-F4FE67EE3763}"/>
          </ac:spMkLst>
        </pc:spChg>
      </pc:sldChg>
      <pc:sldChg chg="modSp">
        <pc:chgData name="Rebecca Clarke" userId="S::r.clarke@kennington.lancs.sch.uk::c7d42b97-6847-4d64-b18b-d20398faff8d" providerId="AD" clId="Web-{0F7479BF-EDF9-C3FB-03BE-127152121558}" dt="2022-09-28T11:50:17.535" v="4" actId="20577"/>
        <pc:sldMkLst>
          <pc:docMk/>
          <pc:sldMk cId="3074522069" sldId="265"/>
        </pc:sldMkLst>
        <pc:spChg chg="mod">
          <ac:chgData name="Rebecca Clarke" userId="S::r.clarke@kennington.lancs.sch.uk::c7d42b97-6847-4d64-b18b-d20398faff8d" providerId="AD" clId="Web-{0F7479BF-EDF9-C3FB-03BE-127152121558}" dt="2022-09-28T11:50:17.535" v="4" actId="20577"/>
          <ac:spMkLst>
            <pc:docMk/>
            <pc:sldMk cId="3074522069" sldId="265"/>
            <ac:spMk id="6" creationId="{233F4132-ED05-1EC0-E74F-2D811B78A0EB}"/>
          </ac:spMkLst>
        </pc:spChg>
      </pc:sldChg>
      <pc:sldChg chg="modSp">
        <pc:chgData name="Rebecca Clarke" userId="S::r.clarke@kennington.lancs.sch.uk::c7d42b97-6847-4d64-b18b-d20398faff8d" providerId="AD" clId="Web-{0F7479BF-EDF9-C3FB-03BE-127152121558}" dt="2022-09-28T11:50:31.222" v="5" actId="20577"/>
        <pc:sldMkLst>
          <pc:docMk/>
          <pc:sldMk cId="1502850303" sldId="266"/>
        </pc:sldMkLst>
        <pc:spChg chg="mod">
          <ac:chgData name="Rebecca Clarke" userId="S::r.clarke@kennington.lancs.sch.uk::c7d42b97-6847-4d64-b18b-d20398faff8d" providerId="AD" clId="Web-{0F7479BF-EDF9-C3FB-03BE-127152121558}" dt="2022-09-28T11:50:31.222" v="5" actId="20577"/>
          <ac:spMkLst>
            <pc:docMk/>
            <pc:sldMk cId="1502850303" sldId="266"/>
            <ac:spMk id="6" creationId="{B1E19BC4-07C8-CF1B-1199-5D578643A52D}"/>
          </ac:spMkLst>
        </pc:spChg>
      </pc:sldChg>
      <pc:sldChg chg="modSp">
        <pc:chgData name="Rebecca Clarke" userId="S::r.clarke@kennington.lancs.sch.uk::c7d42b97-6847-4d64-b18b-d20398faff8d" providerId="AD" clId="Web-{0F7479BF-EDF9-C3FB-03BE-127152121558}" dt="2022-09-28T11:50:47.270" v="6" actId="20577"/>
        <pc:sldMkLst>
          <pc:docMk/>
          <pc:sldMk cId="4104397891" sldId="267"/>
        </pc:sldMkLst>
        <pc:spChg chg="mod">
          <ac:chgData name="Rebecca Clarke" userId="S::r.clarke@kennington.lancs.sch.uk::c7d42b97-6847-4d64-b18b-d20398faff8d" providerId="AD" clId="Web-{0F7479BF-EDF9-C3FB-03BE-127152121558}" dt="2022-09-28T11:50:47.270" v="6" actId="20577"/>
          <ac:spMkLst>
            <pc:docMk/>
            <pc:sldMk cId="4104397891" sldId="267"/>
            <ac:spMk id="6" creationId="{DC70D73F-2753-4DFE-A724-7714D8DB8AB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9/11/2023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9/11/2023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9/11/2023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136662" y="2801289"/>
            <a:ext cx="4501083" cy="29932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dirty="0">
                <a:solidFill>
                  <a:schemeClr val="bg1"/>
                </a:solidFill>
                <a:ea typeface="Cambria"/>
                <a:cs typeface="Calibri"/>
              </a:rPr>
              <a:t>Welcome to Year 6</a:t>
            </a:r>
          </a:p>
          <a:p>
            <a:pPr marL="0" indent="0" algn="ctr">
              <a:buNone/>
            </a:pPr>
            <a:r>
              <a:rPr lang="en-US" sz="3200" dirty="0">
                <a:solidFill>
                  <a:schemeClr val="bg1"/>
                </a:solidFill>
                <a:ea typeface="Cambria"/>
                <a:cs typeface="Calibri"/>
              </a:rPr>
              <a:t>Sycamore Class</a:t>
            </a:r>
            <a:r>
              <a:rPr lang="en-US" sz="3200" dirty="0">
                <a:solidFill>
                  <a:schemeClr val="bg1"/>
                </a:solidFill>
                <a:cs typeface="Calibri"/>
              </a:rPr>
              <a:t/>
            </a:r>
            <a:br>
              <a:rPr lang="en-US" sz="3200" dirty="0">
                <a:solidFill>
                  <a:schemeClr val="bg1"/>
                </a:solidFill>
                <a:cs typeface="Calibri"/>
              </a:rPr>
            </a:br>
            <a:endParaRPr lang="en-US" sz="3200" dirty="0">
              <a:solidFill>
                <a:schemeClr val="bg1"/>
              </a:solidFill>
              <a:cs typeface="Calibri"/>
            </a:endParaRPr>
          </a:p>
          <a:p>
            <a:pPr marL="0" indent="0">
              <a:buNone/>
            </a:pPr>
            <a:r>
              <a:rPr lang="en-US" sz="3200" dirty="0">
                <a:solidFill>
                  <a:schemeClr val="bg1"/>
                </a:solidFill>
                <a:cs typeface="Calibri"/>
              </a:rPr>
              <a:t>Class Teacher: Miss Clarke</a:t>
            </a:r>
          </a:p>
          <a:p>
            <a:pPr marL="0" indent="0">
              <a:buNone/>
            </a:pPr>
            <a:r>
              <a:rPr lang="en-US" sz="3200" dirty="0">
                <a:solidFill>
                  <a:schemeClr val="bg1"/>
                </a:solidFill>
                <a:ea typeface="Cambria"/>
                <a:cs typeface="Calibri"/>
              </a:rPr>
              <a:t>Supported by </a:t>
            </a:r>
            <a:r>
              <a:rPr lang="en-US" sz="3200" dirty="0" err="1" smtClean="0">
                <a:solidFill>
                  <a:schemeClr val="bg1"/>
                </a:solidFill>
                <a:ea typeface="Cambria"/>
                <a:cs typeface="Calibri"/>
              </a:rPr>
              <a:t>Mrs</a:t>
            </a:r>
            <a:r>
              <a:rPr lang="en-US" sz="3200" dirty="0" smtClean="0">
                <a:solidFill>
                  <a:schemeClr val="bg1"/>
                </a:solidFill>
                <a:ea typeface="Cambria"/>
                <a:cs typeface="Calibri"/>
              </a:rPr>
              <a:t> </a:t>
            </a:r>
            <a:r>
              <a:rPr lang="en-US" sz="3200" dirty="0" err="1" smtClean="0">
                <a:solidFill>
                  <a:schemeClr val="bg1"/>
                </a:solidFill>
                <a:ea typeface="Cambria"/>
                <a:cs typeface="Calibri"/>
              </a:rPr>
              <a:t>Nutall</a:t>
            </a:r>
            <a:endParaRPr lang="en-US" sz="3200" dirty="0">
              <a:solidFill>
                <a:schemeClr val="bg1"/>
              </a:solidFill>
              <a:highlight>
                <a:srgbClr val="FFFF00"/>
              </a:highlight>
              <a:ea typeface="Cambria"/>
              <a:cs typeface="Calibri"/>
            </a:endParaRPr>
          </a:p>
          <a:p>
            <a:endParaRPr lang="en-US" sz="2000" dirty="0">
              <a:solidFill>
                <a:srgbClr val="FFFFFF"/>
              </a:solidFill>
              <a:latin typeface="Cambria"/>
              <a:ea typeface="Cambria"/>
              <a:cs typeface="Calibri"/>
            </a:endParaRPr>
          </a:p>
        </p:txBody>
      </p:sp>
    </p:spTree>
    <p:extLst>
      <p:ext uri="{BB962C8B-B14F-4D97-AF65-F5344CB8AC3E}">
        <p14:creationId xmlns:p14="http://schemas.microsoft.com/office/powerpoint/2010/main" val="309404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72F75C-9039-952C-E4A5-35B646CF0F0E}"/>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5750894-0E19-BD7C-C9C3-A21DE0E5BC72}"/>
              </a:ext>
            </a:extLst>
          </p:cNvPr>
          <p:cNvSpPr txBox="1"/>
          <p:nvPr/>
        </p:nvSpPr>
        <p:spPr>
          <a:xfrm>
            <a:off x="2524539" y="109330"/>
            <a:ext cx="5593198" cy="584775"/>
          </a:xfrm>
          <a:prstGeom prst="rect">
            <a:avLst/>
          </a:prstGeom>
          <a:noFill/>
        </p:spPr>
        <p:txBody>
          <a:bodyPr wrap="none" rtlCol="0">
            <a:spAutoFit/>
          </a:bodyPr>
          <a:lstStyle/>
          <a:p>
            <a:r>
              <a:rPr lang="en-US" sz="3200" b="1" dirty="0"/>
              <a:t>National Statutory Assessments</a:t>
            </a:r>
          </a:p>
        </p:txBody>
      </p:sp>
      <p:sp>
        <p:nvSpPr>
          <p:cNvPr id="6" name="TextBox 5">
            <a:extLst>
              <a:ext uri="{FF2B5EF4-FFF2-40B4-BE49-F238E27FC236}">
                <a16:creationId xmlns:a16="http://schemas.microsoft.com/office/drawing/2014/main" id="{DC70D73F-2753-4DFE-A724-7714D8DB8ABB}"/>
              </a:ext>
            </a:extLst>
          </p:cNvPr>
          <p:cNvSpPr txBox="1"/>
          <p:nvPr/>
        </p:nvSpPr>
        <p:spPr>
          <a:xfrm>
            <a:off x="306470" y="1188152"/>
            <a:ext cx="8500227" cy="4832092"/>
          </a:xfrm>
          <a:prstGeom prst="rect">
            <a:avLst/>
          </a:prstGeom>
          <a:noFill/>
        </p:spPr>
        <p:txBody>
          <a:bodyPr wrap="square" lIns="91440" tIns="45720" rIns="91440" bIns="45720" rtlCol="0" anchor="t">
            <a:spAutoFit/>
          </a:bodyPr>
          <a:lstStyle/>
          <a:p>
            <a:r>
              <a:rPr lang="en-GB" sz="2800" dirty="0"/>
              <a:t>The KS2 tests assess children on:</a:t>
            </a:r>
          </a:p>
          <a:p>
            <a:r>
              <a:rPr lang="en-GB" sz="2800" dirty="0"/>
              <a:t>GPS  - English grammar, punctuation and spelling (2 papers)</a:t>
            </a:r>
          </a:p>
          <a:p>
            <a:r>
              <a:rPr lang="en-GB" sz="2800" dirty="0"/>
              <a:t>Mathematics (reasoning and arithmetic)</a:t>
            </a:r>
          </a:p>
          <a:p>
            <a:r>
              <a:rPr lang="en-GB" sz="2800" dirty="0"/>
              <a:t>Reading</a:t>
            </a:r>
            <a:endParaRPr lang="en-GB" sz="2800" dirty="0">
              <a:cs typeface="Calibri" panose="020F0502020204030204"/>
            </a:endParaRPr>
          </a:p>
          <a:p>
            <a:endParaRPr lang="en-GB" sz="2800" dirty="0">
              <a:cs typeface="Calibri" panose="020F0502020204030204"/>
            </a:endParaRPr>
          </a:p>
          <a:p>
            <a:r>
              <a:rPr lang="en-US" sz="2800" b="1" dirty="0"/>
              <a:t>MONDAY </a:t>
            </a:r>
            <a:r>
              <a:rPr lang="en-US" sz="2800" b="1" dirty="0" smtClean="0"/>
              <a:t>13</a:t>
            </a:r>
            <a:r>
              <a:rPr lang="en-US" sz="2800" b="1" baseline="30000" dirty="0" smtClean="0"/>
              <a:t>TH</a:t>
            </a:r>
            <a:r>
              <a:rPr lang="en-US" sz="2800" b="1" dirty="0" smtClean="0"/>
              <a:t> </a:t>
            </a:r>
            <a:r>
              <a:rPr lang="en-US" sz="2800" b="1" dirty="0"/>
              <a:t>MAY – THURSDAY </a:t>
            </a:r>
            <a:r>
              <a:rPr lang="en-US" sz="2800" b="1" dirty="0" smtClean="0"/>
              <a:t>16</a:t>
            </a:r>
            <a:r>
              <a:rPr lang="en-US" sz="2800" b="1" baseline="30000" dirty="0" smtClean="0"/>
              <a:t>TH</a:t>
            </a:r>
            <a:r>
              <a:rPr lang="en-US" sz="2800" b="1" dirty="0" smtClean="0"/>
              <a:t> </a:t>
            </a:r>
            <a:r>
              <a:rPr lang="en-US" sz="2800" b="1" dirty="0"/>
              <a:t>MAY 2023 – KS2 SATS WEEK</a:t>
            </a:r>
            <a:endParaRPr lang="en-US" sz="2800" b="1" dirty="0">
              <a:cs typeface="Calibri"/>
            </a:endParaRPr>
          </a:p>
          <a:p>
            <a:endParaRPr lang="en-GB" sz="2800" dirty="0">
              <a:cs typeface="Calibri"/>
            </a:endParaRPr>
          </a:p>
          <a:p>
            <a:r>
              <a:rPr lang="en-GB" sz="2800" dirty="0"/>
              <a:t>Teacher Assessment takes place throughout the year and is reported to you (July) in Writing and Science</a:t>
            </a:r>
            <a:endParaRPr lang="en-GB" sz="2800" dirty="0">
              <a:cs typeface="Calibri"/>
            </a:endParaRPr>
          </a:p>
        </p:txBody>
      </p:sp>
    </p:spTree>
    <p:extLst>
      <p:ext uri="{BB962C8B-B14F-4D97-AF65-F5344CB8AC3E}">
        <p14:creationId xmlns:p14="http://schemas.microsoft.com/office/powerpoint/2010/main" val="4104397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a:ea typeface="Cambria"/>
                <a:cs typeface="Calibri Light"/>
              </a:rPr>
              <a:t>How will you let me know how my child is doing throughout the year? </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154984"/>
          </a:xfrm>
          <a:prstGeom prst="rect">
            <a:avLst/>
          </a:prstGeom>
          <a:noFill/>
        </p:spPr>
        <p:txBody>
          <a:bodyPr wrap="square">
            <a:spAutoFit/>
          </a:bodyPr>
          <a:lstStyle/>
          <a:p>
            <a:pPr marL="0" indent="0">
              <a:buNone/>
            </a:pPr>
            <a:r>
              <a:rPr lang="en-US" sz="2400" dirty="0">
                <a:ea typeface="+mn-lt"/>
                <a:cs typeface="+mn-lt"/>
              </a:rPr>
              <a:t>1  Sharing the curriculum and lesson content with you via class information sheets.</a:t>
            </a:r>
          </a:p>
          <a:p>
            <a:pPr marL="0" indent="0">
              <a:buNone/>
            </a:pPr>
            <a:endParaRPr lang="en-US" sz="2400" dirty="0">
              <a:ea typeface="+mn-lt"/>
              <a:cs typeface="+mn-lt"/>
            </a:endParaRPr>
          </a:p>
          <a:p>
            <a:pPr marL="0" indent="0">
              <a:buNone/>
            </a:pPr>
            <a:r>
              <a:rPr lang="en-US" sz="2400" dirty="0">
                <a:ea typeface="+mn-lt"/>
                <a:cs typeface="+mn-lt"/>
              </a:rPr>
              <a:t>2. Via parents' evenings and the summer term school report.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Pupil Information Sheets</a:t>
            </a:r>
          </a:p>
          <a:p>
            <a:pPr marL="0" indent="0">
              <a:buNone/>
            </a:pPr>
            <a:endParaRPr lang="en-US" sz="2400" dirty="0">
              <a:ea typeface="+mn-lt"/>
              <a:cs typeface="+mn-lt"/>
            </a:endParaRPr>
          </a:p>
          <a:p>
            <a:pPr marL="0" indent="0">
              <a:buNone/>
            </a:pPr>
            <a:r>
              <a:rPr lang="en-US" sz="2400" dirty="0">
                <a:ea typeface="+mn-lt"/>
                <a:cs typeface="+mn-lt"/>
              </a:rPr>
              <a:t>4. Through informal communication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E8227-6E1C-A7B8-1791-87A1C7C94F4C}"/>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DD504A-F349-C52A-C643-E19C9EE54088}"/>
              </a:ext>
            </a:extLst>
          </p:cNvPr>
          <p:cNvSpPr txBox="1"/>
          <p:nvPr/>
        </p:nvSpPr>
        <p:spPr>
          <a:xfrm>
            <a:off x="4237382" y="974034"/>
            <a:ext cx="3717235" cy="646331"/>
          </a:xfrm>
          <a:prstGeom prst="rect">
            <a:avLst/>
          </a:prstGeom>
          <a:noFill/>
        </p:spPr>
        <p:txBody>
          <a:bodyPr wrap="square">
            <a:spAutoFit/>
          </a:bodyPr>
          <a:lstStyle/>
          <a:p>
            <a:r>
              <a:rPr lang="en-US" sz="3600" dirty="0">
                <a:ea typeface="Cambria"/>
              </a:rPr>
              <a:t>Assessment</a:t>
            </a:r>
            <a:r>
              <a:rPr lang="en-US" sz="3600" kern="1200" dirty="0">
                <a:ea typeface="Cambria"/>
              </a:rPr>
              <a:t> Weeks</a:t>
            </a:r>
            <a:endParaRPr lang="en-US" sz="3600" dirty="0"/>
          </a:p>
        </p:txBody>
      </p:sp>
      <p:sp>
        <p:nvSpPr>
          <p:cNvPr id="7" name="TextBox 6">
            <a:extLst>
              <a:ext uri="{FF2B5EF4-FFF2-40B4-BE49-F238E27FC236}">
                <a16:creationId xmlns:a16="http://schemas.microsoft.com/office/drawing/2014/main" id="{1477EDFE-2B04-084E-E661-9CF5293641B8}"/>
              </a:ext>
            </a:extLst>
          </p:cNvPr>
          <p:cNvSpPr txBox="1"/>
          <p:nvPr/>
        </p:nvSpPr>
        <p:spPr>
          <a:xfrm>
            <a:off x="427049" y="1828800"/>
            <a:ext cx="11241156" cy="1754326"/>
          </a:xfrm>
          <a:prstGeom prst="rect">
            <a:avLst/>
          </a:prstGeom>
          <a:noFill/>
        </p:spPr>
        <p:txBody>
          <a:bodyPr wrap="square" rtlCol="0">
            <a:spAutoFit/>
          </a:bodyPr>
          <a:lstStyle/>
          <a:p>
            <a:r>
              <a:rPr lang="en-US" dirty="0"/>
              <a:t>Your child will be assessed regularly throughout their time in Y6 to help prepare them for their SATs and also to identify any gaps in knowledge that need to be retaught.</a:t>
            </a:r>
          </a:p>
          <a:p>
            <a:endParaRPr lang="en-US" dirty="0"/>
          </a:p>
          <a:p>
            <a:r>
              <a:rPr lang="en-US" dirty="0"/>
              <a:t>Each term, they will complete STAR Assessments.  Additionally, in Year 6, they will complete 3 sets of practice SATs.</a:t>
            </a:r>
          </a:p>
          <a:p>
            <a:r>
              <a:rPr lang="en-US" dirty="0"/>
              <a:t>One at the end of September as a baseline which will be discussed during parents evening. Another at the end of the Autumn term and the final MOCK in March.</a:t>
            </a:r>
          </a:p>
        </p:txBody>
      </p:sp>
      <p:sp>
        <p:nvSpPr>
          <p:cNvPr id="9" name="TextBox 8">
            <a:extLst>
              <a:ext uri="{FF2B5EF4-FFF2-40B4-BE49-F238E27FC236}">
                <a16:creationId xmlns:a16="http://schemas.microsoft.com/office/drawing/2014/main" id="{5B6228E5-07EC-2F22-E6F1-C47536593DB6}"/>
              </a:ext>
            </a:extLst>
          </p:cNvPr>
          <p:cNvSpPr txBox="1"/>
          <p:nvPr/>
        </p:nvSpPr>
        <p:spPr>
          <a:xfrm>
            <a:off x="427049" y="3986327"/>
            <a:ext cx="11241156" cy="2145203"/>
          </a:xfrm>
          <a:prstGeom prst="rect">
            <a:avLst/>
          </a:prstGeom>
          <a:noFill/>
        </p:spPr>
        <p:txBody>
          <a:bodyPr wrap="square">
            <a:spAutoFit/>
          </a:bodyPr>
          <a:lstStyle/>
          <a:p>
            <a:pPr>
              <a:lnSpc>
                <a:spcPct val="90000"/>
              </a:lnSpc>
              <a:spcAft>
                <a:spcPts val="600"/>
              </a:spcAft>
            </a:pPr>
            <a:r>
              <a:rPr lang="en-US" sz="1800" dirty="0">
                <a:ea typeface="Cambria"/>
              </a:rPr>
              <a:t>Assessments are a key tool in finding out what strengths children have and what areas they need to develop further.</a:t>
            </a:r>
            <a:endParaRPr lang="en-US" sz="1800" dirty="0">
              <a:ea typeface="Calibri" panose="020F0502020204030204"/>
              <a:cs typeface="Calibri" panose="020F0502020204030204"/>
            </a:endParaRPr>
          </a:p>
          <a:p>
            <a:pPr>
              <a:lnSpc>
                <a:spcPct val="90000"/>
              </a:lnSpc>
              <a:spcAft>
                <a:spcPts val="600"/>
              </a:spcAft>
            </a:pPr>
            <a:endParaRPr lang="en-US" sz="1800" dirty="0">
              <a:ea typeface="Cambria"/>
            </a:endParaRPr>
          </a:p>
          <a:p>
            <a:pPr>
              <a:lnSpc>
                <a:spcPct val="90000"/>
              </a:lnSpc>
              <a:spcAft>
                <a:spcPts val="600"/>
              </a:spcAft>
            </a:pPr>
            <a:r>
              <a:rPr lang="en-US" sz="1800" dirty="0">
                <a:ea typeface="Cambria"/>
              </a:rPr>
              <a:t>Assessments help to identify gaps in knowledge so that teachers can plan their future lessons. For example, if a whole class is struggling on the "fractions" element of </a:t>
            </a:r>
            <a:r>
              <a:rPr lang="en-US" sz="1800" dirty="0" err="1">
                <a:ea typeface="Cambria"/>
              </a:rPr>
              <a:t>maths</a:t>
            </a:r>
            <a:r>
              <a:rPr lang="en-US" sz="1800" dirty="0">
                <a:ea typeface="Cambria"/>
              </a:rPr>
              <a:t>, more lessons will focus on this. If all the class score well on times table questions, less time needs to be given to this. </a:t>
            </a:r>
            <a:endParaRPr lang="en-US" sz="1800" dirty="0">
              <a:ea typeface="Cambria"/>
              <a:cs typeface="Calibri"/>
            </a:endParaRPr>
          </a:p>
          <a:p>
            <a:pPr>
              <a:lnSpc>
                <a:spcPct val="90000"/>
              </a:lnSpc>
              <a:spcAft>
                <a:spcPts val="600"/>
              </a:spcAft>
            </a:pPr>
            <a:endParaRPr lang="en-US" sz="1800" dirty="0">
              <a:ea typeface="Cambria"/>
              <a:cs typeface="Calibri"/>
            </a:endParaRPr>
          </a:p>
          <a:p>
            <a:pPr>
              <a:lnSpc>
                <a:spcPct val="90000"/>
              </a:lnSpc>
              <a:spcAft>
                <a:spcPts val="600"/>
              </a:spcAft>
            </a:pPr>
            <a:r>
              <a:rPr lang="en-US" sz="1800" dirty="0">
                <a:ea typeface="Cambria"/>
                <a:cs typeface="Calibri"/>
              </a:rPr>
              <a:t>Our internal assessments are "low stakes" and we approach them positively with the children. </a:t>
            </a:r>
          </a:p>
        </p:txBody>
      </p:sp>
    </p:spTree>
    <p:extLst>
      <p:ext uri="{BB962C8B-B14F-4D97-AF65-F5344CB8AC3E}">
        <p14:creationId xmlns:p14="http://schemas.microsoft.com/office/powerpoint/2010/main" val="3655878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743666" y="2427008"/>
            <a:ext cx="15672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Class Teacher</a:t>
            </a:r>
            <a:endParaRPr lang="en-US"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530086" y="3187029"/>
            <a:ext cx="26696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Key Stage Leaders</a:t>
            </a:r>
          </a:p>
          <a:p>
            <a:pPr algn="ctr"/>
            <a:r>
              <a:rPr lang="en-US" sz="1400" dirty="0">
                <a:cs typeface="Calibri" panose="020F0502020204030204"/>
              </a:rPr>
              <a:t>(KS1 </a:t>
            </a:r>
            <a:r>
              <a:rPr lang="en-US" sz="1400" dirty="0" err="1">
                <a:cs typeface="Calibri" panose="020F0502020204030204"/>
              </a:rPr>
              <a:t>Mr</a:t>
            </a:r>
            <a:r>
              <a:rPr lang="en-US" sz="1400" dirty="0">
                <a:cs typeface="Calibri" panose="020F0502020204030204"/>
              </a:rPr>
              <a:t> </a:t>
            </a:r>
            <a:r>
              <a:rPr lang="en-US" sz="1400" dirty="0" err="1">
                <a:cs typeface="Calibri" panose="020F0502020204030204"/>
              </a:rPr>
              <a:t>Sudell</a:t>
            </a:r>
            <a:r>
              <a:rPr lang="en-US" sz="1400" dirty="0">
                <a:cs typeface="Calibri" panose="020F0502020204030204"/>
              </a:rPr>
              <a:t>, KS2 </a:t>
            </a:r>
            <a:r>
              <a:rPr lang="en-US" sz="1400" dirty="0" err="1">
                <a:cs typeface="Calibri" panose="020F0502020204030204"/>
              </a:rPr>
              <a:t>Mrs</a:t>
            </a:r>
            <a:r>
              <a:rPr lang="en-US" sz="1400" dirty="0">
                <a:cs typeface="Calibri" panose="020F0502020204030204"/>
              </a:rPr>
              <a:t> Riley)</a:t>
            </a:r>
          </a:p>
        </p:txBody>
      </p:sp>
      <p:sp>
        <p:nvSpPr>
          <p:cNvPr id="13" name="TextBox 12">
            <a:extLst>
              <a:ext uri="{FF2B5EF4-FFF2-40B4-BE49-F238E27FC236}">
                <a16:creationId xmlns:a16="http://schemas.microsoft.com/office/drawing/2014/main" id="{5512B806-B483-7F92-CE30-C9D1B0D54C84}"/>
              </a:ext>
            </a:extLst>
          </p:cNvPr>
          <p:cNvSpPr txBox="1"/>
          <p:nvPr/>
        </p:nvSpPr>
        <p:spPr>
          <a:xfrm>
            <a:off x="7564523" y="4090362"/>
            <a:ext cx="19236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Deputy Head</a:t>
            </a:r>
          </a:p>
          <a:p>
            <a:pPr algn="ctr"/>
            <a:r>
              <a:rPr lang="en-US" sz="1400" dirty="0" err="1">
                <a:cs typeface="Calibri"/>
              </a:rPr>
              <a:t>Mrs</a:t>
            </a:r>
            <a:r>
              <a:rPr lang="en-US" sz="1400" dirty="0">
                <a:cs typeface="Calibri"/>
              </a:rPr>
              <a:t> Duffy</a:t>
            </a:r>
            <a:endParaRPr lang="en-US" sz="1400"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210331" y="4993695"/>
            <a:ext cx="21468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Head Teacher</a:t>
            </a:r>
            <a:endParaRPr lang="en-US" sz="1100" dirty="0">
              <a:cs typeface="Calibri" panose="020F0502020204030204"/>
            </a:endParaRPr>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634B33C-4505-2CF8-A7F1-56E3A4D10A93}"/>
              </a:ext>
            </a:extLst>
          </p:cNvPr>
          <p:cNvSpPr txBox="1"/>
          <p:nvPr/>
        </p:nvSpPr>
        <p:spPr>
          <a:xfrm>
            <a:off x="4670640" y="6017665"/>
            <a:ext cx="5409430" cy="369332"/>
          </a:xfrm>
          <a:prstGeom prst="rect">
            <a:avLst/>
          </a:prstGeom>
          <a:noFill/>
        </p:spPr>
        <p:txBody>
          <a:bodyPr wrap="none" rtlCol="0">
            <a:spAutoFit/>
          </a:bodyPr>
          <a:lstStyle/>
          <a:p>
            <a:r>
              <a:rPr lang="en-US" dirty="0"/>
              <a:t>If the issue concerns SEND our SENCo is </a:t>
            </a:r>
            <a:r>
              <a:rPr lang="en-US" dirty="0" err="1"/>
              <a:t>Mrs</a:t>
            </a:r>
            <a:r>
              <a:rPr lang="en-US" dirty="0"/>
              <a:t> Richardson</a:t>
            </a:r>
          </a:p>
        </p:txBody>
      </p:sp>
    </p:spTree>
    <p:extLst>
      <p:ext uri="{BB962C8B-B14F-4D97-AF65-F5344CB8AC3E}">
        <p14:creationId xmlns:p14="http://schemas.microsoft.com/office/powerpoint/2010/main" val="1472097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4969566" y="0"/>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685801" y="1689652"/>
            <a:ext cx="8865704" cy="4247317"/>
          </a:xfrm>
          <a:prstGeom prst="rect">
            <a:avLst/>
          </a:prstGeom>
          <a:noFill/>
        </p:spPr>
        <p:txBody>
          <a:bodyPr wrap="square" rtlCol="0">
            <a:spAutoFit/>
          </a:bodyPr>
          <a:lstStyle/>
          <a:p>
            <a:r>
              <a:rPr lang="en-US" sz="2800" dirty="0"/>
              <a:t>We celebrate success and effort in many ways at </a:t>
            </a:r>
            <a:r>
              <a:rPr lang="en-US" sz="2800" dirty="0" err="1"/>
              <a:t>Kennington</a:t>
            </a:r>
            <a:r>
              <a:rPr lang="en-US" sz="2800" dirty="0"/>
              <a:t>. These include:</a:t>
            </a:r>
          </a:p>
          <a:p>
            <a:endParaRPr lang="en-US" sz="2800" dirty="0"/>
          </a:p>
          <a:p>
            <a:pPr marL="285750" indent="-285750">
              <a:buFont typeface="Arial" panose="020B0604020202020204" pitchFamily="34" charset="0"/>
              <a:buChar char="•"/>
            </a:pPr>
            <a:r>
              <a:rPr lang="en-US" sz="2800" dirty="0"/>
              <a:t>Certificates</a:t>
            </a:r>
          </a:p>
          <a:p>
            <a:pPr marL="285750" indent="-285750">
              <a:buFont typeface="Arial" panose="020B0604020202020204" pitchFamily="34" charset="0"/>
              <a:buChar char="•"/>
            </a:pPr>
            <a:r>
              <a:rPr lang="en-US" sz="2800" dirty="0"/>
              <a:t>Dojos</a:t>
            </a:r>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Assemblies</a:t>
            </a:r>
          </a:p>
          <a:p>
            <a:pPr marL="285750" indent="-285750">
              <a:buFont typeface="Arial" panose="020B0604020202020204" pitchFamily="34" charset="0"/>
              <a:buChar char="•"/>
            </a:pPr>
            <a:r>
              <a:rPr lang="en-US" sz="2800" dirty="0"/>
              <a:t>Book Tokens for the Book Machine</a:t>
            </a:r>
          </a:p>
          <a:p>
            <a:pPr marL="285750" indent="-285750">
              <a:buFont typeface="Arial" panose="020B0604020202020204" pitchFamily="34" charset="0"/>
              <a:buChar char="•"/>
            </a:pPr>
            <a:r>
              <a:rPr lang="en-US" sz="2800" dirty="0"/>
              <a:t>Postcards home</a:t>
            </a:r>
          </a:p>
          <a:p>
            <a:endParaRPr lang="en-US" dirty="0"/>
          </a:p>
        </p:txBody>
      </p:sp>
    </p:spTree>
    <p:extLst>
      <p:ext uri="{BB962C8B-B14F-4D97-AF65-F5344CB8AC3E}">
        <p14:creationId xmlns:p14="http://schemas.microsoft.com/office/powerpoint/2010/main" val="3880543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rPr>
              <a:t>Thank you for coming to meet us this afternoon and we look forward to a great year working together!</a:t>
            </a:r>
          </a:p>
        </p:txBody>
      </p:sp>
    </p:spTree>
    <p:extLst>
      <p:ext uri="{BB962C8B-B14F-4D97-AF65-F5344CB8AC3E}">
        <p14:creationId xmlns:p14="http://schemas.microsoft.com/office/powerpoint/2010/main" val="2842705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teacher </a:t>
            </a:r>
            <a:r>
              <a:rPr lang="en-US" sz="5400" dirty="0" smtClean="0"/>
              <a:t>partnerships</a:t>
            </a:r>
            <a:endParaRPr lang="en-US" sz="5400" dirty="0"/>
          </a:p>
        </p:txBody>
      </p:sp>
    </p:spTree>
    <p:extLst>
      <p:ext uri="{BB962C8B-B14F-4D97-AF65-F5344CB8AC3E}">
        <p14:creationId xmlns:p14="http://schemas.microsoft.com/office/powerpoint/2010/main" val="16114941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703610" y="402001"/>
            <a:ext cx="810006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from 8:35am doors locked at 8:50am.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uring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time,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have the opportunity to practice and consolidate skills.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703610" y="1264222"/>
            <a:ext cx="9451975" cy="92837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8:50am or after miss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up to</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is important at </a:t>
            </a:r>
            <a:r>
              <a:rPr lang="en-US" sz="1800" kern="1200" dirty="0" err="1"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Kennington</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703610" y="2551160"/>
            <a:ext cx="6459855" cy="3702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8:50.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703610" y="3284708"/>
            <a:ext cx="9004300" cy="649605"/>
          </a:xfrm>
          <a:prstGeom prst="rect">
            <a:avLst/>
          </a:prstGeom>
          <a:noFill/>
        </p:spPr>
        <p:txBody>
          <a:bodyPr wrap="square" lIns="91440" tIns="45720" rIns="91440" bIns="45720" anchor="t">
            <a:spAutoFit/>
          </a:bodyPr>
          <a:lstStyle/>
          <a:p>
            <a:r>
              <a:rPr lang="en-US" sz="1800" kern="1200" dirty="0">
                <a:solidFill>
                  <a:srgbClr val="000000"/>
                </a:solidFill>
                <a:effectLst/>
                <a:latin typeface="Calibri"/>
                <a:ea typeface="Calibri" panose="020F0502020204030204" pitchFamily="34" charset="0"/>
                <a:cs typeface="Times New Roman"/>
              </a:rPr>
              <a:t>PE is </a:t>
            </a:r>
            <a:r>
              <a:rPr lang="en-US" sz="1800" kern="1200" dirty="0" smtClean="0">
                <a:solidFill>
                  <a:srgbClr val="000000"/>
                </a:solidFill>
                <a:effectLst/>
                <a:latin typeface="Calibri"/>
                <a:ea typeface="Calibri" panose="020F0502020204030204" pitchFamily="34" charset="0"/>
                <a:cs typeface="Times New Roman"/>
              </a:rPr>
              <a:t>on Mondays</a:t>
            </a:r>
            <a:r>
              <a:rPr lang="en-US" sz="1800" kern="1200" dirty="0" smtClean="0">
                <a:effectLst/>
                <a:latin typeface="Calibri"/>
                <a:ea typeface="Calibri" panose="020F0502020204030204" pitchFamily="34" charset="0"/>
                <a:cs typeface="Times New Roman"/>
              </a:rPr>
              <a:t> </a:t>
            </a:r>
            <a:r>
              <a:rPr lang="en-US" sz="1800" kern="1200" dirty="0">
                <a:effectLst/>
                <a:latin typeface="Calibri"/>
                <a:ea typeface="Calibri" panose="020F0502020204030204" pitchFamily="34" charset="0"/>
                <a:cs typeface="Times New Roman"/>
              </a:rPr>
              <a:t>and Fridays </a:t>
            </a:r>
            <a:r>
              <a:rPr lang="en-US" sz="1800" kern="1200" dirty="0">
                <a:solidFill>
                  <a:srgbClr val="000000"/>
                </a:solidFill>
                <a:effectLst/>
                <a:latin typeface="Calibri"/>
                <a:ea typeface="Calibri" panose="020F0502020204030204" pitchFamily="34" charset="0"/>
                <a:cs typeface="Times New Roman"/>
              </a:rPr>
              <a:t>this term. Please ensure children have both indoor and outdoor kits on these days. </a:t>
            </a:r>
            <a:endParaRPr lang="en-GB" sz="1200" dirty="0">
              <a:effectLst/>
              <a:latin typeface="Calibri"/>
              <a:ea typeface="Calibri" panose="020F0502020204030204" pitchFamily="34" charset="0"/>
              <a:cs typeface="Times New Roman"/>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703610" y="4295204"/>
            <a:ext cx="8338820" cy="646331"/>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Water bottles and healthy snacks</a:t>
            </a:r>
            <a:r>
              <a:rPr lang="en-US" sz="1800" kern="1200" dirty="0" smtClean="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r>
              <a:rPr lang="en-US" sz="1800" kern="120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Water bottles must be small, plastic bottles which have a sports cap to prevent spillages in class. </a:t>
            </a:r>
            <a:endParaRPr lang="en-GB"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703610" y="5129593"/>
            <a:ext cx="8100060" cy="928370"/>
          </a:xfrm>
          <a:prstGeom prst="rect">
            <a:avLst/>
          </a:prstGeom>
          <a:noFill/>
        </p:spPr>
        <p:txBody>
          <a:bodyPr wrap="square" lIns="91440" tIns="45720" rIns="91440" bIns="45720" anchor="t">
            <a:spAutoFit/>
          </a:bodyPr>
          <a:lstStyle/>
          <a:p>
            <a:r>
              <a:rPr lang="en-US" dirty="0">
                <a:solidFill>
                  <a:srgbClr val="000000"/>
                </a:solidFill>
                <a:latin typeface="Calibri"/>
                <a:ea typeface="Calibri" panose="020F0502020204030204" pitchFamily="34" charset="0"/>
                <a:cs typeface="Times New Roman"/>
              </a:rPr>
              <a:t>E</a:t>
            </a:r>
            <a:r>
              <a:rPr lang="en-US" sz="1800" kern="1200" dirty="0">
                <a:solidFill>
                  <a:srgbClr val="000000"/>
                </a:solidFill>
                <a:effectLst/>
                <a:latin typeface="Calibri"/>
                <a:ea typeface="Calibri" panose="020F0502020204030204" pitchFamily="34" charset="0"/>
                <a:cs typeface="Times New Roman"/>
              </a:rPr>
              <a:t>nd of day collection. Please wait on the junior playground . At the end of the day, we often have great things to tell our families so please feel relaxed if we call you over! It's more often than not to celebrate success! School finishes at 3:00pm</a:t>
            </a:r>
            <a:endParaRPr lang="en-GB" sz="1200" dirty="0">
              <a:effectLst/>
              <a:latin typeface="Calibri"/>
              <a:ea typeface="Calibri" panose="020F0502020204030204" pitchFamily="34" charset="0"/>
              <a:cs typeface="Times New Roman"/>
            </a:endParaRPr>
          </a:p>
        </p:txBody>
      </p:sp>
    </p:spTree>
    <p:extLst>
      <p:ext uri="{BB962C8B-B14F-4D97-AF65-F5344CB8AC3E}">
        <p14:creationId xmlns:p14="http://schemas.microsoft.com/office/powerpoint/2010/main" val="3278543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4313745" cy="769441"/>
          </a:xfrm>
          <a:prstGeom prst="rect">
            <a:avLst/>
          </a:prstGeom>
          <a:noFill/>
        </p:spPr>
        <p:txBody>
          <a:bodyPr wrap="none" rtlCol="0">
            <a:spAutoFit/>
          </a:bodyPr>
          <a:lstStyle/>
          <a:p>
            <a:r>
              <a:rPr lang="en-US" sz="4400" b="1" dirty="0"/>
              <a:t>Reading in School</a:t>
            </a:r>
          </a:p>
        </p:txBody>
      </p:sp>
      <p:sp>
        <p:nvSpPr>
          <p:cNvPr id="3" name="TextBox 2"/>
          <p:cNvSpPr txBox="1"/>
          <p:nvPr/>
        </p:nvSpPr>
        <p:spPr>
          <a:xfrm>
            <a:off x="151524" y="1066160"/>
            <a:ext cx="7654127" cy="5078313"/>
          </a:xfrm>
          <a:prstGeom prst="rect">
            <a:avLst/>
          </a:prstGeom>
          <a:noFill/>
        </p:spPr>
        <p:txBody>
          <a:bodyPr wrap="square" rtlCol="0">
            <a:spAutoFit/>
          </a:bodyPr>
          <a:lstStyle/>
          <a:p>
            <a:r>
              <a:rPr lang="en-GB" dirty="0"/>
              <a:t>In Year </a:t>
            </a:r>
            <a:r>
              <a:rPr lang="en-GB" dirty="0" smtClean="0"/>
              <a:t>6 </a:t>
            </a:r>
            <a:r>
              <a:rPr lang="en-GB" dirty="0"/>
              <a:t>children have access to a wide variety of quality books from our classroom library, as well as </a:t>
            </a:r>
            <a:r>
              <a:rPr lang="en-GB" dirty="0" err="1"/>
              <a:t>Booktopia</a:t>
            </a:r>
            <a:r>
              <a:rPr lang="en-GB" dirty="0"/>
              <a:t> (in the corridor).</a:t>
            </a:r>
          </a:p>
          <a:p>
            <a:endParaRPr lang="en-GB" dirty="0"/>
          </a:p>
          <a:p>
            <a:r>
              <a:rPr lang="en-GB" dirty="0"/>
              <a:t>Children chose their reading books based on their ZPD which is a range of books determined by their reading Star Assessment each term. </a:t>
            </a:r>
          </a:p>
          <a:p>
            <a:endParaRPr lang="en-GB" dirty="0"/>
          </a:p>
          <a:p>
            <a:r>
              <a:rPr lang="en-GB" dirty="0"/>
              <a:t>Once a child has finished their reading book, they will quiz on Accelerated Reader. This helps to determine their understanding of the text. </a:t>
            </a:r>
          </a:p>
          <a:p>
            <a:endParaRPr lang="en-GB" dirty="0"/>
          </a:p>
          <a:p>
            <a:r>
              <a:rPr lang="en-GB" dirty="0"/>
              <a:t>If children have completed their reading book </a:t>
            </a:r>
            <a:r>
              <a:rPr lang="en-GB" dirty="0" smtClean="0"/>
              <a:t>and are waiting to change </a:t>
            </a:r>
            <a:r>
              <a:rPr lang="en-GB" dirty="0"/>
              <a:t>it, they have activities </a:t>
            </a:r>
            <a:r>
              <a:rPr lang="en-GB" dirty="0" smtClean="0"/>
              <a:t>which they </a:t>
            </a:r>
            <a:r>
              <a:rPr lang="en-GB" dirty="0"/>
              <a:t>can complete in their reading journal. Each task should take around 20 minutes to complete.</a:t>
            </a:r>
          </a:p>
          <a:p>
            <a:endParaRPr lang="en-GB" dirty="0"/>
          </a:p>
          <a:p>
            <a:r>
              <a:rPr lang="en-GB" dirty="0"/>
              <a:t>In class, </a:t>
            </a:r>
            <a:r>
              <a:rPr lang="en-GB" dirty="0" smtClean="0"/>
              <a:t>children will read with </a:t>
            </a:r>
            <a:r>
              <a:rPr lang="en-GB" dirty="0"/>
              <a:t>an adult in school, in addition to whole class guided reading sessions</a:t>
            </a:r>
            <a:r>
              <a:rPr lang="en-GB" dirty="0" smtClean="0"/>
              <a:t>.</a:t>
            </a:r>
          </a:p>
          <a:p>
            <a:endParaRPr lang="en-GB" dirty="0"/>
          </a:p>
          <a:p>
            <a:r>
              <a:rPr lang="en-GB" dirty="0" smtClean="0"/>
              <a:t>Please ensure reading diaries are completed and signed even if children have read independently at home.</a:t>
            </a:r>
            <a:endParaRPr lang="en-GB" dirty="0"/>
          </a:p>
        </p:txBody>
      </p:sp>
      <p:pic>
        <p:nvPicPr>
          <p:cNvPr id="8" name="Picture 7"/>
          <p:cNvPicPr>
            <a:picLocks noChangeAspect="1"/>
          </p:cNvPicPr>
          <p:nvPr/>
        </p:nvPicPr>
        <p:blipFill>
          <a:blip r:embed="rId2"/>
          <a:stretch>
            <a:fillRect/>
          </a:stretch>
        </p:blipFill>
        <p:spPr>
          <a:xfrm>
            <a:off x="8037334" y="4359939"/>
            <a:ext cx="4069758" cy="2498061"/>
          </a:xfrm>
          <a:prstGeom prst="rect">
            <a:avLst/>
          </a:prstGeom>
        </p:spPr>
      </p:pic>
    </p:spTree>
    <p:extLst>
      <p:ext uri="{BB962C8B-B14F-4D97-AF65-F5344CB8AC3E}">
        <p14:creationId xmlns:p14="http://schemas.microsoft.com/office/powerpoint/2010/main" val="2732169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4189993" cy="769441"/>
          </a:xfrm>
          <a:prstGeom prst="rect">
            <a:avLst/>
          </a:prstGeom>
          <a:noFill/>
        </p:spPr>
        <p:txBody>
          <a:bodyPr wrap="none" rtlCol="0">
            <a:spAutoFit/>
          </a:bodyPr>
          <a:lstStyle/>
          <a:p>
            <a:r>
              <a:rPr lang="en-US" sz="4400" b="1" dirty="0"/>
              <a:t>Reading in Year 6</a:t>
            </a:r>
          </a:p>
        </p:txBody>
      </p:sp>
      <p:sp>
        <p:nvSpPr>
          <p:cNvPr id="7" name="TextBox 6">
            <a:extLst>
              <a:ext uri="{FF2B5EF4-FFF2-40B4-BE49-F238E27FC236}">
                <a16:creationId xmlns:a16="http://schemas.microsoft.com/office/drawing/2014/main" id="{3E729C8F-3C0F-AFB9-A898-4D9D3D20AFC8}"/>
              </a:ext>
            </a:extLst>
          </p:cNvPr>
          <p:cNvSpPr txBox="1"/>
          <p:nvPr/>
        </p:nvSpPr>
        <p:spPr>
          <a:xfrm>
            <a:off x="355769" y="1120676"/>
            <a:ext cx="9192137" cy="5078313"/>
          </a:xfrm>
          <a:prstGeom prst="rect">
            <a:avLst/>
          </a:prstGeom>
          <a:noFill/>
        </p:spPr>
        <p:txBody>
          <a:bodyPr wrap="square" rtlCol="0">
            <a:spAutoFit/>
          </a:bodyPr>
          <a:lstStyle/>
          <a:p>
            <a:r>
              <a:rPr lang="en-GB" dirty="0"/>
              <a:t>Year Six children should be aiming to read five times a week for a minimum of 30 minutes. In preparation for SATS this year, your child will be expected to build this time up as we develop our reading stamina. </a:t>
            </a:r>
          </a:p>
          <a:p>
            <a:endParaRPr lang="en-GB" dirty="0"/>
          </a:p>
          <a:p>
            <a:r>
              <a:rPr lang="en-GB" dirty="0"/>
              <a:t>Please support your child through regular reading at home and discussing the text as they read. This helps develop a greater set of comprehension skills and also allows them to develop ideas for writing.  </a:t>
            </a:r>
          </a:p>
          <a:p>
            <a:r>
              <a:rPr lang="en-GB" dirty="0"/>
              <a:t>Reading at home is essential in Year 6 to allow them to make progress.  Please record their reads in their reading records.  These must be signed.  This is good preparation for high school.</a:t>
            </a:r>
          </a:p>
          <a:p>
            <a:endParaRPr lang="en-GB" dirty="0"/>
          </a:p>
          <a:p>
            <a:r>
              <a:rPr lang="en-GB" dirty="0"/>
              <a:t>When choosing books, your child will need to be reading from the top end of their Z.P.D in order to challenge and stretch themselves. With some of the texts being longer in Upper KS2, your child will be provided with a reading journal that they can take home to jot and record notes about the chapters and the overall plot to help them when taking the quiz at the end of the book. </a:t>
            </a:r>
            <a:r>
              <a:rPr lang="en-GB" b="1" dirty="0"/>
              <a:t>We expect children to be completing at least one quiz every two weeks.</a:t>
            </a:r>
          </a:p>
          <a:p>
            <a:endParaRPr lang="en-GB" dirty="0"/>
          </a:p>
          <a:p>
            <a:endParaRPr lang="en-GB" dirty="0"/>
          </a:p>
          <a:p>
            <a:endParaRPr lang="en-GB" dirty="0"/>
          </a:p>
        </p:txBody>
      </p:sp>
    </p:spTree>
    <p:extLst>
      <p:ext uri="{BB962C8B-B14F-4D97-AF65-F5344CB8AC3E}">
        <p14:creationId xmlns:p14="http://schemas.microsoft.com/office/powerpoint/2010/main" val="10809263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3791394" y="123031"/>
            <a:ext cx="5022785" cy="769441"/>
          </a:xfrm>
          <a:prstGeom prst="rect">
            <a:avLst/>
          </a:prstGeom>
          <a:noFill/>
        </p:spPr>
        <p:txBody>
          <a:bodyPr wrap="none" rtlCol="0">
            <a:spAutoFit/>
          </a:bodyPr>
          <a:lstStyle/>
          <a:p>
            <a:r>
              <a:rPr lang="en-US" sz="4400" b="1" dirty="0"/>
              <a:t>Homework in Year 6 </a:t>
            </a:r>
          </a:p>
        </p:txBody>
      </p:sp>
      <p:sp>
        <p:nvSpPr>
          <p:cNvPr id="6" name="TextBox 5">
            <a:extLst>
              <a:ext uri="{FF2B5EF4-FFF2-40B4-BE49-F238E27FC236}">
                <a16:creationId xmlns:a16="http://schemas.microsoft.com/office/drawing/2014/main" id="{046F2DF1-4C72-7E44-B34F-3655B0CF43E6}"/>
              </a:ext>
            </a:extLst>
          </p:cNvPr>
          <p:cNvSpPr txBox="1"/>
          <p:nvPr/>
        </p:nvSpPr>
        <p:spPr>
          <a:xfrm>
            <a:off x="2335033" y="892472"/>
            <a:ext cx="7521931" cy="369332"/>
          </a:xfrm>
          <a:prstGeom prst="rect">
            <a:avLst/>
          </a:prstGeom>
          <a:noFill/>
        </p:spPr>
        <p:txBody>
          <a:bodyPr wrap="none" rtlCol="0">
            <a:spAutoFit/>
          </a:bodyPr>
          <a:lstStyle/>
          <a:p>
            <a:r>
              <a:rPr lang="en-US" dirty="0"/>
              <a:t>We want to make homework as straight forward and stress free for everyone!</a:t>
            </a:r>
          </a:p>
        </p:txBody>
      </p:sp>
      <p:sp>
        <p:nvSpPr>
          <p:cNvPr id="2" name="TextBox 1"/>
          <p:cNvSpPr txBox="1"/>
          <p:nvPr/>
        </p:nvSpPr>
        <p:spPr>
          <a:xfrm>
            <a:off x="496387" y="2031245"/>
            <a:ext cx="11573692" cy="3046988"/>
          </a:xfrm>
          <a:prstGeom prst="rect">
            <a:avLst/>
          </a:prstGeom>
          <a:noFill/>
        </p:spPr>
        <p:txBody>
          <a:bodyPr wrap="square" rtlCol="0">
            <a:spAutoFit/>
          </a:bodyPr>
          <a:lstStyle/>
          <a:p>
            <a:pPr fontAlgn="base"/>
            <a:r>
              <a:rPr lang="en-GB" sz="2400" b="1" dirty="0"/>
              <a:t>Upper KS2 30-45 minutes per night</a:t>
            </a:r>
            <a:r>
              <a:rPr lang="en-GB" sz="2400" dirty="0"/>
              <a:t> </a:t>
            </a:r>
          </a:p>
          <a:p>
            <a:pPr fontAlgn="base"/>
            <a:r>
              <a:rPr lang="en-GB" sz="2400" dirty="0"/>
              <a:t>Reading – Daily 30 minutes minimum </a:t>
            </a:r>
          </a:p>
          <a:p>
            <a:pPr fontAlgn="base"/>
            <a:r>
              <a:rPr lang="en-GB" sz="2400" dirty="0"/>
              <a:t>Freckle – Min. 1 task, max 3 tasks per week. </a:t>
            </a:r>
          </a:p>
          <a:p>
            <a:pPr fontAlgn="base"/>
            <a:r>
              <a:rPr lang="en-GB" sz="2400" dirty="0"/>
              <a:t>TT </a:t>
            </a:r>
            <a:r>
              <a:rPr lang="en-GB" sz="2400" dirty="0" err="1"/>
              <a:t>Rockstar</a:t>
            </a:r>
            <a:r>
              <a:rPr lang="en-GB" sz="2400" dirty="0"/>
              <a:t> Maths practise 10 minutes, 3 times a week.</a:t>
            </a:r>
          </a:p>
          <a:p>
            <a:pPr fontAlgn="base"/>
            <a:r>
              <a:rPr lang="en-GB" sz="2400" dirty="0"/>
              <a:t>Spellings – Maximum 10 per week and spelling investigation </a:t>
            </a:r>
          </a:p>
          <a:p>
            <a:pPr fontAlgn="base"/>
            <a:r>
              <a:rPr lang="en-GB" sz="2400" dirty="0"/>
              <a:t>Grammar/English – 10 minute workouts from CGP books (children have their own copies of these to write in)</a:t>
            </a:r>
          </a:p>
          <a:p>
            <a:endParaRPr lang="en-GB" sz="2400" dirty="0"/>
          </a:p>
        </p:txBody>
      </p:sp>
      <p:sp>
        <p:nvSpPr>
          <p:cNvPr id="3" name="TextBox 2"/>
          <p:cNvSpPr txBox="1"/>
          <p:nvPr/>
        </p:nvSpPr>
        <p:spPr>
          <a:xfrm>
            <a:off x="496386" y="4676274"/>
            <a:ext cx="10855234" cy="1477328"/>
          </a:xfrm>
          <a:prstGeom prst="rect">
            <a:avLst/>
          </a:prstGeom>
          <a:noFill/>
        </p:spPr>
        <p:txBody>
          <a:bodyPr wrap="square" rtlCol="0">
            <a:spAutoFit/>
          </a:bodyPr>
          <a:lstStyle/>
          <a:p>
            <a:r>
              <a:rPr lang="en-GB" b="1" dirty="0"/>
              <a:t>Spellings: </a:t>
            </a:r>
          </a:p>
          <a:p>
            <a:r>
              <a:rPr lang="en-GB" dirty="0"/>
              <a:t>Spellings will be given out on Google Classroom, your child can pick a strategy to practise and learn each word using the laminated spelling strategies sheet that has been sent home.  They can take photo of their spelling work and upload it to Google Classroom, or they can complete it on paper.</a:t>
            </a:r>
          </a:p>
          <a:p>
            <a:endParaRPr lang="en-GB" dirty="0"/>
          </a:p>
        </p:txBody>
      </p:sp>
      <p:sp>
        <p:nvSpPr>
          <p:cNvPr id="8" name="TextBox 7"/>
          <p:cNvSpPr txBox="1"/>
          <p:nvPr/>
        </p:nvSpPr>
        <p:spPr>
          <a:xfrm>
            <a:off x="0" y="6130186"/>
            <a:ext cx="12592593" cy="800219"/>
          </a:xfrm>
          <a:prstGeom prst="rect">
            <a:avLst/>
          </a:prstGeom>
          <a:noFill/>
        </p:spPr>
        <p:txBody>
          <a:bodyPr wrap="square" rtlCol="0">
            <a:spAutoFit/>
          </a:bodyPr>
          <a:lstStyle/>
          <a:p>
            <a:r>
              <a:rPr lang="en-GB" sz="2800" b="1" dirty="0">
                <a:solidFill>
                  <a:schemeClr val="bg1"/>
                </a:solidFill>
              </a:rPr>
              <a:t>All Usernames and login details will be in the back of your child’s homework diary.</a:t>
            </a:r>
            <a:endParaRPr lang="en-GB" sz="2800" dirty="0">
              <a:solidFill>
                <a:schemeClr val="bg1"/>
              </a:solidFill>
            </a:endParaRPr>
          </a:p>
          <a:p>
            <a:endParaRPr lang="en-GB" dirty="0"/>
          </a:p>
        </p:txBody>
      </p:sp>
      <p:sp>
        <p:nvSpPr>
          <p:cNvPr id="7" name="Rectangle 6"/>
          <p:cNvSpPr/>
          <p:nvPr/>
        </p:nvSpPr>
        <p:spPr>
          <a:xfrm>
            <a:off x="496387" y="1338747"/>
            <a:ext cx="11312435" cy="646331"/>
          </a:xfrm>
          <a:prstGeom prst="rect">
            <a:avLst/>
          </a:prstGeom>
        </p:spPr>
        <p:txBody>
          <a:bodyPr wrap="square">
            <a:spAutoFit/>
          </a:bodyPr>
          <a:lstStyle/>
          <a:p>
            <a:r>
              <a:rPr lang="en-GB" dirty="0">
                <a:solidFill>
                  <a:srgbClr val="000000"/>
                </a:solidFill>
              </a:rPr>
              <a:t>In Year 6, we focus on getting your child high school ready. Therefore, there is an expectation that children take responsibility for managing their homework and ensuring it is completed on time.</a:t>
            </a:r>
            <a:endParaRPr lang="en-GB" dirty="0"/>
          </a:p>
        </p:txBody>
      </p:sp>
    </p:spTree>
    <p:extLst>
      <p:ext uri="{BB962C8B-B14F-4D97-AF65-F5344CB8AC3E}">
        <p14:creationId xmlns:p14="http://schemas.microsoft.com/office/powerpoint/2010/main" val="1022960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760056" cy="646331"/>
          </a:xfrm>
          <a:prstGeom prst="rect">
            <a:avLst/>
          </a:prstGeom>
          <a:noFill/>
        </p:spPr>
        <p:txBody>
          <a:bodyPr wrap="none" rtlCol="0">
            <a:spAutoFit/>
          </a:bodyPr>
          <a:lstStyle/>
          <a:p>
            <a:r>
              <a:rPr lang="en-US" sz="3600" dirty="0"/>
              <a:t>Communicating with class teachers</a:t>
            </a:r>
          </a:p>
        </p:txBody>
      </p:sp>
      <p:sp>
        <p:nvSpPr>
          <p:cNvPr id="6" name="TextBox 5">
            <a:extLst>
              <a:ext uri="{FF2B5EF4-FFF2-40B4-BE49-F238E27FC236}">
                <a16:creationId xmlns:a16="http://schemas.microsoft.com/office/drawing/2014/main" id="{233F4132-ED05-1EC0-E74F-2D811B78A0EB}"/>
              </a:ext>
            </a:extLst>
          </p:cNvPr>
          <p:cNvSpPr txBox="1"/>
          <p:nvPr/>
        </p:nvSpPr>
        <p:spPr>
          <a:xfrm>
            <a:off x="506896" y="1828800"/>
            <a:ext cx="10492030" cy="2308324"/>
          </a:xfrm>
          <a:prstGeom prst="rect">
            <a:avLst/>
          </a:prstGeom>
          <a:noFill/>
        </p:spPr>
        <p:txBody>
          <a:bodyPr wrap="square" lIns="91440" tIns="45720" rIns="91440" bIns="45720" rtlCol="0" anchor="t">
            <a:spAutoFit/>
          </a:bodyPr>
          <a:lstStyle/>
          <a:p>
            <a:r>
              <a:rPr lang="en-GB" dirty="0"/>
              <a:t>If you have anything you wish to discuss regarding school or your child, please do not hesitate to contact me.   </a:t>
            </a:r>
          </a:p>
          <a:p>
            <a:endParaRPr lang="en-GB" dirty="0"/>
          </a:p>
          <a:p>
            <a:r>
              <a:rPr lang="en-US" dirty="0"/>
              <a:t>I am always available at the end of the day on the playground</a:t>
            </a:r>
            <a:endParaRPr lang="en-US" dirty="0">
              <a:cs typeface="Calibri"/>
            </a:endParaRPr>
          </a:p>
          <a:p>
            <a:r>
              <a:rPr lang="en-US" dirty="0"/>
              <a:t>Reading records can be used as a method of communication</a:t>
            </a:r>
            <a:endParaRPr lang="en-US" dirty="0">
              <a:cs typeface="Calibri"/>
            </a:endParaRPr>
          </a:p>
          <a:p>
            <a:r>
              <a:rPr lang="en-US" dirty="0"/>
              <a:t>If you would like to arrange a more formal meeting, please contact the office. </a:t>
            </a:r>
            <a:endParaRPr lang="en-US" dirty="0">
              <a:cs typeface="Calibri"/>
            </a:endParaRPr>
          </a:p>
          <a:p>
            <a:r>
              <a:rPr lang="en-US" dirty="0"/>
              <a:t>TAs and </a:t>
            </a:r>
            <a:r>
              <a:rPr lang="en-US" dirty="0" err="1"/>
              <a:t>Mrs</a:t>
            </a:r>
            <a:r>
              <a:rPr lang="en-US" dirty="0"/>
              <a:t> Royale/Miss Broadbent can also always pass messages on if you ring school.</a:t>
            </a:r>
            <a:endParaRPr lang="en-US" dirty="0">
              <a:cs typeface="Calibri"/>
            </a:endParaRPr>
          </a:p>
          <a:p>
            <a:r>
              <a:rPr lang="en-US" dirty="0"/>
              <a:t>Parents evenings</a:t>
            </a:r>
            <a:endParaRPr lang="en-US" dirty="0">
              <a:cs typeface="Calibri"/>
            </a:endParaRPr>
          </a:p>
          <a:p>
            <a:endParaRPr lang="en-US" dirty="0">
              <a:highlight>
                <a:srgbClr val="FFFF00"/>
              </a:highlight>
            </a:endParaRPr>
          </a:p>
        </p:txBody>
      </p:sp>
    </p:spTree>
    <p:extLst>
      <p:ext uri="{BB962C8B-B14F-4D97-AF65-F5344CB8AC3E}">
        <p14:creationId xmlns:p14="http://schemas.microsoft.com/office/powerpoint/2010/main" val="3074522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2AF011-2263-23DC-997A-6D5A7CC03E0D}"/>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02CB166-231D-7876-F5DF-9B0D1E4A68C0}"/>
              </a:ext>
            </a:extLst>
          </p:cNvPr>
          <p:cNvSpPr txBox="1"/>
          <p:nvPr/>
        </p:nvSpPr>
        <p:spPr>
          <a:xfrm>
            <a:off x="2554357" y="99391"/>
            <a:ext cx="4054443" cy="707886"/>
          </a:xfrm>
          <a:prstGeom prst="rect">
            <a:avLst/>
          </a:prstGeom>
          <a:noFill/>
        </p:spPr>
        <p:txBody>
          <a:bodyPr wrap="none" rtlCol="0">
            <a:spAutoFit/>
          </a:bodyPr>
          <a:lstStyle/>
          <a:p>
            <a:r>
              <a:rPr lang="en-US" sz="4000" dirty="0"/>
              <a:t>Key Dates for Year </a:t>
            </a:r>
          </a:p>
        </p:txBody>
      </p:sp>
      <p:sp>
        <p:nvSpPr>
          <p:cNvPr id="6" name="TextBox 5">
            <a:extLst>
              <a:ext uri="{FF2B5EF4-FFF2-40B4-BE49-F238E27FC236}">
                <a16:creationId xmlns:a16="http://schemas.microsoft.com/office/drawing/2014/main" id="{B1E19BC4-07C8-CF1B-1199-5D578643A52D}"/>
              </a:ext>
            </a:extLst>
          </p:cNvPr>
          <p:cNvSpPr txBox="1"/>
          <p:nvPr/>
        </p:nvSpPr>
        <p:spPr>
          <a:xfrm>
            <a:off x="2554357" y="950969"/>
            <a:ext cx="9353574" cy="5016758"/>
          </a:xfrm>
          <a:prstGeom prst="rect">
            <a:avLst/>
          </a:prstGeom>
          <a:noFill/>
        </p:spPr>
        <p:txBody>
          <a:bodyPr wrap="square" lIns="91440" tIns="45720" rIns="91440" bIns="45720" rtlCol="0" anchor="t">
            <a:spAutoFit/>
          </a:bodyPr>
          <a:lstStyle/>
          <a:p>
            <a:r>
              <a:rPr lang="en-US" sz="2900" dirty="0"/>
              <a:t>Monday </a:t>
            </a:r>
            <a:r>
              <a:rPr lang="en-US" sz="2900" dirty="0" smtClean="0"/>
              <a:t>16</a:t>
            </a:r>
            <a:r>
              <a:rPr lang="en-US" sz="2900" baseline="30000" dirty="0" smtClean="0"/>
              <a:t>th</a:t>
            </a:r>
            <a:r>
              <a:rPr lang="en-US" sz="2900" dirty="0" smtClean="0"/>
              <a:t> </a:t>
            </a:r>
            <a:r>
              <a:rPr lang="en-US" sz="2900" dirty="0"/>
              <a:t>October – Thursday </a:t>
            </a:r>
            <a:r>
              <a:rPr lang="en-US" sz="2900" dirty="0" smtClean="0"/>
              <a:t>19</a:t>
            </a:r>
            <a:r>
              <a:rPr lang="en-US" sz="2900" baseline="30000" dirty="0" smtClean="0"/>
              <a:t>th</a:t>
            </a:r>
            <a:r>
              <a:rPr lang="en-US" sz="2900" dirty="0" smtClean="0"/>
              <a:t> </a:t>
            </a:r>
            <a:r>
              <a:rPr lang="en-US" sz="2900" dirty="0"/>
              <a:t>October – Bikeability (more information to follow)</a:t>
            </a:r>
            <a:endParaRPr lang="en-US" sz="2900" dirty="0">
              <a:cs typeface="Calibri"/>
            </a:endParaRPr>
          </a:p>
          <a:p>
            <a:r>
              <a:rPr lang="en-US" sz="2900" dirty="0" smtClean="0"/>
              <a:t>November (specific date TBC) – Parents Evening</a:t>
            </a:r>
            <a:endParaRPr lang="en-US" sz="2900" dirty="0">
              <a:cs typeface="Calibri"/>
            </a:endParaRPr>
          </a:p>
          <a:p>
            <a:r>
              <a:rPr lang="en-US" sz="2900" b="1" dirty="0"/>
              <a:t>BEFORE HALF TERM – Y6 PARENTS INFORMATION EVENING</a:t>
            </a:r>
            <a:endParaRPr lang="en-US" sz="2900" b="1" dirty="0">
              <a:cs typeface="Calibri"/>
            </a:endParaRPr>
          </a:p>
          <a:p>
            <a:r>
              <a:rPr lang="en-US" sz="2900" b="1" u="sng" dirty="0" smtClean="0"/>
              <a:t>31</a:t>
            </a:r>
            <a:r>
              <a:rPr lang="en-US" sz="2900" b="1" u="sng" baseline="30000" dirty="0" smtClean="0"/>
              <a:t>ST</a:t>
            </a:r>
            <a:r>
              <a:rPr lang="en-US" sz="2900" b="1" u="sng" dirty="0" smtClean="0"/>
              <a:t> </a:t>
            </a:r>
            <a:r>
              <a:rPr lang="en-US" sz="2900" b="1" u="sng" dirty="0"/>
              <a:t>OCTOBER - APPLICATIONS FOR HIGH SCHOOL</a:t>
            </a:r>
            <a:endParaRPr lang="en-US" sz="2900" b="1" u="sng" dirty="0">
              <a:cs typeface="Calibri"/>
            </a:endParaRPr>
          </a:p>
          <a:p>
            <a:r>
              <a:rPr lang="en-US" sz="2900" b="1" dirty="0" smtClean="0"/>
              <a:t>SPRING </a:t>
            </a:r>
            <a:r>
              <a:rPr lang="en-US" sz="2900" b="1" dirty="0"/>
              <a:t>TERM – BOOSTER CLASSES AFTER SCHOOL</a:t>
            </a:r>
            <a:endParaRPr lang="en-US" sz="2900" b="1" dirty="0">
              <a:cs typeface="Calibri"/>
            </a:endParaRPr>
          </a:p>
          <a:p>
            <a:r>
              <a:rPr lang="en-US" sz="2900" b="1" dirty="0"/>
              <a:t>February/March – MOCK SATS WEEK</a:t>
            </a:r>
            <a:endParaRPr lang="en-US" sz="2900" b="1" dirty="0">
              <a:cs typeface="Calibri"/>
            </a:endParaRPr>
          </a:p>
          <a:p>
            <a:r>
              <a:rPr lang="en-US" sz="2900" b="1" dirty="0"/>
              <a:t>MONDAY </a:t>
            </a:r>
            <a:r>
              <a:rPr lang="en-US" sz="2900" b="1" dirty="0" smtClean="0"/>
              <a:t>13</a:t>
            </a:r>
            <a:r>
              <a:rPr lang="en-US" sz="2900" b="1" baseline="30000" dirty="0" smtClean="0"/>
              <a:t>TH</a:t>
            </a:r>
            <a:r>
              <a:rPr lang="en-US" sz="2900" b="1" dirty="0" smtClean="0"/>
              <a:t> </a:t>
            </a:r>
            <a:r>
              <a:rPr lang="en-US" sz="2900" b="1" dirty="0"/>
              <a:t>MAY – THURSDAY </a:t>
            </a:r>
            <a:r>
              <a:rPr lang="en-US" sz="2900" b="1" dirty="0" smtClean="0"/>
              <a:t>16</a:t>
            </a:r>
            <a:r>
              <a:rPr lang="en-US" sz="2900" b="1" baseline="30000" dirty="0" smtClean="0"/>
              <a:t>TH</a:t>
            </a:r>
            <a:r>
              <a:rPr lang="en-US" sz="2900" b="1" dirty="0" smtClean="0"/>
              <a:t> </a:t>
            </a:r>
            <a:r>
              <a:rPr lang="en-US" sz="2900" b="1" dirty="0"/>
              <a:t>MAY 2023 – KS2 SATS WEEK</a:t>
            </a:r>
            <a:endParaRPr lang="en-US" sz="2900" b="1" dirty="0">
              <a:cs typeface="Calibri"/>
            </a:endParaRPr>
          </a:p>
          <a:p>
            <a:r>
              <a:rPr lang="en-US" sz="2900" dirty="0" smtClean="0"/>
              <a:t>Wednesday </a:t>
            </a:r>
            <a:r>
              <a:rPr lang="en-US" sz="2900" dirty="0"/>
              <a:t>3</a:t>
            </a:r>
            <a:r>
              <a:rPr lang="en-US" sz="2900" baseline="30000" dirty="0"/>
              <a:t>rd</a:t>
            </a:r>
            <a:r>
              <a:rPr lang="en-US" sz="2900" dirty="0"/>
              <a:t> July – </a:t>
            </a:r>
            <a:r>
              <a:rPr lang="en-US" sz="2900" dirty="0" smtClean="0"/>
              <a:t>Friday </a:t>
            </a:r>
            <a:r>
              <a:rPr lang="en-US" sz="2900" dirty="0"/>
              <a:t>5</a:t>
            </a:r>
            <a:r>
              <a:rPr lang="en-US" sz="2900" baseline="30000" dirty="0"/>
              <a:t>th</a:t>
            </a:r>
            <a:r>
              <a:rPr lang="en-US" sz="2900" dirty="0"/>
              <a:t> July – Y6 Residential (TBC)</a:t>
            </a:r>
            <a:endParaRPr lang="en-US" sz="2900" dirty="0">
              <a:cs typeface="Calibri"/>
            </a:endParaRPr>
          </a:p>
          <a:p>
            <a:endParaRPr lang="en-US" sz="3000" dirty="0">
              <a:highlight>
                <a:srgbClr val="FFFF00"/>
              </a:highlight>
            </a:endParaRPr>
          </a:p>
        </p:txBody>
      </p:sp>
    </p:spTree>
    <p:extLst>
      <p:ext uri="{BB962C8B-B14F-4D97-AF65-F5344CB8AC3E}">
        <p14:creationId xmlns:p14="http://schemas.microsoft.com/office/powerpoint/2010/main" val="1502850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TotalTime>
  <Words>1443</Words>
  <Application>Microsoft Office PowerPoint</Application>
  <PresentationFormat>Widescreen</PresentationFormat>
  <Paragraphs>116</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vt:lpstr>
      <vt:lpstr>Times New Roman</vt: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Rebecca Clarke</cp:lastModifiedBy>
  <cp:revision>20</cp:revision>
  <dcterms:created xsi:type="dcterms:W3CDTF">2022-09-04T13:03:29Z</dcterms:created>
  <dcterms:modified xsi:type="dcterms:W3CDTF">2023-09-11T15:57:45Z</dcterms:modified>
</cp:coreProperties>
</file>