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1" r:id="rId2"/>
    <p:sldId id="259" r:id="rId3"/>
    <p:sldId id="260" r:id="rId4"/>
    <p:sldId id="271" r:id="rId5"/>
    <p:sldId id="274" r:id="rId6"/>
    <p:sldId id="262" r:id="rId7"/>
    <p:sldId id="263" r:id="rId8"/>
    <p:sldId id="265" r:id="rId9"/>
    <p:sldId id="269" r:id="rId10"/>
    <p:sldId id="267" r:id="rId11"/>
    <p:sldId id="268" r:id="rId12"/>
    <p:sldId id="264" r:id="rId13"/>
    <p:sldId id="270" r:id="rId14"/>
    <p:sldId id="273"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64" d="100"/>
          <a:sy n="64" d="100"/>
        </p:scale>
        <p:origin x="90"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9/18/2023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9/18/2023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9/18/2023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136662" y="2801289"/>
            <a:ext cx="4501083" cy="29932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dirty="0">
                <a:solidFill>
                  <a:schemeClr val="bg1"/>
                </a:solidFill>
                <a:ea typeface="Cambria"/>
                <a:cs typeface="Calibri"/>
              </a:rPr>
              <a:t>Welcome to </a:t>
            </a:r>
            <a:r>
              <a:rPr lang="en-US" sz="3200" b="1" dirty="0" smtClean="0">
                <a:solidFill>
                  <a:schemeClr val="bg1"/>
                </a:solidFill>
                <a:ea typeface="Cambria"/>
                <a:cs typeface="Calibri"/>
              </a:rPr>
              <a:t>Beech Class</a:t>
            </a:r>
            <a:r>
              <a:rPr lang="en-US" sz="3200" dirty="0">
                <a:solidFill>
                  <a:schemeClr val="bg1"/>
                </a:solidFill>
                <a:cs typeface="Calibri"/>
              </a:rPr>
              <a:t/>
            </a:r>
            <a:br>
              <a:rPr lang="en-US" sz="3200" dirty="0">
                <a:solidFill>
                  <a:schemeClr val="bg1"/>
                </a:solidFill>
                <a:cs typeface="Calibri"/>
              </a:rPr>
            </a:br>
            <a:endParaRPr lang="en-US" sz="3200" dirty="0">
              <a:solidFill>
                <a:schemeClr val="bg1"/>
              </a:solidFill>
              <a:cs typeface="Calibri"/>
            </a:endParaRPr>
          </a:p>
          <a:p>
            <a:pPr marL="0" indent="0" algn="ctr">
              <a:buNone/>
            </a:pPr>
            <a:r>
              <a:rPr lang="en-US" sz="3200" dirty="0">
                <a:solidFill>
                  <a:schemeClr val="bg1"/>
                </a:solidFill>
                <a:cs typeface="Calibri"/>
              </a:rPr>
              <a:t>Class Teacher</a:t>
            </a:r>
            <a:r>
              <a:rPr lang="en-US" sz="3200" dirty="0" smtClean="0">
                <a:solidFill>
                  <a:schemeClr val="bg1"/>
                </a:solidFill>
                <a:cs typeface="Calibri"/>
              </a:rPr>
              <a:t>: </a:t>
            </a:r>
            <a:r>
              <a:rPr lang="en-US" sz="3200" dirty="0" err="1" smtClean="0">
                <a:solidFill>
                  <a:schemeClr val="bg1"/>
                </a:solidFill>
                <a:cs typeface="Calibri"/>
              </a:rPr>
              <a:t>Mr</a:t>
            </a:r>
            <a:r>
              <a:rPr lang="en-US" sz="3200" dirty="0" smtClean="0">
                <a:solidFill>
                  <a:schemeClr val="bg1"/>
                </a:solidFill>
                <a:cs typeface="Calibri"/>
              </a:rPr>
              <a:t> Sudell</a:t>
            </a:r>
            <a:endParaRPr lang="en-US" sz="3200" dirty="0">
              <a:solidFill>
                <a:schemeClr val="bg1"/>
              </a:solidFill>
              <a:cs typeface="Calibri"/>
            </a:endParaRPr>
          </a:p>
          <a:p>
            <a:pPr marL="0" indent="0" algn="ctr">
              <a:buNone/>
            </a:pPr>
            <a:r>
              <a:rPr lang="en-US" sz="3200" dirty="0">
                <a:solidFill>
                  <a:schemeClr val="bg1"/>
                </a:solidFill>
                <a:ea typeface="Cambria"/>
                <a:cs typeface="Calibri"/>
              </a:rPr>
              <a:t>Supported </a:t>
            </a:r>
            <a:r>
              <a:rPr lang="en-US" sz="3200" dirty="0" smtClean="0">
                <a:solidFill>
                  <a:schemeClr val="bg1"/>
                </a:solidFill>
                <a:ea typeface="Cambria"/>
                <a:cs typeface="Calibri"/>
              </a:rPr>
              <a:t>by:  </a:t>
            </a:r>
            <a:br>
              <a:rPr lang="en-US" sz="3200" dirty="0" smtClean="0">
                <a:solidFill>
                  <a:schemeClr val="bg1"/>
                </a:solidFill>
                <a:ea typeface="Cambria"/>
                <a:cs typeface="Calibri"/>
              </a:rPr>
            </a:br>
            <a:r>
              <a:rPr lang="en-US" sz="3200" dirty="0" err="1" smtClean="0">
                <a:solidFill>
                  <a:schemeClr val="bg1"/>
                </a:solidFill>
                <a:ea typeface="Cambria"/>
                <a:cs typeface="Calibri"/>
              </a:rPr>
              <a:t>Mrs</a:t>
            </a:r>
            <a:r>
              <a:rPr lang="en-US" sz="3200" dirty="0" smtClean="0">
                <a:solidFill>
                  <a:schemeClr val="bg1"/>
                </a:solidFill>
                <a:ea typeface="Cambria"/>
                <a:cs typeface="Calibri"/>
              </a:rPr>
              <a:t> Kaur</a:t>
            </a:r>
            <a:endParaRPr lang="en-US" sz="2000" dirty="0">
              <a:solidFill>
                <a:srgbClr val="FFFFFF"/>
              </a:solidFill>
              <a:latin typeface="Cambria"/>
              <a:ea typeface="Cambria"/>
              <a:cs typeface="Calibri"/>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6899" y="599394"/>
            <a:ext cx="4477159" cy="5366240"/>
          </a:xfrm>
          <a:prstGeom prst="rect">
            <a:avLst/>
          </a:prstGeom>
        </p:spPr>
      </p:pic>
    </p:spTree>
    <p:extLst>
      <p:ext uri="{BB962C8B-B14F-4D97-AF65-F5344CB8AC3E}">
        <p14:creationId xmlns:p14="http://schemas.microsoft.com/office/powerpoint/2010/main" val="309404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72F75C-9039-952C-E4A5-35B646CF0F0E}"/>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5750894-0E19-BD7C-C9C3-A21DE0E5BC72}"/>
              </a:ext>
            </a:extLst>
          </p:cNvPr>
          <p:cNvSpPr txBox="1"/>
          <p:nvPr/>
        </p:nvSpPr>
        <p:spPr>
          <a:xfrm>
            <a:off x="2524539" y="109330"/>
            <a:ext cx="5593198" cy="584775"/>
          </a:xfrm>
          <a:prstGeom prst="rect">
            <a:avLst/>
          </a:prstGeom>
          <a:noFill/>
        </p:spPr>
        <p:txBody>
          <a:bodyPr wrap="none" rtlCol="0">
            <a:spAutoFit/>
          </a:bodyPr>
          <a:lstStyle/>
          <a:p>
            <a:r>
              <a:rPr lang="en-US" sz="3200" b="1" dirty="0"/>
              <a:t>National Statutory Assessments</a:t>
            </a:r>
          </a:p>
        </p:txBody>
      </p:sp>
      <p:sp>
        <p:nvSpPr>
          <p:cNvPr id="7" name="TextBox 6">
            <a:extLst>
              <a:ext uri="{FF2B5EF4-FFF2-40B4-BE49-F238E27FC236}">
                <a16:creationId xmlns:a16="http://schemas.microsoft.com/office/drawing/2014/main" id="{046F2DF1-4C72-7E44-B34F-3655B0CF43E6}"/>
              </a:ext>
            </a:extLst>
          </p:cNvPr>
          <p:cNvSpPr txBox="1"/>
          <p:nvPr/>
        </p:nvSpPr>
        <p:spPr>
          <a:xfrm>
            <a:off x="327250" y="985238"/>
            <a:ext cx="9287013" cy="5093702"/>
          </a:xfrm>
          <a:prstGeom prst="rect">
            <a:avLst/>
          </a:prstGeom>
          <a:noFill/>
        </p:spPr>
        <p:txBody>
          <a:bodyPr wrap="square" rtlCol="0">
            <a:spAutoFit/>
          </a:bodyPr>
          <a:lstStyle/>
          <a:p>
            <a:r>
              <a:rPr lang="en-US" sz="2400" b="1" dirty="0" smtClean="0"/>
              <a:t>Phonics: </a:t>
            </a:r>
            <a:r>
              <a:rPr lang="en-US" sz="2400" dirty="0" smtClean="0"/>
              <a:t>Children will have completed a Phonics screening check in Year 1. Children who didn’t achieve the pass mark will have another chance to reach the pass mark at the end of Year 2.</a:t>
            </a:r>
          </a:p>
          <a:p>
            <a:endParaRPr lang="en-US" sz="2400" dirty="0"/>
          </a:p>
          <a:p>
            <a:r>
              <a:rPr lang="en-US" sz="2400" b="1" dirty="0" smtClean="0"/>
              <a:t>KS1 SATS:</a:t>
            </a:r>
            <a:r>
              <a:rPr lang="en-US" sz="2400" dirty="0" smtClean="0"/>
              <a:t> These are no longer statutory- meaning they are now optional for us as a school</a:t>
            </a:r>
          </a:p>
          <a:p>
            <a:endParaRPr lang="en-US" sz="2400" b="1" dirty="0"/>
          </a:p>
          <a:p>
            <a:pPr marL="228600" lvl="0" indent="-228600">
              <a:lnSpc>
                <a:spcPct val="90000"/>
              </a:lnSpc>
              <a:buClr>
                <a:schemeClr val="dk1"/>
              </a:buClr>
              <a:buSzPts val="2400"/>
              <a:buChar char="•"/>
            </a:pPr>
            <a:r>
              <a:rPr lang="en-GB" sz="2400" dirty="0"/>
              <a:t>Standard assessment </a:t>
            </a:r>
            <a:r>
              <a:rPr lang="en-GB" sz="2400" dirty="0" smtClean="0"/>
              <a:t>tests in May 2024</a:t>
            </a:r>
            <a:endParaRPr lang="en-GB" sz="2400" dirty="0"/>
          </a:p>
          <a:p>
            <a:pPr marL="228600" lvl="0" indent="-228600">
              <a:lnSpc>
                <a:spcPct val="90000"/>
              </a:lnSpc>
              <a:spcBef>
                <a:spcPts val="1000"/>
              </a:spcBef>
              <a:buClr>
                <a:schemeClr val="dk1"/>
              </a:buClr>
              <a:buSzPts val="2400"/>
              <a:buChar char="•"/>
            </a:pPr>
            <a:r>
              <a:rPr lang="en-GB" sz="2400" dirty="0" smtClean="0"/>
              <a:t>Assessing </a:t>
            </a:r>
            <a:r>
              <a:rPr lang="en-GB" sz="2400" b="1" dirty="0"/>
              <a:t>Maths</a:t>
            </a:r>
            <a:r>
              <a:rPr lang="en-GB" sz="2400" dirty="0"/>
              <a:t>, </a:t>
            </a:r>
            <a:r>
              <a:rPr lang="en-GB" sz="2400" b="1" dirty="0"/>
              <a:t>Reading</a:t>
            </a:r>
            <a:r>
              <a:rPr lang="en-GB" sz="2400" dirty="0"/>
              <a:t>, </a:t>
            </a:r>
            <a:r>
              <a:rPr lang="en-GB" sz="2400" b="1" dirty="0"/>
              <a:t>Grammar</a:t>
            </a:r>
            <a:r>
              <a:rPr lang="en-GB" sz="2400" dirty="0"/>
              <a:t>,</a:t>
            </a:r>
            <a:r>
              <a:rPr lang="en-GB" sz="2400" b="1" dirty="0"/>
              <a:t> Punctuation</a:t>
            </a:r>
            <a:r>
              <a:rPr lang="en-GB" sz="2400" dirty="0"/>
              <a:t> and </a:t>
            </a:r>
            <a:r>
              <a:rPr lang="en-GB" sz="2400" b="1" dirty="0" smtClean="0"/>
              <a:t>Spelling</a:t>
            </a:r>
          </a:p>
          <a:p>
            <a:pPr marL="228600" lvl="0" indent="-228600">
              <a:lnSpc>
                <a:spcPct val="90000"/>
              </a:lnSpc>
              <a:spcBef>
                <a:spcPts val="1000"/>
              </a:spcBef>
              <a:buClr>
                <a:schemeClr val="dk1"/>
              </a:buClr>
              <a:buSzPts val="2400"/>
              <a:buChar char="•"/>
            </a:pPr>
            <a:endParaRPr lang="en-GB" sz="2400" b="1" dirty="0"/>
          </a:p>
          <a:p>
            <a:pPr lvl="0">
              <a:lnSpc>
                <a:spcPct val="90000"/>
              </a:lnSpc>
              <a:spcBef>
                <a:spcPts val="1000"/>
              </a:spcBef>
              <a:buClr>
                <a:schemeClr val="dk1"/>
              </a:buClr>
              <a:buSzPts val="2400"/>
            </a:pPr>
            <a:r>
              <a:rPr lang="en-GB" sz="2400" dirty="0" smtClean="0"/>
              <a:t>They are marked internally and they are used to support the overall teacher assessment. </a:t>
            </a:r>
            <a:endParaRPr lang="en-GB" sz="2400" dirty="0"/>
          </a:p>
          <a:p>
            <a:endParaRPr lang="en-US" sz="2400" b="1" dirty="0"/>
          </a:p>
        </p:txBody>
      </p:sp>
    </p:spTree>
    <p:extLst>
      <p:ext uri="{BB962C8B-B14F-4D97-AF65-F5344CB8AC3E}">
        <p14:creationId xmlns:p14="http://schemas.microsoft.com/office/powerpoint/2010/main" val="4104397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fade">
                                      <p:cBhvr>
                                        <p:cTn id="14" dur="1000"/>
                                        <p:tgtEl>
                                          <p:spTgt spid="7">
                                            <p:txEl>
                                              <p:pRg st="2" end="2"/>
                                            </p:txEl>
                                          </p:spTgt>
                                        </p:tgtEl>
                                      </p:cBhvr>
                                    </p:animEffect>
                                    <p:anim calcmode="lin" valueType="num">
                                      <p:cBhvr>
                                        <p:cTn id="15"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fade">
                                      <p:cBhvr>
                                        <p:cTn id="19" dur="1000"/>
                                        <p:tgtEl>
                                          <p:spTgt spid="7">
                                            <p:txEl>
                                              <p:pRg st="4" end="4"/>
                                            </p:txEl>
                                          </p:spTgt>
                                        </p:tgtEl>
                                      </p:cBhvr>
                                    </p:animEffect>
                                    <p:anim calcmode="lin" valueType="num">
                                      <p:cBhvr>
                                        <p:cTn id="20"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Effect transition="in" filter="fade">
                                      <p:cBhvr>
                                        <p:cTn id="24" dur="1000"/>
                                        <p:tgtEl>
                                          <p:spTgt spid="7">
                                            <p:txEl>
                                              <p:pRg st="5" end="5"/>
                                            </p:txEl>
                                          </p:spTgt>
                                        </p:tgtEl>
                                      </p:cBhvr>
                                    </p:animEffect>
                                    <p:anim calcmode="lin" valueType="num">
                                      <p:cBhvr>
                                        <p:cTn id="25"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
                                            <p:txEl>
                                              <p:pRg st="7" end="7"/>
                                            </p:txEl>
                                          </p:spTgt>
                                        </p:tgtEl>
                                        <p:attrNameLst>
                                          <p:attrName>style.visibility</p:attrName>
                                        </p:attrNameLst>
                                      </p:cBhvr>
                                      <p:to>
                                        <p:strVal val="visible"/>
                                      </p:to>
                                    </p:set>
                                    <p:animEffect transition="in" filter="fade">
                                      <p:cBhvr>
                                        <p:cTn id="29" dur="1000"/>
                                        <p:tgtEl>
                                          <p:spTgt spid="7">
                                            <p:txEl>
                                              <p:pRg st="7" end="7"/>
                                            </p:txEl>
                                          </p:spTgt>
                                        </p:tgtEl>
                                      </p:cBhvr>
                                    </p:animEffect>
                                    <p:anim calcmode="lin" valueType="num">
                                      <p:cBhvr>
                                        <p:cTn id="30"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1"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smtClean="0">
                <a:ea typeface="Cambria"/>
                <a:cs typeface="Calibri Light"/>
              </a:rPr>
              <a:t>Informing you of progress…</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154984"/>
          </a:xfrm>
          <a:prstGeom prst="rect">
            <a:avLst/>
          </a:prstGeom>
          <a:noFill/>
        </p:spPr>
        <p:txBody>
          <a:bodyPr wrap="square">
            <a:spAutoFit/>
          </a:bodyPr>
          <a:lstStyle/>
          <a:p>
            <a:pPr marL="0" indent="0">
              <a:buNone/>
            </a:pPr>
            <a:r>
              <a:rPr lang="en-US" sz="2400" dirty="0" smtClean="0">
                <a:ea typeface="+mn-lt"/>
                <a:cs typeface="+mn-lt"/>
              </a:rPr>
              <a:t>1.</a:t>
            </a:r>
            <a:r>
              <a:rPr lang="en-US" sz="2400" dirty="0">
                <a:ea typeface="+mn-lt"/>
                <a:cs typeface="+mn-lt"/>
              </a:rPr>
              <a:t>  Sharing the curriculum and lesson content with you via </a:t>
            </a:r>
            <a:r>
              <a:rPr lang="en-US" sz="2400" b="1" dirty="0">
                <a:ea typeface="+mn-lt"/>
                <a:cs typeface="+mn-lt"/>
              </a:rPr>
              <a:t>class information </a:t>
            </a:r>
            <a:r>
              <a:rPr lang="en-US" sz="2400" b="1" dirty="0" smtClean="0">
                <a:ea typeface="+mn-lt"/>
                <a:cs typeface="+mn-lt"/>
              </a:rPr>
              <a:t>sheets</a:t>
            </a:r>
            <a:r>
              <a:rPr lang="en-US" sz="2400" dirty="0">
                <a:ea typeface="+mn-lt"/>
                <a:cs typeface="+mn-lt"/>
              </a:rPr>
              <a:t> </a:t>
            </a:r>
            <a:r>
              <a:rPr lang="en-US" sz="2400" dirty="0" smtClean="0">
                <a:ea typeface="+mn-lt"/>
                <a:cs typeface="+mn-lt"/>
              </a:rPr>
              <a:t>(newsletters) each term</a:t>
            </a:r>
            <a:endParaRPr lang="en-US" sz="2400" dirty="0">
              <a:ea typeface="+mn-lt"/>
              <a:cs typeface="+mn-lt"/>
            </a:endParaRPr>
          </a:p>
          <a:p>
            <a:pPr marL="0" indent="0">
              <a:buNone/>
            </a:pPr>
            <a:endParaRPr lang="en-US" sz="2400" dirty="0">
              <a:ea typeface="+mn-lt"/>
              <a:cs typeface="+mn-lt"/>
            </a:endParaRPr>
          </a:p>
          <a:p>
            <a:pPr marL="0" indent="0">
              <a:buNone/>
            </a:pPr>
            <a:r>
              <a:rPr lang="en-US" sz="2400" dirty="0">
                <a:ea typeface="+mn-lt"/>
                <a:cs typeface="+mn-lt"/>
              </a:rPr>
              <a:t>2. </a:t>
            </a:r>
            <a:r>
              <a:rPr lang="en-US" sz="2400" dirty="0" smtClean="0">
                <a:ea typeface="+mn-lt"/>
                <a:cs typeface="+mn-lt"/>
              </a:rPr>
              <a:t>Two in-person </a:t>
            </a:r>
            <a:r>
              <a:rPr lang="en-US" sz="2400" b="1" dirty="0" smtClean="0">
                <a:ea typeface="+mn-lt"/>
                <a:cs typeface="+mn-lt"/>
              </a:rPr>
              <a:t>parents</a:t>
            </a:r>
            <a:r>
              <a:rPr lang="en-US" sz="2400" b="1" dirty="0">
                <a:ea typeface="+mn-lt"/>
                <a:cs typeface="+mn-lt"/>
              </a:rPr>
              <a:t>' evenings</a:t>
            </a:r>
            <a:r>
              <a:rPr lang="en-US" sz="2400" dirty="0">
                <a:ea typeface="+mn-lt"/>
                <a:cs typeface="+mn-lt"/>
              </a:rPr>
              <a:t> and the </a:t>
            </a:r>
            <a:r>
              <a:rPr lang="en-US" sz="2400" b="1" dirty="0">
                <a:ea typeface="+mn-lt"/>
                <a:cs typeface="+mn-lt"/>
              </a:rPr>
              <a:t>summer term school report</a:t>
            </a:r>
            <a:r>
              <a:rPr lang="en-US" sz="2400" dirty="0">
                <a:ea typeface="+mn-lt"/>
                <a:cs typeface="+mn-lt"/>
              </a:rPr>
              <a: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a:t>
            </a:r>
            <a:r>
              <a:rPr lang="en-US" sz="2400" b="1" dirty="0">
                <a:ea typeface="+mn-lt"/>
                <a:cs typeface="+mn-lt"/>
              </a:rPr>
              <a:t>Pupil Information </a:t>
            </a:r>
            <a:r>
              <a:rPr lang="en-US" sz="2400" b="1" dirty="0" smtClean="0">
                <a:ea typeface="+mn-lt"/>
                <a:cs typeface="+mn-lt"/>
              </a:rPr>
              <a:t>Sheets.</a:t>
            </a:r>
            <a:endParaRPr lang="en-US" sz="2400" b="1" dirty="0">
              <a:ea typeface="+mn-lt"/>
              <a:cs typeface="+mn-lt"/>
            </a:endParaRPr>
          </a:p>
          <a:p>
            <a:pPr marL="0" indent="0">
              <a:buNone/>
            </a:pPr>
            <a:endParaRPr lang="en-US" sz="2400" dirty="0">
              <a:ea typeface="+mn-lt"/>
              <a:cs typeface="+mn-lt"/>
            </a:endParaRPr>
          </a:p>
          <a:p>
            <a:pPr marL="0" indent="0">
              <a:buNone/>
            </a:pPr>
            <a:r>
              <a:rPr lang="en-US" sz="2400" dirty="0">
                <a:ea typeface="+mn-lt"/>
                <a:cs typeface="+mn-lt"/>
              </a:rPr>
              <a:t>4. Through </a:t>
            </a:r>
            <a:r>
              <a:rPr lang="en-US" sz="2400" b="1" dirty="0">
                <a:ea typeface="+mn-lt"/>
                <a:cs typeface="+mn-lt"/>
              </a:rPr>
              <a:t>informal communication</a:t>
            </a:r>
            <a:r>
              <a:rPr lang="en-US" sz="2400" dirty="0">
                <a:ea typeface="+mn-lt"/>
                <a:cs typeface="+mn-lt"/>
              </a:rPr>
              <a:t>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E8227-6E1C-A7B8-1791-87A1C7C94F4C}"/>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DD504A-F349-C52A-C643-E19C9EE54088}"/>
              </a:ext>
            </a:extLst>
          </p:cNvPr>
          <p:cNvSpPr txBox="1"/>
          <p:nvPr/>
        </p:nvSpPr>
        <p:spPr>
          <a:xfrm>
            <a:off x="4237382" y="974034"/>
            <a:ext cx="3717235" cy="646331"/>
          </a:xfrm>
          <a:prstGeom prst="rect">
            <a:avLst/>
          </a:prstGeom>
          <a:noFill/>
        </p:spPr>
        <p:txBody>
          <a:bodyPr wrap="square">
            <a:spAutoFit/>
          </a:bodyPr>
          <a:lstStyle/>
          <a:p>
            <a:r>
              <a:rPr lang="en-US" sz="3600" dirty="0">
                <a:ea typeface="Cambria"/>
              </a:rPr>
              <a:t>Assessment</a:t>
            </a:r>
            <a:r>
              <a:rPr lang="en-US" sz="3600" kern="1200" dirty="0">
                <a:ea typeface="Cambria"/>
              </a:rPr>
              <a:t> Weeks</a:t>
            </a:r>
            <a:endParaRPr lang="en-US" sz="3600" dirty="0"/>
          </a:p>
        </p:txBody>
      </p:sp>
      <p:sp>
        <p:nvSpPr>
          <p:cNvPr id="9" name="TextBox 8">
            <a:extLst>
              <a:ext uri="{FF2B5EF4-FFF2-40B4-BE49-F238E27FC236}">
                <a16:creationId xmlns:a16="http://schemas.microsoft.com/office/drawing/2014/main" id="{5B6228E5-07EC-2F22-E6F1-C47536593DB6}"/>
              </a:ext>
            </a:extLst>
          </p:cNvPr>
          <p:cNvSpPr txBox="1"/>
          <p:nvPr/>
        </p:nvSpPr>
        <p:spPr>
          <a:xfrm>
            <a:off x="506895" y="4703705"/>
            <a:ext cx="11241156" cy="1492716"/>
          </a:xfrm>
          <a:prstGeom prst="rect">
            <a:avLst/>
          </a:prstGeom>
          <a:noFill/>
        </p:spPr>
        <p:txBody>
          <a:bodyPr wrap="square">
            <a:spAutoFit/>
          </a:bodyPr>
          <a:lstStyle/>
          <a:p>
            <a:pPr>
              <a:lnSpc>
                <a:spcPct val="90000"/>
              </a:lnSpc>
              <a:spcAft>
                <a:spcPts val="600"/>
              </a:spcAft>
            </a:pPr>
            <a:r>
              <a:rPr lang="en-US" sz="1800" dirty="0">
                <a:ea typeface="Cambria"/>
              </a:rPr>
              <a:t>Assessments are a key tool in finding out what strengths children have and what areas they need to develop further.</a:t>
            </a:r>
            <a:endParaRPr lang="en-US" sz="1800" dirty="0">
              <a:ea typeface="Calibri" panose="020F0502020204030204"/>
              <a:cs typeface="Calibri" panose="020F0502020204030204"/>
            </a:endParaRPr>
          </a:p>
          <a:p>
            <a:pPr>
              <a:lnSpc>
                <a:spcPct val="90000"/>
              </a:lnSpc>
              <a:spcAft>
                <a:spcPts val="600"/>
              </a:spcAft>
            </a:pPr>
            <a:endParaRPr lang="en-US" sz="1800" dirty="0">
              <a:ea typeface="Cambria"/>
            </a:endParaRPr>
          </a:p>
          <a:p>
            <a:pPr>
              <a:lnSpc>
                <a:spcPct val="90000"/>
              </a:lnSpc>
              <a:spcAft>
                <a:spcPts val="600"/>
              </a:spcAft>
            </a:pPr>
            <a:r>
              <a:rPr lang="en-US" sz="1800" dirty="0">
                <a:ea typeface="Cambria"/>
              </a:rPr>
              <a:t>Assessments help to identify gaps in knowledge so that teachers can plan their future lessons. For example, if a whole class is struggling on the "fractions" element of </a:t>
            </a:r>
            <a:r>
              <a:rPr lang="en-US" sz="1800" dirty="0" err="1">
                <a:ea typeface="Cambria"/>
              </a:rPr>
              <a:t>maths</a:t>
            </a:r>
            <a:r>
              <a:rPr lang="en-US" sz="1800" dirty="0">
                <a:ea typeface="Cambria"/>
              </a:rPr>
              <a:t>, more lessons will focus on this. If all the class score well on times table questions, less time needs to be given to this. </a:t>
            </a:r>
            <a:endParaRPr lang="en-US" sz="1800" dirty="0">
              <a:ea typeface="Cambria"/>
              <a:cs typeface="Calibri"/>
            </a:endParaRPr>
          </a:p>
        </p:txBody>
      </p:sp>
      <p:sp>
        <p:nvSpPr>
          <p:cNvPr id="2" name="Rectangle 1"/>
          <p:cNvSpPr/>
          <p:nvPr/>
        </p:nvSpPr>
        <p:spPr>
          <a:xfrm>
            <a:off x="506895" y="1620365"/>
            <a:ext cx="11141765" cy="2585323"/>
          </a:xfrm>
          <a:prstGeom prst="rect">
            <a:avLst/>
          </a:prstGeom>
        </p:spPr>
        <p:txBody>
          <a:bodyPr wrap="square">
            <a:spAutoFit/>
          </a:bodyPr>
          <a:lstStyle/>
          <a:p>
            <a:r>
              <a:rPr lang="en-US" b="1" dirty="0"/>
              <a:t>Autumn </a:t>
            </a:r>
            <a:r>
              <a:rPr lang="en-US" b="1" dirty="0" smtClean="0"/>
              <a:t>and Spring term</a:t>
            </a:r>
            <a:r>
              <a:rPr lang="en-US" b="1" dirty="0"/>
              <a:t>:</a:t>
            </a:r>
          </a:p>
          <a:p>
            <a:r>
              <a:rPr lang="en-US" dirty="0"/>
              <a:t>Maths – </a:t>
            </a:r>
            <a:r>
              <a:rPr lang="en-US" dirty="0" smtClean="0"/>
              <a:t>End of Term Tests- using NFER Assessments</a:t>
            </a:r>
            <a:endParaRPr lang="en-US" dirty="0"/>
          </a:p>
          <a:p>
            <a:r>
              <a:rPr lang="en-US" dirty="0"/>
              <a:t>Reading – </a:t>
            </a:r>
            <a:r>
              <a:rPr lang="en-US" dirty="0" smtClean="0"/>
              <a:t>End of Term Tests- using NFER Assessments</a:t>
            </a:r>
            <a:endParaRPr lang="en-US" dirty="0"/>
          </a:p>
          <a:p>
            <a:r>
              <a:rPr lang="en-US" dirty="0"/>
              <a:t>Writing – </a:t>
            </a:r>
            <a:r>
              <a:rPr lang="en-US" dirty="0" smtClean="0"/>
              <a:t>4 written pieces of work, 1 per half term. </a:t>
            </a:r>
            <a:endParaRPr lang="en-US" dirty="0"/>
          </a:p>
          <a:p>
            <a:endParaRPr lang="en-US" dirty="0"/>
          </a:p>
          <a:p>
            <a:r>
              <a:rPr lang="en-US" b="1" dirty="0" smtClean="0"/>
              <a:t>Summer Term</a:t>
            </a:r>
            <a:endParaRPr lang="en-US" b="1" dirty="0"/>
          </a:p>
          <a:p>
            <a:r>
              <a:rPr lang="en-US" dirty="0" smtClean="0"/>
              <a:t>Maths- Mock Assessments and SATS: Arithmetic and reasoning Papers</a:t>
            </a:r>
            <a:br>
              <a:rPr lang="en-US" dirty="0" smtClean="0"/>
            </a:br>
            <a:r>
              <a:rPr lang="en-US" dirty="0" smtClean="0"/>
              <a:t>Reading- Mock Assessments and SATS: 2 Reading Papers</a:t>
            </a:r>
            <a:br>
              <a:rPr lang="en-US" dirty="0" smtClean="0"/>
            </a:br>
            <a:r>
              <a:rPr lang="en-US" dirty="0" smtClean="0"/>
              <a:t>Writing – </a:t>
            </a:r>
            <a:r>
              <a:rPr lang="en-US" dirty="0"/>
              <a:t>2 written pieces of work, 1 per half term. </a:t>
            </a:r>
          </a:p>
        </p:txBody>
      </p:sp>
    </p:spTree>
    <p:extLst>
      <p:ext uri="{BB962C8B-B14F-4D97-AF65-F5344CB8AC3E}">
        <p14:creationId xmlns:p14="http://schemas.microsoft.com/office/powerpoint/2010/main" val="365587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Effect transition="in" filter="fade">
                                      <p:cBhvr>
                                        <p:cTn id="41" dur="1000"/>
                                        <p:tgtEl>
                                          <p:spTgt spid="9">
                                            <p:txEl>
                                              <p:pRg st="0" end="0"/>
                                            </p:txEl>
                                          </p:spTgt>
                                        </p:tgtEl>
                                      </p:cBhvr>
                                    </p:animEffect>
                                    <p:anim calcmode="lin" valueType="num">
                                      <p:cBhvr>
                                        <p:cTn id="4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3" dur="1000" fill="hold"/>
                                        <p:tgtEl>
                                          <p:spTgt spid="9">
                                            <p:txEl>
                                              <p:pRg st="0" end="0"/>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9">
                                            <p:txEl>
                                              <p:pRg st="2" end="2"/>
                                            </p:txEl>
                                          </p:spTgt>
                                        </p:tgtEl>
                                        <p:attrNameLst>
                                          <p:attrName>style.visibility</p:attrName>
                                        </p:attrNameLst>
                                      </p:cBhvr>
                                      <p:to>
                                        <p:strVal val="visible"/>
                                      </p:to>
                                    </p:set>
                                    <p:animEffect transition="in" filter="fade">
                                      <p:cBhvr>
                                        <p:cTn id="46" dur="1000"/>
                                        <p:tgtEl>
                                          <p:spTgt spid="9">
                                            <p:txEl>
                                              <p:pRg st="2" end="2"/>
                                            </p:txEl>
                                          </p:spTgt>
                                        </p:tgtEl>
                                      </p:cBhvr>
                                    </p:animEffect>
                                    <p:anim calcmode="lin" valueType="num">
                                      <p:cBhvr>
                                        <p:cTn id="47"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48"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685801" y="592561"/>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579783" y="1649895"/>
            <a:ext cx="8961782" cy="4678204"/>
          </a:xfrm>
          <a:prstGeom prst="rect">
            <a:avLst/>
          </a:prstGeom>
          <a:noFill/>
        </p:spPr>
        <p:txBody>
          <a:bodyPr wrap="square" rtlCol="0">
            <a:spAutoFit/>
          </a:bodyPr>
          <a:lstStyle/>
          <a:p>
            <a:r>
              <a:rPr lang="en-US" sz="2800" dirty="0"/>
              <a:t>We celebrate success and effort in many ways at </a:t>
            </a:r>
            <a:r>
              <a:rPr lang="en-US" sz="2800" dirty="0" err="1"/>
              <a:t>Kennington</a:t>
            </a:r>
            <a:r>
              <a:rPr lang="en-US" sz="2800" dirty="0"/>
              <a:t>. These include:</a:t>
            </a:r>
          </a:p>
          <a:p>
            <a:endParaRPr lang="en-US" sz="2800" dirty="0"/>
          </a:p>
          <a:p>
            <a:pPr marL="285750" indent="-285750">
              <a:buFont typeface="Arial" panose="020B0604020202020204" pitchFamily="34" charset="0"/>
              <a:buChar char="•"/>
            </a:pPr>
            <a:r>
              <a:rPr lang="en-US" sz="2800" dirty="0" smtClean="0"/>
              <a:t>Certificates- Star of the Week and Reader of the Week</a:t>
            </a:r>
            <a:endParaRPr lang="en-US" sz="2800" dirty="0"/>
          </a:p>
          <a:p>
            <a:pPr marL="285750" indent="-285750">
              <a:buFont typeface="Arial" panose="020B0604020202020204" pitchFamily="34" charset="0"/>
              <a:buChar char="•"/>
            </a:pPr>
            <a:r>
              <a:rPr lang="en-US" sz="2800" dirty="0"/>
              <a:t>Dojos</a:t>
            </a:r>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t>
            </a:r>
            <a:r>
              <a:rPr lang="en-US" sz="2800" dirty="0" smtClean="0"/>
              <a:t>Assemblies</a:t>
            </a:r>
          </a:p>
          <a:p>
            <a:pPr marL="285750" indent="-285750">
              <a:buFont typeface="Arial" panose="020B0604020202020204" pitchFamily="34" charset="0"/>
              <a:buChar char="•"/>
            </a:pPr>
            <a:r>
              <a:rPr lang="en-US" sz="2800" dirty="0" smtClean="0"/>
              <a:t>Attendance Incentives</a:t>
            </a:r>
          </a:p>
          <a:p>
            <a:pPr marL="285750" indent="-285750">
              <a:buFont typeface="Arial" panose="020B0604020202020204" pitchFamily="34" charset="0"/>
              <a:buChar char="•"/>
            </a:pPr>
            <a:r>
              <a:rPr lang="en-US" sz="2800" dirty="0" smtClean="0"/>
              <a:t>Postcards home</a:t>
            </a:r>
            <a:endParaRPr lang="en-US" sz="2800" dirty="0"/>
          </a:p>
          <a:p>
            <a:pPr marL="285750" indent="-285750">
              <a:buFont typeface="Arial" panose="020B0604020202020204" pitchFamily="34" charset="0"/>
              <a:buChar char="•"/>
            </a:pPr>
            <a:r>
              <a:rPr lang="en-US" sz="2800" dirty="0"/>
              <a:t>Book Tokens for the Book Machine</a:t>
            </a:r>
          </a:p>
          <a:p>
            <a:endParaRPr lang="en-US" dirty="0"/>
          </a:p>
        </p:txBody>
      </p:sp>
    </p:spTree>
    <p:extLst>
      <p:ext uri="{BB962C8B-B14F-4D97-AF65-F5344CB8AC3E}">
        <p14:creationId xmlns:p14="http://schemas.microsoft.com/office/powerpoint/2010/main" val="3880543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bg1"/>
                </a:solidFill>
                <a:latin typeface="+mn-lt"/>
                <a:ea typeface="Cambria"/>
              </a:rPr>
              <a:t>Thank you for coming to meet us this afternoon and we look forward to a great year working together!</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6899" y="599394"/>
            <a:ext cx="4477159" cy="5366240"/>
          </a:xfrm>
          <a:prstGeom prst="rect">
            <a:avLst/>
          </a:prstGeom>
        </p:spPr>
      </p:pic>
    </p:spTree>
    <p:extLst>
      <p:ext uri="{BB962C8B-B14F-4D97-AF65-F5344CB8AC3E}">
        <p14:creationId xmlns:p14="http://schemas.microsoft.com/office/powerpoint/2010/main" val="2842705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teacher </a:t>
            </a:r>
            <a:r>
              <a:rPr lang="en-US" sz="5400" dirty="0" smtClean="0"/>
              <a:t>partnerships</a:t>
            </a:r>
            <a:endParaRPr lang="en-US" sz="5400" dirty="0"/>
          </a:p>
        </p:txBody>
      </p:sp>
    </p:spTree>
    <p:extLst>
      <p:ext uri="{BB962C8B-B14F-4D97-AF65-F5344CB8AC3E}">
        <p14:creationId xmlns:p14="http://schemas.microsoft.com/office/powerpoint/2010/main" val="16114941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656109" y="948266"/>
            <a:ext cx="810006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from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8:35am</a:t>
            </a: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D</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oors will be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locked at 8:50am.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r>
            <a:b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uring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time children have the opportunity to practice and consolidate skills.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656109" y="1958762"/>
            <a:ext cx="9451975" cy="928370"/>
          </a:xfrm>
          <a:prstGeom prst="rect">
            <a:avLst/>
          </a:prstGeom>
          <a:noFill/>
        </p:spPr>
        <p:txBody>
          <a:bodyPr wrap="square">
            <a:spAutoFit/>
          </a:bodyPr>
          <a:lstStyle/>
          <a:p>
            <a:r>
              <a:rPr lang="en-US" sz="1800" i="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a:t>
            </a:r>
            <a:r>
              <a:rPr lang="en-US" sz="1800" i="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8:35am could miss</a:t>
            </a:r>
            <a:r>
              <a:rPr lang="en-US" sz="1800" i="1" kern="1200" dirty="0" smtClean="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r>
              <a:rPr lang="en-US" sz="1800" i="1"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up to</a:t>
            </a:r>
            <a:r>
              <a:rPr lang="en-US" sz="1800" i="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sz="1800" i="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r>
            <a:br>
              <a:rPr lang="en-US" sz="1800" i="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i="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i="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a:t>
            </a:r>
            <a:r>
              <a:rPr lang="en-US" sz="1800" i="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 important at </a:t>
            </a:r>
            <a:r>
              <a:rPr lang="en-US" sz="1800" i="1" kern="1200" dirty="0" err="1"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Kennington</a:t>
            </a:r>
            <a:r>
              <a:rPr lang="en-US" sz="1800" i="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656109" y="3097425"/>
            <a:ext cx="6459855" cy="3702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8:50am</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656109" y="3830973"/>
            <a:ext cx="9004300" cy="646331"/>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is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currently on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Thursdays</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Fridays</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ensure children have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their PE kits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on these days.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656109" y="4841469"/>
            <a:ext cx="8338820" cy="3702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Water bottles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can be brought in to school.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656109" y="5572565"/>
            <a:ext cx="8886707" cy="1200329"/>
          </a:xfrm>
          <a:prstGeom prst="rect">
            <a:avLst/>
          </a:prstGeom>
          <a:noFill/>
        </p:spPr>
        <p:txBody>
          <a:bodyPr wrap="square">
            <a:spAutoFit/>
          </a:bodyPr>
          <a:lstStyle/>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 of day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collection: Please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wait on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infant playground. Children will line up along the wall near the hall. </a:t>
            </a:r>
            <a:b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end of the day, we often have great things to tell our families so please feel relaxed if we call you </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over.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It's more often than not to celebrate success! School finishes at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3:00pm</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6A56A6F-525B-A4BB-4325-A25FFE00E727}"/>
              </a:ext>
            </a:extLst>
          </p:cNvPr>
          <p:cNvSpPr txBox="1"/>
          <p:nvPr/>
        </p:nvSpPr>
        <p:spPr>
          <a:xfrm>
            <a:off x="2656109" y="17488"/>
            <a:ext cx="5499326" cy="769441"/>
          </a:xfrm>
          <a:prstGeom prst="rect">
            <a:avLst/>
          </a:prstGeom>
          <a:noFill/>
        </p:spPr>
        <p:txBody>
          <a:bodyPr wrap="none" rtlCol="0">
            <a:spAutoFit/>
          </a:bodyPr>
          <a:lstStyle/>
          <a:p>
            <a:r>
              <a:rPr lang="en-US" sz="4400" b="1" dirty="0" smtClean="0"/>
              <a:t>For your information…</a:t>
            </a:r>
            <a:endParaRPr lang="en-US" sz="4400" b="1" dirty="0"/>
          </a:p>
        </p:txBody>
      </p:sp>
      <p:sp>
        <p:nvSpPr>
          <p:cNvPr id="10" name="TextBox 5">
            <a:extLst>
              <a:ext uri="{FF2B5EF4-FFF2-40B4-BE49-F238E27FC236}">
                <a16:creationId xmlns:a16="http://schemas.microsoft.com/office/drawing/2014/main" id="{4E3F9061-0449-FAAD-EA74-94F19A873212}"/>
              </a:ext>
            </a:extLst>
          </p:cNvPr>
          <p:cNvSpPr txBox="1"/>
          <p:nvPr/>
        </p:nvSpPr>
        <p:spPr>
          <a:xfrm>
            <a:off x="656212" y="948266"/>
            <a:ext cx="1889386" cy="369332"/>
          </a:xfrm>
          <a:prstGeom prst="rect">
            <a:avLst/>
          </a:prstGeom>
          <a:noFill/>
        </p:spPr>
        <p:txBody>
          <a:bodyPr wrap="square">
            <a:spAutoFit/>
          </a:bodyPr>
          <a:lstStyle/>
          <a:p>
            <a:r>
              <a:rPr lang="en-US" sz="1800" kern="12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Start Times:</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5">
            <a:extLst>
              <a:ext uri="{FF2B5EF4-FFF2-40B4-BE49-F238E27FC236}">
                <a16:creationId xmlns:a16="http://schemas.microsoft.com/office/drawing/2014/main" id="{4E3F9061-0449-FAAD-EA74-94F19A873212}"/>
              </a:ext>
            </a:extLst>
          </p:cNvPr>
          <p:cNvSpPr txBox="1"/>
          <p:nvPr/>
        </p:nvSpPr>
        <p:spPr>
          <a:xfrm>
            <a:off x="656212" y="3830973"/>
            <a:ext cx="1889386" cy="369332"/>
          </a:xfrm>
          <a:prstGeom prst="rect">
            <a:avLst/>
          </a:prstGeom>
          <a:noFill/>
        </p:spPr>
        <p:txBody>
          <a:bodyPr wrap="square">
            <a:spAutoFit/>
          </a:bodyPr>
          <a:lstStyle/>
          <a:p>
            <a:r>
              <a:rPr lang="en-US" sz="1800" kern="12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5">
            <a:extLst>
              <a:ext uri="{FF2B5EF4-FFF2-40B4-BE49-F238E27FC236}">
                <a16:creationId xmlns:a16="http://schemas.microsoft.com/office/drawing/2014/main" id="{4E3F9061-0449-FAAD-EA74-94F19A873212}"/>
              </a:ext>
            </a:extLst>
          </p:cNvPr>
          <p:cNvSpPr txBox="1"/>
          <p:nvPr/>
        </p:nvSpPr>
        <p:spPr>
          <a:xfrm>
            <a:off x="654555" y="4882320"/>
            <a:ext cx="1889386" cy="369332"/>
          </a:xfrm>
          <a:prstGeom prst="rect">
            <a:avLst/>
          </a:prstGeom>
          <a:noFill/>
        </p:spPr>
        <p:txBody>
          <a:bodyPr wrap="square">
            <a:spAutoFit/>
          </a:bodyPr>
          <a:lstStyle/>
          <a:p>
            <a:r>
              <a:rPr lang="en-US" sz="1800" kern="12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Water:</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5">
            <a:extLst>
              <a:ext uri="{FF2B5EF4-FFF2-40B4-BE49-F238E27FC236}">
                <a16:creationId xmlns:a16="http://schemas.microsoft.com/office/drawing/2014/main" id="{4E3F9061-0449-FAAD-EA74-94F19A873212}"/>
              </a:ext>
            </a:extLst>
          </p:cNvPr>
          <p:cNvSpPr txBox="1"/>
          <p:nvPr/>
        </p:nvSpPr>
        <p:spPr>
          <a:xfrm>
            <a:off x="654555" y="5572565"/>
            <a:ext cx="1889386" cy="369332"/>
          </a:xfrm>
          <a:prstGeom prst="rect">
            <a:avLst/>
          </a:prstGeom>
          <a:noFill/>
        </p:spPr>
        <p:txBody>
          <a:bodyPr wrap="square">
            <a:spAutoFit/>
          </a:bodyPr>
          <a:lstStyle/>
          <a:p>
            <a:r>
              <a:rPr lang="en-US" sz="1800" kern="1200" dirty="0" err="1"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Hometime</a:t>
            </a:r>
            <a:r>
              <a:rPr lang="en-US" sz="1800" kern="12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543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1000"/>
                                        <p:tgtEl>
                                          <p:spTgt spid="22"/>
                                        </p:tgtEl>
                                      </p:cBhvr>
                                    </p:animEffect>
                                    <p:anim calcmode="lin" valueType="num">
                                      <p:cBhvr>
                                        <p:cTn id="13" dur="1000" fill="hold"/>
                                        <p:tgtEl>
                                          <p:spTgt spid="22"/>
                                        </p:tgtEl>
                                        <p:attrNameLst>
                                          <p:attrName>ppt_x</p:attrName>
                                        </p:attrNameLst>
                                      </p:cBhvr>
                                      <p:tavLst>
                                        <p:tav tm="0">
                                          <p:val>
                                            <p:strVal val="#ppt_x"/>
                                          </p:val>
                                        </p:tav>
                                        <p:tav tm="100000">
                                          <p:val>
                                            <p:strVal val="#ppt_x"/>
                                          </p:val>
                                        </p:tav>
                                      </p:tavLst>
                                    </p:anim>
                                    <p:anim calcmode="lin" valueType="num">
                                      <p:cBhvr>
                                        <p:cTn id="14" dur="1000" fill="hold"/>
                                        <p:tgtEl>
                                          <p:spTgt spid="2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1000"/>
                                        <p:tgtEl>
                                          <p:spTgt spid="24"/>
                                        </p:tgtEl>
                                      </p:cBhvr>
                                    </p:animEffect>
                                    <p:anim calcmode="lin" valueType="num">
                                      <p:cBhvr>
                                        <p:cTn id="18" dur="1000" fill="hold"/>
                                        <p:tgtEl>
                                          <p:spTgt spid="24"/>
                                        </p:tgtEl>
                                        <p:attrNameLst>
                                          <p:attrName>ppt_x</p:attrName>
                                        </p:attrNameLst>
                                      </p:cBhvr>
                                      <p:tavLst>
                                        <p:tav tm="0">
                                          <p:val>
                                            <p:strVal val="#ppt_x"/>
                                          </p:val>
                                        </p:tav>
                                        <p:tav tm="100000">
                                          <p:val>
                                            <p:strVal val="#ppt_x"/>
                                          </p:val>
                                        </p:tav>
                                      </p:tavLst>
                                    </p:anim>
                                    <p:anim calcmode="lin" valueType="num">
                                      <p:cBhvr>
                                        <p:cTn id="1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1000"/>
                                        <p:tgtEl>
                                          <p:spTgt spid="26"/>
                                        </p:tgtEl>
                                      </p:cBhvr>
                                    </p:animEffect>
                                    <p:anim calcmode="lin" valueType="num">
                                      <p:cBhvr>
                                        <p:cTn id="25" dur="1000" fill="hold"/>
                                        <p:tgtEl>
                                          <p:spTgt spid="26"/>
                                        </p:tgtEl>
                                        <p:attrNameLst>
                                          <p:attrName>ppt_x</p:attrName>
                                        </p:attrNameLst>
                                      </p:cBhvr>
                                      <p:tavLst>
                                        <p:tav tm="0">
                                          <p:val>
                                            <p:strVal val="#ppt_x"/>
                                          </p:val>
                                        </p:tav>
                                        <p:tav tm="100000">
                                          <p:val>
                                            <p:strVal val="#ppt_x"/>
                                          </p:val>
                                        </p:tav>
                                      </p:tavLst>
                                    </p:anim>
                                    <p:anim calcmode="lin" valueType="num">
                                      <p:cBhvr>
                                        <p:cTn id="26"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1000"/>
                                        <p:tgtEl>
                                          <p:spTgt spid="28"/>
                                        </p:tgtEl>
                                      </p:cBhvr>
                                    </p:animEffect>
                                    <p:anim calcmode="lin" valueType="num">
                                      <p:cBhvr>
                                        <p:cTn id="32" dur="1000" fill="hold"/>
                                        <p:tgtEl>
                                          <p:spTgt spid="28"/>
                                        </p:tgtEl>
                                        <p:attrNameLst>
                                          <p:attrName>ppt_x</p:attrName>
                                        </p:attrNameLst>
                                      </p:cBhvr>
                                      <p:tavLst>
                                        <p:tav tm="0">
                                          <p:val>
                                            <p:strVal val="#ppt_x"/>
                                          </p:val>
                                        </p:tav>
                                        <p:tav tm="100000">
                                          <p:val>
                                            <p:strVal val="#ppt_x"/>
                                          </p:val>
                                        </p:tav>
                                      </p:tavLst>
                                    </p:anim>
                                    <p:anim calcmode="lin" valueType="num">
                                      <p:cBhvr>
                                        <p:cTn id="3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1000"/>
                                        <p:tgtEl>
                                          <p:spTgt spid="30"/>
                                        </p:tgtEl>
                                      </p:cBhvr>
                                    </p:animEffect>
                                    <p:anim calcmode="lin" valueType="num">
                                      <p:cBhvr>
                                        <p:cTn id="39" dur="1000" fill="hold"/>
                                        <p:tgtEl>
                                          <p:spTgt spid="30"/>
                                        </p:tgtEl>
                                        <p:attrNameLst>
                                          <p:attrName>ppt_x</p:attrName>
                                        </p:attrNameLst>
                                      </p:cBhvr>
                                      <p:tavLst>
                                        <p:tav tm="0">
                                          <p:val>
                                            <p:strVal val="#ppt_x"/>
                                          </p:val>
                                        </p:tav>
                                        <p:tav tm="100000">
                                          <p:val>
                                            <p:strVal val="#ppt_x"/>
                                          </p:val>
                                        </p:tav>
                                      </p:tavLst>
                                    </p:anim>
                                    <p:anim calcmode="lin" valueType="num">
                                      <p:cBhvr>
                                        <p:cTn id="40"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4" grpId="0"/>
      <p:bldP spid="26" grpId="0"/>
      <p:bldP spid="28"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2785830" y="-5417"/>
            <a:ext cx="4313745" cy="769441"/>
          </a:xfrm>
          <a:prstGeom prst="rect">
            <a:avLst/>
          </a:prstGeom>
          <a:noFill/>
        </p:spPr>
        <p:txBody>
          <a:bodyPr wrap="none" rtlCol="0">
            <a:spAutoFit/>
          </a:bodyPr>
          <a:lstStyle/>
          <a:p>
            <a:r>
              <a:rPr lang="en-US" sz="4400" b="1" dirty="0"/>
              <a:t>Reading in School</a:t>
            </a:r>
          </a:p>
        </p:txBody>
      </p:sp>
      <p:sp>
        <p:nvSpPr>
          <p:cNvPr id="7" name="TextBox 6">
            <a:extLst>
              <a:ext uri="{FF2B5EF4-FFF2-40B4-BE49-F238E27FC236}">
                <a16:creationId xmlns:a16="http://schemas.microsoft.com/office/drawing/2014/main" id="{3E729C8F-3C0F-AFB9-A898-4D9D3D20AFC8}"/>
              </a:ext>
            </a:extLst>
          </p:cNvPr>
          <p:cNvSpPr txBox="1"/>
          <p:nvPr/>
        </p:nvSpPr>
        <p:spPr>
          <a:xfrm>
            <a:off x="370704" y="764024"/>
            <a:ext cx="9143999" cy="6093976"/>
          </a:xfrm>
          <a:prstGeom prst="rect">
            <a:avLst/>
          </a:prstGeom>
          <a:noFill/>
        </p:spPr>
        <p:txBody>
          <a:bodyPr wrap="square" rtlCol="0">
            <a:spAutoFit/>
          </a:bodyPr>
          <a:lstStyle/>
          <a:p>
            <a:r>
              <a:rPr lang="en-US" sz="2600" dirty="0" smtClean="0"/>
              <a:t>Last year, our </a:t>
            </a:r>
            <a:r>
              <a:rPr lang="en-US" sz="2600" dirty="0"/>
              <a:t>reading scheme </a:t>
            </a:r>
            <a:r>
              <a:rPr lang="en-US" sz="2600" dirty="0" smtClean="0"/>
              <a:t>was updated </a:t>
            </a:r>
            <a:r>
              <a:rPr lang="en-US" sz="2600" dirty="0"/>
              <a:t>with brand new phonics books and </a:t>
            </a:r>
            <a:r>
              <a:rPr lang="en-US" sz="2600" dirty="0" smtClean="0"/>
              <a:t>your child should now have a reading book to take home each day. </a:t>
            </a:r>
            <a:endParaRPr lang="en-US" sz="2600" dirty="0"/>
          </a:p>
          <a:p>
            <a:endParaRPr lang="en-US" sz="2600" dirty="0"/>
          </a:p>
          <a:p>
            <a:pPr marL="342900" lvl="0" indent="-342900">
              <a:buFont typeface="Arial" panose="020B0604020202020204" pitchFamily="34" charset="0"/>
              <a:buChar char="•"/>
              <a:defRPr/>
            </a:pPr>
            <a:r>
              <a:rPr lang="en-US" sz="2600" dirty="0">
                <a:solidFill>
                  <a:prstClr val="black"/>
                </a:solidFill>
              </a:rPr>
              <a:t>Reading in school (</a:t>
            </a:r>
            <a:r>
              <a:rPr lang="en-US" sz="2600" b="1" dirty="0">
                <a:solidFill>
                  <a:prstClr val="black"/>
                </a:solidFill>
              </a:rPr>
              <a:t>Guided Reading</a:t>
            </a:r>
            <a:r>
              <a:rPr lang="en-US" sz="2600" dirty="0">
                <a:solidFill>
                  <a:prstClr val="black"/>
                </a:solidFill>
              </a:rPr>
              <a:t>) books are linked to the new phonic sounds they are </a:t>
            </a:r>
            <a:r>
              <a:rPr lang="en-US" sz="2600" i="1" dirty="0">
                <a:solidFill>
                  <a:prstClr val="black"/>
                </a:solidFill>
              </a:rPr>
              <a:t>currently learning </a:t>
            </a:r>
            <a:r>
              <a:rPr lang="en-US" sz="2600" dirty="0">
                <a:solidFill>
                  <a:prstClr val="black"/>
                </a:solidFill>
              </a:rPr>
              <a:t>in phonic groups</a:t>
            </a:r>
          </a:p>
          <a:p>
            <a:pPr marL="342900" indent="-342900">
              <a:buFont typeface="Arial" panose="020B0604020202020204" pitchFamily="34" charset="0"/>
              <a:buChar char="•"/>
            </a:pPr>
            <a:r>
              <a:rPr lang="en-US" sz="2600" b="1" dirty="0"/>
              <a:t>Home reading books </a:t>
            </a:r>
            <a:r>
              <a:rPr lang="en-US" sz="2600" dirty="0"/>
              <a:t>are related to phonic sounds they have </a:t>
            </a:r>
            <a:r>
              <a:rPr lang="en-US" sz="2600" i="1" dirty="0"/>
              <a:t>previously been taught </a:t>
            </a:r>
            <a:r>
              <a:rPr lang="en-US" sz="2600" dirty="0"/>
              <a:t>in earlier phases</a:t>
            </a:r>
          </a:p>
          <a:p>
            <a:pPr marL="342900" indent="-342900">
              <a:buFont typeface="Arial" panose="020B0604020202020204" pitchFamily="34" charset="0"/>
              <a:buChar char="•"/>
            </a:pPr>
            <a:r>
              <a:rPr lang="en-US" sz="2600" b="1" dirty="0" smtClean="0"/>
              <a:t>Please aim to read </a:t>
            </a:r>
            <a:r>
              <a:rPr lang="en-US" sz="2600" b="1" dirty="0"/>
              <a:t>every night with your child. </a:t>
            </a:r>
          </a:p>
          <a:p>
            <a:pPr marL="342900" indent="-342900">
              <a:buFont typeface="Arial" panose="020B0604020202020204" pitchFamily="34" charset="0"/>
              <a:buChar char="•"/>
            </a:pPr>
            <a:r>
              <a:rPr lang="en-US" sz="2600" dirty="0"/>
              <a:t>Little and often is best - it is not necessary to read the whole book in one night. Focus on </a:t>
            </a:r>
            <a:r>
              <a:rPr lang="en-US" sz="2600" dirty="0">
                <a:solidFill>
                  <a:prstClr val="black"/>
                </a:solidFill>
              </a:rPr>
              <a:t>talking about the book - the picture/story/characters/ if your child liked it or not -discuss why. </a:t>
            </a:r>
          </a:p>
          <a:p>
            <a:pPr marL="342900" indent="-342900">
              <a:buFont typeface="Arial" panose="020B0604020202020204" pitchFamily="34" charset="0"/>
              <a:buChar char="•"/>
            </a:pPr>
            <a:r>
              <a:rPr lang="en-US" sz="2600" dirty="0">
                <a:solidFill>
                  <a:prstClr val="black"/>
                </a:solidFill>
              </a:rPr>
              <a:t>Share other stories together – books from home/the library and talk about the books</a:t>
            </a:r>
            <a:endParaRPr lang="en-US" sz="2600" dirty="0"/>
          </a:p>
        </p:txBody>
      </p:sp>
    </p:spTree>
    <p:extLst>
      <p:ext uri="{BB962C8B-B14F-4D97-AF65-F5344CB8AC3E}">
        <p14:creationId xmlns:p14="http://schemas.microsoft.com/office/powerpoint/2010/main" val="1080926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1000"/>
                                        <p:tgtEl>
                                          <p:spTgt spid="7">
                                            <p:txEl>
                                              <p:pRg st="2" end="2"/>
                                            </p:txEl>
                                          </p:spTgt>
                                        </p:tgtEl>
                                      </p:cBhvr>
                                    </p:animEffect>
                                    <p:anim calcmode="lin" valueType="num">
                                      <p:cBhvr>
                                        <p:cTn id="8"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3" end="3"/>
                                            </p:txEl>
                                          </p:spTgt>
                                        </p:tgtEl>
                                        <p:attrNameLst>
                                          <p:attrName>style.visibility</p:attrName>
                                        </p:attrNameLst>
                                      </p:cBhvr>
                                      <p:to>
                                        <p:strVal val="visible"/>
                                      </p:to>
                                    </p:set>
                                    <p:animEffect transition="in" filter="fade">
                                      <p:cBhvr>
                                        <p:cTn id="14" dur="1000"/>
                                        <p:tgtEl>
                                          <p:spTgt spid="7">
                                            <p:txEl>
                                              <p:pRg st="3" end="3"/>
                                            </p:txEl>
                                          </p:spTgt>
                                        </p:tgtEl>
                                      </p:cBhvr>
                                    </p:animEffect>
                                    <p:anim calcmode="lin" valueType="num">
                                      <p:cBhvr>
                                        <p:cTn id="15"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fade">
                                      <p:cBhvr>
                                        <p:cTn id="21" dur="1000"/>
                                        <p:tgtEl>
                                          <p:spTgt spid="7">
                                            <p:txEl>
                                              <p:pRg st="4" end="4"/>
                                            </p:txEl>
                                          </p:spTgt>
                                        </p:tgtEl>
                                      </p:cBhvr>
                                    </p:animEffect>
                                    <p:anim calcmode="lin" valueType="num">
                                      <p:cBhvr>
                                        <p:cTn id="22"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1000"/>
                                        <p:tgtEl>
                                          <p:spTgt spid="7">
                                            <p:txEl>
                                              <p:pRg st="5" end="5"/>
                                            </p:txEl>
                                          </p:spTgt>
                                        </p:tgtEl>
                                      </p:cBhvr>
                                    </p:animEffect>
                                    <p:anim calcmode="lin" valueType="num">
                                      <p:cBhvr>
                                        <p:cTn id="27"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fade">
                                      <p:cBhvr>
                                        <p:cTn id="33" dur="1000"/>
                                        <p:tgtEl>
                                          <p:spTgt spid="7">
                                            <p:txEl>
                                              <p:pRg st="6" end="6"/>
                                            </p:txEl>
                                          </p:spTgt>
                                        </p:tgtEl>
                                      </p:cBhvr>
                                    </p:animEffect>
                                    <p:anim calcmode="lin" valueType="num">
                                      <p:cBhvr>
                                        <p:cTn id="34"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E6A56A6F-525B-A4BB-4325-A25FFE00E727}"/>
              </a:ext>
            </a:extLst>
          </p:cNvPr>
          <p:cNvSpPr txBox="1"/>
          <p:nvPr/>
        </p:nvSpPr>
        <p:spPr>
          <a:xfrm>
            <a:off x="2710924" y="272951"/>
            <a:ext cx="4555799" cy="76944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Reading continued</a:t>
            </a:r>
          </a:p>
        </p:txBody>
      </p:sp>
      <p:sp>
        <p:nvSpPr>
          <p:cNvPr id="7" name="TextBox 6">
            <a:extLst>
              <a:ext uri="{FF2B5EF4-FFF2-40B4-BE49-F238E27FC236}">
                <a16:creationId xmlns:a16="http://schemas.microsoft.com/office/drawing/2014/main" id="{3E729C8F-3C0F-AFB9-A898-4D9D3D20AFC8}"/>
              </a:ext>
            </a:extLst>
          </p:cNvPr>
          <p:cNvSpPr txBox="1"/>
          <p:nvPr/>
        </p:nvSpPr>
        <p:spPr>
          <a:xfrm>
            <a:off x="759028" y="657671"/>
            <a:ext cx="8459589" cy="90486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500" b="0" i="0" u="sng" strike="noStrike" kern="1200" cap="none" spc="0" normalizeH="0" baseline="0" noProof="0" dirty="0">
                <a:ln>
                  <a:noFill/>
                </a:ln>
                <a:solidFill>
                  <a:prstClr val="black"/>
                </a:solidFill>
                <a:effectLst/>
                <a:uLnTx/>
                <a:uFillTx/>
                <a:latin typeface="Calibri" panose="020F0502020204030204"/>
                <a:ea typeface="+mn-ea"/>
                <a:cs typeface="+mn-cs"/>
              </a:rPr>
              <a:t>Reading diaries</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Please </a:t>
            </a:r>
            <a:r>
              <a:rPr kumimoji="0" lang="en-US" sz="2500" b="1" i="0" u="none" strike="noStrike" kern="1200" cap="none" spc="0" normalizeH="0" baseline="0" noProof="0" dirty="0">
                <a:ln>
                  <a:noFill/>
                </a:ln>
                <a:solidFill>
                  <a:prstClr val="black"/>
                </a:solidFill>
                <a:effectLst/>
                <a:uLnTx/>
                <a:uFillTx/>
                <a:latin typeface="Calibri" panose="020F0502020204030204"/>
                <a:ea typeface="+mn-ea"/>
                <a:cs typeface="+mn-cs"/>
              </a:rPr>
              <a:t>sign each time you read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with your child.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smtClean="0">
                <a:ln>
                  <a:noFill/>
                </a:ln>
                <a:solidFill>
                  <a:prstClr val="black"/>
                </a:solidFill>
                <a:effectLst/>
                <a:uLnTx/>
                <a:uFillTx/>
                <a:latin typeface="Calibri" panose="020F0502020204030204"/>
                <a:ea typeface="+mn-ea"/>
                <a:cs typeface="+mn-cs"/>
              </a:rPr>
              <a:t>Write down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the </a:t>
            </a:r>
            <a:r>
              <a:rPr kumimoji="0" lang="en-US" sz="2500" b="1" i="0" u="none" strike="noStrike" kern="1200" cap="none" spc="0" normalizeH="0" baseline="0" noProof="0" dirty="0">
                <a:ln>
                  <a:noFill/>
                </a:ln>
                <a:solidFill>
                  <a:prstClr val="black"/>
                </a:solidFill>
                <a:effectLst/>
                <a:uLnTx/>
                <a:uFillTx/>
                <a:latin typeface="Calibri" panose="020F0502020204030204"/>
                <a:ea typeface="+mn-ea"/>
                <a:cs typeface="+mn-cs"/>
              </a:rPr>
              <a:t>pages read, add a comment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about how they read or something they liked and then </a:t>
            </a:r>
            <a:r>
              <a:rPr kumimoji="0" lang="en-US" sz="2500" b="1" i="0" u="none" strike="noStrike" kern="1200" cap="none" spc="0" normalizeH="0" baseline="0" noProof="0" dirty="0">
                <a:ln>
                  <a:noFill/>
                </a:ln>
                <a:solidFill>
                  <a:prstClr val="black"/>
                </a:solidFill>
                <a:effectLst/>
                <a:uLnTx/>
                <a:uFillTx/>
                <a:latin typeface="Calibri" panose="020F0502020204030204"/>
                <a:ea typeface="+mn-ea"/>
                <a:cs typeface="+mn-cs"/>
              </a:rPr>
              <a:t>sign it</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If you read every night, you should have signed the diary 5 times in the week (or more including weekend)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smtClean="0">
                <a:ln>
                  <a:noFill/>
                </a:ln>
                <a:solidFill>
                  <a:prstClr val="black"/>
                </a:solidFill>
                <a:effectLst/>
                <a:uLnTx/>
                <a:uFillTx/>
                <a:latin typeface="Calibri" panose="020F0502020204030204"/>
                <a:ea typeface="+mn-ea"/>
                <a:cs typeface="+mn-cs"/>
              </a:rPr>
              <a:t>When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books are completed, comments will be reviewed, comprehension checked and then the book will be changed. </a:t>
            </a:r>
            <a:r>
              <a:rPr kumimoji="0" lang="en-US" sz="2500" b="1" i="0" u="none" strike="noStrike" kern="1200" cap="none" spc="0" normalizeH="0" baseline="0" noProof="0" dirty="0">
                <a:ln>
                  <a:noFill/>
                </a:ln>
                <a:solidFill>
                  <a:prstClr val="black"/>
                </a:solidFill>
                <a:effectLst/>
                <a:uLnTx/>
                <a:uFillTx/>
                <a:latin typeface="Calibri" panose="020F0502020204030204"/>
                <a:ea typeface="+mn-ea"/>
                <a:cs typeface="+mn-cs"/>
              </a:rPr>
              <a:t>If the diary isn’t signed, the book will not be changed</a:t>
            </a:r>
            <a:r>
              <a:rPr kumimoji="0" lang="en-US" sz="2500" b="1" i="0" u="none" strike="noStrike" kern="1200" cap="none" spc="0" normalizeH="0" baseline="0" noProof="0" dirty="0" smtClean="0">
                <a:ln>
                  <a:noFill/>
                </a:ln>
                <a:solidFill>
                  <a:prstClr val="black"/>
                </a:solidFill>
                <a:effectLst/>
                <a:uLnTx/>
                <a:uFillTx/>
                <a:latin typeface="Calibri" panose="020F0502020204030204"/>
                <a:ea typeface="+mn-ea"/>
                <a:cs typeface="+mn-cs"/>
              </a:rPr>
              <a:t>.</a:t>
            </a:r>
            <a:br>
              <a:rPr kumimoji="0" lang="en-US" sz="2500" b="1" i="0" u="none" strike="noStrike" kern="1200" cap="none" spc="0" normalizeH="0" baseline="0" noProof="0" dirty="0" smtClean="0">
                <a:ln>
                  <a:noFill/>
                </a:ln>
                <a:solidFill>
                  <a:prstClr val="black"/>
                </a:solidFill>
                <a:effectLst/>
                <a:uLnTx/>
                <a:uFillTx/>
                <a:latin typeface="Calibri" panose="020F0502020204030204"/>
                <a:ea typeface="+mn-ea"/>
                <a:cs typeface="+mn-cs"/>
              </a:rPr>
            </a:br>
            <a:r>
              <a:rPr kumimoji="0" lang="en-US" sz="2500" b="1" i="0" u="none" strike="noStrike" kern="1200" cap="none" spc="0" normalizeH="0" baseline="0" noProof="0" dirty="0" smtClean="0">
                <a:ln>
                  <a:noFill/>
                </a:ln>
                <a:solidFill>
                  <a:srgbClr val="FF0000"/>
                </a:solidFill>
                <a:effectLst/>
                <a:uLnTx/>
                <a:uFillTx/>
                <a:latin typeface="Calibri" panose="020F0502020204030204"/>
                <a:ea typeface="+mn-ea"/>
                <a:cs typeface="+mn-cs"/>
              </a:rPr>
              <a:t>**Reading</a:t>
            </a:r>
            <a:r>
              <a:rPr kumimoji="0" lang="en-US" sz="2500" b="1" i="0" u="none" strike="noStrike" kern="1200" cap="none" spc="0" normalizeH="0" noProof="0" dirty="0" smtClean="0">
                <a:ln>
                  <a:noFill/>
                </a:ln>
                <a:solidFill>
                  <a:srgbClr val="FF0000"/>
                </a:solidFill>
                <a:effectLst/>
                <a:uLnTx/>
                <a:uFillTx/>
                <a:latin typeface="Calibri" panose="020F0502020204030204"/>
                <a:ea typeface="+mn-ea"/>
                <a:cs typeface="+mn-cs"/>
              </a:rPr>
              <a:t> books will be changed on a Monday and Friday**</a:t>
            </a:r>
            <a:endParaRPr kumimoji="0" lang="en-US" sz="2500" b="1" i="0" u="none" strike="noStrike" kern="1200" cap="none" spc="0" normalizeH="0" baseline="0" noProof="0" dirty="0">
              <a:ln>
                <a:noFill/>
              </a:ln>
              <a:solidFill>
                <a:srgbClr val="FF0000"/>
              </a:solidFill>
              <a:effectLst/>
              <a:uLnTx/>
              <a:uFillTx/>
              <a:latin typeface="Calibri" panose="020F050202020403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2500" b="0" i="0" u="none" strike="noStrike" kern="1200" cap="none" spc="0" normalizeH="0" baseline="0" noProof="0" dirty="0" smtClean="0">
                <a:ln>
                  <a:noFill/>
                </a:ln>
                <a:solidFill>
                  <a:prstClr val="black"/>
                </a:solidFill>
                <a:effectLst/>
                <a:uLnTx/>
                <a:uFillTx/>
                <a:latin typeface="Calibri" panose="020F0502020204030204"/>
                <a:ea typeface="+mn-ea"/>
                <a:cs typeface="+mn-cs"/>
              </a:rPr>
              <a:t/>
            </a:r>
            <a:br>
              <a:rPr kumimoji="0" lang="en-US" sz="2500" b="0" i="0" u="none" strike="noStrike" kern="1200" cap="none" spc="0" normalizeH="0" baseline="0" noProof="0" dirty="0" smtClean="0">
                <a:ln>
                  <a:noFill/>
                </a:ln>
                <a:solidFill>
                  <a:prstClr val="black"/>
                </a:solidFill>
                <a:effectLst/>
                <a:uLnTx/>
                <a:uFillTx/>
                <a:latin typeface="Calibri" panose="020F0502020204030204"/>
                <a:ea typeface="+mn-ea"/>
                <a:cs typeface="+mn-cs"/>
              </a:rPr>
            </a:br>
            <a:r>
              <a:rPr kumimoji="0" lang="en-US" sz="2500" b="0" i="0" u="sng" strike="noStrike" kern="1200" cap="none" spc="0" normalizeH="0" baseline="0" noProof="0" dirty="0" smtClean="0">
                <a:ln>
                  <a:noFill/>
                </a:ln>
                <a:solidFill>
                  <a:prstClr val="black"/>
                </a:solidFill>
                <a:effectLst/>
                <a:uLnTx/>
                <a:uFillTx/>
                <a:latin typeface="Calibri" panose="020F0502020204030204"/>
                <a:ea typeface="+mn-ea"/>
                <a:cs typeface="+mn-cs"/>
              </a:rPr>
              <a:t>Reading Tokens</a:t>
            </a:r>
            <a:r>
              <a:rPr kumimoji="0" lang="en-US" sz="2500" b="0" i="0" strike="noStrike" kern="1200" cap="none" spc="0" normalizeH="0" baseline="0" noProof="0" dirty="0" smtClean="0">
                <a:ln>
                  <a:noFill/>
                </a:ln>
                <a:solidFill>
                  <a:prstClr val="black"/>
                </a:solidFill>
                <a:effectLst/>
                <a:uLnTx/>
                <a:uFillTx/>
                <a:latin typeface="Calibri" panose="020F0502020204030204"/>
                <a:ea typeface="+mn-ea"/>
                <a:cs typeface="+mn-cs"/>
              </a:rPr>
              <a:t>-</a:t>
            </a:r>
            <a:r>
              <a:rPr kumimoji="0" lang="en-US" sz="2500" b="0" i="0" strike="noStrike" kern="1200" cap="none" spc="0" normalizeH="0" noProof="0" dirty="0" smtClean="0">
                <a:ln>
                  <a:noFill/>
                </a:ln>
                <a:solidFill>
                  <a:prstClr val="black"/>
                </a:solidFill>
                <a:effectLst/>
                <a:uLnTx/>
                <a:uFillTx/>
                <a:latin typeface="Calibri" panose="020F0502020204030204"/>
                <a:ea typeface="+mn-ea"/>
                <a:cs typeface="+mn-cs"/>
              </a:rPr>
              <a:t> </a:t>
            </a:r>
            <a:r>
              <a:rPr kumimoji="0" lang="en-US" sz="2500" b="0" i="0" u="none" strike="noStrike" kern="1200" cap="none" spc="0" normalizeH="0" noProof="0" dirty="0" smtClean="0">
                <a:ln>
                  <a:noFill/>
                </a:ln>
                <a:solidFill>
                  <a:prstClr val="black"/>
                </a:solidFill>
                <a:effectLst/>
                <a:uLnTx/>
                <a:uFillTx/>
                <a:latin typeface="Calibri" panose="020F0502020204030204"/>
                <a:ea typeface="+mn-ea"/>
                <a:cs typeface="+mn-cs"/>
              </a:rPr>
              <a:t>Each time your child completes a home reading book, they will be given a sticker on their reading rainbow. If they complete 2 arcs of the rainbow, they will receive a token to exchange for a new book from the vending machine in the hall. </a:t>
            </a: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25779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1000"/>
                                        <p:tgtEl>
                                          <p:spTgt spid="7">
                                            <p:txEl>
                                              <p:pRg st="2" end="2"/>
                                            </p:txEl>
                                          </p:spTgt>
                                        </p:tgtEl>
                                      </p:cBhvr>
                                    </p:animEffect>
                                    <p:anim calcmode="lin" valueType="num">
                                      <p:cBhvr>
                                        <p:cTn id="8"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fade">
                                      <p:cBhvr>
                                        <p:cTn id="12" dur="1000"/>
                                        <p:tgtEl>
                                          <p:spTgt spid="7">
                                            <p:txEl>
                                              <p:pRg st="3" end="3"/>
                                            </p:txEl>
                                          </p:spTgt>
                                        </p:tgtEl>
                                      </p:cBhvr>
                                    </p:animEffect>
                                    <p:anim calcmode="lin" valueType="num">
                                      <p:cBhvr>
                                        <p:cTn id="13"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fade">
                                      <p:cBhvr>
                                        <p:cTn id="19" dur="1000"/>
                                        <p:tgtEl>
                                          <p:spTgt spid="7">
                                            <p:txEl>
                                              <p:pRg st="4" end="4"/>
                                            </p:txEl>
                                          </p:spTgt>
                                        </p:tgtEl>
                                      </p:cBhvr>
                                    </p:animEffect>
                                    <p:anim calcmode="lin" valueType="num">
                                      <p:cBhvr>
                                        <p:cTn id="20"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1000"/>
                                        <p:tgtEl>
                                          <p:spTgt spid="7">
                                            <p:txEl>
                                              <p:pRg st="5" end="5"/>
                                            </p:txEl>
                                          </p:spTgt>
                                        </p:tgtEl>
                                      </p:cBhvr>
                                    </p:animEffect>
                                    <p:anim calcmode="lin" valueType="num">
                                      <p:cBhvr>
                                        <p:cTn id="27"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fade">
                                      <p:cBhvr>
                                        <p:cTn id="33" dur="1000"/>
                                        <p:tgtEl>
                                          <p:spTgt spid="7">
                                            <p:txEl>
                                              <p:pRg st="6" end="6"/>
                                            </p:txEl>
                                          </p:spTgt>
                                        </p:tgtEl>
                                      </p:cBhvr>
                                    </p:animEffect>
                                    <p:anim calcmode="lin" valueType="num">
                                      <p:cBhvr>
                                        <p:cTn id="34"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2940040" y="123031"/>
            <a:ext cx="6311921" cy="769441"/>
          </a:xfrm>
          <a:prstGeom prst="rect">
            <a:avLst/>
          </a:prstGeom>
          <a:noFill/>
        </p:spPr>
        <p:txBody>
          <a:bodyPr wrap="none" rtlCol="0">
            <a:spAutoFit/>
          </a:bodyPr>
          <a:lstStyle/>
          <a:p>
            <a:r>
              <a:rPr lang="en-US" sz="4400" b="1" dirty="0"/>
              <a:t>Homework in </a:t>
            </a:r>
            <a:r>
              <a:rPr lang="en-US" sz="4400" b="1" dirty="0" smtClean="0"/>
              <a:t>Beech Class </a:t>
            </a:r>
            <a:endParaRPr lang="en-US" sz="4400" b="1" dirty="0"/>
          </a:p>
        </p:txBody>
      </p:sp>
      <p:sp>
        <p:nvSpPr>
          <p:cNvPr id="6" name="TextBox 5">
            <a:extLst>
              <a:ext uri="{FF2B5EF4-FFF2-40B4-BE49-F238E27FC236}">
                <a16:creationId xmlns:a16="http://schemas.microsoft.com/office/drawing/2014/main" id="{046F2DF1-4C72-7E44-B34F-3655B0CF43E6}"/>
              </a:ext>
            </a:extLst>
          </p:cNvPr>
          <p:cNvSpPr txBox="1"/>
          <p:nvPr/>
        </p:nvSpPr>
        <p:spPr>
          <a:xfrm>
            <a:off x="1254902" y="892472"/>
            <a:ext cx="9855840" cy="461665"/>
          </a:xfrm>
          <a:prstGeom prst="rect">
            <a:avLst/>
          </a:prstGeom>
          <a:noFill/>
        </p:spPr>
        <p:txBody>
          <a:bodyPr wrap="none" rtlCol="0">
            <a:spAutoFit/>
          </a:bodyPr>
          <a:lstStyle/>
          <a:p>
            <a:r>
              <a:rPr lang="en-US" sz="2400" dirty="0"/>
              <a:t>We want to make homework as straight forward and stress free for everyone!</a:t>
            </a:r>
          </a:p>
        </p:txBody>
      </p:sp>
      <p:sp>
        <p:nvSpPr>
          <p:cNvPr id="8" name="TextBox 7">
            <a:extLst>
              <a:ext uri="{FF2B5EF4-FFF2-40B4-BE49-F238E27FC236}">
                <a16:creationId xmlns:a16="http://schemas.microsoft.com/office/drawing/2014/main" id="{9EE45B15-BD7F-1C66-E5B2-EF4870E3D00D}"/>
              </a:ext>
            </a:extLst>
          </p:cNvPr>
          <p:cNvSpPr txBox="1"/>
          <p:nvPr/>
        </p:nvSpPr>
        <p:spPr>
          <a:xfrm>
            <a:off x="577298" y="1980141"/>
            <a:ext cx="11211048" cy="2215991"/>
          </a:xfrm>
          <a:prstGeom prst="rect">
            <a:avLst/>
          </a:prstGeom>
          <a:noFill/>
        </p:spPr>
        <p:txBody>
          <a:bodyPr wrap="square" rtlCol="0">
            <a:spAutoFit/>
          </a:bodyPr>
          <a:lstStyle/>
          <a:p>
            <a:pPr marL="342900" indent="-342900">
              <a:buFont typeface="Arial" panose="020B0604020202020204" pitchFamily="34" charset="0"/>
              <a:buChar char="•"/>
            </a:pPr>
            <a:r>
              <a:rPr lang="en-US" sz="2300" b="1" dirty="0"/>
              <a:t>Reading</a:t>
            </a:r>
            <a:r>
              <a:rPr lang="en-US" sz="2300" dirty="0"/>
              <a:t> – the main one! Every night</a:t>
            </a:r>
            <a:r>
              <a:rPr lang="en-US" sz="2300" dirty="0" smtClean="0"/>
              <a:t>.</a:t>
            </a:r>
          </a:p>
          <a:p>
            <a:pPr marL="342900" indent="-342900">
              <a:buFont typeface="Arial" panose="020B0604020202020204" pitchFamily="34" charset="0"/>
              <a:buChar char="•"/>
            </a:pPr>
            <a:r>
              <a:rPr lang="en-US" sz="2300" b="1" dirty="0" err="1" smtClean="0"/>
              <a:t>Purplemash</a:t>
            </a:r>
            <a:r>
              <a:rPr lang="en-US" sz="2300" dirty="0" smtClean="0"/>
              <a:t> - </a:t>
            </a:r>
            <a:r>
              <a:rPr lang="en-US" sz="2300" dirty="0"/>
              <a:t>child’s passwords and </a:t>
            </a:r>
            <a:r>
              <a:rPr lang="en-US" sz="2300" dirty="0" smtClean="0"/>
              <a:t>logins and passwords </a:t>
            </a:r>
            <a:r>
              <a:rPr lang="en-US" sz="2300" dirty="0"/>
              <a:t>are stuck in the inside cover of your child’s reading diary</a:t>
            </a:r>
            <a:r>
              <a:rPr lang="en-US" sz="2300" dirty="0" smtClean="0"/>
              <a:t>. There will be 2 tasks set each week, linked to the </a:t>
            </a:r>
            <a:r>
              <a:rPr lang="en-US" sz="2300" dirty="0" err="1" smtClean="0"/>
              <a:t>Maths</a:t>
            </a:r>
            <a:r>
              <a:rPr lang="en-US" sz="2300" dirty="0" smtClean="0"/>
              <a:t> and Spellings done in class that week.</a:t>
            </a:r>
            <a:endParaRPr lang="en-US" sz="2300" dirty="0"/>
          </a:p>
          <a:p>
            <a:pPr algn="ctr"/>
            <a:r>
              <a:rPr lang="en-US" sz="2300" dirty="0"/>
              <a:t>         </a:t>
            </a:r>
            <a:r>
              <a:rPr lang="en-US" sz="2300" b="1" dirty="0" smtClean="0">
                <a:solidFill>
                  <a:srgbClr val="7030A0"/>
                </a:solidFill>
              </a:rPr>
              <a:t>Homework will be given out on Mondays and will need to </a:t>
            </a:r>
            <a:r>
              <a:rPr lang="en-US" sz="2300" b="1" dirty="0">
                <a:solidFill>
                  <a:srgbClr val="7030A0"/>
                </a:solidFill>
              </a:rPr>
              <a:t>be completed by the following </a:t>
            </a:r>
            <a:r>
              <a:rPr lang="en-US" sz="2300" b="1" dirty="0" smtClean="0">
                <a:solidFill>
                  <a:srgbClr val="7030A0"/>
                </a:solidFill>
              </a:rPr>
              <a:t>Monday. </a:t>
            </a:r>
            <a:endParaRPr lang="en-US" sz="2300" b="1" dirty="0">
              <a:solidFill>
                <a:srgbClr val="7030A0"/>
              </a:solidFill>
            </a:endParaRPr>
          </a:p>
        </p:txBody>
      </p:sp>
    </p:spTree>
    <p:extLst>
      <p:ext uri="{BB962C8B-B14F-4D97-AF65-F5344CB8AC3E}">
        <p14:creationId xmlns:p14="http://schemas.microsoft.com/office/powerpoint/2010/main" val="912650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910225" cy="646331"/>
          </a:xfrm>
          <a:prstGeom prst="rect">
            <a:avLst/>
          </a:prstGeom>
          <a:noFill/>
        </p:spPr>
        <p:txBody>
          <a:bodyPr wrap="none" rtlCol="0">
            <a:spAutoFit/>
          </a:bodyPr>
          <a:lstStyle/>
          <a:p>
            <a:r>
              <a:rPr lang="en-US" sz="3600" b="1" dirty="0"/>
              <a:t>Communicating with class teachers</a:t>
            </a:r>
          </a:p>
        </p:txBody>
      </p:sp>
      <p:sp>
        <p:nvSpPr>
          <p:cNvPr id="7" name="TextBox 6">
            <a:extLst>
              <a:ext uri="{FF2B5EF4-FFF2-40B4-BE49-F238E27FC236}">
                <a16:creationId xmlns:a16="http://schemas.microsoft.com/office/drawing/2014/main" id="{233F4132-ED05-1EC0-E74F-2D811B78A0EB}"/>
              </a:ext>
            </a:extLst>
          </p:cNvPr>
          <p:cNvSpPr txBox="1"/>
          <p:nvPr/>
        </p:nvSpPr>
        <p:spPr>
          <a:xfrm>
            <a:off x="391560" y="1709541"/>
            <a:ext cx="11408879" cy="3939540"/>
          </a:xfrm>
          <a:prstGeom prst="rect">
            <a:avLst/>
          </a:prstGeom>
          <a:noFill/>
        </p:spPr>
        <p:txBody>
          <a:bodyPr wrap="square" rtlCol="0">
            <a:spAutoFit/>
          </a:bodyPr>
          <a:lstStyle/>
          <a:p>
            <a:r>
              <a:rPr lang="en-US" sz="2500" dirty="0" smtClean="0"/>
              <a:t>Please </a:t>
            </a:r>
            <a:r>
              <a:rPr lang="en-US" sz="2500" dirty="0"/>
              <a:t>talk to us if you have any questions, queries or problems – don’t let things brew and stew. We want to know so we can sort things out. </a:t>
            </a:r>
          </a:p>
          <a:p>
            <a:endParaRPr lang="en-US" sz="2500" dirty="0"/>
          </a:p>
          <a:p>
            <a:pPr marL="342900" indent="-342900">
              <a:buFont typeface="Arial" panose="020B0604020202020204" pitchFamily="34" charset="0"/>
              <a:buChar char="•"/>
            </a:pPr>
            <a:r>
              <a:rPr lang="en-US" sz="2500" dirty="0"/>
              <a:t>Write a message in the </a:t>
            </a:r>
            <a:r>
              <a:rPr lang="en-US" sz="2500" b="1" dirty="0"/>
              <a:t>reading diary</a:t>
            </a:r>
          </a:p>
          <a:p>
            <a:pPr marL="342900" indent="-342900">
              <a:buFont typeface="Arial" panose="020B0604020202020204" pitchFamily="34" charset="0"/>
              <a:buChar char="•"/>
            </a:pPr>
            <a:r>
              <a:rPr lang="en-US" sz="2500" dirty="0"/>
              <a:t>Leave a message with the </a:t>
            </a:r>
            <a:r>
              <a:rPr lang="en-US" sz="2500" b="1" dirty="0"/>
              <a:t>staff member on duty in a morning </a:t>
            </a:r>
            <a:r>
              <a:rPr lang="en-US" sz="2500" dirty="0"/>
              <a:t>– messages are passed on when they come in</a:t>
            </a:r>
          </a:p>
          <a:p>
            <a:pPr marL="342900" indent="-342900">
              <a:buFont typeface="Arial" panose="020B0604020202020204" pitchFamily="34" charset="0"/>
              <a:buChar char="•"/>
            </a:pPr>
            <a:r>
              <a:rPr lang="en-US" sz="2500" dirty="0"/>
              <a:t>Talk to us </a:t>
            </a:r>
            <a:r>
              <a:rPr lang="en-US" sz="2500" b="1" dirty="0"/>
              <a:t>at the end of the day </a:t>
            </a:r>
            <a:r>
              <a:rPr lang="en-US" sz="2500" dirty="0"/>
              <a:t>(or if we are unable to talk there and then, we can arrange a suitable time)</a:t>
            </a:r>
          </a:p>
          <a:p>
            <a:pPr marL="342900" indent="-342900">
              <a:buFont typeface="Arial" panose="020B0604020202020204" pitchFamily="34" charset="0"/>
              <a:buChar char="•"/>
            </a:pPr>
            <a:r>
              <a:rPr lang="en-US" sz="2500" b="1" dirty="0"/>
              <a:t>Arrange a meeting </a:t>
            </a:r>
            <a:r>
              <a:rPr lang="en-US" sz="2500" dirty="0"/>
              <a:t>with us</a:t>
            </a:r>
          </a:p>
          <a:p>
            <a:endParaRPr lang="en-US" sz="2500" dirty="0"/>
          </a:p>
        </p:txBody>
      </p:sp>
    </p:spTree>
    <p:extLst>
      <p:ext uri="{BB962C8B-B14F-4D97-AF65-F5344CB8AC3E}">
        <p14:creationId xmlns:p14="http://schemas.microsoft.com/office/powerpoint/2010/main" val="3074522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830378" y="1946496"/>
            <a:ext cx="156721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ea typeface="Cambria"/>
              </a:rPr>
              <a:t>Class Teacher</a:t>
            </a:r>
            <a:endParaRPr lang="en-US" sz="2400"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655366" y="2921266"/>
            <a:ext cx="3056392"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ea typeface="Cambria"/>
              </a:rPr>
              <a:t>Key Stage Leaders</a:t>
            </a:r>
          </a:p>
          <a:p>
            <a:pPr algn="ctr"/>
            <a:r>
              <a:rPr lang="en-US" dirty="0">
                <a:cs typeface="Calibri" panose="020F0502020204030204"/>
              </a:rPr>
              <a:t>(KS1 </a:t>
            </a:r>
            <a:r>
              <a:rPr lang="en-US" dirty="0" err="1">
                <a:cs typeface="Calibri" panose="020F0502020204030204"/>
              </a:rPr>
              <a:t>Mr</a:t>
            </a:r>
            <a:r>
              <a:rPr lang="en-US" dirty="0">
                <a:cs typeface="Calibri" panose="020F0502020204030204"/>
              </a:rPr>
              <a:t> Sudell, KS2 </a:t>
            </a:r>
            <a:r>
              <a:rPr lang="en-US" dirty="0" err="1" smtClean="0">
                <a:cs typeface="Calibri" panose="020F0502020204030204"/>
              </a:rPr>
              <a:t>Mrs</a:t>
            </a:r>
            <a:r>
              <a:rPr lang="en-US" dirty="0" smtClean="0">
                <a:cs typeface="Calibri" panose="020F0502020204030204"/>
              </a:rPr>
              <a:t> Riley)</a:t>
            </a:r>
            <a:endParaRPr lang="en-US" dirty="0">
              <a:cs typeface="Calibri" panose="020F0502020204030204"/>
            </a:endParaRPr>
          </a:p>
        </p:txBody>
      </p:sp>
      <p:sp>
        <p:nvSpPr>
          <p:cNvPr id="13" name="TextBox 12">
            <a:extLst>
              <a:ext uri="{FF2B5EF4-FFF2-40B4-BE49-F238E27FC236}">
                <a16:creationId xmlns:a16="http://schemas.microsoft.com/office/drawing/2014/main" id="{5512B806-B483-7F92-CE30-C9D1B0D54C84}"/>
              </a:ext>
            </a:extLst>
          </p:cNvPr>
          <p:cNvSpPr txBox="1"/>
          <p:nvPr/>
        </p:nvSpPr>
        <p:spPr>
          <a:xfrm>
            <a:off x="7749926" y="3885700"/>
            <a:ext cx="1923664"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ea typeface="Cambria"/>
                <a:cs typeface="Calibri"/>
              </a:rPr>
              <a:t>Deputy Head</a:t>
            </a:r>
          </a:p>
          <a:p>
            <a:pPr algn="ctr"/>
            <a:r>
              <a:rPr lang="en-US" dirty="0" err="1">
                <a:cs typeface="Calibri"/>
              </a:rPr>
              <a:t>Mrs</a:t>
            </a:r>
            <a:r>
              <a:rPr lang="en-US" dirty="0">
                <a:cs typeface="Calibri"/>
              </a:rPr>
              <a:t> Duffy</a:t>
            </a:r>
            <a:endParaRPr lang="en-US"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375085" y="4848569"/>
            <a:ext cx="2146852"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smtClean="0">
                <a:ea typeface="Cambria"/>
                <a:cs typeface="Calibri"/>
              </a:rPr>
              <a:t>Head Teacher</a:t>
            </a:r>
            <a:endParaRPr lang="en-US" sz="2400" dirty="0">
              <a:ea typeface="Cambria"/>
              <a:cs typeface="Calibri"/>
            </a:endParaRPr>
          </a:p>
          <a:p>
            <a:pPr algn="ctr"/>
            <a:r>
              <a:rPr lang="en-US" dirty="0" err="1" smtClean="0">
                <a:cs typeface="Calibri"/>
              </a:rPr>
              <a:t>Mr</a:t>
            </a:r>
            <a:r>
              <a:rPr lang="en-US" dirty="0" smtClean="0">
                <a:cs typeface="Calibri"/>
              </a:rPr>
              <a:t> Pritchard</a:t>
            </a:r>
            <a:endParaRPr lang="en-US" dirty="0"/>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TextBox 19">
            <a:extLst>
              <a:ext uri="{FF2B5EF4-FFF2-40B4-BE49-F238E27FC236}">
                <a16:creationId xmlns:a16="http://schemas.microsoft.com/office/drawing/2014/main" id="{E634B33C-4505-2CF8-A7F1-56E3A4D10A93}"/>
              </a:ext>
            </a:extLst>
          </p:cNvPr>
          <p:cNvSpPr txBox="1"/>
          <p:nvPr/>
        </p:nvSpPr>
        <p:spPr>
          <a:xfrm>
            <a:off x="3710912" y="6041181"/>
            <a:ext cx="6945299" cy="461665"/>
          </a:xfrm>
          <a:prstGeom prst="rect">
            <a:avLst/>
          </a:prstGeom>
          <a:noFill/>
        </p:spPr>
        <p:txBody>
          <a:bodyPr wrap="none" rtlCol="0">
            <a:spAutoFit/>
          </a:bodyPr>
          <a:lstStyle/>
          <a:p>
            <a:r>
              <a:rPr lang="en-US" sz="2400" dirty="0"/>
              <a:t>If the issue concerns </a:t>
            </a:r>
            <a:r>
              <a:rPr lang="en-US" sz="2400" dirty="0" smtClean="0"/>
              <a:t>SEN </a:t>
            </a:r>
            <a:r>
              <a:rPr lang="en-US" sz="2400" dirty="0"/>
              <a:t>our SENCo is </a:t>
            </a:r>
            <a:r>
              <a:rPr lang="en-US" sz="2400" dirty="0" err="1"/>
              <a:t>Mrs</a:t>
            </a:r>
            <a:r>
              <a:rPr lang="en-US" sz="2400" dirty="0"/>
              <a:t> Richardson</a:t>
            </a:r>
          </a:p>
        </p:txBody>
      </p:sp>
    </p:spTree>
    <p:extLst>
      <p:ext uri="{BB962C8B-B14F-4D97-AF65-F5344CB8AC3E}">
        <p14:creationId xmlns:p14="http://schemas.microsoft.com/office/powerpoint/2010/main" val="1472097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1206</Words>
  <Application>Microsoft Office PowerPoint</Application>
  <PresentationFormat>Widescreen</PresentationFormat>
  <Paragraphs>108</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Cambria</vt:lpstr>
      <vt:lpstr>Times New Roman</vt: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J Sudell</cp:lastModifiedBy>
  <cp:revision>39</cp:revision>
  <dcterms:created xsi:type="dcterms:W3CDTF">2022-09-04T13:03:29Z</dcterms:created>
  <dcterms:modified xsi:type="dcterms:W3CDTF">2023-09-18T06:55:48Z</dcterms:modified>
</cp:coreProperties>
</file>