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61" r:id="rId2"/>
    <p:sldId id="259" r:id="rId3"/>
    <p:sldId id="260" r:id="rId4"/>
    <p:sldId id="271" r:id="rId5"/>
    <p:sldId id="274" r:id="rId6"/>
    <p:sldId id="262" r:id="rId7"/>
    <p:sldId id="263" r:id="rId8"/>
    <p:sldId id="265" r:id="rId9"/>
    <p:sldId id="267" r:id="rId10"/>
    <p:sldId id="268" r:id="rId11"/>
    <p:sldId id="264" r:id="rId12"/>
    <p:sldId id="269" r:id="rId13"/>
    <p:sldId id="270" r:id="rId14"/>
    <p:sldId id="275" r:id="rId15"/>
    <p:sldId id="273"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6327"/>
  </p:normalViewPr>
  <p:slideViewPr>
    <p:cSldViewPr snapToGrid="0">
      <p:cViewPr varScale="1">
        <p:scale>
          <a:sx n="77" d="100"/>
          <a:sy n="77" d="100"/>
        </p:scale>
        <p:origin x="9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D0D6E-DF6D-6742-843E-B1482FF1B650}" type="datetimeFigureOut">
              <a:rPr lang="en-US" smtClean="0"/>
              <a:t>9/12/2023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620CA5-27CA-3D4C-9B48-19507F747B34}" type="slidenum">
              <a:rPr lang="en-US" smtClean="0"/>
              <a:t>‹#›</a:t>
            </a:fld>
            <a:endParaRPr lang="en-US"/>
          </a:p>
        </p:txBody>
      </p:sp>
    </p:spTree>
    <p:extLst>
      <p:ext uri="{BB962C8B-B14F-4D97-AF65-F5344CB8AC3E}">
        <p14:creationId xmlns:p14="http://schemas.microsoft.com/office/powerpoint/2010/main" val="75459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Explain the importance of partnership working</a:t>
            </a:r>
          </a:p>
        </p:txBody>
      </p:sp>
      <p:sp>
        <p:nvSpPr>
          <p:cNvPr id="4" name="Slide Number Placeholder 3"/>
          <p:cNvSpPr>
            <a:spLocks noGrp="1"/>
          </p:cNvSpPr>
          <p:nvPr>
            <p:ph type="sldNum" sz="quarter" idx="5"/>
          </p:nvPr>
        </p:nvSpPr>
        <p:spPr/>
        <p:txBody>
          <a:bodyPr/>
          <a:lstStyle/>
          <a:p>
            <a:fld id="{7D4F47A0-E25E-4C8E-9672-184EA1CC2EA3}" type="slidenum">
              <a:t>2</a:t>
            </a:fld>
            <a:endParaRPr lang="en-US"/>
          </a:p>
        </p:txBody>
      </p:sp>
    </p:spTree>
    <p:extLst>
      <p:ext uri="{BB962C8B-B14F-4D97-AF65-F5344CB8AC3E}">
        <p14:creationId xmlns:p14="http://schemas.microsoft.com/office/powerpoint/2010/main" val="993051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54F3-0982-78FE-6A71-83CE9AC6C59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90FC5E-B59B-D288-97D9-E7C236CF8D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B72927C-5CDC-04FF-D6FD-28E3276FA923}"/>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BFDB1941-E3C6-502D-CB27-721E6B69C3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1F53EF-E3EF-58BD-550D-07AF03A5D30D}"/>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052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7B4A1-E66A-46E2-5896-2148711CFB8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7E124B1-0A51-69AC-530E-E84A2E702D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0260-D877-B285-A53A-F190124FFF9A}"/>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526614F1-FB4F-9B72-B877-396381369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FC4372-401C-27F4-DE71-F40F2E71135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91915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B96FB8-9C5C-8EEE-025B-39E514DF3F5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B570392-5B9B-B87B-B1F3-7D1BC8ABD05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8F0D5C2-48FE-A8BC-DA80-D1546B19AF69}"/>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491E0509-165B-B0C9-64E4-93EE09D0FE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55FC45-7048-B174-31BF-881D4657AEFA}"/>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240146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45FEE-1242-6C3C-81BC-C4E1F544E7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6D07C92-7034-E6F8-3F30-3D4EAFC035F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2918F02-A23D-2D91-62B3-6930902C9566}"/>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6DE81CBA-2FAF-C1C2-13C6-D07ADD01E4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134D00-E87F-0E8A-1511-F71171D4A677}"/>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20147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B6A2-1A74-02D6-5435-B9F533CE111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0C8C2A85-F538-FAC0-4F43-2CB83AC1E4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69B7AB-4114-76F7-224D-9B3BDB2E0149}"/>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2678B2A5-6960-C343-89A2-63B4A7FBB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DD8E93-EA02-CC4D-A5E7-D26991FA6650}"/>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2083157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2BCE-4C98-AFFD-7E8D-1868D8AA75FB}"/>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E1B7633-AA4B-DBD0-120A-47A99F026CD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CC85264-33B5-C298-7695-AA2479F7C07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F90E9BD-14C9-33F0-1E79-86A8E36168D1}"/>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6" name="Footer Placeholder 5">
            <a:extLst>
              <a:ext uri="{FF2B5EF4-FFF2-40B4-BE49-F238E27FC236}">
                <a16:creationId xmlns:a16="http://schemas.microsoft.com/office/drawing/2014/main" id="{9F008BD1-2EB3-08BA-A846-A593A60A4B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DCDBD3-F9EF-7AD7-9052-5E74BD06EA63}"/>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4515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24107-A33D-88D3-3C57-4A1192E792F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64B094E-EE60-9041-3ECB-A557793B6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4D904AC-FA79-8F6A-57AD-3692544474C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509C1A80-243B-BC93-F617-A6AE755B57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1F93D43-E208-2AF0-82A7-2E0A9E079FB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416A5A2-52F7-5463-B287-CEC418EA1B76}"/>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8" name="Footer Placeholder 7">
            <a:extLst>
              <a:ext uri="{FF2B5EF4-FFF2-40B4-BE49-F238E27FC236}">
                <a16:creationId xmlns:a16="http://schemas.microsoft.com/office/drawing/2014/main" id="{865BF99D-B514-A5E2-2864-1AED2B02C7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509051-D119-4930-4E6B-7D7ACAF91298}"/>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4092947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1D978-61B7-F095-1B2F-EF0204C7063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30933AE-AD68-1F5E-FFBB-4454F5165BB9}"/>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4" name="Footer Placeholder 3">
            <a:extLst>
              <a:ext uri="{FF2B5EF4-FFF2-40B4-BE49-F238E27FC236}">
                <a16:creationId xmlns:a16="http://schemas.microsoft.com/office/drawing/2014/main" id="{E5D1B04F-4276-C977-9BB4-D14FF46888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674C6F-1C3B-EE86-C90E-A1146ACF32E4}"/>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33455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57E187-2E5D-FCA3-8A7B-8EB3CD243998}"/>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3" name="Footer Placeholder 2">
            <a:extLst>
              <a:ext uri="{FF2B5EF4-FFF2-40B4-BE49-F238E27FC236}">
                <a16:creationId xmlns:a16="http://schemas.microsoft.com/office/drawing/2014/main" id="{6BFEB1A8-0E30-31CB-11B5-841C7FC0BB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36B4B7-5A1C-06B7-D0A7-C8D78244A765}"/>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726315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11245-7F55-7AB4-53E3-6FA2C5EB575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6A3CAD6-9706-3099-15ED-1BE2E32C7B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491CFC8-CCAE-7060-2A04-D641946195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D186B96-172F-65DC-9194-BB164EFF2B2D}"/>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6" name="Footer Placeholder 5">
            <a:extLst>
              <a:ext uri="{FF2B5EF4-FFF2-40B4-BE49-F238E27FC236}">
                <a16:creationId xmlns:a16="http://schemas.microsoft.com/office/drawing/2014/main" id="{EB12EAD1-DC85-266F-B504-69BF3DB3E9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BDA25-D308-1ADE-E6F0-894DA8F627DB}"/>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653096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11743-301F-C862-E46D-04C5BE9237C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1E7C068-67D7-A45F-A38D-9CFCEFF6A0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4E0A3BF-7847-3251-F3B1-953B1AA56B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F55B3F8-49BC-9F72-A043-980BF30B1FEA}"/>
              </a:ext>
            </a:extLst>
          </p:cNvPr>
          <p:cNvSpPr>
            <a:spLocks noGrp="1"/>
          </p:cNvSpPr>
          <p:nvPr>
            <p:ph type="dt" sz="half" idx="10"/>
          </p:nvPr>
        </p:nvSpPr>
        <p:spPr/>
        <p:txBody>
          <a:bodyPr/>
          <a:lstStyle/>
          <a:p>
            <a:fld id="{7187CC36-1ABB-0441-BACA-10D617B38A3E}" type="datetimeFigureOut">
              <a:rPr lang="en-US" smtClean="0"/>
              <a:t>9/12/2023</a:t>
            </a:fld>
            <a:endParaRPr lang="en-US"/>
          </a:p>
        </p:txBody>
      </p:sp>
      <p:sp>
        <p:nvSpPr>
          <p:cNvPr id="6" name="Footer Placeholder 5">
            <a:extLst>
              <a:ext uri="{FF2B5EF4-FFF2-40B4-BE49-F238E27FC236}">
                <a16:creationId xmlns:a16="http://schemas.microsoft.com/office/drawing/2014/main" id="{8B84E48B-1FBB-FADD-DC01-4E858D5DB8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328398-96B6-A32C-061D-D0D4386C1046}"/>
              </a:ext>
            </a:extLst>
          </p:cNvPr>
          <p:cNvSpPr>
            <a:spLocks noGrp="1"/>
          </p:cNvSpPr>
          <p:nvPr>
            <p:ph type="sldNum" sz="quarter" idx="12"/>
          </p:nvPr>
        </p:nvSpPr>
        <p:spPr/>
        <p:txBody>
          <a:bodyPr/>
          <a:lstStyle/>
          <a:p>
            <a:fld id="{F0CFCE8D-2C34-3141-8920-163E036E6C36}" type="slidenum">
              <a:rPr lang="en-US" smtClean="0"/>
              <a:t>‹#›</a:t>
            </a:fld>
            <a:endParaRPr lang="en-US"/>
          </a:p>
        </p:txBody>
      </p:sp>
    </p:spTree>
    <p:extLst>
      <p:ext uri="{BB962C8B-B14F-4D97-AF65-F5344CB8AC3E}">
        <p14:creationId xmlns:p14="http://schemas.microsoft.com/office/powerpoint/2010/main" val="106793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F962-A5FA-200B-FC7C-90380878E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3470019-809D-C0BC-DD33-401F3CE91D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C050EFE-DDE7-E8D6-473F-3E8050C8E0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7CC36-1ABB-0441-BACA-10D617B38A3E}" type="datetimeFigureOut">
              <a:rPr lang="en-US" smtClean="0"/>
              <a:t>9/12/2023</a:t>
            </a:fld>
            <a:endParaRPr lang="en-US"/>
          </a:p>
        </p:txBody>
      </p:sp>
      <p:sp>
        <p:nvSpPr>
          <p:cNvPr id="5" name="Footer Placeholder 4">
            <a:extLst>
              <a:ext uri="{FF2B5EF4-FFF2-40B4-BE49-F238E27FC236}">
                <a16:creationId xmlns:a16="http://schemas.microsoft.com/office/drawing/2014/main" id="{D3EEA13B-5A93-06FC-C68D-AD4F8A9760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BE9FFD-1657-FFE9-1699-F963B6C0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CE8D-2C34-3141-8920-163E036E6C36}" type="slidenum">
              <a:rPr lang="en-US" smtClean="0"/>
              <a:t>‹#›</a:t>
            </a:fld>
            <a:endParaRPr lang="en-US"/>
          </a:p>
        </p:txBody>
      </p:sp>
    </p:spTree>
    <p:extLst>
      <p:ext uri="{BB962C8B-B14F-4D97-AF65-F5344CB8AC3E}">
        <p14:creationId xmlns:p14="http://schemas.microsoft.com/office/powerpoint/2010/main" val="648018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0"/>
            <a:ext cx="4865205" cy="226140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cs typeface="Calibri Light"/>
              </a:rPr>
              <a:t>Meet The Teacher Session</a:t>
            </a:r>
            <a:endParaRPr lang="en-US" sz="4800" b="1" u="sng" dirty="0">
              <a:solidFill>
                <a:schemeClr val="bg1"/>
              </a:solidFill>
              <a:latin typeface="+mn-lt"/>
              <a:ea typeface="Cambria"/>
            </a:endParaRPr>
          </a:p>
        </p:txBody>
      </p:sp>
      <p:sp>
        <p:nvSpPr>
          <p:cNvPr id="6" name="Subtitle 2">
            <a:extLst>
              <a:ext uri="{FF2B5EF4-FFF2-40B4-BE49-F238E27FC236}">
                <a16:creationId xmlns:a16="http://schemas.microsoft.com/office/drawing/2014/main" id="{EADF8AC4-EB7C-028D-90E4-06C6A014F625}"/>
              </a:ext>
            </a:extLst>
          </p:cNvPr>
          <p:cNvSpPr txBox="1">
            <a:spLocks/>
          </p:cNvSpPr>
          <p:nvPr/>
        </p:nvSpPr>
        <p:spPr>
          <a:xfrm>
            <a:off x="487687" y="1756260"/>
            <a:ext cx="4501083" cy="40567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200" b="1" dirty="0">
                <a:solidFill>
                  <a:srgbClr val="C00000"/>
                </a:solidFill>
                <a:ea typeface="Cambria"/>
                <a:cs typeface="Calibri"/>
              </a:rPr>
              <a:t>Welcome to Cherry Class.</a:t>
            </a:r>
          </a:p>
          <a:p>
            <a:pPr marL="0" indent="0" algn="ctr">
              <a:buNone/>
            </a:pPr>
            <a:r>
              <a:rPr lang="en-US" sz="3200" dirty="0">
                <a:solidFill>
                  <a:schemeClr val="bg1"/>
                </a:solidFill>
                <a:cs typeface="Calibri"/>
              </a:rPr>
              <a:t>Class Teachers: </a:t>
            </a:r>
          </a:p>
          <a:p>
            <a:pPr marL="0" indent="0" algn="ctr">
              <a:buNone/>
            </a:pPr>
            <a:r>
              <a:rPr lang="en-US" sz="3200" dirty="0">
                <a:solidFill>
                  <a:schemeClr val="bg1"/>
                </a:solidFill>
                <a:cs typeface="Calibri"/>
              </a:rPr>
              <a:t>Miss Hartley (Mon-Thurs)</a:t>
            </a:r>
          </a:p>
          <a:p>
            <a:pPr marL="0" indent="0" algn="ctr">
              <a:buNone/>
            </a:pPr>
            <a:r>
              <a:rPr lang="en-US" sz="3200" dirty="0" err="1">
                <a:solidFill>
                  <a:schemeClr val="bg1"/>
                </a:solidFill>
                <a:cs typeface="Calibri"/>
              </a:rPr>
              <a:t>Mrs</a:t>
            </a:r>
            <a:r>
              <a:rPr lang="en-US" sz="3200" dirty="0">
                <a:solidFill>
                  <a:schemeClr val="bg1"/>
                </a:solidFill>
                <a:cs typeface="Calibri"/>
              </a:rPr>
              <a:t> Hayward (Friday)</a:t>
            </a:r>
          </a:p>
          <a:p>
            <a:pPr marL="0" indent="0" algn="ctr">
              <a:buNone/>
            </a:pPr>
            <a:endParaRPr lang="en-US" sz="3200" dirty="0">
              <a:solidFill>
                <a:schemeClr val="bg1"/>
              </a:solidFill>
              <a:cs typeface="Calibri"/>
            </a:endParaRPr>
          </a:p>
          <a:p>
            <a:pPr marL="0" indent="0" algn="ctr">
              <a:buNone/>
            </a:pPr>
            <a:r>
              <a:rPr lang="en-US" sz="3200" dirty="0">
                <a:solidFill>
                  <a:schemeClr val="bg1"/>
                </a:solidFill>
                <a:ea typeface="Cambria"/>
                <a:cs typeface="Calibri"/>
              </a:rPr>
              <a:t>Supported by: </a:t>
            </a:r>
          </a:p>
          <a:p>
            <a:pPr marL="0" indent="0" algn="ctr">
              <a:buNone/>
            </a:pPr>
            <a:r>
              <a:rPr lang="en-US" sz="3200" dirty="0" err="1">
                <a:solidFill>
                  <a:schemeClr val="bg1"/>
                </a:solidFill>
                <a:ea typeface="Cambria"/>
                <a:cs typeface="Calibri"/>
              </a:rPr>
              <a:t>Mrs</a:t>
            </a:r>
            <a:r>
              <a:rPr lang="en-US" sz="3200" dirty="0">
                <a:solidFill>
                  <a:schemeClr val="bg1"/>
                </a:solidFill>
                <a:ea typeface="Cambria"/>
                <a:cs typeface="Calibri"/>
              </a:rPr>
              <a:t> Iqbal (Mon-Fri)</a:t>
            </a:r>
          </a:p>
          <a:p>
            <a:endParaRPr lang="en-US" sz="2000" dirty="0">
              <a:solidFill>
                <a:srgbClr val="FFFFFF"/>
              </a:solidFill>
              <a:latin typeface="Cambria"/>
              <a:ea typeface="Cambria"/>
              <a:cs typeface="Calibri"/>
            </a:endParaRPr>
          </a:p>
        </p:txBody>
      </p:sp>
    </p:spTree>
    <p:extLst>
      <p:ext uri="{BB962C8B-B14F-4D97-AF65-F5344CB8AC3E}">
        <p14:creationId xmlns:p14="http://schemas.microsoft.com/office/powerpoint/2010/main" val="309404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8238C9-826E-90F0-9A49-F7BA5E56A605}"/>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C769B7B-4383-D5A7-EF21-9BC6CFFA51AB}"/>
              </a:ext>
            </a:extLst>
          </p:cNvPr>
          <p:cNvSpPr txBox="1"/>
          <p:nvPr/>
        </p:nvSpPr>
        <p:spPr>
          <a:xfrm>
            <a:off x="874644" y="218517"/>
            <a:ext cx="11221278" cy="523220"/>
          </a:xfrm>
          <a:prstGeom prst="rect">
            <a:avLst/>
          </a:prstGeom>
          <a:noFill/>
        </p:spPr>
        <p:txBody>
          <a:bodyPr wrap="square">
            <a:spAutoFit/>
          </a:bodyPr>
          <a:lstStyle/>
          <a:p>
            <a:r>
              <a:rPr lang="en-US" sz="2800" b="1" u="sng" dirty="0">
                <a:ea typeface="Cambria"/>
                <a:cs typeface="Calibri Light"/>
              </a:rPr>
              <a:t>How will you let me know how my child is doing throughout the year? </a:t>
            </a:r>
            <a:endParaRPr lang="en-US" sz="2800" dirty="0"/>
          </a:p>
        </p:txBody>
      </p:sp>
      <p:sp>
        <p:nvSpPr>
          <p:cNvPr id="9" name="TextBox 8">
            <a:extLst>
              <a:ext uri="{FF2B5EF4-FFF2-40B4-BE49-F238E27FC236}">
                <a16:creationId xmlns:a16="http://schemas.microsoft.com/office/drawing/2014/main" id="{3E621206-CCD3-4317-7890-17D5F7556A31}"/>
              </a:ext>
            </a:extLst>
          </p:cNvPr>
          <p:cNvSpPr txBox="1"/>
          <p:nvPr/>
        </p:nvSpPr>
        <p:spPr>
          <a:xfrm>
            <a:off x="874644" y="1281526"/>
            <a:ext cx="10137913" cy="4154984"/>
          </a:xfrm>
          <a:prstGeom prst="rect">
            <a:avLst/>
          </a:prstGeom>
          <a:noFill/>
        </p:spPr>
        <p:txBody>
          <a:bodyPr wrap="square">
            <a:spAutoFit/>
          </a:bodyPr>
          <a:lstStyle/>
          <a:p>
            <a:pPr marL="0" indent="0">
              <a:buNone/>
            </a:pPr>
            <a:r>
              <a:rPr lang="en-US" sz="2400" dirty="0">
                <a:ea typeface="+mn-lt"/>
                <a:cs typeface="+mn-lt"/>
              </a:rPr>
              <a:t>1  Sharing the curriculum and lesson content with you via class information </a:t>
            </a:r>
            <a:r>
              <a:rPr lang="en-US" sz="2400" dirty="0" smtClean="0">
                <a:ea typeface="+mn-lt"/>
                <a:cs typeface="+mn-lt"/>
              </a:rPr>
              <a:t>sheets/newsletters.</a:t>
            </a:r>
            <a:endParaRPr lang="en-US" sz="2400" dirty="0">
              <a:ea typeface="+mn-lt"/>
              <a:cs typeface="+mn-lt"/>
            </a:endParaRPr>
          </a:p>
          <a:p>
            <a:pPr marL="0" indent="0">
              <a:buNone/>
            </a:pPr>
            <a:endParaRPr lang="en-US" sz="2400" dirty="0">
              <a:ea typeface="+mn-lt"/>
              <a:cs typeface="+mn-lt"/>
            </a:endParaRPr>
          </a:p>
          <a:p>
            <a:pPr marL="0" indent="0">
              <a:buNone/>
            </a:pPr>
            <a:r>
              <a:rPr lang="en-US" sz="2400" dirty="0">
                <a:ea typeface="+mn-lt"/>
                <a:cs typeface="+mn-lt"/>
              </a:rPr>
              <a:t>2. Via parents' evenings and the summer term school report.  </a:t>
            </a:r>
          </a:p>
          <a:p>
            <a:pPr marL="0" indent="0">
              <a:buNone/>
            </a:pPr>
            <a:endParaRPr lang="en-US" sz="2400" dirty="0">
              <a:ea typeface="+mn-lt"/>
              <a:cs typeface="+mn-lt"/>
            </a:endParaRPr>
          </a:p>
          <a:p>
            <a:pPr marL="0" indent="0">
              <a:buNone/>
            </a:pPr>
            <a:r>
              <a:rPr lang="en-US" sz="2400" dirty="0">
                <a:ea typeface="+mn-lt"/>
                <a:cs typeface="+mn-lt"/>
              </a:rPr>
              <a:t>3. By sharing assessment information with you via Pupil Information Sheets</a:t>
            </a:r>
          </a:p>
          <a:p>
            <a:pPr marL="0" indent="0">
              <a:buNone/>
            </a:pPr>
            <a:endParaRPr lang="en-US" sz="2400" dirty="0">
              <a:ea typeface="+mn-lt"/>
              <a:cs typeface="+mn-lt"/>
            </a:endParaRPr>
          </a:p>
          <a:p>
            <a:pPr marL="0" indent="0">
              <a:buNone/>
            </a:pPr>
            <a:r>
              <a:rPr lang="en-US" sz="2400" dirty="0">
                <a:ea typeface="+mn-lt"/>
                <a:cs typeface="+mn-lt"/>
              </a:rPr>
              <a:t>4. Through informal communication at the doors and via phone or email when needed. </a:t>
            </a:r>
            <a:endParaRPr lang="en-US" sz="2400" dirty="0">
              <a:ea typeface="Cambria"/>
              <a:cs typeface="+mn-lt"/>
            </a:endParaRPr>
          </a:p>
          <a:p>
            <a:pPr marL="0" indent="0">
              <a:buNone/>
            </a:pPr>
            <a:endParaRPr lang="en-US" sz="2400" dirty="0">
              <a:ea typeface="Cambria"/>
              <a:cs typeface="Calibri"/>
            </a:endParaRPr>
          </a:p>
          <a:p>
            <a:pPr marL="0" indent="0">
              <a:buNone/>
            </a:pPr>
            <a:r>
              <a:rPr lang="en-US" sz="2400" dirty="0">
                <a:ea typeface="Cambria"/>
                <a:cs typeface="Calibri"/>
              </a:rPr>
              <a:t>Parents of children with SEND have additional review points during the year.</a:t>
            </a:r>
          </a:p>
        </p:txBody>
      </p:sp>
    </p:spTree>
    <p:extLst>
      <p:ext uri="{BB962C8B-B14F-4D97-AF65-F5344CB8AC3E}">
        <p14:creationId xmlns:p14="http://schemas.microsoft.com/office/powerpoint/2010/main" val="3494317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B8E8227-6E1C-A7B8-1791-87A1C7C94F4C}"/>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FDD504A-F349-C52A-C643-E19C9EE54088}"/>
              </a:ext>
            </a:extLst>
          </p:cNvPr>
          <p:cNvSpPr txBox="1"/>
          <p:nvPr/>
        </p:nvSpPr>
        <p:spPr>
          <a:xfrm>
            <a:off x="4237382" y="974034"/>
            <a:ext cx="3717235" cy="646331"/>
          </a:xfrm>
          <a:prstGeom prst="rect">
            <a:avLst/>
          </a:prstGeom>
          <a:noFill/>
        </p:spPr>
        <p:txBody>
          <a:bodyPr wrap="square">
            <a:spAutoFit/>
          </a:bodyPr>
          <a:lstStyle/>
          <a:p>
            <a:r>
              <a:rPr lang="en-US" sz="3600" dirty="0">
                <a:ea typeface="Cambria"/>
              </a:rPr>
              <a:t>Assessment</a:t>
            </a:r>
            <a:r>
              <a:rPr lang="en-US" sz="3600" kern="1200" dirty="0">
                <a:ea typeface="Cambria"/>
              </a:rPr>
              <a:t> Weeks</a:t>
            </a:r>
            <a:endParaRPr lang="en-US" sz="3600" dirty="0"/>
          </a:p>
        </p:txBody>
      </p:sp>
      <p:sp>
        <p:nvSpPr>
          <p:cNvPr id="7" name="TextBox 6">
            <a:extLst>
              <a:ext uri="{FF2B5EF4-FFF2-40B4-BE49-F238E27FC236}">
                <a16:creationId xmlns:a16="http://schemas.microsoft.com/office/drawing/2014/main" id="{1477EDFE-2B04-084E-E661-9CF5293641B8}"/>
              </a:ext>
            </a:extLst>
          </p:cNvPr>
          <p:cNvSpPr txBox="1"/>
          <p:nvPr/>
        </p:nvSpPr>
        <p:spPr>
          <a:xfrm>
            <a:off x="506896" y="1828799"/>
            <a:ext cx="10773814" cy="3139321"/>
          </a:xfrm>
          <a:prstGeom prst="rect">
            <a:avLst/>
          </a:prstGeom>
          <a:noFill/>
        </p:spPr>
        <p:txBody>
          <a:bodyPr wrap="square" rtlCol="0">
            <a:spAutoFit/>
          </a:bodyPr>
          <a:lstStyle/>
          <a:p>
            <a:r>
              <a:rPr lang="en-US" b="1" dirty="0"/>
              <a:t>Autumn term:</a:t>
            </a:r>
          </a:p>
          <a:p>
            <a:r>
              <a:rPr lang="en-US" dirty="0" err="1"/>
              <a:t>Maths</a:t>
            </a:r>
            <a:r>
              <a:rPr lang="en-US" dirty="0"/>
              <a:t> – teacher assessment tasks linked with our </a:t>
            </a:r>
            <a:r>
              <a:rPr lang="en-US" dirty="0" err="1"/>
              <a:t>maths</a:t>
            </a:r>
            <a:r>
              <a:rPr lang="en-US" dirty="0"/>
              <a:t> scheme (in small groups)</a:t>
            </a:r>
          </a:p>
          <a:p>
            <a:r>
              <a:rPr lang="en-US" dirty="0"/>
              <a:t>Reading – teacher assessment during Guided Reading sessions and one-to-one reading</a:t>
            </a:r>
          </a:p>
          <a:p>
            <a:r>
              <a:rPr lang="en-US" dirty="0"/>
              <a:t>Writing – an assessed written piece</a:t>
            </a:r>
          </a:p>
          <a:p>
            <a:endParaRPr lang="en-US" dirty="0"/>
          </a:p>
          <a:p>
            <a:r>
              <a:rPr lang="en-US" b="1" dirty="0"/>
              <a:t>Spring and Summer terms:</a:t>
            </a:r>
          </a:p>
          <a:p>
            <a:r>
              <a:rPr lang="en-US" dirty="0" err="1"/>
              <a:t>Maths</a:t>
            </a:r>
            <a:r>
              <a:rPr lang="en-US" dirty="0"/>
              <a:t> – </a:t>
            </a:r>
            <a:r>
              <a:rPr lang="en-US" dirty="0" smtClean="0"/>
              <a:t>an end of term assessment </a:t>
            </a:r>
            <a:r>
              <a:rPr lang="en-US" dirty="0"/>
              <a:t>paper– completed in small groups</a:t>
            </a:r>
          </a:p>
          <a:p>
            <a:r>
              <a:rPr lang="en-US" dirty="0"/>
              <a:t>Reading – a comprehension assessment paper (completed in small groups step by step)</a:t>
            </a:r>
          </a:p>
          <a:p>
            <a:endParaRPr lang="en-US" dirty="0"/>
          </a:p>
          <a:p>
            <a:endParaRPr lang="en-US" dirty="0"/>
          </a:p>
          <a:p>
            <a:r>
              <a:rPr lang="en-US" dirty="0"/>
              <a:t> </a:t>
            </a:r>
          </a:p>
        </p:txBody>
      </p:sp>
      <p:sp>
        <p:nvSpPr>
          <p:cNvPr id="9" name="TextBox 8">
            <a:extLst>
              <a:ext uri="{FF2B5EF4-FFF2-40B4-BE49-F238E27FC236}">
                <a16:creationId xmlns:a16="http://schemas.microsoft.com/office/drawing/2014/main" id="{5B6228E5-07EC-2F22-E6F1-C47536593DB6}"/>
              </a:ext>
            </a:extLst>
          </p:cNvPr>
          <p:cNvSpPr txBox="1"/>
          <p:nvPr/>
        </p:nvSpPr>
        <p:spPr>
          <a:xfrm>
            <a:off x="482758" y="4437890"/>
            <a:ext cx="11241156" cy="2145203"/>
          </a:xfrm>
          <a:prstGeom prst="rect">
            <a:avLst/>
          </a:prstGeom>
          <a:noFill/>
        </p:spPr>
        <p:txBody>
          <a:bodyPr wrap="square">
            <a:spAutoFit/>
          </a:bodyPr>
          <a:lstStyle/>
          <a:p>
            <a:pPr>
              <a:lnSpc>
                <a:spcPct val="90000"/>
              </a:lnSpc>
              <a:spcAft>
                <a:spcPts val="600"/>
              </a:spcAft>
            </a:pPr>
            <a:r>
              <a:rPr lang="en-US" sz="1800" dirty="0">
                <a:ea typeface="Cambria"/>
              </a:rPr>
              <a:t>Assessments are a key tool in finding out what strengths children have and what areas they need to develop further.</a:t>
            </a:r>
            <a:endParaRPr lang="en-US" sz="1800" dirty="0">
              <a:ea typeface="Calibri" panose="020F0502020204030204"/>
              <a:cs typeface="Calibri" panose="020F0502020204030204"/>
            </a:endParaRPr>
          </a:p>
          <a:p>
            <a:pPr>
              <a:lnSpc>
                <a:spcPct val="90000"/>
              </a:lnSpc>
              <a:spcAft>
                <a:spcPts val="600"/>
              </a:spcAft>
            </a:pPr>
            <a:endParaRPr lang="en-US" sz="1800" dirty="0">
              <a:ea typeface="Cambria"/>
            </a:endParaRPr>
          </a:p>
          <a:p>
            <a:pPr>
              <a:lnSpc>
                <a:spcPct val="90000"/>
              </a:lnSpc>
              <a:spcAft>
                <a:spcPts val="600"/>
              </a:spcAft>
            </a:pPr>
            <a:r>
              <a:rPr lang="en-US" sz="1800" dirty="0">
                <a:ea typeface="Cambria"/>
              </a:rPr>
              <a:t>Assessments help to identify gaps in knowledge so that teachers can plan their future lessons. For example, if a whole class is struggling on the "fractions" element of </a:t>
            </a:r>
            <a:r>
              <a:rPr lang="en-US" sz="1800" dirty="0" err="1">
                <a:ea typeface="Cambria"/>
              </a:rPr>
              <a:t>maths</a:t>
            </a:r>
            <a:r>
              <a:rPr lang="en-US" sz="1800" dirty="0">
                <a:ea typeface="Cambria"/>
              </a:rPr>
              <a:t>, more lessons will focus on this. If all the class score well on times table questions, less time needs to be given to this. </a:t>
            </a:r>
            <a:endParaRPr lang="en-US" sz="1800" dirty="0">
              <a:ea typeface="Cambria"/>
              <a:cs typeface="Calibri"/>
            </a:endParaRPr>
          </a:p>
          <a:p>
            <a:pPr>
              <a:lnSpc>
                <a:spcPct val="90000"/>
              </a:lnSpc>
              <a:spcAft>
                <a:spcPts val="600"/>
              </a:spcAft>
            </a:pPr>
            <a:endParaRPr lang="en-US" sz="1800" dirty="0">
              <a:ea typeface="Cambria"/>
              <a:cs typeface="Calibri"/>
            </a:endParaRPr>
          </a:p>
          <a:p>
            <a:pPr>
              <a:lnSpc>
                <a:spcPct val="90000"/>
              </a:lnSpc>
              <a:spcAft>
                <a:spcPts val="600"/>
              </a:spcAft>
            </a:pPr>
            <a:r>
              <a:rPr lang="en-US" sz="1800" dirty="0">
                <a:ea typeface="Cambria"/>
                <a:cs typeface="Calibri"/>
              </a:rPr>
              <a:t>Our internal assessments are "low stakes" and we approach them positively with the children. </a:t>
            </a:r>
          </a:p>
        </p:txBody>
      </p:sp>
    </p:spTree>
    <p:extLst>
      <p:ext uri="{BB962C8B-B14F-4D97-AF65-F5344CB8AC3E}">
        <p14:creationId xmlns:p14="http://schemas.microsoft.com/office/powerpoint/2010/main" val="3655878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521B9-7228-CF40-84EF-692E5168F109}"/>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70661-6A71-35BD-E2D7-F4C51B2323BC}"/>
              </a:ext>
            </a:extLst>
          </p:cNvPr>
          <p:cNvSpPr txBox="1"/>
          <p:nvPr/>
        </p:nvSpPr>
        <p:spPr>
          <a:xfrm>
            <a:off x="2554356" y="79512"/>
            <a:ext cx="4232569" cy="707886"/>
          </a:xfrm>
          <a:prstGeom prst="rect">
            <a:avLst/>
          </a:prstGeom>
          <a:noFill/>
        </p:spPr>
        <p:txBody>
          <a:bodyPr wrap="none" rtlCol="0">
            <a:spAutoFit/>
          </a:bodyPr>
          <a:lstStyle/>
          <a:p>
            <a:r>
              <a:rPr lang="en-US" sz="4000" dirty="0"/>
              <a:t>Resolving Problems</a:t>
            </a:r>
          </a:p>
        </p:txBody>
      </p:sp>
      <p:sp>
        <p:nvSpPr>
          <p:cNvPr id="7" name="TextBox 6">
            <a:extLst>
              <a:ext uri="{FF2B5EF4-FFF2-40B4-BE49-F238E27FC236}">
                <a16:creationId xmlns:a16="http://schemas.microsoft.com/office/drawing/2014/main" id="{EBBFA94F-CD53-2D20-9720-CBCE81961F26}"/>
              </a:ext>
            </a:extLst>
          </p:cNvPr>
          <p:cNvSpPr txBox="1"/>
          <p:nvPr/>
        </p:nvSpPr>
        <p:spPr>
          <a:xfrm>
            <a:off x="2554356" y="921171"/>
            <a:ext cx="8967581" cy="923330"/>
          </a:xfrm>
          <a:prstGeom prst="rect">
            <a:avLst/>
          </a:prstGeom>
          <a:noFill/>
        </p:spPr>
        <p:txBody>
          <a:bodyPr wrap="square">
            <a:spAutoFit/>
          </a:bodyPr>
          <a:lstStyle/>
          <a:p>
            <a:pPr marL="0" indent="0">
              <a:buNone/>
            </a:pPr>
            <a:r>
              <a:rPr lang="en-US" dirty="0">
                <a:ea typeface="Cambria"/>
                <a:cs typeface="Calibri" panose="020F0502020204030204"/>
              </a:rPr>
              <a:t>We wish for a smooth year for each and every child and family but it is inevitable that at times, issues and complexities may arise. It is in everybody's interest that these are dealt with quickly and effectively. Our process for supporting families to resolve problems is outlined here: </a:t>
            </a:r>
            <a:endParaRPr lang="en-US" dirty="0">
              <a:cs typeface="Calibri" panose="020F0502020204030204"/>
            </a:endParaRPr>
          </a:p>
        </p:txBody>
      </p:sp>
      <p:sp>
        <p:nvSpPr>
          <p:cNvPr id="9" name="TextBox 8">
            <a:extLst>
              <a:ext uri="{FF2B5EF4-FFF2-40B4-BE49-F238E27FC236}">
                <a16:creationId xmlns:a16="http://schemas.microsoft.com/office/drawing/2014/main" id="{C2201B4A-A98C-6477-4FA4-0E2666E90944}"/>
              </a:ext>
            </a:extLst>
          </p:cNvPr>
          <p:cNvSpPr txBox="1"/>
          <p:nvPr/>
        </p:nvSpPr>
        <p:spPr>
          <a:xfrm>
            <a:off x="3743666" y="2427008"/>
            <a:ext cx="1567211"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Class Teacher</a:t>
            </a:r>
            <a:endParaRPr lang="en-US" dirty="0">
              <a:ea typeface="Cambria"/>
              <a:cs typeface="Calibri"/>
            </a:endParaRPr>
          </a:p>
        </p:txBody>
      </p:sp>
      <p:sp>
        <p:nvSpPr>
          <p:cNvPr id="12" name="TextBox 11">
            <a:extLst>
              <a:ext uri="{FF2B5EF4-FFF2-40B4-BE49-F238E27FC236}">
                <a16:creationId xmlns:a16="http://schemas.microsoft.com/office/drawing/2014/main" id="{989A7614-C17C-8238-47D5-172011417DBC}"/>
              </a:ext>
            </a:extLst>
          </p:cNvPr>
          <p:cNvSpPr txBox="1"/>
          <p:nvPr/>
        </p:nvSpPr>
        <p:spPr>
          <a:xfrm>
            <a:off x="5530086" y="3187029"/>
            <a:ext cx="266969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rPr>
              <a:t>Key Stage Leaders</a:t>
            </a:r>
          </a:p>
          <a:p>
            <a:pPr algn="ctr"/>
            <a:r>
              <a:rPr lang="en-US" sz="1400" dirty="0">
                <a:cs typeface="Calibri" panose="020F0502020204030204"/>
              </a:rPr>
              <a:t>(KS1 </a:t>
            </a:r>
            <a:r>
              <a:rPr lang="en-US" sz="1400" dirty="0" err="1">
                <a:cs typeface="Calibri" panose="020F0502020204030204"/>
              </a:rPr>
              <a:t>Mr</a:t>
            </a:r>
            <a:r>
              <a:rPr lang="en-US" sz="1400" dirty="0">
                <a:cs typeface="Calibri" panose="020F0502020204030204"/>
              </a:rPr>
              <a:t> </a:t>
            </a:r>
            <a:r>
              <a:rPr lang="en-US" sz="1400" dirty="0" err="1">
                <a:cs typeface="Calibri" panose="020F0502020204030204"/>
              </a:rPr>
              <a:t>Sudell</a:t>
            </a:r>
            <a:r>
              <a:rPr lang="en-US" sz="1400" dirty="0">
                <a:cs typeface="Calibri" panose="020F0502020204030204"/>
              </a:rPr>
              <a:t>, KS2 </a:t>
            </a:r>
            <a:r>
              <a:rPr lang="en-US" sz="1400" dirty="0" err="1">
                <a:cs typeface="Calibri" panose="020F0502020204030204"/>
              </a:rPr>
              <a:t>Mrs</a:t>
            </a:r>
            <a:r>
              <a:rPr lang="en-US" sz="1400" dirty="0">
                <a:cs typeface="Calibri" panose="020F0502020204030204"/>
              </a:rPr>
              <a:t> </a:t>
            </a:r>
            <a:r>
              <a:rPr lang="en-US" sz="1400" dirty="0" smtClean="0">
                <a:cs typeface="Calibri" panose="020F0502020204030204"/>
              </a:rPr>
              <a:t>Riley)</a:t>
            </a:r>
            <a:endParaRPr lang="en-US" sz="1400" dirty="0">
              <a:cs typeface="Calibri" panose="020F0502020204030204"/>
            </a:endParaRPr>
          </a:p>
        </p:txBody>
      </p:sp>
      <p:sp>
        <p:nvSpPr>
          <p:cNvPr id="13" name="TextBox 12">
            <a:extLst>
              <a:ext uri="{FF2B5EF4-FFF2-40B4-BE49-F238E27FC236}">
                <a16:creationId xmlns:a16="http://schemas.microsoft.com/office/drawing/2014/main" id="{5512B806-B483-7F92-CE30-C9D1B0D54C84}"/>
              </a:ext>
            </a:extLst>
          </p:cNvPr>
          <p:cNvSpPr txBox="1"/>
          <p:nvPr/>
        </p:nvSpPr>
        <p:spPr>
          <a:xfrm>
            <a:off x="7564523" y="4090362"/>
            <a:ext cx="192366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Deputy Head</a:t>
            </a:r>
          </a:p>
          <a:p>
            <a:pPr algn="ctr"/>
            <a:r>
              <a:rPr lang="en-US" sz="1400" dirty="0" err="1">
                <a:cs typeface="Calibri"/>
              </a:rPr>
              <a:t>Mrs</a:t>
            </a:r>
            <a:r>
              <a:rPr lang="en-US" sz="1400" dirty="0">
                <a:cs typeface="Calibri"/>
              </a:rPr>
              <a:t> Duffy</a:t>
            </a:r>
            <a:endParaRPr lang="en-US" sz="1400" dirty="0"/>
          </a:p>
        </p:txBody>
      </p:sp>
      <p:sp>
        <p:nvSpPr>
          <p:cNvPr id="14" name="TextBox 13">
            <a:extLst>
              <a:ext uri="{FF2B5EF4-FFF2-40B4-BE49-F238E27FC236}">
                <a16:creationId xmlns:a16="http://schemas.microsoft.com/office/drawing/2014/main" id="{60D84C34-8708-2AC3-1171-C1006391E019}"/>
              </a:ext>
            </a:extLst>
          </p:cNvPr>
          <p:cNvSpPr txBox="1"/>
          <p:nvPr/>
        </p:nvSpPr>
        <p:spPr>
          <a:xfrm>
            <a:off x="9210331" y="4993695"/>
            <a:ext cx="214685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mbria"/>
                <a:cs typeface="Calibri"/>
              </a:rPr>
              <a:t>Head Teacher</a:t>
            </a:r>
            <a:endParaRPr lang="en-US" sz="1100" dirty="0">
              <a:cs typeface="Calibri" panose="020F0502020204030204"/>
            </a:endParaRPr>
          </a:p>
        </p:txBody>
      </p:sp>
      <p:sp>
        <p:nvSpPr>
          <p:cNvPr id="17" name="Bent Up Arrow 16">
            <a:extLst>
              <a:ext uri="{FF2B5EF4-FFF2-40B4-BE49-F238E27FC236}">
                <a16:creationId xmlns:a16="http://schemas.microsoft.com/office/drawing/2014/main" id="{F5868D08-C842-C970-6CC5-0CF0C9F4F238}"/>
              </a:ext>
            </a:extLst>
          </p:cNvPr>
          <p:cNvSpPr/>
          <p:nvPr/>
        </p:nvSpPr>
        <p:spPr>
          <a:xfrm rot="5400000">
            <a:off x="4768153" y="2611565"/>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Bent Up Arrow 17">
            <a:extLst>
              <a:ext uri="{FF2B5EF4-FFF2-40B4-BE49-F238E27FC236}">
                <a16:creationId xmlns:a16="http://schemas.microsoft.com/office/drawing/2014/main" id="{9A19E9C9-8E36-C96E-460E-4D5BE06734BD}"/>
              </a:ext>
            </a:extLst>
          </p:cNvPr>
          <p:cNvSpPr/>
          <p:nvPr/>
        </p:nvSpPr>
        <p:spPr>
          <a:xfrm rot="5400000">
            <a:off x="6927887" y="3530924"/>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Bent Up Arrow 18">
            <a:extLst>
              <a:ext uri="{FF2B5EF4-FFF2-40B4-BE49-F238E27FC236}">
                <a16:creationId xmlns:a16="http://schemas.microsoft.com/office/drawing/2014/main" id="{BE636D69-4966-551E-3AFE-B4F978C6ECDD}"/>
              </a:ext>
            </a:extLst>
          </p:cNvPr>
          <p:cNvSpPr/>
          <p:nvPr/>
        </p:nvSpPr>
        <p:spPr>
          <a:xfrm rot="5400000">
            <a:off x="8600974" y="4429649"/>
            <a:ext cx="646332" cy="1128093"/>
          </a:xfrm>
          <a:prstGeom prst="bentUpArrow">
            <a:avLst>
              <a:gd name="adj1" fmla="val 25000"/>
              <a:gd name="adj2" fmla="val 22693"/>
              <a:gd name="adj3" fmla="val 419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E634B33C-4505-2CF8-A7F1-56E3A4D10A93}"/>
              </a:ext>
            </a:extLst>
          </p:cNvPr>
          <p:cNvSpPr txBox="1"/>
          <p:nvPr/>
        </p:nvSpPr>
        <p:spPr>
          <a:xfrm>
            <a:off x="4670640" y="6017665"/>
            <a:ext cx="5409430" cy="369332"/>
          </a:xfrm>
          <a:prstGeom prst="rect">
            <a:avLst/>
          </a:prstGeom>
          <a:noFill/>
        </p:spPr>
        <p:txBody>
          <a:bodyPr wrap="none" rtlCol="0">
            <a:spAutoFit/>
          </a:bodyPr>
          <a:lstStyle/>
          <a:p>
            <a:r>
              <a:rPr lang="en-US" dirty="0"/>
              <a:t>If the issue concerns SEND our SENCo is </a:t>
            </a:r>
            <a:r>
              <a:rPr lang="en-US" dirty="0" err="1"/>
              <a:t>Mrs</a:t>
            </a:r>
            <a:r>
              <a:rPr lang="en-US" dirty="0"/>
              <a:t> Richardson</a:t>
            </a:r>
          </a:p>
        </p:txBody>
      </p:sp>
    </p:spTree>
    <p:extLst>
      <p:ext uri="{BB962C8B-B14F-4D97-AF65-F5344CB8AC3E}">
        <p14:creationId xmlns:p14="http://schemas.microsoft.com/office/powerpoint/2010/main" val="1472097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764A222-BD97-D310-0109-4E8DC727D3C6}"/>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F40A91A-DF4B-B4D3-0DF8-916ED53957A3}"/>
              </a:ext>
            </a:extLst>
          </p:cNvPr>
          <p:cNvSpPr txBox="1"/>
          <p:nvPr/>
        </p:nvSpPr>
        <p:spPr>
          <a:xfrm>
            <a:off x="2347664" y="261257"/>
            <a:ext cx="4691541" cy="769441"/>
          </a:xfrm>
          <a:prstGeom prst="rect">
            <a:avLst/>
          </a:prstGeom>
          <a:noFill/>
        </p:spPr>
        <p:txBody>
          <a:bodyPr wrap="none" rtlCol="0">
            <a:spAutoFit/>
          </a:bodyPr>
          <a:lstStyle/>
          <a:p>
            <a:r>
              <a:rPr lang="en-US" sz="4400" dirty="0"/>
              <a:t>Celebrating Success</a:t>
            </a:r>
          </a:p>
        </p:txBody>
      </p:sp>
      <p:sp>
        <p:nvSpPr>
          <p:cNvPr id="6" name="TextBox 5">
            <a:extLst>
              <a:ext uri="{FF2B5EF4-FFF2-40B4-BE49-F238E27FC236}">
                <a16:creationId xmlns:a16="http://schemas.microsoft.com/office/drawing/2014/main" id="{ACD1D42F-E4BE-E1A0-B61C-B929F9AF695F}"/>
              </a:ext>
            </a:extLst>
          </p:cNvPr>
          <p:cNvSpPr txBox="1"/>
          <p:nvPr/>
        </p:nvSpPr>
        <p:spPr>
          <a:xfrm>
            <a:off x="685801" y="1689652"/>
            <a:ext cx="8865704" cy="4678204"/>
          </a:xfrm>
          <a:prstGeom prst="rect">
            <a:avLst/>
          </a:prstGeom>
          <a:noFill/>
        </p:spPr>
        <p:txBody>
          <a:bodyPr wrap="square" rtlCol="0">
            <a:spAutoFit/>
          </a:bodyPr>
          <a:lstStyle/>
          <a:p>
            <a:r>
              <a:rPr lang="en-US" sz="2800" dirty="0"/>
              <a:t>We celebrate success and effort in many ways at </a:t>
            </a:r>
            <a:r>
              <a:rPr lang="en-US" sz="2800" dirty="0" err="1"/>
              <a:t>Kennington</a:t>
            </a:r>
            <a:r>
              <a:rPr lang="en-US" sz="2800" dirty="0"/>
              <a:t>. These include:</a:t>
            </a:r>
          </a:p>
          <a:p>
            <a:endParaRPr lang="en-US" sz="2800" dirty="0"/>
          </a:p>
          <a:p>
            <a:pPr marL="285750" indent="-285750">
              <a:buFont typeface="Arial" panose="020B0604020202020204" pitchFamily="34" charset="0"/>
              <a:buChar char="•"/>
            </a:pPr>
            <a:r>
              <a:rPr lang="en-US" sz="2800" dirty="0" smtClean="0"/>
              <a:t>Being put on the Gold </a:t>
            </a:r>
            <a:r>
              <a:rPr lang="en-US" sz="2800" dirty="0" smtClean="0"/>
              <a:t>S</a:t>
            </a:r>
            <a:r>
              <a:rPr lang="en-US" sz="2800" dirty="0" smtClean="0"/>
              <a:t>tar in class</a:t>
            </a:r>
          </a:p>
          <a:p>
            <a:pPr marL="285750" indent="-285750">
              <a:buFont typeface="Arial" panose="020B0604020202020204" pitchFamily="34" charset="0"/>
              <a:buChar char="•"/>
            </a:pPr>
            <a:r>
              <a:rPr lang="en-US" sz="2800" dirty="0" smtClean="0"/>
              <a:t>Certificates</a:t>
            </a:r>
            <a:endParaRPr lang="en-US" sz="2800" dirty="0"/>
          </a:p>
          <a:p>
            <a:pPr marL="285750" indent="-285750">
              <a:buFont typeface="Arial" panose="020B0604020202020204" pitchFamily="34" charset="0"/>
              <a:buChar char="•"/>
            </a:pPr>
            <a:r>
              <a:rPr lang="en-US" sz="2800" dirty="0" smtClean="0"/>
              <a:t>Dojos &amp; stickers</a:t>
            </a:r>
            <a:endParaRPr lang="en-US" sz="2800" dirty="0"/>
          </a:p>
          <a:p>
            <a:pPr marL="285750" indent="-285750">
              <a:buFont typeface="Arial" panose="020B0604020202020204" pitchFamily="34" charset="0"/>
              <a:buChar char="•"/>
            </a:pPr>
            <a:r>
              <a:rPr lang="en-US" sz="2800" dirty="0"/>
              <a:t>Verbal Praise</a:t>
            </a:r>
          </a:p>
          <a:p>
            <a:pPr marL="285750" indent="-285750">
              <a:buFont typeface="Arial" panose="020B0604020202020204" pitchFamily="34" charset="0"/>
              <a:buChar char="•"/>
            </a:pPr>
            <a:r>
              <a:rPr lang="en-US" sz="2800" dirty="0"/>
              <a:t>Awards Assemblies</a:t>
            </a:r>
          </a:p>
          <a:p>
            <a:pPr marL="285750" indent="-285750">
              <a:buFont typeface="Arial" panose="020B0604020202020204" pitchFamily="34" charset="0"/>
              <a:buChar char="•"/>
            </a:pPr>
            <a:r>
              <a:rPr lang="en-US" sz="2800" dirty="0"/>
              <a:t>Postcards home</a:t>
            </a:r>
          </a:p>
          <a:p>
            <a:pPr marL="285750" indent="-285750">
              <a:buFont typeface="Arial" panose="020B0604020202020204" pitchFamily="34" charset="0"/>
              <a:buChar char="•"/>
            </a:pPr>
            <a:r>
              <a:rPr lang="en-US" sz="2800" dirty="0"/>
              <a:t>Book Tokens for the Book Machine</a:t>
            </a:r>
          </a:p>
          <a:p>
            <a:endParaRPr lang="en-US" dirty="0"/>
          </a:p>
        </p:txBody>
      </p:sp>
    </p:spTree>
    <p:extLst>
      <p:ext uri="{BB962C8B-B14F-4D97-AF65-F5344CB8AC3E}">
        <p14:creationId xmlns:p14="http://schemas.microsoft.com/office/powerpoint/2010/main" val="3880543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3830272" y="159898"/>
            <a:ext cx="3075778" cy="769441"/>
          </a:xfrm>
          <a:prstGeom prst="rect">
            <a:avLst/>
          </a:prstGeom>
          <a:noFill/>
        </p:spPr>
        <p:txBody>
          <a:bodyPr wrap="none" rtlCol="0">
            <a:spAutoFit/>
          </a:bodyPr>
          <a:lstStyle/>
          <a:p>
            <a:r>
              <a:rPr lang="en-US" sz="4400" b="1" dirty="0"/>
              <a:t>Cherry Bear </a:t>
            </a:r>
          </a:p>
        </p:txBody>
      </p:sp>
      <p:sp>
        <p:nvSpPr>
          <p:cNvPr id="6" name="TextBox 5">
            <a:extLst>
              <a:ext uri="{FF2B5EF4-FFF2-40B4-BE49-F238E27FC236}">
                <a16:creationId xmlns:a16="http://schemas.microsoft.com/office/drawing/2014/main" id="{046F2DF1-4C72-7E44-B34F-3655B0CF43E6}"/>
              </a:ext>
            </a:extLst>
          </p:cNvPr>
          <p:cNvSpPr txBox="1"/>
          <p:nvPr/>
        </p:nvSpPr>
        <p:spPr>
          <a:xfrm>
            <a:off x="1334277" y="766000"/>
            <a:ext cx="9545217" cy="553998"/>
          </a:xfrm>
          <a:prstGeom prst="rect">
            <a:avLst/>
          </a:prstGeom>
          <a:noFill/>
        </p:spPr>
        <p:txBody>
          <a:bodyPr wrap="square" rtlCol="0">
            <a:spAutoFit/>
          </a:bodyPr>
          <a:lstStyle/>
          <a:p>
            <a:r>
              <a:rPr lang="en-US" sz="3000" b="1" dirty="0">
                <a:solidFill>
                  <a:srgbClr val="0070C0"/>
                </a:solidFill>
              </a:rPr>
              <a:t>Science in real life – observing changes during the seasons</a:t>
            </a:r>
          </a:p>
        </p:txBody>
      </p:sp>
      <p:sp>
        <p:nvSpPr>
          <p:cNvPr id="7" name="TextBox 6">
            <a:extLst>
              <a:ext uri="{FF2B5EF4-FFF2-40B4-BE49-F238E27FC236}">
                <a16:creationId xmlns:a16="http://schemas.microsoft.com/office/drawing/2014/main" id="{9EE45B15-BD7F-1C66-E5B2-EF4870E3D00D}"/>
              </a:ext>
            </a:extLst>
          </p:cNvPr>
          <p:cNvSpPr txBox="1"/>
          <p:nvPr/>
        </p:nvSpPr>
        <p:spPr>
          <a:xfrm>
            <a:off x="577298" y="1435260"/>
            <a:ext cx="11037404" cy="4734373"/>
          </a:xfrm>
          <a:prstGeom prst="rect">
            <a:avLst/>
          </a:prstGeom>
          <a:noFill/>
        </p:spPr>
        <p:txBody>
          <a:bodyPr wrap="square" rtlCol="0">
            <a:spAutoFit/>
          </a:bodyPr>
          <a:lstStyle/>
          <a:p>
            <a:pPr>
              <a:lnSpc>
                <a:spcPct val="115000"/>
              </a:lnSpc>
              <a:spcAft>
                <a:spcPts val="1000"/>
              </a:spcAft>
            </a:pPr>
            <a:r>
              <a:rPr lang="en-GB" sz="2000" dirty="0">
                <a:effectLst/>
                <a:ea typeface="Calibri" panose="020F0502020204030204" pitchFamily="34" charset="0"/>
                <a:cs typeface="Times New Roman" panose="02020603050405020304" pitchFamily="18" charset="0"/>
              </a:rPr>
              <a:t>Cherry Bear lives in Cherry Class at Kennington. She loves going on adventures and looking at the weather. </a:t>
            </a:r>
          </a:p>
          <a:p>
            <a:pPr>
              <a:lnSpc>
                <a:spcPct val="115000"/>
              </a:lnSpc>
              <a:spcAft>
                <a:spcPts val="1000"/>
              </a:spcAft>
            </a:pPr>
            <a:r>
              <a:rPr lang="en-GB" sz="2000" dirty="0">
                <a:ea typeface="Calibri" panose="020F0502020204030204" pitchFamily="34" charset="0"/>
                <a:cs typeface="Times New Roman" panose="02020603050405020304" pitchFamily="18" charset="0"/>
              </a:rPr>
              <a:t>Children will bring her home for the night</a:t>
            </a:r>
            <a:r>
              <a:rPr kumimoji="0" lang="en-GB" sz="20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rPr>
              <a:t> at some point during the year</a:t>
            </a:r>
            <a:r>
              <a:rPr lang="en-GB" sz="2000" dirty="0">
                <a:ea typeface="Calibri" panose="020F0502020204030204" pitchFamily="34" charset="0"/>
                <a:cs typeface="Times New Roman" panose="02020603050405020304" pitchFamily="18" charset="0"/>
              </a:rPr>
              <a:t>. </a:t>
            </a:r>
          </a:p>
          <a:p>
            <a:pPr>
              <a:lnSpc>
                <a:spcPct val="115000"/>
              </a:lnSpc>
              <a:spcAft>
                <a:spcPts val="1000"/>
              </a:spcAft>
            </a:pPr>
            <a:r>
              <a:rPr lang="en-GB" sz="2000" dirty="0">
                <a:effectLst/>
                <a:ea typeface="Calibri" panose="020F0502020204030204" pitchFamily="34" charset="0"/>
                <a:cs typeface="Times New Roman" panose="02020603050405020304" pitchFamily="18" charset="0"/>
              </a:rPr>
              <a:t>Children need to record their name, </a:t>
            </a:r>
            <a:r>
              <a:rPr lang="en-GB" sz="2000" b="1" dirty="0">
                <a:effectLst/>
                <a:ea typeface="Calibri" panose="020F0502020204030204" pitchFamily="34" charset="0"/>
                <a:cs typeface="Times New Roman" panose="02020603050405020304" pitchFamily="18" charset="0"/>
              </a:rPr>
              <a:t>what the weather was like</a:t>
            </a:r>
            <a:r>
              <a:rPr lang="en-GB" sz="2000" dirty="0">
                <a:effectLst/>
                <a:ea typeface="Calibri" panose="020F0502020204030204" pitchFamily="34" charset="0"/>
                <a:cs typeface="Times New Roman" panose="02020603050405020304" pitchFamily="18" charset="0"/>
              </a:rPr>
              <a:t>, a few sentences about what they did with Cherry Bear and </a:t>
            </a:r>
            <a:r>
              <a:rPr lang="en-GB" sz="2000" b="1" dirty="0">
                <a:effectLst/>
                <a:ea typeface="Calibri" panose="020F0502020204030204" pitchFamily="34" charset="0"/>
                <a:cs typeface="Times New Roman" panose="02020603050405020304" pitchFamily="18" charset="0"/>
              </a:rPr>
              <a:t>what time she went to bed</a:t>
            </a:r>
            <a:r>
              <a:rPr lang="en-GB" sz="2000" dirty="0">
                <a:effectLst/>
                <a:ea typeface="Calibri" panose="020F0502020204030204" pitchFamily="34" charset="0"/>
                <a:cs typeface="Times New Roman" panose="02020603050405020304" pitchFamily="18" charset="0"/>
              </a:rPr>
              <a:t>. </a:t>
            </a:r>
          </a:p>
          <a:p>
            <a:pPr>
              <a:lnSpc>
                <a:spcPct val="115000"/>
              </a:lnSpc>
              <a:spcAft>
                <a:spcPts val="1000"/>
              </a:spcAft>
            </a:pPr>
            <a:r>
              <a:rPr lang="en-GB" sz="2000" dirty="0">
                <a:effectLst/>
                <a:ea typeface="Calibri" panose="020F0502020204030204" pitchFamily="34" charset="0"/>
                <a:cs typeface="Times New Roman" panose="02020603050405020304" pitchFamily="18" charset="0"/>
              </a:rPr>
              <a:t> </a:t>
            </a:r>
            <a:r>
              <a:rPr lang="en-GB" sz="2000" b="1" dirty="0">
                <a:solidFill>
                  <a:srgbClr val="FF0000"/>
                </a:solidFill>
                <a:effectLst/>
                <a:ea typeface="Calibri" panose="020F0502020204030204" pitchFamily="34" charset="0"/>
                <a:cs typeface="Times New Roman" panose="02020603050405020304" pitchFamily="18" charset="0"/>
              </a:rPr>
              <a:t>Important Science Rules!</a:t>
            </a:r>
          </a:p>
          <a:p>
            <a:pPr>
              <a:lnSpc>
                <a:spcPct val="115000"/>
              </a:lnSpc>
              <a:spcAft>
                <a:spcPts val="1000"/>
              </a:spcAft>
            </a:pPr>
            <a:r>
              <a:rPr lang="en-GB" sz="2000" dirty="0">
                <a:effectLst/>
                <a:ea typeface="Calibri" panose="020F0502020204030204" pitchFamily="34" charset="0"/>
                <a:cs typeface="Times New Roman" panose="02020603050405020304" pitchFamily="18" charset="0"/>
              </a:rPr>
              <a:t>Cherry </a:t>
            </a:r>
            <a:r>
              <a:rPr lang="en-GB" sz="2000" b="1" u="sng" dirty="0">
                <a:solidFill>
                  <a:srgbClr val="FF0000"/>
                </a:solidFill>
                <a:effectLst/>
                <a:ea typeface="Calibri" panose="020F0502020204030204" pitchFamily="34" charset="0"/>
                <a:cs typeface="Times New Roman" panose="02020603050405020304" pitchFamily="18" charset="0"/>
              </a:rPr>
              <a:t>must</a:t>
            </a:r>
            <a:r>
              <a:rPr lang="en-GB" sz="2000" dirty="0">
                <a:effectLst/>
                <a:ea typeface="Calibri" panose="020F0502020204030204" pitchFamily="34" charset="0"/>
                <a:cs typeface="Times New Roman" panose="02020603050405020304" pitchFamily="18" charset="0"/>
              </a:rPr>
              <a:t> go to bed </a:t>
            </a:r>
            <a:r>
              <a:rPr lang="en-GB" sz="2000" b="1" u="sng" dirty="0">
                <a:solidFill>
                  <a:srgbClr val="FF0000"/>
                </a:solidFill>
                <a:effectLst/>
                <a:ea typeface="Calibri" panose="020F0502020204030204" pitchFamily="34" charset="0"/>
                <a:cs typeface="Times New Roman" panose="02020603050405020304" pitchFamily="18" charset="0"/>
              </a:rPr>
              <a:t>as soon as it is dark</a:t>
            </a:r>
            <a:r>
              <a:rPr lang="en-GB" sz="2000" dirty="0">
                <a:effectLst/>
                <a:ea typeface="Calibri" panose="020F0502020204030204" pitchFamily="34" charset="0"/>
                <a:cs typeface="Times New Roman" panose="02020603050405020304" pitchFamily="18" charset="0"/>
              </a:rPr>
              <a:t>. (A grown up might need to do this in the summer months!)  </a:t>
            </a:r>
          </a:p>
          <a:p>
            <a:pPr>
              <a:lnSpc>
                <a:spcPct val="115000"/>
              </a:lnSpc>
              <a:spcAft>
                <a:spcPts val="1000"/>
              </a:spcAft>
            </a:pPr>
            <a:r>
              <a:rPr lang="en-GB" sz="2000" dirty="0">
                <a:effectLst/>
                <a:ea typeface="Calibri" panose="020F0502020204030204" pitchFamily="34" charset="0"/>
                <a:cs typeface="Times New Roman" panose="02020603050405020304" pitchFamily="18" charset="0"/>
              </a:rPr>
              <a:t>We are then going to look at our data gathered and talk about the different times of day that it gets dark during the year and look for weather patterns and behaviour patterns (</a:t>
            </a:r>
            <a:r>
              <a:rPr lang="en-GB" sz="2000" dirty="0" err="1">
                <a:effectLst/>
                <a:ea typeface="Calibri" panose="020F0502020204030204" pitchFamily="34" charset="0"/>
                <a:cs typeface="Times New Roman" panose="02020603050405020304" pitchFamily="18" charset="0"/>
              </a:rPr>
              <a:t>e.g</a:t>
            </a:r>
            <a:r>
              <a:rPr lang="en-GB" sz="2000" dirty="0">
                <a:effectLst/>
                <a:ea typeface="Calibri" panose="020F0502020204030204" pitchFamily="34" charset="0"/>
                <a:cs typeface="Times New Roman" panose="02020603050405020304" pitchFamily="18" charset="0"/>
              </a:rPr>
              <a:t> playing inside in the winter/possibly more outside activities in the summer months). </a:t>
            </a:r>
          </a:p>
          <a:p>
            <a:pPr>
              <a:lnSpc>
                <a:spcPct val="115000"/>
              </a:lnSpc>
              <a:spcAft>
                <a:spcPts val="1000"/>
              </a:spcAft>
            </a:pPr>
            <a:r>
              <a:rPr lang="en-GB" sz="2000" dirty="0">
                <a:effectLs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224490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B3D015-4950-7CC0-5E2E-618E742B5246}"/>
              </a:ext>
            </a:extLst>
          </p:cNvPr>
          <p:cNvSpPr/>
          <p:nvPr/>
        </p:nvSpPr>
        <p:spPr>
          <a:xfrm>
            <a:off x="0" y="5883966"/>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23DD10-752F-7502-3B8D-AC66AD21ACE5}"/>
              </a:ext>
            </a:extLst>
          </p:cNvPr>
          <p:cNvSpPr txBox="1"/>
          <p:nvPr/>
        </p:nvSpPr>
        <p:spPr>
          <a:xfrm>
            <a:off x="3529207" y="1500808"/>
            <a:ext cx="5133585" cy="3662541"/>
          </a:xfrm>
          <a:prstGeom prst="rect">
            <a:avLst/>
          </a:prstGeom>
          <a:noFill/>
        </p:spPr>
        <p:txBody>
          <a:bodyPr wrap="none" rtlCol="0">
            <a:spAutoFit/>
          </a:bodyPr>
          <a:lstStyle/>
          <a:p>
            <a:pPr algn="ctr"/>
            <a:r>
              <a:rPr lang="en-US" sz="6600" dirty="0"/>
              <a:t>Any Questions</a:t>
            </a:r>
          </a:p>
          <a:p>
            <a:pPr algn="ctr"/>
            <a:r>
              <a:rPr lang="en-US" sz="16600" dirty="0"/>
              <a:t>?</a:t>
            </a:r>
          </a:p>
        </p:txBody>
      </p:sp>
    </p:spTree>
    <p:extLst>
      <p:ext uri="{BB962C8B-B14F-4D97-AF65-F5344CB8AC3E}">
        <p14:creationId xmlns:p14="http://schemas.microsoft.com/office/powerpoint/2010/main" val="944377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DB7D181-8C1B-7628-4FF0-921E9548FB7E}"/>
              </a:ext>
            </a:extLst>
          </p:cNvPr>
          <p:cNvSpPr/>
          <p:nvPr/>
        </p:nvSpPr>
        <p:spPr>
          <a:xfrm>
            <a:off x="0" y="0"/>
            <a:ext cx="547646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2684232-1070-2919-3F5F-E80E75CFD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70930" y="488602"/>
            <a:ext cx="5572056" cy="5880796"/>
          </a:xfrm>
          <a:prstGeom prst="rect">
            <a:avLst/>
          </a:prstGeom>
        </p:spPr>
      </p:pic>
      <p:sp>
        <p:nvSpPr>
          <p:cNvPr id="5" name="Title 1">
            <a:extLst>
              <a:ext uri="{FF2B5EF4-FFF2-40B4-BE49-F238E27FC236}">
                <a16:creationId xmlns:a16="http://schemas.microsoft.com/office/drawing/2014/main" id="{473D9E3A-2CDF-72B8-5258-6D599F052637}"/>
              </a:ext>
            </a:extLst>
          </p:cNvPr>
          <p:cNvSpPr txBox="1">
            <a:spLocks/>
          </p:cNvSpPr>
          <p:nvPr/>
        </p:nvSpPr>
        <p:spPr>
          <a:xfrm>
            <a:off x="305627" y="488602"/>
            <a:ext cx="4865205" cy="54068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b="1" u="sng" dirty="0">
                <a:solidFill>
                  <a:schemeClr val="bg1"/>
                </a:solidFill>
                <a:latin typeface="+mn-lt"/>
                <a:ea typeface="Cambria"/>
              </a:rPr>
              <a:t>Thank you for coming to meet us this afternoon and we look forward to a great year working together!</a:t>
            </a:r>
          </a:p>
        </p:txBody>
      </p:sp>
    </p:spTree>
    <p:extLst>
      <p:ext uri="{BB962C8B-B14F-4D97-AF65-F5344CB8AC3E}">
        <p14:creationId xmlns:p14="http://schemas.microsoft.com/office/powerpoint/2010/main" val="2842705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99E39-F094-1BC6-3B35-87D0295F66BA}"/>
              </a:ext>
            </a:extLst>
          </p:cNvPr>
          <p:cNvSpPr>
            <a:spLocks noGrp="1"/>
          </p:cNvSpPr>
          <p:nvPr>
            <p:ph type="title"/>
          </p:nvPr>
        </p:nvSpPr>
        <p:spPr>
          <a:xfrm>
            <a:off x="838200" y="585216"/>
            <a:ext cx="10515600" cy="1325563"/>
          </a:xfrm>
        </p:spPr>
        <p:txBody>
          <a:bodyPr>
            <a:normAutofit/>
          </a:bodyPr>
          <a:lstStyle/>
          <a:p>
            <a:r>
              <a:rPr lang="en-US">
                <a:solidFill>
                  <a:schemeClr val="bg1"/>
                </a:solidFill>
                <a:cs typeface="Calibri Light"/>
              </a:rPr>
              <a:t>Pupil, family and teacher partnerships</a:t>
            </a:r>
          </a:p>
        </p:txBody>
      </p:sp>
      <p:pic>
        <p:nvPicPr>
          <p:cNvPr id="4" name="Picture 4" descr="Diagram&#10;&#10;Description automatically generated">
            <a:extLst>
              <a:ext uri="{FF2B5EF4-FFF2-40B4-BE49-F238E27FC236}">
                <a16:creationId xmlns:a16="http://schemas.microsoft.com/office/drawing/2014/main" id="{AD8477D9-04E0-41F7-44F8-8831ECDB1A65}"/>
              </a:ext>
            </a:extLst>
          </p:cNvPr>
          <p:cNvPicPr>
            <a:picLocks noChangeAspect="1"/>
          </p:cNvPicPr>
          <p:nvPr/>
        </p:nvPicPr>
        <p:blipFill rotWithShape="1">
          <a:blip r:embed="rId3"/>
          <a:srcRect l="7077" r="7733"/>
          <a:stretch/>
        </p:blipFill>
        <p:spPr>
          <a:xfrm>
            <a:off x="655320" y="2516777"/>
            <a:ext cx="6236208" cy="3660185"/>
          </a:xfrm>
          <a:prstGeom prst="rect">
            <a:avLst/>
          </a:prstGeom>
        </p:spPr>
      </p:pic>
      <p:sp>
        <p:nvSpPr>
          <p:cNvPr id="8" name="Content Placeholder 7">
            <a:extLst>
              <a:ext uri="{FF2B5EF4-FFF2-40B4-BE49-F238E27FC236}">
                <a16:creationId xmlns:a16="http://schemas.microsoft.com/office/drawing/2014/main" id="{A0917602-DEF7-E560-E2C5-2A6A22E3245D}"/>
              </a:ext>
            </a:extLst>
          </p:cNvPr>
          <p:cNvSpPr>
            <a:spLocks noGrp="1"/>
          </p:cNvSpPr>
          <p:nvPr>
            <p:ph idx="1"/>
          </p:nvPr>
        </p:nvSpPr>
        <p:spPr>
          <a:xfrm>
            <a:off x="7546848" y="2516777"/>
            <a:ext cx="3803904" cy="3660185"/>
          </a:xfrm>
        </p:spPr>
        <p:txBody>
          <a:bodyPr anchor="ctr">
            <a:normAutofit/>
          </a:bodyPr>
          <a:lstStyle/>
          <a:p>
            <a:pPr marL="0" indent="0">
              <a:buNone/>
            </a:pPr>
            <a:r>
              <a:rPr lang="en-US" sz="4000" dirty="0">
                <a:ea typeface="Cambria"/>
                <a:cs typeface="Calibri"/>
              </a:rPr>
              <a:t>Your children achieve their full potential when all 3 work work well together. </a:t>
            </a:r>
          </a:p>
          <a:p>
            <a:pPr marL="0" indent="0">
              <a:buNone/>
            </a:pPr>
            <a:endParaRPr lang="en-US" sz="2200" dirty="0">
              <a:latin typeface="Cambria"/>
              <a:ea typeface="Cambria"/>
              <a:cs typeface="Calibri"/>
            </a:endParaRPr>
          </a:p>
        </p:txBody>
      </p:sp>
      <p:sp>
        <p:nvSpPr>
          <p:cNvPr id="6" name="Rectangle 5">
            <a:extLst>
              <a:ext uri="{FF2B5EF4-FFF2-40B4-BE49-F238E27FC236}">
                <a16:creationId xmlns:a16="http://schemas.microsoft.com/office/drawing/2014/main" id="{01A4B372-0ECC-9048-FFA9-2F85556E5A01}"/>
              </a:ext>
            </a:extLst>
          </p:cNvPr>
          <p:cNvSpPr/>
          <p:nvPr/>
        </p:nvSpPr>
        <p:spPr>
          <a:xfrm>
            <a:off x="258417" y="198783"/>
            <a:ext cx="11608905" cy="13815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a:t>Pupil, family and </a:t>
            </a:r>
            <a:r>
              <a:rPr lang="en-US" sz="5400"/>
              <a:t>teacher partnerships</a:t>
            </a:r>
            <a:endParaRPr lang="en-US" sz="5400" dirty="0"/>
          </a:p>
        </p:txBody>
      </p:sp>
    </p:spTree>
    <p:extLst>
      <p:ext uri="{BB962C8B-B14F-4D97-AF65-F5344CB8AC3E}">
        <p14:creationId xmlns:p14="http://schemas.microsoft.com/office/powerpoint/2010/main" val="161149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31FAC77-4DE1-D0C0-3870-245F3C2E8FD8}"/>
              </a:ext>
            </a:extLst>
          </p:cNvPr>
          <p:cNvSpPr/>
          <p:nvPr/>
        </p:nvSpPr>
        <p:spPr>
          <a:xfrm>
            <a:off x="0" y="3278"/>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5">
            <a:extLst>
              <a:ext uri="{FF2B5EF4-FFF2-40B4-BE49-F238E27FC236}">
                <a16:creationId xmlns:a16="http://schemas.microsoft.com/office/drawing/2014/main" id="{4E3F9061-0449-FAAD-EA74-94F19A873212}"/>
              </a:ext>
            </a:extLst>
          </p:cNvPr>
          <p:cNvSpPr txBox="1"/>
          <p:nvPr/>
        </p:nvSpPr>
        <p:spPr>
          <a:xfrm>
            <a:off x="2703610" y="402001"/>
            <a:ext cx="8100060" cy="6496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can arrive from 8:35am doors locked at 8:50am. during this time children have the opportunity to practice and consolidate skills.</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9">
            <a:extLst>
              <a:ext uri="{FF2B5EF4-FFF2-40B4-BE49-F238E27FC236}">
                <a16:creationId xmlns:a16="http://schemas.microsoft.com/office/drawing/2014/main" id="{FA8356B8-D8A3-8D7A-9D5D-B8FDAB2F8841}"/>
              </a:ext>
            </a:extLst>
          </p:cNvPr>
          <p:cNvSpPr txBox="1"/>
          <p:nvPr/>
        </p:nvSpPr>
        <p:spPr>
          <a:xfrm>
            <a:off x="2703610" y="1264222"/>
            <a:ext cx="9451975" cy="92837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Children who are late and arrive after 8:50am or after miss</a:t>
            </a:r>
            <a:r>
              <a:rPr lang="en-US" sz="1800" kern="1200" dirty="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rPr>
              <a:t> up to</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 minutes of learning each day – equating to an hour lost over the course of a week and 37 hours lost in a year. </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P</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unctuality is important at </a:t>
            </a:r>
            <a:r>
              <a:rPr lang="en-US" sz="1800" kern="1200" dirty="0" err="1"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Kennington</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7">
            <a:extLst>
              <a:ext uri="{FF2B5EF4-FFF2-40B4-BE49-F238E27FC236}">
                <a16:creationId xmlns:a16="http://schemas.microsoft.com/office/drawing/2014/main" id="{1FCE27FA-7444-A6ED-9DE7-2FE88AE17BD6}"/>
              </a:ext>
            </a:extLst>
          </p:cNvPr>
          <p:cNvSpPr txBox="1"/>
          <p:nvPr/>
        </p:nvSpPr>
        <p:spPr>
          <a:xfrm>
            <a:off x="2703610" y="2551160"/>
            <a:ext cx="6459855" cy="370205"/>
          </a:xfrm>
          <a:prstGeom prst="rect">
            <a:avLst/>
          </a:prstGeom>
          <a:noFill/>
        </p:spPr>
        <p:txBody>
          <a:bodyPr wrap="square">
            <a:spAutoFit/>
          </a:bodyPr>
          <a:lstStyle/>
          <a:p>
            <a:r>
              <a:rPr lang="en-US" sz="1800" kern="12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Formal teaching starts at 8:50.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TextBox 11">
            <a:extLst>
              <a:ext uri="{FF2B5EF4-FFF2-40B4-BE49-F238E27FC236}">
                <a16:creationId xmlns:a16="http://schemas.microsoft.com/office/drawing/2014/main" id="{8E90E15B-F5BA-FE65-B611-3A3DCE982846}"/>
              </a:ext>
            </a:extLst>
          </p:cNvPr>
          <p:cNvSpPr txBox="1"/>
          <p:nvPr/>
        </p:nvSpPr>
        <p:spPr>
          <a:xfrm>
            <a:off x="2703610" y="3284708"/>
            <a:ext cx="9004300" cy="923330"/>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PE is on </a:t>
            </a:r>
            <a:r>
              <a:rPr lang="en-US" sz="1800" b="1"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Mondays</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and</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Tuesdays</a:t>
            </a:r>
            <a:r>
              <a:rPr lang="en-US" sz="1800" kern="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ensure children have their PE kits on these days</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p>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Navy blue shorts, white t-shirt and black pumps. Named. No earrings and long hair should be tied up.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13">
            <a:extLst>
              <a:ext uri="{FF2B5EF4-FFF2-40B4-BE49-F238E27FC236}">
                <a16:creationId xmlns:a16="http://schemas.microsoft.com/office/drawing/2014/main" id="{C0AD813D-1545-E6A4-4AFC-960A20D7D8BE}"/>
              </a:ext>
            </a:extLst>
          </p:cNvPr>
          <p:cNvSpPr txBox="1"/>
          <p:nvPr/>
        </p:nvSpPr>
        <p:spPr>
          <a:xfrm>
            <a:off x="2703610" y="4178203"/>
            <a:ext cx="8338820" cy="369332"/>
          </a:xfrm>
          <a:prstGeom prst="rect">
            <a:avLst/>
          </a:prstGeom>
          <a:noFill/>
        </p:spPr>
        <p:txBody>
          <a:bodyPr wrap="square">
            <a:spAutoFit/>
          </a:bodyPr>
          <a:lstStyle/>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have water </a:t>
            </a:r>
            <a:r>
              <a:rPr lang="en-US" sz="1800" kern="1200" dirty="0">
                <a:solidFill>
                  <a:srgbClr val="000000"/>
                </a:solidFill>
                <a:effectLst/>
                <a:ea typeface="Calibri" panose="020F0502020204030204" pitchFamily="34" charset="0"/>
                <a:cs typeface="Times New Roman" panose="02020603050405020304" pitchFamily="18" charset="0"/>
              </a:rPr>
              <a:t>bottles</a:t>
            </a:r>
            <a:r>
              <a:rPr lang="en-US" dirty="0">
                <a:solidFill>
                  <a:srgbClr val="000000"/>
                </a:solidFill>
                <a:ea typeface="Calibri" panose="020F0502020204030204" pitchFamily="34" charset="0"/>
                <a:cs typeface="Times New Roman" panose="02020603050405020304" pitchFamily="18" charset="0"/>
              </a:rPr>
              <a:t> in school each </a:t>
            </a:r>
            <a:r>
              <a:rPr lang="en-US" dirty="0" smtClean="0">
                <a:solidFill>
                  <a:srgbClr val="000000"/>
                </a:solidFill>
                <a:ea typeface="Calibri" panose="020F0502020204030204" pitchFamily="34" charset="0"/>
                <a:cs typeface="Times New Roman" panose="02020603050405020304" pitchFamily="18" charset="0"/>
              </a:rPr>
              <a:t>day – simple, non-squirting please. </a:t>
            </a:r>
            <a:r>
              <a:rPr lang="en-US" sz="1800" kern="1200" dirty="0" smtClean="0">
                <a:solidFill>
                  <a:srgbClr val="000000"/>
                </a:solidFill>
                <a:effectLst/>
                <a:ea typeface="Calibri" panose="020F0502020204030204" pitchFamily="34" charset="0"/>
                <a:cs typeface="Times New Roman" panose="02020603050405020304" pitchFamily="18" charset="0"/>
              </a:rPr>
              <a:t> </a:t>
            </a:r>
            <a:endParaRPr lang="en-GB" sz="1200" dirty="0">
              <a:effectLst/>
              <a:ea typeface="Calibri" panose="020F0502020204030204" pitchFamily="34" charset="0"/>
              <a:cs typeface="Times New Roman" panose="02020603050405020304" pitchFamily="18" charset="0"/>
            </a:endParaRPr>
          </a:p>
        </p:txBody>
      </p:sp>
      <p:sp>
        <p:nvSpPr>
          <p:cNvPr id="30" name="TextBox 15">
            <a:extLst>
              <a:ext uri="{FF2B5EF4-FFF2-40B4-BE49-F238E27FC236}">
                <a16:creationId xmlns:a16="http://schemas.microsoft.com/office/drawing/2014/main" id="{A0085B84-A302-A796-CE03-F4FE67EE3763}"/>
              </a:ext>
            </a:extLst>
          </p:cNvPr>
          <p:cNvSpPr txBox="1"/>
          <p:nvPr/>
        </p:nvSpPr>
        <p:spPr>
          <a:xfrm>
            <a:off x="2703610" y="5129593"/>
            <a:ext cx="8100060" cy="1200329"/>
          </a:xfrm>
          <a:prstGeom prst="rect">
            <a:avLst/>
          </a:prstGeom>
          <a:noFill/>
        </p:spPr>
        <p:txBody>
          <a:bodyPr wrap="square">
            <a:spAutoFit/>
          </a:bodyPr>
          <a:lstStyle/>
          <a:p>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E</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 of day collection. Please wait at the </a:t>
            </a:r>
            <a:r>
              <a:rPr lang="en-US" sz="1800" b="1"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blue fence in the KS1 playground</a:t>
            </a:r>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the end of the day, we often have great things to tell our families so please feel relaxed if we call you over! It's more often than not to celebrate success! </a:t>
            </a:r>
          </a:p>
          <a:p>
            <a:r>
              <a:rPr lang="en-US" sz="1800" kern="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School finishes at 3:00pm</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78543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3684984" y="206288"/>
            <a:ext cx="2067938" cy="769441"/>
          </a:xfrm>
          <a:prstGeom prst="rect">
            <a:avLst/>
          </a:prstGeom>
          <a:noFill/>
        </p:spPr>
        <p:txBody>
          <a:bodyPr wrap="none" rtlCol="0">
            <a:spAutoFit/>
          </a:bodyPr>
          <a:lstStyle/>
          <a:p>
            <a:r>
              <a:rPr lang="en-US" sz="4400" b="1" dirty="0"/>
              <a:t>Reading</a:t>
            </a:r>
          </a:p>
        </p:txBody>
      </p:sp>
      <p:sp>
        <p:nvSpPr>
          <p:cNvPr id="7" name="TextBox 6">
            <a:extLst>
              <a:ext uri="{FF2B5EF4-FFF2-40B4-BE49-F238E27FC236}">
                <a16:creationId xmlns:a16="http://schemas.microsoft.com/office/drawing/2014/main" id="{3E729C8F-3C0F-AFB9-A898-4D9D3D20AFC8}"/>
              </a:ext>
            </a:extLst>
          </p:cNvPr>
          <p:cNvSpPr txBox="1"/>
          <p:nvPr/>
        </p:nvSpPr>
        <p:spPr>
          <a:xfrm>
            <a:off x="759030" y="1042392"/>
            <a:ext cx="8459589" cy="7509748"/>
          </a:xfrm>
          <a:prstGeom prst="rect">
            <a:avLst/>
          </a:prstGeom>
          <a:noFill/>
        </p:spPr>
        <p:txBody>
          <a:bodyPr wrap="square" rtlCol="0">
            <a:spAutoFit/>
          </a:bodyPr>
          <a:lstStyle/>
          <a:p>
            <a:r>
              <a:rPr lang="en-US" sz="2500" dirty="0"/>
              <a:t>Our reading </a:t>
            </a:r>
            <a:r>
              <a:rPr lang="en-US" sz="2500" dirty="0" smtClean="0"/>
              <a:t>scheme is based on the phonic phases. </a:t>
            </a:r>
            <a:endParaRPr lang="en-US" sz="2500" dirty="0"/>
          </a:p>
          <a:p>
            <a:endParaRPr lang="en-US" sz="2500" dirty="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Reading in school (Guided Reading) books are linked to the new phonic sounds they are currently learning in phonic groups</a:t>
            </a:r>
          </a:p>
          <a:p>
            <a:pPr marL="342900" indent="-342900">
              <a:buFont typeface="Arial" panose="020B0604020202020204" pitchFamily="34" charset="0"/>
              <a:buChar char="•"/>
            </a:pPr>
            <a:r>
              <a:rPr lang="en-US" sz="2500" dirty="0"/>
              <a:t>Home reading books are related to phonic sounds they have previously been taught in earlier phases</a:t>
            </a:r>
          </a:p>
          <a:p>
            <a:pPr marL="342900" indent="-342900">
              <a:buFont typeface="Arial" panose="020B0604020202020204" pitchFamily="34" charset="0"/>
              <a:buChar char="•"/>
            </a:pPr>
            <a:r>
              <a:rPr lang="en-US" sz="2500" dirty="0"/>
              <a:t>Read every night with your child. </a:t>
            </a:r>
          </a:p>
          <a:p>
            <a:pPr marL="342900" indent="-342900">
              <a:buFont typeface="Arial" panose="020B0604020202020204" pitchFamily="34" charset="0"/>
              <a:buChar char="•"/>
            </a:pPr>
            <a:r>
              <a:rPr lang="en-US" sz="2500" dirty="0"/>
              <a:t>Little and often is best - it is not necessary to read the whole book in one night. Focus on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talking about the book - the picture/story/characters/ if your child liked it or not -discuss why. </a:t>
            </a:r>
          </a:p>
          <a:p>
            <a:pPr marL="342900" indent="-342900">
              <a:buFont typeface="Arial" panose="020B0604020202020204" pitchFamily="34" charset="0"/>
              <a:buChar char="•"/>
            </a:pPr>
            <a:r>
              <a:rPr kumimoji="0" lang="en-US" sz="2500" b="0" i="0" u="none" strike="noStrike" kern="1200" cap="none" spc="0" normalizeH="0" baseline="0" noProof="0" dirty="0">
                <a:ln>
                  <a:noFill/>
                </a:ln>
                <a:solidFill>
                  <a:srgbClr val="7030A0"/>
                </a:solidFill>
                <a:effectLst/>
                <a:uLnTx/>
                <a:uFillTx/>
                <a:latin typeface="Calibri" panose="020F0502020204030204"/>
                <a:ea typeface="+mn-ea"/>
                <a:cs typeface="+mn-cs"/>
              </a:rPr>
              <a:t>Share other stories together </a:t>
            </a: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 books from home/the library and talk about the books</a:t>
            </a:r>
            <a:endParaRPr lang="en-US" sz="2500" dirty="0"/>
          </a:p>
          <a:p>
            <a:endParaRPr lang="en-US" sz="3000" dirty="0"/>
          </a:p>
          <a:p>
            <a:endParaRPr lang="en-US" sz="3000" dirty="0"/>
          </a:p>
          <a:p>
            <a:endParaRPr lang="en-US" sz="3600" dirty="0"/>
          </a:p>
          <a:p>
            <a:r>
              <a:rPr lang="en-US" sz="3600" dirty="0"/>
              <a:t> </a:t>
            </a:r>
          </a:p>
        </p:txBody>
      </p:sp>
    </p:spTree>
    <p:extLst>
      <p:ext uri="{BB962C8B-B14F-4D97-AF65-F5344CB8AC3E}">
        <p14:creationId xmlns:p14="http://schemas.microsoft.com/office/powerpoint/2010/main" val="1080926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4E9F7C-6198-CF29-2514-E6B1543F7422}"/>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6A56A6F-525B-A4BB-4325-A25FFE00E727}"/>
              </a:ext>
            </a:extLst>
          </p:cNvPr>
          <p:cNvSpPr txBox="1"/>
          <p:nvPr/>
        </p:nvSpPr>
        <p:spPr>
          <a:xfrm>
            <a:off x="2710924" y="272951"/>
            <a:ext cx="4555799" cy="769441"/>
          </a:xfrm>
          <a:prstGeom prst="rect">
            <a:avLst/>
          </a:prstGeom>
          <a:noFill/>
        </p:spPr>
        <p:txBody>
          <a:bodyPr wrap="none" rtlCol="0">
            <a:spAutoFit/>
          </a:bodyPr>
          <a:lstStyle/>
          <a:p>
            <a:r>
              <a:rPr lang="en-US" sz="4400" b="1" dirty="0"/>
              <a:t>Reading continued</a:t>
            </a:r>
          </a:p>
        </p:txBody>
      </p:sp>
      <p:sp>
        <p:nvSpPr>
          <p:cNvPr id="7" name="TextBox 6">
            <a:extLst>
              <a:ext uri="{FF2B5EF4-FFF2-40B4-BE49-F238E27FC236}">
                <a16:creationId xmlns:a16="http://schemas.microsoft.com/office/drawing/2014/main" id="{3E729C8F-3C0F-AFB9-A898-4D9D3D20AFC8}"/>
              </a:ext>
            </a:extLst>
          </p:cNvPr>
          <p:cNvSpPr txBox="1"/>
          <p:nvPr/>
        </p:nvSpPr>
        <p:spPr>
          <a:xfrm>
            <a:off x="759028" y="657671"/>
            <a:ext cx="8459589" cy="9048631"/>
          </a:xfrm>
          <a:prstGeom prst="rect">
            <a:avLst/>
          </a:prstGeom>
          <a:noFill/>
        </p:spPr>
        <p:txBody>
          <a:bodyPr wrap="square" rtlCol="0">
            <a:spAutoFit/>
          </a:bodyPr>
          <a:lstStyle/>
          <a:p>
            <a:endParaRPr lang="en-US" sz="2500" dirty="0"/>
          </a:p>
          <a:p>
            <a:pPr marR="0" lvl="0" algn="l" defTabSz="914400" rtl="0" eaLnBrk="1" fontAlgn="auto" latinLnBrk="0" hangingPunct="1">
              <a:lnSpc>
                <a:spcPct val="100000"/>
              </a:lnSpc>
              <a:spcBef>
                <a:spcPts val="0"/>
              </a:spcBef>
              <a:spcAft>
                <a:spcPts val="0"/>
              </a:spcAft>
              <a:buClrTx/>
              <a:buSzTx/>
              <a:tabLst/>
              <a:defRPr/>
            </a:pPr>
            <a:r>
              <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rPr>
              <a:t>Reading diaries: </a:t>
            </a:r>
            <a:endParaRPr lang="en-US" sz="2500" dirty="0"/>
          </a:p>
          <a:p>
            <a:pPr marL="342900" indent="-342900">
              <a:buFont typeface="Arial" panose="020B0604020202020204" pitchFamily="34" charset="0"/>
              <a:buChar char="•"/>
            </a:pPr>
            <a:r>
              <a:rPr lang="en-US" sz="2500" dirty="0">
                <a:solidFill>
                  <a:prstClr val="black"/>
                </a:solidFill>
                <a:latin typeface="Calibri" panose="020F0502020204030204"/>
              </a:rPr>
              <a:t>Please sign each time you read with your child. </a:t>
            </a:r>
          </a:p>
          <a:p>
            <a:pPr marL="342900" indent="-342900">
              <a:buFont typeface="Arial" panose="020B0604020202020204" pitchFamily="34" charset="0"/>
              <a:buChar char="•"/>
            </a:pPr>
            <a:r>
              <a:rPr lang="en-US" sz="2500" dirty="0">
                <a:solidFill>
                  <a:prstClr val="black"/>
                </a:solidFill>
                <a:latin typeface="Calibri" panose="020F0502020204030204"/>
              </a:rPr>
              <a:t>Note the pages read, add a comment about how they read or something they liked and then sign it. </a:t>
            </a:r>
          </a:p>
          <a:p>
            <a:pPr marL="342900" indent="-342900">
              <a:buFont typeface="Arial" panose="020B0604020202020204" pitchFamily="34" charset="0"/>
              <a:buChar char="•"/>
            </a:pPr>
            <a:r>
              <a:rPr lang="en-US" sz="2500" dirty="0">
                <a:solidFill>
                  <a:prstClr val="black"/>
                </a:solidFill>
                <a:latin typeface="Calibri" panose="020F0502020204030204"/>
              </a:rPr>
              <a:t>If you read every night, you should have signed the diary 5 times in the week (or more including weekend)</a:t>
            </a:r>
          </a:p>
          <a:p>
            <a:pPr marL="342900" indent="-342900">
              <a:buFont typeface="Arial" panose="020B0604020202020204" pitchFamily="34" charset="0"/>
              <a:buChar char="•"/>
            </a:pPr>
            <a:r>
              <a:rPr lang="en-US" sz="2500" dirty="0">
                <a:solidFill>
                  <a:prstClr val="black"/>
                </a:solidFill>
                <a:latin typeface="Calibri" panose="020F0502020204030204"/>
              </a:rPr>
              <a:t>See example</a:t>
            </a:r>
          </a:p>
          <a:p>
            <a:pPr marL="342900" indent="-342900">
              <a:buFont typeface="Arial" panose="020B0604020202020204" pitchFamily="34" charset="0"/>
              <a:buChar char="•"/>
            </a:pPr>
            <a:r>
              <a:rPr lang="en-US" sz="2500" dirty="0">
                <a:solidFill>
                  <a:prstClr val="black"/>
                </a:solidFill>
                <a:latin typeface="Calibri" panose="020F0502020204030204"/>
              </a:rPr>
              <a:t>When books are completed, comments will be reviewed, comprehension checked and then the book will be changed. </a:t>
            </a:r>
            <a:r>
              <a:rPr lang="en-US" sz="2500" dirty="0">
                <a:solidFill>
                  <a:srgbClr val="FF0000"/>
                </a:solidFill>
                <a:latin typeface="Calibri" panose="020F0502020204030204"/>
              </a:rPr>
              <a:t>If the diary isn’t signed, the book will not be changed.</a:t>
            </a:r>
          </a:p>
          <a:p>
            <a:pPr marL="342900" indent="-342900">
              <a:buFont typeface="Arial" panose="020B0604020202020204" pitchFamily="34" charset="0"/>
              <a:buChar char="•"/>
            </a:pPr>
            <a:r>
              <a:rPr lang="en-US" sz="2500" dirty="0">
                <a:solidFill>
                  <a:prstClr val="black"/>
                </a:solidFill>
                <a:latin typeface="Calibri" panose="020F0502020204030204"/>
              </a:rPr>
              <a:t>Reading Dojos - if your child reads </a:t>
            </a:r>
            <a:r>
              <a:rPr lang="en-US" sz="2500" b="1" dirty="0">
                <a:solidFill>
                  <a:prstClr val="black"/>
                </a:solidFill>
                <a:latin typeface="Calibri" panose="020F0502020204030204"/>
              </a:rPr>
              <a:t>at least</a:t>
            </a:r>
            <a:r>
              <a:rPr lang="en-US" sz="2500" dirty="0">
                <a:solidFill>
                  <a:prstClr val="black"/>
                </a:solidFill>
                <a:latin typeface="Calibri" panose="020F0502020204030204"/>
              </a:rPr>
              <a:t> three time over the week – this includes weekends – and there are 3 comments/signatures in the diary, they will be awarded bonus reading dojos. These will be marked in the diary for you to see. </a:t>
            </a:r>
          </a:p>
          <a:p>
            <a:pPr marL="342900" indent="-342900">
              <a:buFont typeface="Arial" panose="020B0604020202020204" pitchFamily="34" charset="0"/>
              <a:buChar char="•"/>
            </a:pPr>
            <a:endParaRPr lang="en-US" sz="2500" dirty="0">
              <a:solidFill>
                <a:prstClr val="black"/>
              </a:solidFill>
              <a:latin typeface="Calibri" panose="020F0502020204030204"/>
            </a:endParaRPr>
          </a:p>
          <a:p>
            <a:pPr marL="342900" indent="-342900">
              <a:buFont typeface="Arial" panose="020B0604020202020204" pitchFamily="34" charset="0"/>
              <a:buChar char="•"/>
            </a:pPr>
            <a:endParaRPr lang="en-US" sz="2500" dirty="0"/>
          </a:p>
          <a:p>
            <a:endParaRPr lang="en-US" sz="3000" dirty="0"/>
          </a:p>
          <a:p>
            <a:endParaRPr lang="en-US" sz="3000" dirty="0"/>
          </a:p>
          <a:p>
            <a:endParaRPr lang="en-US" sz="3600" dirty="0"/>
          </a:p>
          <a:p>
            <a:r>
              <a:rPr lang="en-US" sz="3600" dirty="0"/>
              <a:t> </a:t>
            </a:r>
          </a:p>
        </p:txBody>
      </p:sp>
    </p:spTree>
    <p:extLst>
      <p:ext uri="{BB962C8B-B14F-4D97-AF65-F5344CB8AC3E}">
        <p14:creationId xmlns:p14="http://schemas.microsoft.com/office/powerpoint/2010/main" val="231238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07DFDF-8C5B-2024-66F8-196FC5D8F6CF}"/>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E5F8488-2F55-E6B4-CFB1-A6C733927AE6}"/>
              </a:ext>
            </a:extLst>
          </p:cNvPr>
          <p:cNvSpPr txBox="1"/>
          <p:nvPr/>
        </p:nvSpPr>
        <p:spPr>
          <a:xfrm>
            <a:off x="2892288" y="99392"/>
            <a:ext cx="4613058" cy="830997"/>
          </a:xfrm>
          <a:prstGeom prst="rect">
            <a:avLst/>
          </a:prstGeom>
          <a:noFill/>
        </p:spPr>
        <p:txBody>
          <a:bodyPr wrap="none" rtlCol="0">
            <a:spAutoFit/>
          </a:bodyPr>
          <a:lstStyle/>
          <a:p>
            <a:r>
              <a:rPr lang="en-US" sz="4800" b="1" dirty="0"/>
              <a:t>Reading At Home</a:t>
            </a:r>
          </a:p>
        </p:txBody>
      </p:sp>
      <p:pic>
        <p:nvPicPr>
          <p:cNvPr id="6" name="Picture 3" descr="A picture containing text, book, shelf&#10;&#10;Description automatically generated">
            <a:extLst>
              <a:ext uri="{FF2B5EF4-FFF2-40B4-BE49-F238E27FC236}">
                <a16:creationId xmlns:a16="http://schemas.microsoft.com/office/drawing/2014/main" id="{84F748A0-F2D7-81CA-C914-64A1196E49CB}"/>
              </a:ext>
            </a:extLst>
          </p:cNvPr>
          <p:cNvPicPr>
            <a:picLocks noChangeAspect="1"/>
          </p:cNvPicPr>
          <p:nvPr/>
        </p:nvPicPr>
        <p:blipFill>
          <a:blip r:embed="rId2"/>
          <a:stretch>
            <a:fillRect/>
          </a:stretch>
        </p:blipFill>
        <p:spPr>
          <a:xfrm>
            <a:off x="1119001" y="1187960"/>
            <a:ext cx="7723513" cy="5570648"/>
          </a:xfrm>
          <a:prstGeom prst="rect">
            <a:avLst/>
          </a:prstGeom>
        </p:spPr>
      </p:pic>
    </p:spTree>
    <p:extLst>
      <p:ext uri="{BB962C8B-B14F-4D97-AF65-F5344CB8AC3E}">
        <p14:creationId xmlns:p14="http://schemas.microsoft.com/office/powerpoint/2010/main" val="1936967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B7ABEC6-D867-F48A-D318-298031BC1383}"/>
              </a:ext>
            </a:extLst>
          </p:cNvPr>
          <p:cNvSpPr/>
          <p:nvPr/>
        </p:nvSpPr>
        <p:spPr>
          <a:xfrm>
            <a:off x="1" y="5883965"/>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D8FEB8-F25F-13E9-E6BC-5241B5AF47F6}"/>
              </a:ext>
            </a:extLst>
          </p:cNvPr>
          <p:cNvSpPr txBox="1"/>
          <p:nvPr/>
        </p:nvSpPr>
        <p:spPr>
          <a:xfrm>
            <a:off x="2953194" y="123031"/>
            <a:ext cx="6445867" cy="769441"/>
          </a:xfrm>
          <a:prstGeom prst="rect">
            <a:avLst/>
          </a:prstGeom>
          <a:noFill/>
        </p:spPr>
        <p:txBody>
          <a:bodyPr wrap="none" rtlCol="0">
            <a:spAutoFit/>
          </a:bodyPr>
          <a:lstStyle/>
          <a:p>
            <a:r>
              <a:rPr lang="en-US" sz="4400" b="1" dirty="0"/>
              <a:t>Homework in Cherry Class </a:t>
            </a:r>
          </a:p>
        </p:txBody>
      </p:sp>
      <p:sp>
        <p:nvSpPr>
          <p:cNvPr id="6" name="TextBox 5">
            <a:extLst>
              <a:ext uri="{FF2B5EF4-FFF2-40B4-BE49-F238E27FC236}">
                <a16:creationId xmlns:a16="http://schemas.microsoft.com/office/drawing/2014/main" id="{046F2DF1-4C72-7E44-B34F-3655B0CF43E6}"/>
              </a:ext>
            </a:extLst>
          </p:cNvPr>
          <p:cNvSpPr txBox="1"/>
          <p:nvPr/>
        </p:nvSpPr>
        <p:spPr>
          <a:xfrm>
            <a:off x="-85725" y="892472"/>
            <a:ext cx="12687300" cy="553998"/>
          </a:xfrm>
          <a:prstGeom prst="rect">
            <a:avLst/>
          </a:prstGeom>
          <a:noFill/>
        </p:spPr>
        <p:txBody>
          <a:bodyPr wrap="square" rtlCol="0">
            <a:spAutoFit/>
          </a:bodyPr>
          <a:lstStyle/>
          <a:p>
            <a:r>
              <a:rPr lang="en-US" sz="3000" b="1" dirty="0">
                <a:solidFill>
                  <a:srgbClr val="0070C0"/>
                </a:solidFill>
              </a:rPr>
              <a:t>We want to make homework as straight forward and stress free for everyone!</a:t>
            </a:r>
          </a:p>
        </p:txBody>
      </p:sp>
      <p:sp>
        <p:nvSpPr>
          <p:cNvPr id="7" name="TextBox 6">
            <a:extLst>
              <a:ext uri="{FF2B5EF4-FFF2-40B4-BE49-F238E27FC236}">
                <a16:creationId xmlns:a16="http://schemas.microsoft.com/office/drawing/2014/main" id="{9EE45B15-BD7F-1C66-E5B2-EF4870E3D00D}"/>
              </a:ext>
            </a:extLst>
          </p:cNvPr>
          <p:cNvSpPr txBox="1"/>
          <p:nvPr/>
        </p:nvSpPr>
        <p:spPr>
          <a:xfrm>
            <a:off x="577298" y="1661913"/>
            <a:ext cx="11037404" cy="3985706"/>
          </a:xfrm>
          <a:prstGeom prst="rect">
            <a:avLst/>
          </a:prstGeom>
          <a:noFill/>
        </p:spPr>
        <p:txBody>
          <a:bodyPr wrap="square" rtlCol="0">
            <a:spAutoFit/>
          </a:bodyPr>
          <a:lstStyle/>
          <a:p>
            <a:pPr marL="342900" indent="-342900">
              <a:buFont typeface="Arial" panose="020B0604020202020204" pitchFamily="34" charset="0"/>
              <a:buChar char="•"/>
            </a:pPr>
            <a:r>
              <a:rPr lang="en-US" sz="2300" b="1" dirty="0"/>
              <a:t>Reading</a:t>
            </a:r>
            <a:r>
              <a:rPr lang="en-US" sz="2300" dirty="0"/>
              <a:t> – the main one! Every night. </a:t>
            </a:r>
          </a:p>
          <a:p>
            <a:pPr marL="342900" indent="-342900">
              <a:buFont typeface="Arial" panose="020B0604020202020204" pitchFamily="34" charset="0"/>
              <a:buChar char="•"/>
            </a:pPr>
            <a:r>
              <a:rPr lang="en-US" sz="2300" b="1" dirty="0"/>
              <a:t>Tricky word flash cards</a:t>
            </a:r>
            <a:r>
              <a:rPr lang="en-US" sz="2300" dirty="0"/>
              <a:t> – these will be in an envelope in your child’s reading diary.</a:t>
            </a:r>
          </a:p>
          <a:p>
            <a:r>
              <a:rPr lang="en-US" sz="2300" dirty="0"/>
              <a:t>      6 words for your child to </a:t>
            </a:r>
            <a:r>
              <a:rPr lang="en-US" sz="2300" dirty="0" err="1"/>
              <a:t>practise</a:t>
            </a:r>
            <a:r>
              <a:rPr lang="en-US" sz="2300" dirty="0"/>
              <a:t> reading by sight (not sounding out). These will      </a:t>
            </a:r>
          </a:p>
          <a:p>
            <a:r>
              <a:rPr lang="en-US" sz="2300" dirty="0"/>
              <a:t>      be changed when your child can read them as a sight word.</a:t>
            </a:r>
          </a:p>
          <a:p>
            <a:pPr marL="342900" indent="-342900">
              <a:buFont typeface="Arial" panose="020B0604020202020204" pitchFamily="34" charset="0"/>
              <a:buChar char="•"/>
            </a:pPr>
            <a:r>
              <a:rPr lang="en-US" sz="2300" b="1" dirty="0">
                <a:solidFill>
                  <a:srgbClr val="7030A0"/>
                </a:solidFill>
              </a:rPr>
              <a:t>Purple mash </a:t>
            </a:r>
            <a:r>
              <a:rPr lang="en-US" sz="2300" dirty="0"/>
              <a:t>– your child’s passwords and logins are stuck in the inside cover of your child’s reading diary. </a:t>
            </a:r>
          </a:p>
          <a:p>
            <a:pPr marL="342900" indent="-342900">
              <a:buFontTx/>
              <a:buChar char="-"/>
            </a:pPr>
            <a:r>
              <a:rPr lang="en-US" sz="2300" b="1" dirty="0"/>
              <a:t>English activity</a:t>
            </a:r>
            <a:r>
              <a:rPr lang="en-US" sz="2300" dirty="0"/>
              <a:t> (related to phonics or grammar work we are doing in class)</a:t>
            </a:r>
          </a:p>
          <a:p>
            <a:pPr marL="342900" indent="-342900">
              <a:buFontTx/>
              <a:buChar char="-"/>
            </a:pPr>
            <a:r>
              <a:rPr lang="en-US" sz="2300" b="1" dirty="0" err="1"/>
              <a:t>Maths</a:t>
            </a:r>
            <a:r>
              <a:rPr lang="en-US" sz="2300" b="1" dirty="0"/>
              <a:t> activity </a:t>
            </a:r>
            <a:r>
              <a:rPr lang="en-US" sz="2300" dirty="0"/>
              <a:t>(counting, number recognition, number bonds, basic addition/subtraction)</a:t>
            </a:r>
          </a:p>
          <a:p>
            <a:pPr marL="342900" indent="-342900">
              <a:buFontTx/>
              <a:buChar char="-"/>
            </a:pPr>
            <a:endParaRPr lang="en-US" sz="2300" dirty="0"/>
          </a:p>
          <a:p>
            <a:r>
              <a:rPr lang="en-US" sz="2300" dirty="0"/>
              <a:t>         </a:t>
            </a:r>
            <a:r>
              <a:rPr lang="en-US" sz="2300" b="1" dirty="0" err="1">
                <a:solidFill>
                  <a:srgbClr val="7030A0"/>
                </a:solidFill>
              </a:rPr>
              <a:t>Purplemash</a:t>
            </a:r>
            <a:r>
              <a:rPr lang="en-US" sz="2300" b="1" dirty="0">
                <a:solidFill>
                  <a:srgbClr val="7030A0"/>
                </a:solidFill>
              </a:rPr>
              <a:t> will be set on a Friday to be completed by the following </a:t>
            </a:r>
            <a:r>
              <a:rPr lang="en-US" sz="2300" b="1" dirty="0" smtClean="0">
                <a:solidFill>
                  <a:srgbClr val="7030A0"/>
                </a:solidFill>
              </a:rPr>
              <a:t>Friday</a:t>
            </a:r>
            <a:endParaRPr lang="en-US" sz="2300" b="1" dirty="0">
              <a:solidFill>
                <a:srgbClr val="7030A0"/>
              </a:solidFill>
            </a:endParaRPr>
          </a:p>
        </p:txBody>
      </p:sp>
    </p:spTree>
    <p:extLst>
      <p:ext uri="{BB962C8B-B14F-4D97-AF65-F5344CB8AC3E}">
        <p14:creationId xmlns:p14="http://schemas.microsoft.com/office/powerpoint/2010/main" val="912650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0B834C4-A5D2-B35D-923F-263E895D971B}"/>
              </a:ext>
            </a:extLst>
          </p:cNvPr>
          <p:cNvSpPr/>
          <p:nvPr/>
        </p:nvSpPr>
        <p:spPr>
          <a:xfrm>
            <a:off x="0" y="0"/>
            <a:ext cx="12192000" cy="9740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030E79B-5B50-E751-2267-5139A95A61C6}"/>
              </a:ext>
            </a:extLst>
          </p:cNvPr>
          <p:cNvSpPr txBox="1"/>
          <p:nvPr/>
        </p:nvSpPr>
        <p:spPr>
          <a:xfrm>
            <a:off x="2991678" y="974034"/>
            <a:ext cx="6760056" cy="646331"/>
          </a:xfrm>
          <a:prstGeom prst="rect">
            <a:avLst/>
          </a:prstGeom>
          <a:noFill/>
        </p:spPr>
        <p:txBody>
          <a:bodyPr wrap="none" rtlCol="0">
            <a:spAutoFit/>
          </a:bodyPr>
          <a:lstStyle/>
          <a:p>
            <a:r>
              <a:rPr lang="en-US" sz="3600" dirty="0"/>
              <a:t>Communicating with class teachers</a:t>
            </a:r>
          </a:p>
        </p:txBody>
      </p:sp>
      <p:sp>
        <p:nvSpPr>
          <p:cNvPr id="6" name="TextBox 5">
            <a:extLst>
              <a:ext uri="{FF2B5EF4-FFF2-40B4-BE49-F238E27FC236}">
                <a16:creationId xmlns:a16="http://schemas.microsoft.com/office/drawing/2014/main" id="{233F4132-ED05-1EC0-E74F-2D811B78A0EB}"/>
              </a:ext>
            </a:extLst>
          </p:cNvPr>
          <p:cNvSpPr txBox="1"/>
          <p:nvPr/>
        </p:nvSpPr>
        <p:spPr>
          <a:xfrm>
            <a:off x="391560" y="1709541"/>
            <a:ext cx="11408879" cy="4401205"/>
          </a:xfrm>
          <a:prstGeom prst="rect">
            <a:avLst/>
          </a:prstGeom>
          <a:noFill/>
        </p:spPr>
        <p:txBody>
          <a:bodyPr wrap="square" rtlCol="0">
            <a:spAutoFit/>
          </a:bodyPr>
          <a:lstStyle/>
          <a:p>
            <a:pPr algn="ctr"/>
            <a:r>
              <a:rPr lang="en-US" sz="3000" b="1" dirty="0">
                <a:solidFill>
                  <a:srgbClr val="7030A0"/>
                </a:solidFill>
              </a:rPr>
              <a:t>We are a team </a:t>
            </a:r>
            <a:r>
              <a:rPr lang="en-US" sz="3000" dirty="0"/>
              <a:t>–parents, staff and your children. </a:t>
            </a:r>
          </a:p>
          <a:p>
            <a:r>
              <a:rPr lang="en-US" sz="2500" dirty="0"/>
              <a:t>Please talk to us if you have any questions, queries or problems – don’t let things brew and stew. We want to know so we can sort things out. </a:t>
            </a:r>
          </a:p>
          <a:p>
            <a:endParaRPr lang="en-US" sz="2500" dirty="0"/>
          </a:p>
          <a:p>
            <a:pPr marL="342900" indent="-342900">
              <a:buFont typeface="Arial" panose="020B0604020202020204" pitchFamily="34" charset="0"/>
              <a:buChar char="•"/>
            </a:pPr>
            <a:r>
              <a:rPr lang="en-US" sz="2500" dirty="0"/>
              <a:t>Write a message in the reading diary</a:t>
            </a:r>
          </a:p>
          <a:p>
            <a:pPr marL="342900" indent="-342900">
              <a:buFont typeface="Arial" panose="020B0604020202020204" pitchFamily="34" charset="0"/>
              <a:buChar char="•"/>
            </a:pPr>
            <a:r>
              <a:rPr lang="en-US" sz="2500" dirty="0"/>
              <a:t>Leave a message with the staff member on duty in a morning – messages are passed on when they come in</a:t>
            </a:r>
          </a:p>
          <a:p>
            <a:pPr marL="342900" indent="-342900">
              <a:buFont typeface="Arial" panose="020B0604020202020204" pitchFamily="34" charset="0"/>
              <a:buChar char="•"/>
            </a:pPr>
            <a:r>
              <a:rPr lang="en-US" sz="2500" dirty="0"/>
              <a:t>Talk to us at the end of the day (or if we are unable to talk there and then, we can arrange a suitable time)</a:t>
            </a:r>
          </a:p>
          <a:p>
            <a:pPr marL="342900" indent="-342900">
              <a:buFont typeface="Arial" panose="020B0604020202020204" pitchFamily="34" charset="0"/>
              <a:buChar char="•"/>
            </a:pPr>
            <a:r>
              <a:rPr lang="en-US" sz="2500" dirty="0"/>
              <a:t>Arrange a meeting with us</a:t>
            </a:r>
          </a:p>
          <a:p>
            <a:endParaRPr lang="en-US" sz="2500" dirty="0"/>
          </a:p>
        </p:txBody>
      </p:sp>
    </p:spTree>
    <p:extLst>
      <p:ext uri="{BB962C8B-B14F-4D97-AF65-F5344CB8AC3E}">
        <p14:creationId xmlns:p14="http://schemas.microsoft.com/office/powerpoint/2010/main" val="3074522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872F75C-9039-952C-E4A5-35B646CF0F0E}"/>
              </a:ext>
            </a:extLst>
          </p:cNvPr>
          <p:cNvSpPr/>
          <p:nvPr/>
        </p:nvSpPr>
        <p:spPr>
          <a:xfrm>
            <a:off x="9756913" y="0"/>
            <a:ext cx="2435087"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5750894-0E19-BD7C-C9C3-A21DE0E5BC72}"/>
              </a:ext>
            </a:extLst>
          </p:cNvPr>
          <p:cNvSpPr txBox="1"/>
          <p:nvPr/>
        </p:nvSpPr>
        <p:spPr>
          <a:xfrm>
            <a:off x="2524539" y="109330"/>
            <a:ext cx="5593198" cy="584775"/>
          </a:xfrm>
          <a:prstGeom prst="rect">
            <a:avLst/>
          </a:prstGeom>
          <a:noFill/>
        </p:spPr>
        <p:txBody>
          <a:bodyPr wrap="none" rtlCol="0">
            <a:spAutoFit/>
          </a:bodyPr>
          <a:lstStyle/>
          <a:p>
            <a:r>
              <a:rPr lang="en-US" sz="3200" b="1" dirty="0"/>
              <a:t>National Statutory Assessments</a:t>
            </a:r>
          </a:p>
        </p:txBody>
      </p:sp>
      <p:sp>
        <p:nvSpPr>
          <p:cNvPr id="6" name="TextBox 5">
            <a:extLst>
              <a:ext uri="{FF2B5EF4-FFF2-40B4-BE49-F238E27FC236}">
                <a16:creationId xmlns:a16="http://schemas.microsoft.com/office/drawing/2014/main" id="{DC70D73F-2753-4DFE-A724-7714D8DB8ABB}"/>
              </a:ext>
            </a:extLst>
          </p:cNvPr>
          <p:cNvSpPr txBox="1"/>
          <p:nvPr/>
        </p:nvSpPr>
        <p:spPr>
          <a:xfrm>
            <a:off x="449695" y="1313182"/>
            <a:ext cx="8470369" cy="5863144"/>
          </a:xfrm>
          <a:prstGeom prst="rect">
            <a:avLst/>
          </a:prstGeom>
          <a:noFill/>
        </p:spPr>
        <p:txBody>
          <a:bodyPr wrap="square" rtlCol="0">
            <a:spAutoFit/>
          </a:bodyPr>
          <a:lstStyle/>
          <a:p>
            <a:r>
              <a:rPr lang="en-US" sz="2500" b="1" dirty="0"/>
              <a:t>Phonics Screening Check – June </a:t>
            </a:r>
            <a:r>
              <a:rPr lang="en-US" sz="2500" b="1" dirty="0" smtClean="0"/>
              <a:t>2024</a:t>
            </a:r>
            <a:endParaRPr lang="en-US" sz="2500" b="1" dirty="0"/>
          </a:p>
          <a:p>
            <a:endParaRPr lang="en-US" sz="2500" b="1" dirty="0"/>
          </a:p>
          <a:p>
            <a:pPr marL="342900" indent="-342900">
              <a:buFont typeface="Arial" panose="020B0604020202020204" pitchFamily="34" charset="0"/>
              <a:buChar char="•"/>
            </a:pPr>
            <a:r>
              <a:rPr lang="en-US" sz="2500" dirty="0"/>
              <a:t>Reading a list of a mix of 40 real and alien (not real) words</a:t>
            </a:r>
          </a:p>
          <a:p>
            <a:pPr marL="342900" indent="-342900">
              <a:buFont typeface="Arial" panose="020B0604020202020204" pitchFamily="34" charset="0"/>
              <a:buChar char="•"/>
            </a:pPr>
            <a:r>
              <a:rPr lang="en-US" sz="2500" dirty="0"/>
              <a:t>Segmenting and blending to read words</a:t>
            </a:r>
          </a:p>
          <a:p>
            <a:pPr marL="342900" indent="-342900">
              <a:buFont typeface="Arial" panose="020B0604020202020204" pitchFamily="34" charset="0"/>
              <a:buChar char="•"/>
            </a:pPr>
            <a:r>
              <a:rPr lang="en-US" sz="2500" dirty="0" err="1"/>
              <a:t>Eg</a:t>
            </a:r>
            <a:r>
              <a:rPr lang="en-US" sz="2500" dirty="0"/>
              <a:t> </a:t>
            </a:r>
          </a:p>
          <a:p>
            <a:pPr marL="342900" indent="-342900">
              <a:buFont typeface="Arial" panose="020B0604020202020204" pitchFamily="34" charset="0"/>
              <a:buChar char="•"/>
            </a:pPr>
            <a:r>
              <a:rPr lang="en-US" sz="2500" dirty="0"/>
              <a:t>c-a-t = cat</a:t>
            </a:r>
          </a:p>
          <a:p>
            <a:pPr marL="342900" indent="-342900">
              <a:buFont typeface="Arial" panose="020B0604020202020204" pitchFamily="34" charset="0"/>
              <a:buChar char="•"/>
            </a:pPr>
            <a:r>
              <a:rPr lang="en-US" sz="2500" dirty="0" err="1"/>
              <a:t>Sh</a:t>
            </a:r>
            <a:r>
              <a:rPr lang="en-US" sz="2500" dirty="0"/>
              <a:t>-</a:t>
            </a:r>
            <a:r>
              <a:rPr lang="en-US" sz="2500" dirty="0" err="1"/>
              <a:t>i</a:t>
            </a:r>
            <a:r>
              <a:rPr lang="en-US" sz="2500" dirty="0"/>
              <a:t>-p =ship</a:t>
            </a:r>
          </a:p>
          <a:p>
            <a:pPr marL="342900" indent="-342900">
              <a:buFont typeface="Arial" panose="020B0604020202020204" pitchFamily="34" charset="0"/>
              <a:buChar char="•"/>
            </a:pPr>
            <a:r>
              <a:rPr lang="en-US" sz="2500" dirty="0"/>
              <a:t>B-r-u-</a:t>
            </a:r>
            <a:r>
              <a:rPr lang="en-US" sz="2500" dirty="0" err="1"/>
              <a:t>sh</a:t>
            </a:r>
            <a:r>
              <a:rPr lang="en-US" sz="2500" dirty="0"/>
              <a:t> = brush</a:t>
            </a:r>
          </a:p>
          <a:p>
            <a:pPr marL="342900" indent="-342900">
              <a:buFont typeface="Arial" panose="020B0604020202020204" pitchFamily="34" charset="0"/>
              <a:buChar char="•"/>
            </a:pPr>
            <a:r>
              <a:rPr lang="en-US" sz="2500" dirty="0"/>
              <a:t>The pass mark is allocated to us by the DfE after the check takes place</a:t>
            </a:r>
          </a:p>
          <a:p>
            <a:pPr marL="342900" indent="-342900">
              <a:buFont typeface="Arial" panose="020B0604020202020204" pitchFamily="34" charset="0"/>
              <a:buChar char="•"/>
            </a:pPr>
            <a:r>
              <a:rPr lang="en-US" sz="2500" dirty="0"/>
              <a:t>Informal setting 1 to 1 with the class teacher</a:t>
            </a:r>
          </a:p>
          <a:p>
            <a:pPr marL="342900" indent="-342900">
              <a:buFont typeface="Arial" panose="020B0604020202020204" pitchFamily="34" charset="0"/>
              <a:buChar char="•"/>
            </a:pPr>
            <a:r>
              <a:rPr lang="en-US" sz="2500" dirty="0"/>
              <a:t>Lots of </a:t>
            </a:r>
            <a:r>
              <a:rPr lang="en-US" sz="2500" dirty="0" err="1"/>
              <a:t>practise</a:t>
            </a:r>
            <a:r>
              <a:rPr lang="en-US" sz="2500" dirty="0"/>
              <a:t> within phonics sessions </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endParaRPr lang="en-US" sz="2500" dirty="0"/>
          </a:p>
        </p:txBody>
      </p:sp>
    </p:spTree>
    <p:extLst>
      <p:ext uri="{BB962C8B-B14F-4D97-AF65-F5344CB8AC3E}">
        <p14:creationId xmlns:p14="http://schemas.microsoft.com/office/powerpoint/2010/main" val="4104397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1398</Words>
  <Application>Microsoft Office PowerPoint</Application>
  <PresentationFormat>Widescreen</PresentationFormat>
  <Paragraphs>140</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Cambria</vt:lpstr>
      <vt:lpstr>Times New Roman</vt:lpstr>
      <vt:lpstr>Office Theme</vt:lpstr>
      <vt:lpstr>PowerPoint Presentation</vt:lpstr>
      <vt:lpstr>Pupil, family and teacher partnerships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Pritchard , Thomas (T0077677)</dc:creator>
  <cp:lastModifiedBy>G Hartley</cp:lastModifiedBy>
  <cp:revision>5</cp:revision>
  <dcterms:created xsi:type="dcterms:W3CDTF">2022-09-04T13:03:29Z</dcterms:created>
  <dcterms:modified xsi:type="dcterms:W3CDTF">2023-09-12T15:26:21Z</dcterms:modified>
</cp:coreProperties>
</file>