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1" r:id="rId2"/>
    <p:sldId id="259" r:id="rId3"/>
    <p:sldId id="260" r:id="rId4"/>
    <p:sldId id="271" r:id="rId5"/>
    <p:sldId id="262" r:id="rId6"/>
    <p:sldId id="275" r:id="rId7"/>
    <p:sldId id="263" r:id="rId8"/>
    <p:sldId id="265" r:id="rId9"/>
    <p:sldId id="266" r:id="rId10"/>
    <p:sldId id="268" r:id="rId11"/>
    <p:sldId id="264" r:id="rId12"/>
    <p:sldId id="269" r:id="rId13"/>
    <p:sldId id="270"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C8413-6A40-4BF2-B6A8-01A5863FD434}" v="21" dt="2023-09-10T11:15:52.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96"/>
    <p:restoredTop sz="96327"/>
  </p:normalViewPr>
  <p:slideViewPr>
    <p:cSldViewPr snapToGrid="0">
      <p:cViewPr varScale="1">
        <p:scale>
          <a:sx n="58" d="100"/>
          <a:sy n="58" d="100"/>
        </p:scale>
        <p:origin x="7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D0D6E-DF6D-6742-843E-B1482FF1B650}"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20CA5-27CA-3D4C-9B48-19507F747B34}" type="slidenum">
              <a:rPr lang="en-US" smtClean="0"/>
              <a:t>‹#›</a:t>
            </a:fld>
            <a:endParaRPr lang="en-US"/>
          </a:p>
        </p:txBody>
      </p:sp>
    </p:spTree>
    <p:extLst>
      <p:ext uri="{BB962C8B-B14F-4D97-AF65-F5344CB8AC3E}">
        <p14:creationId xmlns:p14="http://schemas.microsoft.com/office/powerpoint/2010/main" val="75459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the importance of partnership working</a:t>
            </a:r>
          </a:p>
        </p:txBody>
      </p:sp>
      <p:sp>
        <p:nvSpPr>
          <p:cNvPr id="4" name="Slide Number Placeholder 3"/>
          <p:cNvSpPr>
            <a:spLocks noGrp="1"/>
          </p:cNvSpPr>
          <p:nvPr>
            <p:ph type="sldNum" sz="quarter" idx="5"/>
          </p:nvPr>
        </p:nvSpPr>
        <p:spPr/>
        <p:txBody>
          <a:bodyPr/>
          <a:lstStyle/>
          <a:p>
            <a:fld id="{7D4F47A0-E25E-4C8E-9672-184EA1CC2EA3}" type="slidenum">
              <a:t>2</a:t>
            </a:fld>
            <a:endParaRPr lang="en-US"/>
          </a:p>
        </p:txBody>
      </p:sp>
    </p:spTree>
    <p:extLst>
      <p:ext uri="{BB962C8B-B14F-4D97-AF65-F5344CB8AC3E}">
        <p14:creationId xmlns:p14="http://schemas.microsoft.com/office/powerpoint/2010/main" val="99305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54F3-0982-78FE-6A71-83CE9AC6C59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590FC5E-B59B-D288-97D9-E7C236CF8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72927C-5CDC-04FF-D6FD-28E3276FA923}"/>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5" name="Footer Placeholder 4">
            <a:extLst>
              <a:ext uri="{FF2B5EF4-FFF2-40B4-BE49-F238E27FC236}">
                <a16:creationId xmlns:a16="http://schemas.microsoft.com/office/drawing/2014/main" id="{BFDB1941-E3C6-502D-CB27-721E6B69C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F53EF-E3EF-58BD-550D-07AF03A5D30D}"/>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05250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B4A1-E66A-46E2-5896-2148711CFB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E124B1-0A51-69AC-530E-E84A2E702D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B40260-D877-B285-A53A-F190124FFF9A}"/>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5" name="Footer Placeholder 4">
            <a:extLst>
              <a:ext uri="{FF2B5EF4-FFF2-40B4-BE49-F238E27FC236}">
                <a16:creationId xmlns:a16="http://schemas.microsoft.com/office/drawing/2014/main" id="{526614F1-FB4F-9B72-B877-396381369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C4372-401C-27F4-DE71-F40F2E71135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91915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96FB8-9C5C-8EEE-025B-39E514DF3F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570392-5B9B-B87B-B1F3-7D1BC8ABD0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F0D5C2-48FE-A8BC-DA80-D1546B19AF69}"/>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5" name="Footer Placeholder 4">
            <a:extLst>
              <a:ext uri="{FF2B5EF4-FFF2-40B4-BE49-F238E27FC236}">
                <a16:creationId xmlns:a16="http://schemas.microsoft.com/office/drawing/2014/main" id="{491E0509-165B-B0C9-64E4-93EE09D0F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5FC45-7048-B174-31BF-881D4657AEFA}"/>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24014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5FEE-1242-6C3C-81BC-C4E1F544E7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D07C92-7034-E6F8-3F30-3D4EAFC035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918F02-A23D-2D91-62B3-6930902C9566}"/>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5" name="Footer Placeholder 4">
            <a:extLst>
              <a:ext uri="{FF2B5EF4-FFF2-40B4-BE49-F238E27FC236}">
                <a16:creationId xmlns:a16="http://schemas.microsoft.com/office/drawing/2014/main" id="{6DE81CBA-2FAF-C1C2-13C6-D07ADD01E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34D00-E87F-0E8A-1511-F71171D4A677}"/>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2014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B6A2-1A74-02D6-5435-B9F533CE11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8C2A85-F538-FAC0-4F43-2CB83AC1E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69B7AB-4114-76F7-224D-9B3BDB2E0149}"/>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5" name="Footer Placeholder 4">
            <a:extLst>
              <a:ext uri="{FF2B5EF4-FFF2-40B4-BE49-F238E27FC236}">
                <a16:creationId xmlns:a16="http://schemas.microsoft.com/office/drawing/2014/main" id="{2678B2A5-6960-C343-89A2-63B4A7FBB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8E93-EA02-CC4D-A5E7-D26991FA6650}"/>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08315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2BCE-4C98-AFFD-7E8D-1868D8AA75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1B7633-AA4B-DBD0-120A-47A99F026C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C85264-33B5-C298-7695-AA2479F7C0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90E9BD-14C9-33F0-1E79-86A8E36168D1}"/>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6" name="Footer Placeholder 5">
            <a:extLst>
              <a:ext uri="{FF2B5EF4-FFF2-40B4-BE49-F238E27FC236}">
                <a16:creationId xmlns:a16="http://schemas.microsoft.com/office/drawing/2014/main" id="{9F008BD1-2EB3-08BA-A846-A593A60A4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CDBD3-F9EF-7AD7-9052-5E74BD06EA63}"/>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4515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4107-A33D-88D3-3C57-4A1192E792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4B094E-EE60-9041-3ECB-A557793B6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D904AC-FA79-8F6A-57AD-3692544474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9C1A80-243B-BC93-F617-A6AE755B5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93D43-E208-2AF0-82A7-2E0A9E079F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16A5A2-52F7-5463-B287-CEC418EA1B76}"/>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8" name="Footer Placeholder 7">
            <a:extLst>
              <a:ext uri="{FF2B5EF4-FFF2-40B4-BE49-F238E27FC236}">
                <a16:creationId xmlns:a16="http://schemas.microsoft.com/office/drawing/2014/main" id="{865BF99D-B514-A5E2-2864-1AED2B02C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09051-D119-4930-4E6B-7D7ACAF91298}"/>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40929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D978-61B7-F095-1B2F-EF0204C706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0933AE-AD68-1F5E-FFBB-4454F5165BB9}"/>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4" name="Footer Placeholder 3">
            <a:extLst>
              <a:ext uri="{FF2B5EF4-FFF2-40B4-BE49-F238E27FC236}">
                <a16:creationId xmlns:a16="http://schemas.microsoft.com/office/drawing/2014/main" id="{E5D1B04F-4276-C977-9BB4-D14FF4688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674C6F-1C3B-EE86-C90E-A1146ACF32E4}"/>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34550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57E187-2E5D-FCA3-8A7B-8EB3CD243998}"/>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3" name="Footer Placeholder 2">
            <a:extLst>
              <a:ext uri="{FF2B5EF4-FFF2-40B4-BE49-F238E27FC236}">
                <a16:creationId xmlns:a16="http://schemas.microsoft.com/office/drawing/2014/main" id="{6BFEB1A8-0E30-31CB-11B5-841C7FC0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6B4B7-5A1C-06B7-D0A7-C8D78244A765}"/>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72631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1245-7F55-7AB4-53E3-6FA2C5EB57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A3CAD6-9706-3099-15ED-1BE2E32C7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491CFC8-CCAE-7060-2A04-D6419461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186B96-172F-65DC-9194-BB164EFF2B2D}"/>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6" name="Footer Placeholder 5">
            <a:extLst>
              <a:ext uri="{FF2B5EF4-FFF2-40B4-BE49-F238E27FC236}">
                <a16:creationId xmlns:a16="http://schemas.microsoft.com/office/drawing/2014/main" id="{EB12EAD1-DC85-266F-B504-69BF3DB3E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BDA25-D308-1ADE-E6F0-894DA8F627D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65309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1743-301F-C862-E46D-04C5BE9237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E7C068-67D7-A45F-A38D-9CFCEFF6A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0A3BF-7847-3251-F3B1-953B1AA56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55B3F8-49BC-9F72-A043-980BF30B1FEA}"/>
              </a:ext>
            </a:extLst>
          </p:cNvPr>
          <p:cNvSpPr>
            <a:spLocks noGrp="1"/>
          </p:cNvSpPr>
          <p:nvPr>
            <p:ph type="dt" sz="half" idx="10"/>
          </p:nvPr>
        </p:nvSpPr>
        <p:spPr/>
        <p:txBody>
          <a:bodyPr/>
          <a:lstStyle/>
          <a:p>
            <a:fld id="{7187CC36-1ABB-0441-BACA-10D617B38A3E}" type="datetimeFigureOut">
              <a:rPr lang="en-US" smtClean="0"/>
              <a:t>9/20/2023</a:t>
            </a:fld>
            <a:endParaRPr lang="en-US"/>
          </a:p>
        </p:txBody>
      </p:sp>
      <p:sp>
        <p:nvSpPr>
          <p:cNvPr id="6" name="Footer Placeholder 5">
            <a:extLst>
              <a:ext uri="{FF2B5EF4-FFF2-40B4-BE49-F238E27FC236}">
                <a16:creationId xmlns:a16="http://schemas.microsoft.com/office/drawing/2014/main" id="{8B84E48B-1FBB-FADD-DC01-4E858D5DB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28398-96B6-A32C-061D-D0D4386C1046}"/>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0679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F962-A5FA-200B-FC7C-90380878E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470019-809D-C0BC-DD33-401F3CE91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050EFE-DDE7-E8D6-473F-3E8050C8E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CC36-1ABB-0441-BACA-10D617B38A3E}" type="datetimeFigureOut">
              <a:rPr lang="en-US" smtClean="0"/>
              <a:t>9/20/2023</a:t>
            </a:fld>
            <a:endParaRPr lang="en-US"/>
          </a:p>
        </p:txBody>
      </p:sp>
      <p:sp>
        <p:nvSpPr>
          <p:cNvPr id="5" name="Footer Placeholder 4">
            <a:extLst>
              <a:ext uri="{FF2B5EF4-FFF2-40B4-BE49-F238E27FC236}">
                <a16:creationId xmlns:a16="http://schemas.microsoft.com/office/drawing/2014/main" id="{D3EEA13B-5A93-06FC-C68D-AD4F8A976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E9FFD-1657-FFE9-1699-F963B6C0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FCE8D-2C34-3141-8920-163E036E6C36}" type="slidenum">
              <a:rPr lang="en-US" smtClean="0"/>
              <a:t>‹#›</a:t>
            </a:fld>
            <a:endParaRPr lang="en-US"/>
          </a:p>
        </p:txBody>
      </p:sp>
    </p:spTree>
    <p:extLst>
      <p:ext uri="{BB962C8B-B14F-4D97-AF65-F5344CB8AC3E}">
        <p14:creationId xmlns:p14="http://schemas.microsoft.com/office/powerpoint/2010/main" val="64801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ordsforlife.org.uk/activities/filter/?age=5-8" TargetMode="External"/><Relationship Id="rId2" Type="http://schemas.openxmlformats.org/officeDocument/2006/relationships/hyperlink" Target="https://www.penguin.co.uk/lit-in-colour"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0"/>
            <a:ext cx="4865205" cy="2261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ea typeface="Cambria"/>
                <a:cs typeface="Calibri Light"/>
              </a:rPr>
              <a:t>Meet The Teacher Session</a:t>
            </a:r>
            <a:endParaRPr lang="en-US" sz="4800" b="1" u="sng" dirty="0">
              <a:solidFill>
                <a:schemeClr val="bg1"/>
              </a:solidFill>
              <a:latin typeface="+mn-lt"/>
              <a:ea typeface="Cambria"/>
            </a:endParaRPr>
          </a:p>
        </p:txBody>
      </p:sp>
      <p:sp>
        <p:nvSpPr>
          <p:cNvPr id="6" name="Subtitle 2">
            <a:extLst>
              <a:ext uri="{FF2B5EF4-FFF2-40B4-BE49-F238E27FC236}">
                <a16:creationId xmlns:a16="http://schemas.microsoft.com/office/drawing/2014/main" id="{EADF8AC4-EB7C-028D-90E4-06C6A014F625}"/>
              </a:ext>
            </a:extLst>
          </p:cNvPr>
          <p:cNvSpPr txBox="1">
            <a:spLocks/>
          </p:cNvSpPr>
          <p:nvPr/>
        </p:nvSpPr>
        <p:spPr>
          <a:xfrm>
            <a:off x="136662" y="2261409"/>
            <a:ext cx="4501083" cy="3533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ea typeface="Cambria"/>
                <a:cs typeface="Calibri"/>
              </a:rPr>
              <a:t>Welcome to Hazel Class, Year 3</a:t>
            </a:r>
          </a:p>
          <a:p>
            <a:pPr marL="0" indent="0" algn="ctr">
              <a:buNone/>
            </a:pPr>
            <a:endParaRPr lang="en-US" sz="3200" dirty="0">
              <a:solidFill>
                <a:schemeClr val="bg1"/>
              </a:solidFill>
              <a:cs typeface="Calibri"/>
            </a:endParaRPr>
          </a:p>
          <a:p>
            <a:pPr marL="0" indent="0">
              <a:buNone/>
            </a:pPr>
            <a:r>
              <a:rPr lang="en-US" sz="3200" dirty="0">
                <a:solidFill>
                  <a:schemeClr val="bg1"/>
                </a:solidFill>
                <a:cs typeface="Calibri"/>
              </a:rPr>
              <a:t>Class Teacher: </a:t>
            </a:r>
            <a:r>
              <a:rPr lang="en-US" sz="3200" dirty="0" err="1">
                <a:solidFill>
                  <a:schemeClr val="bg1"/>
                </a:solidFill>
                <a:cs typeface="Calibri"/>
              </a:rPr>
              <a:t>Mrs</a:t>
            </a:r>
            <a:r>
              <a:rPr lang="en-US" sz="3200" dirty="0">
                <a:solidFill>
                  <a:schemeClr val="bg1"/>
                </a:solidFill>
                <a:cs typeface="Calibri"/>
              </a:rPr>
              <a:t> Riley</a:t>
            </a:r>
          </a:p>
          <a:p>
            <a:pPr marL="0" indent="0">
              <a:buNone/>
            </a:pPr>
            <a:r>
              <a:rPr lang="en-US" sz="3200" dirty="0">
                <a:solidFill>
                  <a:schemeClr val="bg1"/>
                </a:solidFill>
                <a:ea typeface="Cambria"/>
                <a:cs typeface="Calibri"/>
              </a:rPr>
              <a:t>Supported by: </a:t>
            </a:r>
            <a:r>
              <a:rPr lang="en-US" sz="3200" dirty="0" err="1">
                <a:solidFill>
                  <a:schemeClr val="bg1"/>
                </a:solidFill>
                <a:ea typeface="Cambria"/>
                <a:cs typeface="Calibri"/>
              </a:rPr>
              <a:t>Mrs</a:t>
            </a:r>
            <a:r>
              <a:rPr lang="en-US" sz="3200" dirty="0">
                <a:solidFill>
                  <a:schemeClr val="bg1"/>
                </a:solidFill>
                <a:ea typeface="Cambria"/>
                <a:cs typeface="Calibri"/>
              </a:rPr>
              <a:t> L Patel and </a:t>
            </a:r>
            <a:r>
              <a:rPr lang="en-US" sz="3200" dirty="0" err="1">
                <a:solidFill>
                  <a:schemeClr val="bg1"/>
                </a:solidFill>
                <a:ea typeface="Cambria"/>
                <a:cs typeface="Calibri"/>
              </a:rPr>
              <a:t>Mrs</a:t>
            </a:r>
            <a:r>
              <a:rPr lang="en-US" sz="3200" dirty="0">
                <a:solidFill>
                  <a:schemeClr val="bg1"/>
                </a:solidFill>
                <a:ea typeface="Cambria"/>
                <a:cs typeface="Calibri"/>
              </a:rPr>
              <a:t> S Patel</a:t>
            </a:r>
            <a:endParaRPr lang="en-US" sz="3200" dirty="0">
              <a:solidFill>
                <a:schemeClr val="bg1"/>
              </a:solidFill>
              <a:highlight>
                <a:srgbClr val="FFFF00"/>
              </a:highlight>
              <a:ea typeface="Cambria"/>
              <a:cs typeface="Calibri"/>
            </a:endParaRPr>
          </a:p>
          <a:p>
            <a:endParaRPr lang="en-US" sz="2000" dirty="0">
              <a:solidFill>
                <a:srgbClr val="FFFFFF"/>
              </a:solidFill>
              <a:latin typeface="Cambria"/>
              <a:ea typeface="Cambria"/>
              <a:cs typeface="Calibri"/>
            </a:endParaRPr>
          </a:p>
        </p:txBody>
      </p:sp>
      <p:pic>
        <p:nvPicPr>
          <p:cNvPr id="1026" name="imageSelected0">
            <a:extLst>
              <a:ext uri="{FF2B5EF4-FFF2-40B4-BE49-F238E27FC236}">
                <a16:creationId xmlns:a16="http://schemas.microsoft.com/office/drawing/2014/main" id="{7621D981-EDA9-1EFC-2127-5CA446932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542" y="1232369"/>
            <a:ext cx="4102427" cy="492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0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8238C9-826E-90F0-9A49-F7BA5E56A605}"/>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C769B7B-4383-D5A7-EF21-9BC6CFFA51AB}"/>
              </a:ext>
            </a:extLst>
          </p:cNvPr>
          <p:cNvSpPr txBox="1"/>
          <p:nvPr/>
        </p:nvSpPr>
        <p:spPr>
          <a:xfrm>
            <a:off x="874644" y="218517"/>
            <a:ext cx="11221278" cy="523220"/>
          </a:xfrm>
          <a:prstGeom prst="rect">
            <a:avLst/>
          </a:prstGeom>
          <a:noFill/>
        </p:spPr>
        <p:txBody>
          <a:bodyPr wrap="square">
            <a:spAutoFit/>
          </a:bodyPr>
          <a:lstStyle/>
          <a:p>
            <a:r>
              <a:rPr lang="en-US" sz="2800" b="1" u="sng" dirty="0">
                <a:ea typeface="Cambria"/>
                <a:cs typeface="Calibri Light"/>
              </a:rPr>
              <a:t>How will you let me know how my child is doing throughout the year? </a:t>
            </a:r>
            <a:endParaRPr lang="en-US" sz="2800" dirty="0"/>
          </a:p>
        </p:txBody>
      </p:sp>
      <p:sp>
        <p:nvSpPr>
          <p:cNvPr id="9" name="TextBox 8">
            <a:extLst>
              <a:ext uri="{FF2B5EF4-FFF2-40B4-BE49-F238E27FC236}">
                <a16:creationId xmlns:a16="http://schemas.microsoft.com/office/drawing/2014/main" id="{3E621206-CCD3-4317-7890-17D5F7556A31}"/>
              </a:ext>
            </a:extLst>
          </p:cNvPr>
          <p:cNvSpPr txBox="1"/>
          <p:nvPr/>
        </p:nvSpPr>
        <p:spPr>
          <a:xfrm>
            <a:off x="874644" y="1281526"/>
            <a:ext cx="10137913" cy="4154984"/>
          </a:xfrm>
          <a:prstGeom prst="rect">
            <a:avLst/>
          </a:prstGeom>
          <a:noFill/>
        </p:spPr>
        <p:txBody>
          <a:bodyPr wrap="square">
            <a:spAutoFit/>
          </a:bodyPr>
          <a:lstStyle/>
          <a:p>
            <a:pPr marL="0" indent="0">
              <a:buNone/>
            </a:pPr>
            <a:r>
              <a:rPr lang="en-US" sz="2400" dirty="0">
                <a:ea typeface="+mn-lt"/>
                <a:cs typeface="+mn-lt"/>
              </a:rPr>
              <a:t>1. Sharing the curriculum and lesson content with you via </a:t>
            </a:r>
            <a:r>
              <a:rPr lang="en-US" sz="2400" b="1" dirty="0">
                <a:ea typeface="+mn-lt"/>
                <a:cs typeface="+mn-lt"/>
              </a:rPr>
              <a:t>class information sheets (newsletters).</a:t>
            </a:r>
          </a:p>
          <a:p>
            <a:pPr marL="0" indent="0">
              <a:buNone/>
            </a:pPr>
            <a:endParaRPr lang="en-US" sz="2400" dirty="0">
              <a:ea typeface="+mn-lt"/>
              <a:cs typeface="+mn-lt"/>
            </a:endParaRPr>
          </a:p>
          <a:p>
            <a:pPr marL="0" indent="0">
              <a:buNone/>
            </a:pPr>
            <a:r>
              <a:rPr lang="en-US" sz="2400" dirty="0">
                <a:ea typeface="+mn-lt"/>
                <a:cs typeface="+mn-lt"/>
              </a:rPr>
              <a:t>2. Via </a:t>
            </a:r>
            <a:r>
              <a:rPr lang="en-US" sz="2400" b="1" dirty="0">
                <a:ea typeface="+mn-lt"/>
                <a:cs typeface="+mn-lt"/>
              </a:rPr>
              <a:t>parents' evenings</a:t>
            </a:r>
            <a:r>
              <a:rPr lang="en-US" sz="2400" dirty="0">
                <a:ea typeface="+mn-lt"/>
                <a:cs typeface="+mn-lt"/>
              </a:rPr>
              <a:t> and the summer term school </a:t>
            </a:r>
            <a:r>
              <a:rPr lang="en-US" sz="2400" b="1" dirty="0">
                <a:ea typeface="+mn-lt"/>
                <a:cs typeface="+mn-lt"/>
              </a:rPr>
              <a:t>report</a:t>
            </a:r>
            <a:r>
              <a:rPr lang="en-US" sz="2400" dirty="0">
                <a:ea typeface="+mn-lt"/>
                <a:cs typeface="+mn-lt"/>
              </a:rPr>
              <a:t>.  </a:t>
            </a:r>
          </a:p>
          <a:p>
            <a:pPr marL="0" indent="0">
              <a:buNone/>
            </a:pPr>
            <a:endParaRPr lang="en-US" sz="2400" dirty="0">
              <a:ea typeface="+mn-lt"/>
              <a:cs typeface="+mn-lt"/>
            </a:endParaRPr>
          </a:p>
          <a:p>
            <a:pPr marL="0" indent="0">
              <a:buNone/>
            </a:pPr>
            <a:r>
              <a:rPr lang="en-US" sz="2400" dirty="0">
                <a:ea typeface="+mn-lt"/>
                <a:cs typeface="+mn-lt"/>
              </a:rPr>
              <a:t>3. By sharing assessment information with you via </a:t>
            </a:r>
            <a:r>
              <a:rPr lang="en-US" sz="2400" b="1" dirty="0">
                <a:ea typeface="+mn-lt"/>
                <a:cs typeface="+mn-lt"/>
              </a:rPr>
              <a:t>Pupil Information Sheets</a:t>
            </a:r>
            <a:r>
              <a:rPr lang="en-US" sz="2400" dirty="0">
                <a:ea typeface="+mn-lt"/>
                <a:cs typeface="+mn-lt"/>
              </a:rPr>
              <a:t>.</a:t>
            </a:r>
          </a:p>
          <a:p>
            <a:pPr marL="0" indent="0">
              <a:buNone/>
            </a:pPr>
            <a:endParaRPr lang="en-US" sz="2400" dirty="0">
              <a:ea typeface="+mn-lt"/>
              <a:cs typeface="+mn-lt"/>
            </a:endParaRPr>
          </a:p>
          <a:p>
            <a:pPr marL="0" indent="0">
              <a:buNone/>
            </a:pPr>
            <a:r>
              <a:rPr lang="en-US" sz="2400" dirty="0">
                <a:ea typeface="+mn-lt"/>
                <a:cs typeface="+mn-lt"/>
              </a:rPr>
              <a:t>4. Through informal </a:t>
            </a:r>
            <a:r>
              <a:rPr lang="en-US" sz="2400" b="1" dirty="0">
                <a:ea typeface="+mn-lt"/>
                <a:cs typeface="+mn-lt"/>
              </a:rPr>
              <a:t>communication</a:t>
            </a:r>
            <a:r>
              <a:rPr lang="en-US" sz="2400" dirty="0">
                <a:ea typeface="+mn-lt"/>
                <a:cs typeface="+mn-lt"/>
              </a:rPr>
              <a:t> at the doors and via </a:t>
            </a:r>
            <a:r>
              <a:rPr lang="en-US" sz="2400" b="1" dirty="0">
                <a:ea typeface="+mn-lt"/>
                <a:cs typeface="+mn-lt"/>
              </a:rPr>
              <a:t>phone or email </a:t>
            </a:r>
            <a:r>
              <a:rPr lang="en-US" sz="2400" dirty="0">
                <a:ea typeface="+mn-lt"/>
                <a:cs typeface="+mn-lt"/>
              </a:rPr>
              <a:t>when needed. </a:t>
            </a:r>
            <a:endParaRPr lang="en-US" sz="2400" dirty="0">
              <a:ea typeface="Cambria"/>
              <a:cs typeface="+mn-lt"/>
            </a:endParaRPr>
          </a:p>
          <a:p>
            <a:pPr marL="0" indent="0">
              <a:buNone/>
            </a:pPr>
            <a:endParaRPr lang="en-US" sz="2400" dirty="0">
              <a:ea typeface="Cambria"/>
              <a:cs typeface="Calibri"/>
            </a:endParaRPr>
          </a:p>
          <a:p>
            <a:pPr marL="0" indent="0">
              <a:buNone/>
            </a:pPr>
            <a:r>
              <a:rPr lang="en-US" sz="2400" dirty="0">
                <a:ea typeface="Cambria"/>
                <a:cs typeface="Calibri"/>
              </a:rPr>
              <a:t>Parents of children with SEND have additional </a:t>
            </a:r>
            <a:r>
              <a:rPr lang="en-US" sz="2400" b="1" dirty="0">
                <a:ea typeface="Cambria"/>
                <a:cs typeface="Calibri"/>
              </a:rPr>
              <a:t>review points </a:t>
            </a:r>
            <a:r>
              <a:rPr lang="en-US" sz="2400" dirty="0">
                <a:ea typeface="Cambria"/>
                <a:cs typeface="Calibri"/>
              </a:rPr>
              <a:t>during the year.</a:t>
            </a:r>
          </a:p>
        </p:txBody>
      </p:sp>
    </p:spTree>
    <p:extLst>
      <p:ext uri="{BB962C8B-B14F-4D97-AF65-F5344CB8AC3E}">
        <p14:creationId xmlns:p14="http://schemas.microsoft.com/office/powerpoint/2010/main" val="349431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E8227-6E1C-A7B8-1791-87A1C7C94F4C}"/>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DD504A-F349-C52A-C643-E19C9EE54088}"/>
              </a:ext>
            </a:extLst>
          </p:cNvPr>
          <p:cNvSpPr txBox="1"/>
          <p:nvPr/>
        </p:nvSpPr>
        <p:spPr>
          <a:xfrm>
            <a:off x="4237382" y="974034"/>
            <a:ext cx="3717235" cy="646331"/>
          </a:xfrm>
          <a:prstGeom prst="rect">
            <a:avLst/>
          </a:prstGeom>
          <a:noFill/>
        </p:spPr>
        <p:txBody>
          <a:bodyPr wrap="square">
            <a:spAutoFit/>
          </a:bodyPr>
          <a:lstStyle/>
          <a:p>
            <a:r>
              <a:rPr lang="en-US" sz="3600" dirty="0">
                <a:ea typeface="Cambria"/>
              </a:rPr>
              <a:t>Assessment</a:t>
            </a:r>
            <a:r>
              <a:rPr lang="en-US" sz="3600" kern="1200" dirty="0">
                <a:ea typeface="Cambria"/>
              </a:rPr>
              <a:t> Weeks</a:t>
            </a:r>
            <a:endParaRPr lang="en-US" sz="3600" dirty="0"/>
          </a:p>
        </p:txBody>
      </p:sp>
      <p:sp>
        <p:nvSpPr>
          <p:cNvPr id="7" name="TextBox 6">
            <a:extLst>
              <a:ext uri="{FF2B5EF4-FFF2-40B4-BE49-F238E27FC236}">
                <a16:creationId xmlns:a16="http://schemas.microsoft.com/office/drawing/2014/main" id="{1477EDFE-2B04-084E-E661-9CF5293641B8}"/>
              </a:ext>
            </a:extLst>
          </p:cNvPr>
          <p:cNvSpPr txBox="1"/>
          <p:nvPr/>
        </p:nvSpPr>
        <p:spPr>
          <a:xfrm>
            <a:off x="506896" y="1948068"/>
            <a:ext cx="1062774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Termly Star Assessments in Reading and </a:t>
            </a:r>
            <a:r>
              <a:rPr lang="en-US" sz="2400" dirty="0" err="1"/>
              <a:t>Maths</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Summer assessments include paper based assessments in </a:t>
            </a:r>
            <a:r>
              <a:rPr lang="en-US" sz="2400" dirty="0" err="1"/>
              <a:t>Maths</a:t>
            </a:r>
            <a:r>
              <a:rPr lang="en-US" sz="2400" dirty="0"/>
              <a:t> and  Arithmetic and Reading and Writing Assessments</a:t>
            </a:r>
          </a:p>
        </p:txBody>
      </p:sp>
      <p:sp>
        <p:nvSpPr>
          <p:cNvPr id="9" name="TextBox 8">
            <a:extLst>
              <a:ext uri="{FF2B5EF4-FFF2-40B4-BE49-F238E27FC236}">
                <a16:creationId xmlns:a16="http://schemas.microsoft.com/office/drawing/2014/main" id="{5B6228E5-07EC-2F22-E6F1-C47536593DB6}"/>
              </a:ext>
            </a:extLst>
          </p:cNvPr>
          <p:cNvSpPr txBox="1"/>
          <p:nvPr/>
        </p:nvSpPr>
        <p:spPr>
          <a:xfrm>
            <a:off x="443948" y="3585744"/>
            <a:ext cx="11241156" cy="2573012"/>
          </a:xfrm>
          <a:prstGeom prst="rect">
            <a:avLst/>
          </a:prstGeom>
          <a:noFill/>
        </p:spPr>
        <p:txBody>
          <a:bodyPr wrap="square">
            <a:spAutoFit/>
          </a:bodyPr>
          <a:lstStyle/>
          <a:p>
            <a:pPr marL="285750" indent="-285750">
              <a:lnSpc>
                <a:spcPct val="90000"/>
              </a:lnSpc>
              <a:spcAft>
                <a:spcPts val="600"/>
              </a:spcAft>
              <a:buFont typeface="Arial" panose="020B0604020202020204" pitchFamily="34" charset="0"/>
              <a:buChar char="•"/>
            </a:pPr>
            <a:r>
              <a:rPr lang="en-US" sz="2400" dirty="0">
                <a:ea typeface="Cambria"/>
              </a:rPr>
              <a:t>Assessments are a key tool in finding out what strengths children have and what areas they need to develop further and to  help to identify gaps in knowledge so that teachers can plan their future lessons. (For example, if a whole class is struggling on the "fractions" element of </a:t>
            </a:r>
            <a:r>
              <a:rPr lang="en-US" sz="2400" dirty="0" err="1">
                <a:ea typeface="Cambria"/>
              </a:rPr>
              <a:t>Maths</a:t>
            </a:r>
            <a:r>
              <a:rPr lang="en-US" sz="2400" dirty="0">
                <a:ea typeface="Cambria"/>
              </a:rPr>
              <a:t>, more lessons will focus on this. If all the class score well on times table questions, less time needs to be given to this.)</a:t>
            </a:r>
            <a:endParaRPr lang="en-US" sz="2400" dirty="0">
              <a:ea typeface="Cambria"/>
              <a:cs typeface="Calibri"/>
            </a:endParaRPr>
          </a:p>
          <a:p>
            <a:pPr marL="285750" indent="-285750">
              <a:lnSpc>
                <a:spcPct val="90000"/>
              </a:lnSpc>
              <a:spcAft>
                <a:spcPts val="600"/>
              </a:spcAft>
              <a:buFont typeface="Arial" panose="020B0604020202020204" pitchFamily="34" charset="0"/>
              <a:buChar char="•"/>
            </a:pPr>
            <a:endParaRPr lang="en-US" sz="2400" dirty="0">
              <a:ea typeface="Cambria"/>
              <a:cs typeface="Calibri"/>
            </a:endParaRPr>
          </a:p>
          <a:p>
            <a:pPr marL="285750" indent="-285750">
              <a:lnSpc>
                <a:spcPct val="90000"/>
              </a:lnSpc>
              <a:spcAft>
                <a:spcPts val="600"/>
              </a:spcAft>
              <a:buFont typeface="Arial" panose="020B0604020202020204" pitchFamily="34" charset="0"/>
              <a:buChar char="•"/>
            </a:pPr>
            <a:r>
              <a:rPr lang="en-US" sz="2400" dirty="0">
                <a:ea typeface="Cambria"/>
                <a:cs typeface="Calibri"/>
              </a:rPr>
              <a:t>We approach all assessments positively with the children. </a:t>
            </a:r>
          </a:p>
        </p:txBody>
      </p:sp>
    </p:spTree>
    <p:extLst>
      <p:ext uri="{BB962C8B-B14F-4D97-AF65-F5344CB8AC3E}">
        <p14:creationId xmlns:p14="http://schemas.microsoft.com/office/powerpoint/2010/main" val="365587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521B9-7228-CF40-84EF-692E5168F109}"/>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F70661-6A71-35BD-E2D7-F4C51B2323BC}"/>
              </a:ext>
            </a:extLst>
          </p:cNvPr>
          <p:cNvSpPr txBox="1"/>
          <p:nvPr/>
        </p:nvSpPr>
        <p:spPr>
          <a:xfrm>
            <a:off x="5091561" y="84784"/>
            <a:ext cx="3529108" cy="707886"/>
          </a:xfrm>
          <a:prstGeom prst="rect">
            <a:avLst/>
          </a:prstGeom>
          <a:noFill/>
        </p:spPr>
        <p:txBody>
          <a:bodyPr wrap="none" rtlCol="0">
            <a:spAutoFit/>
          </a:bodyPr>
          <a:lstStyle/>
          <a:p>
            <a:r>
              <a:rPr lang="en-US" sz="4000" dirty="0"/>
              <a:t>Resolving Issues</a:t>
            </a:r>
          </a:p>
        </p:txBody>
      </p:sp>
      <p:sp>
        <p:nvSpPr>
          <p:cNvPr id="7" name="TextBox 6">
            <a:extLst>
              <a:ext uri="{FF2B5EF4-FFF2-40B4-BE49-F238E27FC236}">
                <a16:creationId xmlns:a16="http://schemas.microsoft.com/office/drawing/2014/main" id="{EBBFA94F-CD53-2D20-9720-CBCE81961F26}"/>
              </a:ext>
            </a:extLst>
          </p:cNvPr>
          <p:cNvSpPr txBox="1"/>
          <p:nvPr/>
        </p:nvSpPr>
        <p:spPr>
          <a:xfrm>
            <a:off x="2554356" y="921171"/>
            <a:ext cx="8967581" cy="1200329"/>
          </a:xfrm>
          <a:prstGeom prst="rect">
            <a:avLst/>
          </a:prstGeom>
          <a:noFill/>
        </p:spPr>
        <p:txBody>
          <a:bodyPr wrap="square">
            <a:spAutoFit/>
          </a:bodyPr>
          <a:lstStyle/>
          <a:p>
            <a:pPr marL="0" indent="0">
              <a:buNone/>
            </a:pPr>
            <a:r>
              <a:rPr lang="en-US" dirty="0">
                <a:ea typeface="Cambria"/>
                <a:cs typeface="Calibri" panose="020F0502020204030204"/>
              </a:rPr>
              <a:t>We wish for a smooth year for each and every child and family. However, it is inevitable that at times, issues and complexities may arise. It is in everybody's interest that these are dealt with quickly and effectively. Our process for supporting families to resolve problems is outlined here: </a:t>
            </a:r>
            <a:endParaRPr lang="en-US" dirty="0">
              <a:cs typeface="Calibri" panose="020F0502020204030204"/>
            </a:endParaRPr>
          </a:p>
        </p:txBody>
      </p:sp>
      <p:sp>
        <p:nvSpPr>
          <p:cNvPr id="9" name="TextBox 8">
            <a:extLst>
              <a:ext uri="{FF2B5EF4-FFF2-40B4-BE49-F238E27FC236}">
                <a16:creationId xmlns:a16="http://schemas.microsoft.com/office/drawing/2014/main" id="{C2201B4A-A98C-6477-4FA4-0E2666E90944}"/>
              </a:ext>
            </a:extLst>
          </p:cNvPr>
          <p:cNvSpPr txBox="1"/>
          <p:nvPr/>
        </p:nvSpPr>
        <p:spPr>
          <a:xfrm>
            <a:off x="3743666" y="2427008"/>
            <a:ext cx="15672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Cambria"/>
              </a:rPr>
              <a:t>Class Teacher</a:t>
            </a:r>
            <a:endParaRPr lang="en-US" b="1" dirty="0">
              <a:ea typeface="Cambria"/>
              <a:cs typeface="Calibri"/>
            </a:endParaRPr>
          </a:p>
        </p:txBody>
      </p:sp>
      <p:sp>
        <p:nvSpPr>
          <p:cNvPr id="12" name="TextBox 11">
            <a:extLst>
              <a:ext uri="{FF2B5EF4-FFF2-40B4-BE49-F238E27FC236}">
                <a16:creationId xmlns:a16="http://schemas.microsoft.com/office/drawing/2014/main" id="{989A7614-C17C-8238-47D5-172011417DBC}"/>
              </a:ext>
            </a:extLst>
          </p:cNvPr>
          <p:cNvSpPr txBox="1"/>
          <p:nvPr/>
        </p:nvSpPr>
        <p:spPr>
          <a:xfrm>
            <a:off x="5530086" y="3187029"/>
            <a:ext cx="30742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Cambria"/>
              </a:rPr>
              <a:t>Key Stage Leaders</a:t>
            </a:r>
          </a:p>
          <a:p>
            <a:pPr algn="ctr"/>
            <a:r>
              <a:rPr lang="en-US" dirty="0">
                <a:cs typeface="Calibri" panose="020F0502020204030204"/>
              </a:rPr>
              <a:t>KS1 </a:t>
            </a:r>
            <a:r>
              <a:rPr lang="en-US" dirty="0" err="1">
                <a:cs typeface="Calibri" panose="020F0502020204030204"/>
              </a:rPr>
              <a:t>Mr</a:t>
            </a:r>
            <a:r>
              <a:rPr lang="en-US" dirty="0">
                <a:cs typeface="Calibri" panose="020F0502020204030204"/>
              </a:rPr>
              <a:t> Sudell, KS2 </a:t>
            </a:r>
            <a:r>
              <a:rPr lang="en-US" dirty="0" err="1">
                <a:cs typeface="Calibri" panose="020F0502020204030204"/>
              </a:rPr>
              <a:t>Mrs</a:t>
            </a:r>
            <a:r>
              <a:rPr lang="en-US" dirty="0">
                <a:cs typeface="Calibri" panose="020F0502020204030204"/>
              </a:rPr>
              <a:t> Riley</a:t>
            </a:r>
          </a:p>
        </p:txBody>
      </p:sp>
      <p:sp>
        <p:nvSpPr>
          <p:cNvPr id="13" name="TextBox 12">
            <a:extLst>
              <a:ext uri="{FF2B5EF4-FFF2-40B4-BE49-F238E27FC236}">
                <a16:creationId xmlns:a16="http://schemas.microsoft.com/office/drawing/2014/main" id="{5512B806-B483-7F92-CE30-C9D1B0D54C84}"/>
              </a:ext>
            </a:extLst>
          </p:cNvPr>
          <p:cNvSpPr txBox="1"/>
          <p:nvPr/>
        </p:nvSpPr>
        <p:spPr>
          <a:xfrm>
            <a:off x="7564523" y="4090362"/>
            <a:ext cx="19236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Cambria"/>
                <a:cs typeface="Calibri"/>
              </a:rPr>
              <a:t>Deputy Head</a:t>
            </a:r>
          </a:p>
          <a:p>
            <a:pPr algn="ctr"/>
            <a:r>
              <a:rPr lang="en-US" dirty="0" err="1">
                <a:cs typeface="Calibri"/>
              </a:rPr>
              <a:t>Mrs</a:t>
            </a:r>
            <a:r>
              <a:rPr lang="en-US" dirty="0">
                <a:cs typeface="Calibri"/>
              </a:rPr>
              <a:t> Duffy</a:t>
            </a:r>
            <a:endParaRPr lang="en-US" dirty="0"/>
          </a:p>
        </p:txBody>
      </p:sp>
      <p:sp>
        <p:nvSpPr>
          <p:cNvPr id="14" name="TextBox 13">
            <a:extLst>
              <a:ext uri="{FF2B5EF4-FFF2-40B4-BE49-F238E27FC236}">
                <a16:creationId xmlns:a16="http://schemas.microsoft.com/office/drawing/2014/main" id="{60D84C34-8708-2AC3-1171-C1006391E019}"/>
              </a:ext>
            </a:extLst>
          </p:cNvPr>
          <p:cNvSpPr txBox="1"/>
          <p:nvPr/>
        </p:nvSpPr>
        <p:spPr>
          <a:xfrm>
            <a:off x="9210331" y="4993695"/>
            <a:ext cx="21468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Cambria"/>
                <a:cs typeface="Calibri"/>
              </a:rPr>
              <a:t>Head Teacher</a:t>
            </a:r>
          </a:p>
          <a:p>
            <a:pPr algn="ctr"/>
            <a:r>
              <a:rPr lang="en-US" dirty="0" err="1">
                <a:cs typeface="Calibri" panose="020F0502020204030204"/>
              </a:rPr>
              <a:t>Mr</a:t>
            </a:r>
            <a:r>
              <a:rPr lang="en-US" dirty="0">
                <a:cs typeface="Calibri"/>
              </a:rPr>
              <a:t> Pritchard</a:t>
            </a:r>
          </a:p>
        </p:txBody>
      </p:sp>
      <p:sp>
        <p:nvSpPr>
          <p:cNvPr id="17" name="Bent Up Arrow 16">
            <a:extLst>
              <a:ext uri="{FF2B5EF4-FFF2-40B4-BE49-F238E27FC236}">
                <a16:creationId xmlns:a16="http://schemas.microsoft.com/office/drawing/2014/main" id="{F5868D08-C842-C970-6CC5-0CF0C9F4F238}"/>
              </a:ext>
            </a:extLst>
          </p:cNvPr>
          <p:cNvSpPr/>
          <p:nvPr/>
        </p:nvSpPr>
        <p:spPr>
          <a:xfrm rot="5400000">
            <a:off x="4768153" y="2611565"/>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Up Arrow 17">
            <a:extLst>
              <a:ext uri="{FF2B5EF4-FFF2-40B4-BE49-F238E27FC236}">
                <a16:creationId xmlns:a16="http://schemas.microsoft.com/office/drawing/2014/main" id="{9A19E9C9-8E36-C96E-460E-4D5BE06734BD}"/>
              </a:ext>
            </a:extLst>
          </p:cNvPr>
          <p:cNvSpPr/>
          <p:nvPr/>
        </p:nvSpPr>
        <p:spPr>
          <a:xfrm rot="5400000">
            <a:off x="6927887" y="3530924"/>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 Up Arrow 18">
            <a:extLst>
              <a:ext uri="{FF2B5EF4-FFF2-40B4-BE49-F238E27FC236}">
                <a16:creationId xmlns:a16="http://schemas.microsoft.com/office/drawing/2014/main" id="{BE636D69-4966-551E-3AFE-B4F978C6ECDD}"/>
              </a:ext>
            </a:extLst>
          </p:cNvPr>
          <p:cNvSpPr/>
          <p:nvPr/>
        </p:nvSpPr>
        <p:spPr>
          <a:xfrm rot="5400000">
            <a:off x="8600974" y="4429649"/>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34B33C-4505-2CF8-A7F1-56E3A4D10A93}"/>
              </a:ext>
            </a:extLst>
          </p:cNvPr>
          <p:cNvSpPr txBox="1"/>
          <p:nvPr/>
        </p:nvSpPr>
        <p:spPr>
          <a:xfrm>
            <a:off x="2703814" y="5009091"/>
            <a:ext cx="4386534" cy="646331"/>
          </a:xfrm>
          <a:prstGeom prst="rect">
            <a:avLst/>
          </a:prstGeom>
          <a:noFill/>
          <a:ln>
            <a:solidFill>
              <a:srgbClr val="0070C0"/>
            </a:solidFill>
          </a:ln>
        </p:spPr>
        <p:txBody>
          <a:bodyPr wrap="square" rtlCol="0">
            <a:spAutoFit/>
          </a:bodyPr>
          <a:lstStyle/>
          <a:p>
            <a:r>
              <a:rPr lang="en-US" dirty="0"/>
              <a:t>If the issue concerns SEND our </a:t>
            </a:r>
            <a:r>
              <a:rPr lang="en-US" b="1" dirty="0" err="1"/>
              <a:t>SENDCo</a:t>
            </a:r>
            <a:r>
              <a:rPr lang="en-US" dirty="0"/>
              <a:t> is </a:t>
            </a:r>
            <a:r>
              <a:rPr lang="en-US" dirty="0" err="1"/>
              <a:t>Mrs</a:t>
            </a:r>
            <a:r>
              <a:rPr lang="en-US" dirty="0"/>
              <a:t> Richardson</a:t>
            </a:r>
          </a:p>
        </p:txBody>
      </p:sp>
    </p:spTree>
    <p:extLst>
      <p:ext uri="{BB962C8B-B14F-4D97-AF65-F5344CB8AC3E}">
        <p14:creationId xmlns:p14="http://schemas.microsoft.com/office/powerpoint/2010/main" val="147209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64A222-BD97-D310-0109-4E8DC727D3C6}"/>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40A91A-DF4B-B4D3-0DF8-916ED53957A3}"/>
              </a:ext>
            </a:extLst>
          </p:cNvPr>
          <p:cNvSpPr txBox="1"/>
          <p:nvPr/>
        </p:nvSpPr>
        <p:spPr>
          <a:xfrm>
            <a:off x="2772882" y="0"/>
            <a:ext cx="4691541" cy="769441"/>
          </a:xfrm>
          <a:prstGeom prst="rect">
            <a:avLst/>
          </a:prstGeom>
          <a:noFill/>
        </p:spPr>
        <p:txBody>
          <a:bodyPr wrap="none" rtlCol="0">
            <a:spAutoFit/>
          </a:bodyPr>
          <a:lstStyle/>
          <a:p>
            <a:r>
              <a:rPr lang="en-US" sz="4400" dirty="0"/>
              <a:t>Celebrating Success</a:t>
            </a:r>
          </a:p>
        </p:txBody>
      </p:sp>
      <p:sp>
        <p:nvSpPr>
          <p:cNvPr id="6" name="TextBox 5">
            <a:extLst>
              <a:ext uri="{FF2B5EF4-FFF2-40B4-BE49-F238E27FC236}">
                <a16:creationId xmlns:a16="http://schemas.microsoft.com/office/drawing/2014/main" id="{ACD1D42F-E4BE-E1A0-B61C-B929F9AF695F}"/>
              </a:ext>
            </a:extLst>
          </p:cNvPr>
          <p:cNvSpPr txBox="1"/>
          <p:nvPr/>
        </p:nvSpPr>
        <p:spPr>
          <a:xfrm>
            <a:off x="685801" y="1689652"/>
            <a:ext cx="8865704" cy="5109091"/>
          </a:xfrm>
          <a:prstGeom prst="rect">
            <a:avLst/>
          </a:prstGeom>
          <a:noFill/>
        </p:spPr>
        <p:txBody>
          <a:bodyPr wrap="square" rtlCol="0">
            <a:spAutoFit/>
          </a:bodyPr>
          <a:lstStyle/>
          <a:p>
            <a:r>
              <a:rPr lang="en-US" sz="2800" dirty="0"/>
              <a:t>We celebrate success and effort in many ways at </a:t>
            </a:r>
            <a:r>
              <a:rPr lang="en-US" sz="2800" dirty="0" err="1"/>
              <a:t>Kennington</a:t>
            </a:r>
            <a:r>
              <a:rPr lang="en-US" sz="2800" dirty="0"/>
              <a:t>. These include:</a:t>
            </a:r>
          </a:p>
          <a:p>
            <a:endParaRPr lang="en-US" sz="2800" dirty="0"/>
          </a:p>
          <a:p>
            <a:pPr marL="285750" indent="-285750">
              <a:buFont typeface="Arial" panose="020B0604020202020204" pitchFamily="34" charset="0"/>
              <a:buChar char="•"/>
            </a:pPr>
            <a:r>
              <a:rPr lang="en-US" sz="2800" dirty="0"/>
              <a:t>Daily in class celebrations of achievement e.g. Gold Star</a:t>
            </a:r>
          </a:p>
          <a:p>
            <a:pPr marL="285750" indent="-285750">
              <a:buFont typeface="Arial" panose="020B0604020202020204" pitchFamily="34" charset="0"/>
              <a:buChar char="•"/>
            </a:pPr>
            <a:r>
              <a:rPr lang="en-US" sz="2800" dirty="0"/>
              <a:t>Verbal Praise</a:t>
            </a:r>
          </a:p>
          <a:p>
            <a:pPr marL="285750" indent="-285750">
              <a:buFont typeface="Arial" panose="020B0604020202020204" pitchFamily="34" charset="0"/>
              <a:buChar char="•"/>
            </a:pPr>
            <a:r>
              <a:rPr lang="en-US" sz="2800" dirty="0"/>
              <a:t>Dojos- team treats</a:t>
            </a:r>
          </a:p>
          <a:p>
            <a:pPr marL="285750" indent="-285750">
              <a:buFont typeface="Arial" panose="020B0604020202020204" pitchFamily="34" charset="0"/>
              <a:buChar char="•"/>
            </a:pPr>
            <a:r>
              <a:rPr lang="en-US" sz="2800" dirty="0"/>
              <a:t>Certificates</a:t>
            </a:r>
          </a:p>
          <a:p>
            <a:pPr marL="285750" indent="-285750">
              <a:buFont typeface="Arial" panose="020B0604020202020204" pitchFamily="34" charset="0"/>
              <a:buChar char="•"/>
            </a:pPr>
            <a:r>
              <a:rPr lang="en-US" sz="2800" dirty="0"/>
              <a:t>Postcards home</a:t>
            </a:r>
          </a:p>
          <a:p>
            <a:pPr marL="285750" indent="-285750">
              <a:buFont typeface="Arial" panose="020B0604020202020204" pitchFamily="34" charset="0"/>
              <a:buChar char="•"/>
            </a:pPr>
            <a:r>
              <a:rPr lang="en-US" sz="2800" dirty="0"/>
              <a:t>Awards Assemblies</a:t>
            </a:r>
          </a:p>
          <a:p>
            <a:pPr marL="285750" indent="-285750">
              <a:buFont typeface="Arial" panose="020B0604020202020204" pitchFamily="34" charset="0"/>
              <a:buChar char="•"/>
            </a:pPr>
            <a:r>
              <a:rPr lang="en-US" sz="2800" dirty="0"/>
              <a:t>Book Tokens for the Book Machine</a:t>
            </a:r>
          </a:p>
          <a:p>
            <a:pPr marL="285750" indent="-285750">
              <a:buFont typeface="Arial" panose="020B0604020202020204" pitchFamily="34" charset="0"/>
              <a:buChar char="•"/>
            </a:pPr>
            <a:r>
              <a:rPr lang="en-US" sz="2800" dirty="0"/>
              <a:t>Wonder Wall</a:t>
            </a:r>
          </a:p>
          <a:p>
            <a:endParaRPr lang="en-US" dirty="0"/>
          </a:p>
        </p:txBody>
      </p:sp>
    </p:spTree>
    <p:extLst>
      <p:ext uri="{BB962C8B-B14F-4D97-AF65-F5344CB8AC3E}">
        <p14:creationId xmlns:p14="http://schemas.microsoft.com/office/powerpoint/2010/main" val="388054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3D015-4950-7CC0-5E2E-618E742B5246}"/>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23DD10-752F-7502-3B8D-AC66AD21ACE5}"/>
              </a:ext>
            </a:extLst>
          </p:cNvPr>
          <p:cNvSpPr txBox="1"/>
          <p:nvPr/>
        </p:nvSpPr>
        <p:spPr>
          <a:xfrm>
            <a:off x="3529207" y="1500808"/>
            <a:ext cx="5133585" cy="3662541"/>
          </a:xfrm>
          <a:prstGeom prst="rect">
            <a:avLst/>
          </a:prstGeom>
          <a:noFill/>
        </p:spPr>
        <p:txBody>
          <a:bodyPr wrap="none" rtlCol="0">
            <a:spAutoFit/>
          </a:bodyPr>
          <a:lstStyle/>
          <a:p>
            <a:pPr algn="ctr"/>
            <a:r>
              <a:rPr lang="en-US" sz="6600" dirty="0"/>
              <a:t>Any Questions</a:t>
            </a:r>
          </a:p>
          <a:p>
            <a:pPr algn="ctr"/>
            <a:r>
              <a:rPr lang="en-US" sz="16600" dirty="0"/>
              <a:t>?</a:t>
            </a:r>
          </a:p>
        </p:txBody>
      </p:sp>
    </p:spTree>
    <p:extLst>
      <p:ext uri="{BB962C8B-B14F-4D97-AF65-F5344CB8AC3E}">
        <p14:creationId xmlns:p14="http://schemas.microsoft.com/office/powerpoint/2010/main" val="94437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488602"/>
            <a:ext cx="4865205" cy="540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ea typeface="Cambria"/>
              </a:rPr>
              <a:t>Thank you for coming to meet the staff this afternoon. We look forward to a great year working together!</a:t>
            </a:r>
          </a:p>
        </p:txBody>
      </p:sp>
      <p:pic>
        <p:nvPicPr>
          <p:cNvPr id="2050" name="imageSelected0">
            <a:extLst>
              <a:ext uri="{FF2B5EF4-FFF2-40B4-BE49-F238E27FC236}">
                <a16:creationId xmlns:a16="http://schemas.microsoft.com/office/drawing/2014/main" id="{623B4C6B-3DCA-EA48-9AEB-BD7039E64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169" y="1363636"/>
            <a:ext cx="3442975" cy="413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70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9E39-F094-1BC6-3B35-87D0295F66BA}"/>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Pupil, family and teacher partnerships</a:t>
            </a:r>
          </a:p>
        </p:txBody>
      </p:sp>
      <p:pic>
        <p:nvPicPr>
          <p:cNvPr id="4" name="Picture 4" descr="Diagram&#10;&#10;Description automatically generated">
            <a:extLst>
              <a:ext uri="{FF2B5EF4-FFF2-40B4-BE49-F238E27FC236}">
                <a16:creationId xmlns:a16="http://schemas.microsoft.com/office/drawing/2014/main" id="{AD8477D9-04E0-41F7-44F8-8831ECDB1A65}"/>
              </a:ext>
            </a:extLst>
          </p:cNvPr>
          <p:cNvPicPr>
            <a:picLocks noChangeAspect="1"/>
          </p:cNvPicPr>
          <p:nvPr/>
        </p:nvPicPr>
        <p:blipFill rotWithShape="1">
          <a:blip r:embed="rId3"/>
          <a:srcRect l="7077" r="7733"/>
          <a:stretch/>
        </p:blipFill>
        <p:spPr>
          <a:xfrm>
            <a:off x="655320" y="2516777"/>
            <a:ext cx="6236208" cy="3660185"/>
          </a:xfrm>
          <a:prstGeom prst="rect">
            <a:avLst/>
          </a:prstGeom>
        </p:spPr>
      </p:pic>
      <p:sp>
        <p:nvSpPr>
          <p:cNvPr id="8" name="Content Placeholder 7">
            <a:extLst>
              <a:ext uri="{FF2B5EF4-FFF2-40B4-BE49-F238E27FC236}">
                <a16:creationId xmlns:a16="http://schemas.microsoft.com/office/drawing/2014/main" id="{A0917602-DEF7-E560-E2C5-2A6A22E3245D}"/>
              </a:ext>
            </a:extLst>
          </p:cNvPr>
          <p:cNvSpPr>
            <a:spLocks noGrp="1"/>
          </p:cNvSpPr>
          <p:nvPr>
            <p:ph idx="1"/>
          </p:nvPr>
        </p:nvSpPr>
        <p:spPr>
          <a:xfrm>
            <a:off x="7546848" y="2516777"/>
            <a:ext cx="4190450" cy="3660185"/>
          </a:xfrm>
        </p:spPr>
        <p:txBody>
          <a:bodyPr anchor="ctr">
            <a:normAutofit/>
          </a:bodyPr>
          <a:lstStyle/>
          <a:p>
            <a:pPr marL="0" indent="0">
              <a:buNone/>
            </a:pPr>
            <a:r>
              <a:rPr lang="en-US" sz="4000" dirty="0">
                <a:ea typeface="Cambria"/>
                <a:cs typeface="Calibri"/>
              </a:rPr>
              <a:t>Your children achieve their full potential when we all work work well together. </a:t>
            </a:r>
          </a:p>
          <a:p>
            <a:pPr marL="0" indent="0">
              <a:buNone/>
            </a:pPr>
            <a:endParaRPr lang="en-US" sz="2200" dirty="0">
              <a:latin typeface="Cambria"/>
              <a:ea typeface="Cambria"/>
              <a:cs typeface="Calibri"/>
            </a:endParaRPr>
          </a:p>
        </p:txBody>
      </p:sp>
      <p:sp>
        <p:nvSpPr>
          <p:cNvPr id="6" name="Rectangle 5">
            <a:extLst>
              <a:ext uri="{FF2B5EF4-FFF2-40B4-BE49-F238E27FC236}">
                <a16:creationId xmlns:a16="http://schemas.microsoft.com/office/drawing/2014/main" id="{01A4B372-0ECC-9048-FFA9-2F85556E5A01}"/>
              </a:ext>
            </a:extLst>
          </p:cNvPr>
          <p:cNvSpPr/>
          <p:nvPr/>
        </p:nvSpPr>
        <p:spPr>
          <a:xfrm>
            <a:off x="258417" y="198783"/>
            <a:ext cx="11608905" cy="138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Pupil, family and teacher partnerships</a:t>
            </a:r>
          </a:p>
        </p:txBody>
      </p:sp>
    </p:spTree>
    <p:extLst>
      <p:ext uri="{BB962C8B-B14F-4D97-AF65-F5344CB8AC3E}">
        <p14:creationId xmlns:p14="http://schemas.microsoft.com/office/powerpoint/2010/main" val="161149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1FAC77-4DE1-D0C0-3870-245F3C2E8FD8}"/>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5">
            <a:extLst>
              <a:ext uri="{FF2B5EF4-FFF2-40B4-BE49-F238E27FC236}">
                <a16:creationId xmlns:a16="http://schemas.microsoft.com/office/drawing/2014/main" id="{4E3F9061-0449-FAAD-EA74-94F19A873212}"/>
              </a:ext>
            </a:extLst>
          </p:cNvPr>
          <p:cNvSpPr txBox="1"/>
          <p:nvPr/>
        </p:nvSpPr>
        <p:spPr>
          <a:xfrm>
            <a:off x="2703610" y="402001"/>
            <a:ext cx="8100060" cy="1384995"/>
          </a:xfrm>
          <a:prstGeom prst="rect">
            <a:avLst/>
          </a:prstGeom>
          <a:noFill/>
        </p:spPr>
        <p:txBody>
          <a:bodyPr wrap="square">
            <a:spAutoFit/>
          </a:bodyPr>
          <a:lstStyle/>
          <a:p>
            <a:r>
              <a:rPr lang="en-US" sz="1800" b="1"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Start of the day</a:t>
            </a:r>
          </a:p>
          <a:p>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can arrive from 8:35am doors locked at 8:50am.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uring this time children have the opportunity to practice and consolidate skills such as reading, Freckle, Arithmetic etc.</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9">
            <a:extLst>
              <a:ext uri="{FF2B5EF4-FFF2-40B4-BE49-F238E27FC236}">
                <a16:creationId xmlns:a16="http://schemas.microsoft.com/office/drawing/2014/main" id="{FA8356B8-D8A3-8D7A-9D5D-B8FDAB2F8841}"/>
              </a:ext>
            </a:extLst>
          </p:cNvPr>
          <p:cNvSpPr txBox="1"/>
          <p:nvPr/>
        </p:nvSpPr>
        <p:spPr>
          <a:xfrm>
            <a:off x="2669121" y="1782775"/>
            <a:ext cx="9451975" cy="923330"/>
          </a:xfrm>
          <a:prstGeom prst="rect">
            <a:avLst/>
          </a:prstGeom>
          <a:noFill/>
        </p:spPr>
        <p:txBody>
          <a:bodyPr wrap="square">
            <a:spAutoFit/>
          </a:bodyPr>
          <a:lstStyle/>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Punctuality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is important at Kennington: Children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who are late and arrive after 8:50am or after miss</a:t>
            </a:r>
            <a:r>
              <a:rPr lang="en-US" sz="18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up to</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 minutes of learning each day – this is an hour lost over the course of a week and 37 hours lost in a year.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7">
            <a:extLst>
              <a:ext uri="{FF2B5EF4-FFF2-40B4-BE49-F238E27FC236}">
                <a16:creationId xmlns:a16="http://schemas.microsoft.com/office/drawing/2014/main" id="{1FCE27FA-7444-A6ED-9DE7-2FE88AE17BD6}"/>
              </a:ext>
            </a:extLst>
          </p:cNvPr>
          <p:cNvSpPr txBox="1"/>
          <p:nvPr/>
        </p:nvSpPr>
        <p:spPr>
          <a:xfrm>
            <a:off x="5248055" y="2734057"/>
            <a:ext cx="6459855" cy="370205"/>
          </a:xfrm>
          <a:prstGeom prst="rect">
            <a:avLst/>
          </a:prstGeom>
          <a:noFill/>
        </p:spPr>
        <p:txBody>
          <a:bodyPr wrap="square">
            <a:spAutoFit/>
          </a:bodyPr>
          <a:lstStyle/>
          <a:p>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Formal teaching starts at 8:50.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11">
            <a:extLst>
              <a:ext uri="{FF2B5EF4-FFF2-40B4-BE49-F238E27FC236}">
                <a16:creationId xmlns:a16="http://schemas.microsoft.com/office/drawing/2014/main" id="{8E90E15B-F5BA-FE65-B611-3A3DCE982846}"/>
              </a:ext>
            </a:extLst>
          </p:cNvPr>
          <p:cNvSpPr txBox="1"/>
          <p:nvPr/>
        </p:nvSpPr>
        <p:spPr>
          <a:xfrm>
            <a:off x="2737148" y="3587709"/>
            <a:ext cx="9004300" cy="649605"/>
          </a:xfrm>
          <a:prstGeom prst="rect">
            <a:avLst/>
          </a:prstGeom>
          <a:noFill/>
        </p:spPr>
        <p:txBody>
          <a:bodyPr wrap="square">
            <a:spAutoFit/>
          </a:bodyPr>
          <a:lstStyle/>
          <a:p>
            <a:r>
              <a:rPr lang="en-US" sz="1800" b="1"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on Tuesday and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Wednes</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day. Please ensure children have both indoor and outdoor kits on these days.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13">
            <a:extLst>
              <a:ext uri="{FF2B5EF4-FFF2-40B4-BE49-F238E27FC236}">
                <a16:creationId xmlns:a16="http://schemas.microsoft.com/office/drawing/2014/main" id="{C0AD813D-1545-E6A4-4AFC-960A20D7D8BE}"/>
              </a:ext>
            </a:extLst>
          </p:cNvPr>
          <p:cNvSpPr txBox="1"/>
          <p:nvPr/>
        </p:nvSpPr>
        <p:spPr>
          <a:xfrm>
            <a:off x="2703610" y="4295204"/>
            <a:ext cx="8338820" cy="370205"/>
          </a:xfrm>
          <a:prstGeom prst="rect">
            <a:avLst/>
          </a:prstGeom>
          <a:noFill/>
        </p:spPr>
        <p:txBody>
          <a:bodyPr wrap="square">
            <a:spAutoFit/>
          </a:bodyPr>
          <a:lstStyle/>
          <a:p>
            <a:r>
              <a:rPr lang="en-US" sz="1800" b="1"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Healthy Me: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bottles and healthy snacks</a:t>
            </a:r>
            <a:r>
              <a:rPr lang="en-US" sz="18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5">
            <a:extLst>
              <a:ext uri="{FF2B5EF4-FFF2-40B4-BE49-F238E27FC236}">
                <a16:creationId xmlns:a16="http://schemas.microsoft.com/office/drawing/2014/main" id="{A0085B84-A302-A796-CE03-F4FE67EE3763}"/>
              </a:ext>
            </a:extLst>
          </p:cNvPr>
          <p:cNvSpPr txBox="1"/>
          <p:nvPr/>
        </p:nvSpPr>
        <p:spPr>
          <a:xfrm>
            <a:off x="2703610" y="5129593"/>
            <a:ext cx="8100060" cy="646331"/>
          </a:xfrm>
          <a:prstGeom prst="rect">
            <a:avLst/>
          </a:prstGeom>
          <a:noFill/>
        </p:spPr>
        <p:txBody>
          <a:bodyPr wrap="square">
            <a:spAutoFit/>
          </a:bodyPr>
          <a:lstStyle/>
          <a:p>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800" b="1"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 of the day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collection. Please wait on the junior playground . School finishes at 3:00pm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5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E9F7C-6198-CF29-2514-E6B1543F7422}"/>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A56A6F-525B-A4BB-4325-A25FFE00E727}"/>
              </a:ext>
            </a:extLst>
          </p:cNvPr>
          <p:cNvSpPr txBox="1"/>
          <p:nvPr/>
        </p:nvSpPr>
        <p:spPr>
          <a:xfrm>
            <a:off x="3190461" y="168965"/>
            <a:ext cx="4313745" cy="769441"/>
          </a:xfrm>
          <a:prstGeom prst="rect">
            <a:avLst/>
          </a:prstGeom>
          <a:noFill/>
        </p:spPr>
        <p:txBody>
          <a:bodyPr wrap="none" rtlCol="0">
            <a:spAutoFit/>
          </a:bodyPr>
          <a:lstStyle/>
          <a:p>
            <a:r>
              <a:rPr lang="en-US" sz="4400" b="1" dirty="0"/>
              <a:t>Reading in School</a:t>
            </a:r>
          </a:p>
        </p:txBody>
      </p:sp>
      <p:sp>
        <p:nvSpPr>
          <p:cNvPr id="7" name="TextBox 6">
            <a:extLst>
              <a:ext uri="{FF2B5EF4-FFF2-40B4-BE49-F238E27FC236}">
                <a16:creationId xmlns:a16="http://schemas.microsoft.com/office/drawing/2014/main" id="{3E729C8F-3C0F-AFB9-A898-4D9D3D20AFC8}"/>
              </a:ext>
            </a:extLst>
          </p:cNvPr>
          <p:cNvSpPr txBox="1"/>
          <p:nvPr/>
        </p:nvSpPr>
        <p:spPr>
          <a:xfrm>
            <a:off x="936338" y="1480930"/>
            <a:ext cx="4610108" cy="646331"/>
          </a:xfrm>
          <a:prstGeom prst="rect">
            <a:avLst/>
          </a:prstGeom>
          <a:noFill/>
        </p:spPr>
        <p:txBody>
          <a:bodyPr wrap="none" rtlCol="0">
            <a:spAutoFit/>
          </a:bodyPr>
          <a:lstStyle/>
          <a:p>
            <a:r>
              <a:rPr lang="en-US" sz="3600" dirty="0"/>
              <a:t>KS2 Accelerated Reader</a:t>
            </a:r>
          </a:p>
        </p:txBody>
      </p:sp>
      <p:pic>
        <p:nvPicPr>
          <p:cNvPr id="3" name="Picture 2">
            <a:extLst>
              <a:ext uri="{FF2B5EF4-FFF2-40B4-BE49-F238E27FC236}">
                <a16:creationId xmlns:a16="http://schemas.microsoft.com/office/drawing/2014/main" id="{54C93064-C045-1441-A0EF-6B5FBA33C27D}"/>
              </a:ext>
            </a:extLst>
          </p:cNvPr>
          <p:cNvPicPr>
            <a:picLocks noChangeAspect="1"/>
          </p:cNvPicPr>
          <p:nvPr/>
        </p:nvPicPr>
        <p:blipFill>
          <a:blip r:embed="rId2"/>
          <a:stretch>
            <a:fillRect/>
          </a:stretch>
        </p:blipFill>
        <p:spPr>
          <a:xfrm>
            <a:off x="1866964" y="2519464"/>
            <a:ext cx="5784715" cy="4338536"/>
          </a:xfrm>
          <a:prstGeom prst="rect">
            <a:avLst/>
          </a:prstGeom>
        </p:spPr>
      </p:pic>
    </p:spTree>
    <p:extLst>
      <p:ext uri="{BB962C8B-B14F-4D97-AF65-F5344CB8AC3E}">
        <p14:creationId xmlns:p14="http://schemas.microsoft.com/office/powerpoint/2010/main" val="108092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07DFDF-8C5B-2024-66F8-196FC5D8F6CF}"/>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5F8488-2F55-E6B4-CFB1-A6C733927AE6}"/>
              </a:ext>
            </a:extLst>
          </p:cNvPr>
          <p:cNvSpPr txBox="1"/>
          <p:nvPr/>
        </p:nvSpPr>
        <p:spPr>
          <a:xfrm>
            <a:off x="2892288" y="99392"/>
            <a:ext cx="4613058" cy="830997"/>
          </a:xfrm>
          <a:prstGeom prst="rect">
            <a:avLst/>
          </a:prstGeom>
          <a:noFill/>
        </p:spPr>
        <p:txBody>
          <a:bodyPr wrap="none" rtlCol="0">
            <a:spAutoFit/>
          </a:bodyPr>
          <a:lstStyle/>
          <a:p>
            <a:r>
              <a:rPr lang="en-US" sz="4800" b="1" dirty="0"/>
              <a:t>Reading At Home</a:t>
            </a:r>
          </a:p>
        </p:txBody>
      </p:sp>
      <p:pic>
        <p:nvPicPr>
          <p:cNvPr id="6" name="Picture 3" descr="A picture containing text, book, shelf&#10;&#10;Description automatically generated">
            <a:extLst>
              <a:ext uri="{FF2B5EF4-FFF2-40B4-BE49-F238E27FC236}">
                <a16:creationId xmlns:a16="http://schemas.microsoft.com/office/drawing/2014/main" id="{84F748A0-F2D7-81CA-C914-64A1196E49CB}"/>
              </a:ext>
            </a:extLst>
          </p:cNvPr>
          <p:cNvPicPr>
            <a:picLocks noChangeAspect="1"/>
          </p:cNvPicPr>
          <p:nvPr/>
        </p:nvPicPr>
        <p:blipFill>
          <a:blip r:embed="rId2"/>
          <a:stretch>
            <a:fillRect/>
          </a:stretch>
        </p:blipFill>
        <p:spPr>
          <a:xfrm>
            <a:off x="1119001" y="1187960"/>
            <a:ext cx="7723513" cy="5570648"/>
          </a:xfrm>
          <a:prstGeom prst="rect">
            <a:avLst/>
          </a:prstGeom>
        </p:spPr>
      </p:pic>
    </p:spTree>
    <p:extLst>
      <p:ext uri="{BB962C8B-B14F-4D97-AF65-F5344CB8AC3E}">
        <p14:creationId xmlns:p14="http://schemas.microsoft.com/office/powerpoint/2010/main" val="193696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07DFDF-8C5B-2024-66F8-196FC5D8F6CF}"/>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reading a book to children&#10;&#10;Description automatically generated">
            <a:extLst>
              <a:ext uri="{FF2B5EF4-FFF2-40B4-BE49-F238E27FC236}">
                <a16:creationId xmlns:a16="http://schemas.microsoft.com/office/drawing/2014/main" id="{C4ADD5F1-66C1-A84C-B711-8ECD222D363D}"/>
              </a:ext>
            </a:extLst>
          </p:cNvPr>
          <p:cNvPicPr>
            <a:picLocks noChangeAspect="1"/>
          </p:cNvPicPr>
          <p:nvPr/>
        </p:nvPicPr>
        <p:blipFill>
          <a:blip r:embed="rId2"/>
          <a:stretch>
            <a:fillRect/>
          </a:stretch>
        </p:blipFill>
        <p:spPr>
          <a:xfrm>
            <a:off x="3880737" y="4459975"/>
            <a:ext cx="4387161" cy="2467778"/>
          </a:xfrm>
          <a:prstGeom prst="rect">
            <a:avLst/>
          </a:prstGeom>
        </p:spPr>
      </p:pic>
      <p:pic>
        <p:nvPicPr>
          <p:cNvPr id="20" name="Picture 19" descr="A person and two children reading a book&#10;&#10;Description automatically generated">
            <a:extLst>
              <a:ext uri="{FF2B5EF4-FFF2-40B4-BE49-F238E27FC236}">
                <a16:creationId xmlns:a16="http://schemas.microsoft.com/office/drawing/2014/main" id="{3D599D19-42BD-FC6D-3002-1918E3D78B51}"/>
              </a:ext>
            </a:extLst>
          </p:cNvPr>
          <p:cNvPicPr>
            <a:picLocks noChangeAspect="1"/>
          </p:cNvPicPr>
          <p:nvPr/>
        </p:nvPicPr>
        <p:blipFill>
          <a:blip r:embed="rId3"/>
          <a:stretch>
            <a:fillRect/>
          </a:stretch>
        </p:blipFill>
        <p:spPr>
          <a:xfrm>
            <a:off x="8089093" y="4124914"/>
            <a:ext cx="4102907" cy="2733086"/>
          </a:xfrm>
          <a:prstGeom prst="rect">
            <a:avLst/>
          </a:prstGeom>
        </p:spPr>
      </p:pic>
      <p:sp>
        <p:nvSpPr>
          <p:cNvPr id="5" name="TextBox 4">
            <a:extLst>
              <a:ext uri="{FF2B5EF4-FFF2-40B4-BE49-F238E27FC236}">
                <a16:creationId xmlns:a16="http://schemas.microsoft.com/office/drawing/2014/main" id="{EE5F8488-2F55-E6B4-CFB1-A6C733927AE6}"/>
              </a:ext>
            </a:extLst>
          </p:cNvPr>
          <p:cNvSpPr txBox="1"/>
          <p:nvPr/>
        </p:nvSpPr>
        <p:spPr>
          <a:xfrm>
            <a:off x="3084305" y="161506"/>
            <a:ext cx="4613058" cy="830997"/>
          </a:xfrm>
          <a:prstGeom prst="rect">
            <a:avLst/>
          </a:prstGeom>
          <a:noFill/>
        </p:spPr>
        <p:txBody>
          <a:bodyPr wrap="none" rtlCol="0">
            <a:spAutoFit/>
          </a:bodyPr>
          <a:lstStyle/>
          <a:p>
            <a:r>
              <a:rPr lang="en-US" sz="4800" b="1" dirty="0"/>
              <a:t>Reading At Home</a:t>
            </a:r>
          </a:p>
        </p:txBody>
      </p:sp>
      <p:pic>
        <p:nvPicPr>
          <p:cNvPr id="22" name="Picture 21" descr="A person and two children reading a book&#10;&#10;Description automatically generated">
            <a:extLst>
              <a:ext uri="{FF2B5EF4-FFF2-40B4-BE49-F238E27FC236}">
                <a16:creationId xmlns:a16="http://schemas.microsoft.com/office/drawing/2014/main" id="{159496E3-52BD-90C9-36EC-143C7902AEB6}"/>
              </a:ext>
            </a:extLst>
          </p:cNvPr>
          <p:cNvPicPr>
            <a:picLocks noChangeAspect="1"/>
          </p:cNvPicPr>
          <p:nvPr/>
        </p:nvPicPr>
        <p:blipFill>
          <a:blip r:embed="rId4"/>
          <a:stretch>
            <a:fillRect/>
          </a:stretch>
        </p:blipFill>
        <p:spPr>
          <a:xfrm>
            <a:off x="0" y="4459975"/>
            <a:ext cx="3924104" cy="2354463"/>
          </a:xfrm>
          <a:prstGeom prst="rect">
            <a:avLst/>
          </a:prstGeom>
        </p:spPr>
      </p:pic>
      <p:sp>
        <p:nvSpPr>
          <p:cNvPr id="19" name="TextBox 18">
            <a:extLst>
              <a:ext uri="{FF2B5EF4-FFF2-40B4-BE49-F238E27FC236}">
                <a16:creationId xmlns:a16="http://schemas.microsoft.com/office/drawing/2014/main" id="{63329002-7C04-C377-BCEE-32C50452CB74}"/>
              </a:ext>
            </a:extLst>
          </p:cNvPr>
          <p:cNvSpPr txBox="1"/>
          <p:nvPr/>
        </p:nvSpPr>
        <p:spPr>
          <a:xfrm>
            <a:off x="709448" y="992503"/>
            <a:ext cx="8434552" cy="3539430"/>
          </a:xfrm>
          <a:prstGeom prst="rect">
            <a:avLst/>
          </a:prstGeom>
          <a:noFill/>
        </p:spPr>
        <p:txBody>
          <a:bodyPr wrap="square" rtlCol="0">
            <a:spAutoFit/>
          </a:bodyPr>
          <a:lstStyle/>
          <a:p>
            <a:r>
              <a:rPr lang="en-GB" sz="2800" dirty="0">
                <a:latin typeface="Calibri" panose="020F0502020204030204" pitchFamily="34" charset="0"/>
                <a:ea typeface="Times New Roman" panose="02020603050405020304" pitchFamily="18" charset="0"/>
              </a:rPr>
              <a:t>Evidence from the Government, Ofsted, The National Literacy Trust and the Rowntree Foundation amongst other research groups suggest that:</a:t>
            </a:r>
          </a:p>
          <a:p>
            <a:pPr marL="457200" indent="-457200">
              <a:buFont typeface="Arial" panose="020B0604020202020204" pitchFamily="34" charset="0"/>
              <a:buChar char="•"/>
            </a:pPr>
            <a:r>
              <a:rPr lang="en-GB" sz="2800" dirty="0">
                <a:effectLst/>
                <a:latin typeface="Calibri" panose="020F0502020204030204" pitchFamily="34" charset="0"/>
                <a:ea typeface="Times New Roman" panose="02020603050405020304" pitchFamily="18" charset="0"/>
              </a:rPr>
              <a:t>If all children in the UK read for pleasure almost daily, the number getting five good GCSE grades could increase by 1.1 million over a generation.</a:t>
            </a:r>
            <a:endParaRPr lang="en-GB" sz="2800" dirty="0">
              <a:effectLst/>
              <a:latin typeface="Calibri" panose="020F0502020204030204" pitchFamily="34" charset="0"/>
              <a:ea typeface="Calibri" panose="020F0502020204030204" pitchFamily="34" charset="0"/>
            </a:endParaRPr>
          </a:p>
          <a:p>
            <a:r>
              <a:rPr lang="en-GB" sz="2800" dirty="0">
                <a:effectLst/>
                <a:latin typeface="Calibri" panose="020F0502020204030204" pitchFamily="34" charset="0"/>
                <a:ea typeface="Times New Roman" panose="02020603050405020304" pitchFamily="18" charset="0"/>
              </a:rPr>
              <a:t>- This would boost the average lifetime earnings of those individuals by an estimated £57,500.</a:t>
            </a: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284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ABEC6-D867-F48A-D318-298031BC1383}"/>
              </a:ext>
            </a:extLst>
          </p:cNvPr>
          <p:cNvSpPr/>
          <p:nvPr/>
        </p:nvSpPr>
        <p:spPr>
          <a:xfrm>
            <a:off x="1" y="5883965"/>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D8FEB8-F25F-13E9-E6BC-5241B5AF47F6}"/>
              </a:ext>
            </a:extLst>
          </p:cNvPr>
          <p:cNvSpPr txBox="1"/>
          <p:nvPr/>
        </p:nvSpPr>
        <p:spPr>
          <a:xfrm>
            <a:off x="3791394" y="123031"/>
            <a:ext cx="5022785" cy="769441"/>
          </a:xfrm>
          <a:prstGeom prst="rect">
            <a:avLst/>
          </a:prstGeom>
          <a:noFill/>
        </p:spPr>
        <p:txBody>
          <a:bodyPr wrap="none" rtlCol="0">
            <a:spAutoFit/>
          </a:bodyPr>
          <a:lstStyle/>
          <a:p>
            <a:r>
              <a:rPr lang="en-US" sz="4400" b="1" dirty="0"/>
              <a:t>Homework in Year 3 </a:t>
            </a:r>
          </a:p>
        </p:txBody>
      </p:sp>
      <p:sp>
        <p:nvSpPr>
          <p:cNvPr id="6" name="TextBox 5">
            <a:extLst>
              <a:ext uri="{FF2B5EF4-FFF2-40B4-BE49-F238E27FC236}">
                <a16:creationId xmlns:a16="http://schemas.microsoft.com/office/drawing/2014/main" id="{046F2DF1-4C72-7E44-B34F-3655B0CF43E6}"/>
              </a:ext>
            </a:extLst>
          </p:cNvPr>
          <p:cNvSpPr txBox="1"/>
          <p:nvPr/>
        </p:nvSpPr>
        <p:spPr>
          <a:xfrm>
            <a:off x="2649826" y="892472"/>
            <a:ext cx="8257325" cy="400110"/>
          </a:xfrm>
          <a:prstGeom prst="rect">
            <a:avLst/>
          </a:prstGeom>
          <a:noFill/>
        </p:spPr>
        <p:txBody>
          <a:bodyPr wrap="none" rtlCol="0">
            <a:spAutoFit/>
          </a:bodyPr>
          <a:lstStyle/>
          <a:p>
            <a:r>
              <a:rPr lang="en-US" sz="2000" dirty="0"/>
              <a:t>We want to make homework as straight forward and stress free for everyone!</a:t>
            </a:r>
          </a:p>
        </p:txBody>
      </p:sp>
      <p:sp>
        <p:nvSpPr>
          <p:cNvPr id="7" name="TextBox 6">
            <a:extLst>
              <a:ext uri="{FF2B5EF4-FFF2-40B4-BE49-F238E27FC236}">
                <a16:creationId xmlns:a16="http://schemas.microsoft.com/office/drawing/2014/main" id="{9EE45B15-BD7F-1C66-E5B2-EF4870E3D00D}"/>
              </a:ext>
            </a:extLst>
          </p:cNvPr>
          <p:cNvSpPr txBox="1"/>
          <p:nvPr/>
        </p:nvSpPr>
        <p:spPr>
          <a:xfrm>
            <a:off x="490297" y="2112920"/>
            <a:ext cx="8488991" cy="3693319"/>
          </a:xfrm>
          <a:prstGeom prst="rect">
            <a:avLst/>
          </a:prstGeom>
          <a:noFill/>
        </p:spPr>
        <p:txBody>
          <a:bodyPr wrap="none" rtlCol="0">
            <a:spAutoFit/>
          </a:bodyPr>
          <a:lstStyle/>
          <a:p>
            <a:pPr marL="285750" indent="-285750">
              <a:buFont typeface="Arial" panose="020B0604020202020204" pitchFamily="34" charset="0"/>
              <a:buChar char="•"/>
            </a:pPr>
            <a:r>
              <a:rPr lang="en-US" sz="2400" dirty="0"/>
              <a:t>Please listen to your child read every day for around 15 minutes.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Freckle </a:t>
            </a:r>
            <a:r>
              <a:rPr lang="en-US" sz="2400" dirty="0" err="1"/>
              <a:t>Maths</a:t>
            </a:r>
            <a:r>
              <a:rPr lang="en-US" sz="2400" dirty="0"/>
              <a:t> set each week.</a:t>
            </a:r>
          </a:p>
          <a:p>
            <a:pPr marL="285750" indent="-285750">
              <a:buFont typeface="Arial" panose="020B0604020202020204" pitchFamily="34" charset="0"/>
              <a:buChar char="•"/>
            </a:pPr>
            <a:r>
              <a:rPr lang="en-US" sz="2400" dirty="0"/>
              <a:t>TT Rock Stars each week- 3 times.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Usernames and logins will be in the Reading Record.</a:t>
            </a:r>
          </a:p>
          <a:p>
            <a:endParaRPr lang="en-US" dirty="0">
              <a:highlight>
                <a:srgbClr val="FFFF00"/>
              </a:highlight>
            </a:endParaRPr>
          </a:p>
          <a:p>
            <a:pPr marL="285750" indent="-285750">
              <a:buFont typeface="Arial" panose="020B0604020202020204" pitchFamily="34" charset="0"/>
              <a:buChar char="•"/>
            </a:pPr>
            <a:r>
              <a:rPr lang="en-US" b="1" u="sng" dirty="0"/>
              <a:t>Suggested Websites for reading ideas:</a:t>
            </a:r>
          </a:p>
          <a:p>
            <a:pPr marL="285750" indent="-285750">
              <a:buFont typeface="Arial" panose="020B0604020202020204" pitchFamily="34" charset="0"/>
              <a:buChar char="•"/>
            </a:pPr>
            <a:r>
              <a:rPr lang="en-US" dirty="0">
                <a:hlinkClick r:id="rId2"/>
              </a:rPr>
              <a:t>https://www.penguin.co.uk/lit-in-colour</a:t>
            </a:r>
            <a:endParaRPr lang="en-US" dirty="0">
              <a:highlight>
                <a:srgbClr val="FFFF00"/>
              </a:highlight>
            </a:endParaRPr>
          </a:p>
          <a:p>
            <a:pPr marL="285750" indent="-285750">
              <a:buFont typeface="Arial" panose="020B0604020202020204" pitchFamily="34" charset="0"/>
              <a:buChar char="•"/>
            </a:pPr>
            <a:r>
              <a:rPr lang="en-US" dirty="0">
                <a:hlinkClick r:id="rId3"/>
              </a:rPr>
              <a:t>https://wordsforlife.org.uk/activities/filter/?age=5-8</a:t>
            </a:r>
            <a:endParaRPr lang="en-US" dirty="0"/>
          </a:p>
          <a:p>
            <a:endParaRPr lang="en-US" dirty="0">
              <a:highlight>
                <a:srgbClr val="FFFF00"/>
              </a:highlight>
            </a:endParaRPr>
          </a:p>
        </p:txBody>
      </p:sp>
      <p:pic>
        <p:nvPicPr>
          <p:cNvPr id="8" name="Picture 7">
            <a:extLst>
              <a:ext uri="{FF2B5EF4-FFF2-40B4-BE49-F238E27FC236}">
                <a16:creationId xmlns:a16="http://schemas.microsoft.com/office/drawing/2014/main" id="{1AF6A07D-9F00-E142-9737-5DB24ECB593C}"/>
              </a:ext>
            </a:extLst>
          </p:cNvPr>
          <p:cNvPicPr>
            <a:picLocks noChangeAspect="1"/>
          </p:cNvPicPr>
          <p:nvPr/>
        </p:nvPicPr>
        <p:blipFill>
          <a:blip r:embed="rId4"/>
          <a:stretch>
            <a:fillRect/>
          </a:stretch>
        </p:blipFill>
        <p:spPr>
          <a:xfrm>
            <a:off x="8239303" y="3303418"/>
            <a:ext cx="3235322" cy="2426491"/>
          </a:xfrm>
          <a:prstGeom prst="rect">
            <a:avLst/>
          </a:prstGeom>
        </p:spPr>
      </p:pic>
    </p:spTree>
    <p:extLst>
      <p:ext uri="{BB962C8B-B14F-4D97-AF65-F5344CB8AC3E}">
        <p14:creationId xmlns:p14="http://schemas.microsoft.com/office/powerpoint/2010/main" val="91265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834C4-A5D2-B35D-923F-263E895D971B}"/>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30E79B-5B50-E751-2267-5139A95A61C6}"/>
              </a:ext>
            </a:extLst>
          </p:cNvPr>
          <p:cNvSpPr txBox="1"/>
          <p:nvPr/>
        </p:nvSpPr>
        <p:spPr>
          <a:xfrm>
            <a:off x="2991678" y="974034"/>
            <a:ext cx="6760056" cy="646331"/>
          </a:xfrm>
          <a:prstGeom prst="rect">
            <a:avLst/>
          </a:prstGeom>
          <a:noFill/>
        </p:spPr>
        <p:txBody>
          <a:bodyPr wrap="none" rtlCol="0">
            <a:spAutoFit/>
          </a:bodyPr>
          <a:lstStyle/>
          <a:p>
            <a:r>
              <a:rPr lang="en-US" sz="3600" u="sng" dirty="0"/>
              <a:t>Communicating with class teachers</a:t>
            </a:r>
          </a:p>
        </p:txBody>
      </p:sp>
      <p:sp>
        <p:nvSpPr>
          <p:cNvPr id="2" name="TextBox 1">
            <a:extLst>
              <a:ext uri="{FF2B5EF4-FFF2-40B4-BE49-F238E27FC236}">
                <a16:creationId xmlns:a16="http://schemas.microsoft.com/office/drawing/2014/main" id="{85E2A8BB-0212-5442-87F0-8DB234F8310E}"/>
              </a:ext>
            </a:extLst>
          </p:cNvPr>
          <p:cNvSpPr txBox="1"/>
          <p:nvPr/>
        </p:nvSpPr>
        <p:spPr>
          <a:xfrm>
            <a:off x="1885969" y="2398144"/>
            <a:ext cx="8420062" cy="2246769"/>
          </a:xfrm>
          <a:prstGeom prst="rect">
            <a:avLst/>
          </a:prstGeom>
          <a:noFill/>
        </p:spPr>
        <p:txBody>
          <a:bodyPr wrap="none" rtlCol="0">
            <a:spAutoFit/>
          </a:bodyPr>
          <a:lstStyle/>
          <a:p>
            <a:pPr marL="457200" indent="-457200">
              <a:buFont typeface="Arial" panose="020B0604020202020204" pitchFamily="34" charset="0"/>
              <a:buChar char="•"/>
            </a:pPr>
            <a:r>
              <a:rPr lang="en-US" sz="2800" dirty="0"/>
              <a:t>At the beginning of the school day- staff on door duty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Phone or email  the school office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At the end of the school day- staff with the children</a:t>
            </a:r>
          </a:p>
        </p:txBody>
      </p:sp>
    </p:spTree>
    <p:extLst>
      <p:ext uri="{BB962C8B-B14F-4D97-AF65-F5344CB8AC3E}">
        <p14:creationId xmlns:p14="http://schemas.microsoft.com/office/powerpoint/2010/main" val="307452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2AF011-2263-23DC-997A-6D5A7CC03E0D}"/>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2CB166-231D-7876-F5DF-9B0D1E4A68C0}"/>
              </a:ext>
            </a:extLst>
          </p:cNvPr>
          <p:cNvSpPr txBox="1"/>
          <p:nvPr/>
        </p:nvSpPr>
        <p:spPr>
          <a:xfrm>
            <a:off x="2554357" y="99391"/>
            <a:ext cx="4314130" cy="707886"/>
          </a:xfrm>
          <a:prstGeom prst="rect">
            <a:avLst/>
          </a:prstGeom>
          <a:noFill/>
        </p:spPr>
        <p:txBody>
          <a:bodyPr wrap="none" rtlCol="0">
            <a:spAutoFit/>
          </a:bodyPr>
          <a:lstStyle/>
          <a:p>
            <a:r>
              <a:rPr lang="en-US" sz="4000" dirty="0"/>
              <a:t>Key Dates for Year 3</a:t>
            </a:r>
          </a:p>
        </p:txBody>
      </p:sp>
      <p:sp>
        <p:nvSpPr>
          <p:cNvPr id="6" name="TextBox 5">
            <a:extLst>
              <a:ext uri="{FF2B5EF4-FFF2-40B4-BE49-F238E27FC236}">
                <a16:creationId xmlns:a16="http://schemas.microsoft.com/office/drawing/2014/main" id="{B1E19BC4-07C8-CF1B-1199-5D578643A52D}"/>
              </a:ext>
            </a:extLst>
          </p:cNvPr>
          <p:cNvSpPr txBox="1"/>
          <p:nvPr/>
        </p:nvSpPr>
        <p:spPr>
          <a:xfrm>
            <a:off x="2435087" y="1498060"/>
            <a:ext cx="9370228" cy="4524315"/>
          </a:xfrm>
          <a:prstGeom prst="rect">
            <a:avLst/>
          </a:prstGeom>
          <a:noFill/>
        </p:spPr>
        <p:txBody>
          <a:bodyPr wrap="square" rtlCol="0">
            <a:spAutoFit/>
          </a:bodyPr>
          <a:lstStyle/>
          <a:p>
            <a:r>
              <a:rPr lang="en-US" sz="3200" b="1" u="sng" dirty="0"/>
              <a:t>Swimming</a:t>
            </a:r>
            <a:r>
              <a:rPr lang="en-US" sz="3200" u="sng" dirty="0"/>
              <a:t> Lessons in School Time</a:t>
            </a:r>
          </a:p>
          <a:p>
            <a:pPr marL="457200" indent="-457200">
              <a:buFont typeface="Arial" panose="020B0604020202020204" pitchFamily="34" charset="0"/>
              <a:buChar char="•"/>
            </a:pPr>
            <a:r>
              <a:rPr lang="en-US" sz="3200" dirty="0"/>
              <a:t>Weeks beginning Monday 6</a:t>
            </a:r>
            <a:r>
              <a:rPr lang="en-US" sz="3200" baseline="30000" dirty="0"/>
              <a:t>th</a:t>
            </a:r>
            <a:r>
              <a:rPr lang="en-US" sz="3200" dirty="0"/>
              <a:t> and Monday 13</a:t>
            </a:r>
            <a:r>
              <a:rPr lang="en-US" sz="3200" baseline="30000" dirty="0"/>
              <a:t>rd</a:t>
            </a:r>
            <a:r>
              <a:rPr lang="en-US" sz="3200" dirty="0"/>
              <a:t> November</a:t>
            </a:r>
          </a:p>
          <a:p>
            <a:pPr marL="457200" indent="-457200">
              <a:buFont typeface="Arial" panose="020B0604020202020204" pitchFamily="34" charset="0"/>
              <a:buChar char="•"/>
            </a:pPr>
            <a:r>
              <a:rPr lang="en-US" sz="3200" dirty="0"/>
              <a:t>Also, weeks beginning Monday 13</a:t>
            </a:r>
            <a:r>
              <a:rPr lang="en-US" sz="3200" baseline="30000" dirty="0"/>
              <a:t>th</a:t>
            </a:r>
            <a:r>
              <a:rPr lang="en-US" sz="3200" dirty="0"/>
              <a:t> May and Monday  20</a:t>
            </a:r>
            <a:r>
              <a:rPr lang="en-US" sz="3200" baseline="30000" dirty="0"/>
              <a:t>th</a:t>
            </a:r>
            <a:r>
              <a:rPr lang="en-US" sz="3200" dirty="0"/>
              <a:t> May</a:t>
            </a:r>
          </a:p>
          <a:p>
            <a:endParaRPr lang="en-US" sz="3200" dirty="0"/>
          </a:p>
          <a:p>
            <a:r>
              <a:rPr lang="en-US" sz="3200" b="1" u="sng" dirty="0" err="1"/>
              <a:t>Borwick</a:t>
            </a:r>
            <a:r>
              <a:rPr lang="en-US" sz="3200" b="1" u="sng" dirty="0"/>
              <a:t> Hall </a:t>
            </a:r>
            <a:r>
              <a:rPr lang="en-US" sz="3200" u="sng" dirty="0"/>
              <a:t>residential holiday </a:t>
            </a:r>
            <a:r>
              <a:rPr lang="en-US" sz="3200" dirty="0"/>
              <a:t>(Years 3 and 4)</a:t>
            </a:r>
          </a:p>
          <a:p>
            <a:pPr marL="457200" indent="-457200">
              <a:buFont typeface="Arial" panose="020B0604020202020204" pitchFamily="34" charset="0"/>
              <a:buChar char="•"/>
            </a:pPr>
            <a:r>
              <a:rPr lang="en-US" sz="3200" dirty="0"/>
              <a:t>Thursday 7</a:t>
            </a:r>
            <a:r>
              <a:rPr lang="en-US" sz="3200" baseline="30000" dirty="0"/>
              <a:t>th</a:t>
            </a:r>
            <a:r>
              <a:rPr lang="en-US" sz="3200" dirty="0"/>
              <a:t> and Friday 8</a:t>
            </a:r>
            <a:r>
              <a:rPr lang="en-US" sz="3200" baseline="30000" dirty="0"/>
              <a:t>th</a:t>
            </a:r>
            <a:r>
              <a:rPr lang="en-US" sz="3200" dirty="0"/>
              <a:t> March 2024</a:t>
            </a:r>
          </a:p>
          <a:p>
            <a:endParaRPr lang="en-US" sz="3200" dirty="0">
              <a:highlight>
                <a:srgbClr val="FFFF00"/>
              </a:highlight>
            </a:endParaRPr>
          </a:p>
        </p:txBody>
      </p:sp>
    </p:spTree>
    <p:extLst>
      <p:ext uri="{BB962C8B-B14F-4D97-AF65-F5344CB8AC3E}">
        <p14:creationId xmlns:p14="http://schemas.microsoft.com/office/powerpoint/2010/main" val="1502850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789</Words>
  <Application>Microsoft Office PowerPoint</Application>
  <PresentationFormat>Widescreen</PresentationFormat>
  <Paragraphs>91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vt:lpstr>
      <vt:lpstr>Times New Roman</vt:lpstr>
      <vt:lpstr>Office Theme</vt:lpstr>
      <vt:lpstr>PowerPoint Presentation</vt:lpstr>
      <vt:lpstr>Pupil, family and teacher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Pritchard , Thomas (T0077677)</dc:creator>
  <cp:lastModifiedBy>E Riley</cp:lastModifiedBy>
  <cp:revision>10</cp:revision>
  <dcterms:created xsi:type="dcterms:W3CDTF">2022-09-04T13:03:29Z</dcterms:created>
  <dcterms:modified xsi:type="dcterms:W3CDTF">2023-09-20T07:21:16Z</dcterms:modified>
</cp:coreProperties>
</file>