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61" r:id="rId2"/>
    <p:sldId id="259" r:id="rId3"/>
    <p:sldId id="260" r:id="rId4"/>
    <p:sldId id="271" r:id="rId5"/>
    <p:sldId id="262" r:id="rId6"/>
    <p:sldId id="263" r:id="rId7"/>
    <p:sldId id="265" r:id="rId8"/>
    <p:sldId id="266" r:id="rId9"/>
    <p:sldId id="268" r:id="rId10"/>
    <p:sldId id="264" r:id="rId11"/>
    <p:sldId id="269" r:id="rId12"/>
    <p:sldId id="270" r:id="rId13"/>
    <p:sldId id="273" r:id="rId14"/>
    <p:sldId id="272"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6327"/>
  </p:normalViewPr>
  <p:slideViewPr>
    <p:cSldViewPr snapToGrid="0">
      <p:cViewPr varScale="1">
        <p:scale>
          <a:sx n="73" d="100"/>
          <a:sy n="73" d="100"/>
        </p:scale>
        <p:origin x="5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4D0D6E-DF6D-6742-843E-B1482FF1B650}" type="datetimeFigureOut">
              <a:rPr lang="en-US" smtClean="0"/>
              <a:t>9/25/2023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620CA5-27CA-3D4C-9B48-19507F747B34}" type="slidenum">
              <a:rPr lang="en-US" smtClean="0"/>
              <a:t>‹#›</a:t>
            </a:fld>
            <a:endParaRPr lang="en-US"/>
          </a:p>
        </p:txBody>
      </p:sp>
    </p:spTree>
    <p:extLst>
      <p:ext uri="{BB962C8B-B14F-4D97-AF65-F5344CB8AC3E}">
        <p14:creationId xmlns:p14="http://schemas.microsoft.com/office/powerpoint/2010/main" val="7545987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Explain the importance of partnership working</a:t>
            </a:r>
          </a:p>
        </p:txBody>
      </p:sp>
      <p:sp>
        <p:nvSpPr>
          <p:cNvPr id="4" name="Slide Number Placeholder 3"/>
          <p:cNvSpPr>
            <a:spLocks noGrp="1"/>
          </p:cNvSpPr>
          <p:nvPr>
            <p:ph type="sldNum" sz="quarter" idx="5"/>
          </p:nvPr>
        </p:nvSpPr>
        <p:spPr/>
        <p:txBody>
          <a:bodyPr/>
          <a:lstStyle/>
          <a:p>
            <a:fld id="{7D4F47A0-E25E-4C8E-9672-184EA1CC2EA3}" type="slidenum">
              <a:t>2</a:t>
            </a:fld>
            <a:endParaRPr lang="en-US"/>
          </a:p>
        </p:txBody>
      </p:sp>
    </p:spTree>
    <p:extLst>
      <p:ext uri="{BB962C8B-B14F-4D97-AF65-F5344CB8AC3E}">
        <p14:creationId xmlns:p14="http://schemas.microsoft.com/office/powerpoint/2010/main" val="9930511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C54F3-0982-78FE-6A71-83CE9AC6C595}"/>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3590FC5E-B59B-D288-97D9-E7C236CF8DF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7B72927C-5CDC-04FF-D6FD-28E3276FA923}"/>
              </a:ext>
            </a:extLst>
          </p:cNvPr>
          <p:cNvSpPr>
            <a:spLocks noGrp="1"/>
          </p:cNvSpPr>
          <p:nvPr>
            <p:ph type="dt" sz="half" idx="10"/>
          </p:nvPr>
        </p:nvSpPr>
        <p:spPr/>
        <p:txBody>
          <a:bodyPr/>
          <a:lstStyle/>
          <a:p>
            <a:fld id="{7187CC36-1ABB-0441-BACA-10D617B38A3E}" type="datetimeFigureOut">
              <a:rPr lang="en-US" smtClean="0"/>
              <a:t>9/25/2023</a:t>
            </a:fld>
            <a:endParaRPr lang="en-US"/>
          </a:p>
        </p:txBody>
      </p:sp>
      <p:sp>
        <p:nvSpPr>
          <p:cNvPr id="5" name="Footer Placeholder 4">
            <a:extLst>
              <a:ext uri="{FF2B5EF4-FFF2-40B4-BE49-F238E27FC236}">
                <a16:creationId xmlns:a16="http://schemas.microsoft.com/office/drawing/2014/main" id="{BFDB1941-E3C6-502D-CB27-721E6B69C3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1F53EF-E3EF-58BD-550D-07AF03A5D30D}"/>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3052503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7B4A1-E66A-46E2-5896-2148711CFB8C}"/>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17E124B1-0A51-69AC-530E-E84A2E702DF8}"/>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BB40260-D877-B285-A53A-F190124FFF9A}"/>
              </a:ext>
            </a:extLst>
          </p:cNvPr>
          <p:cNvSpPr>
            <a:spLocks noGrp="1"/>
          </p:cNvSpPr>
          <p:nvPr>
            <p:ph type="dt" sz="half" idx="10"/>
          </p:nvPr>
        </p:nvSpPr>
        <p:spPr/>
        <p:txBody>
          <a:bodyPr/>
          <a:lstStyle/>
          <a:p>
            <a:fld id="{7187CC36-1ABB-0441-BACA-10D617B38A3E}" type="datetimeFigureOut">
              <a:rPr lang="en-US" smtClean="0"/>
              <a:t>9/25/2023</a:t>
            </a:fld>
            <a:endParaRPr lang="en-US"/>
          </a:p>
        </p:txBody>
      </p:sp>
      <p:sp>
        <p:nvSpPr>
          <p:cNvPr id="5" name="Footer Placeholder 4">
            <a:extLst>
              <a:ext uri="{FF2B5EF4-FFF2-40B4-BE49-F238E27FC236}">
                <a16:creationId xmlns:a16="http://schemas.microsoft.com/office/drawing/2014/main" id="{526614F1-FB4F-9B72-B877-3963813690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FC4372-401C-27F4-DE71-F40F2E71135B}"/>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9191505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4B96FB8-9C5C-8EEE-025B-39E514DF3F5E}"/>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AB570392-5B9B-B87B-B1F3-7D1BC8ABD05B}"/>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8F0D5C2-48FE-A8BC-DA80-D1546B19AF69}"/>
              </a:ext>
            </a:extLst>
          </p:cNvPr>
          <p:cNvSpPr>
            <a:spLocks noGrp="1"/>
          </p:cNvSpPr>
          <p:nvPr>
            <p:ph type="dt" sz="half" idx="10"/>
          </p:nvPr>
        </p:nvSpPr>
        <p:spPr/>
        <p:txBody>
          <a:bodyPr/>
          <a:lstStyle/>
          <a:p>
            <a:fld id="{7187CC36-1ABB-0441-BACA-10D617B38A3E}" type="datetimeFigureOut">
              <a:rPr lang="en-US" smtClean="0"/>
              <a:t>9/25/2023</a:t>
            </a:fld>
            <a:endParaRPr lang="en-US"/>
          </a:p>
        </p:txBody>
      </p:sp>
      <p:sp>
        <p:nvSpPr>
          <p:cNvPr id="5" name="Footer Placeholder 4">
            <a:extLst>
              <a:ext uri="{FF2B5EF4-FFF2-40B4-BE49-F238E27FC236}">
                <a16:creationId xmlns:a16="http://schemas.microsoft.com/office/drawing/2014/main" id="{491E0509-165B-B0C9-64E4-93EE09D0FE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55FC45-7048-B174-31BF-881D4657AEFA}"/>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1240146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45FEE-1242-6C3C-81BC-C4E1F544E7DE}"/>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96D07C92-7034-E6F8-3F30-3D4EAFC035F9}"/>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2918F02-A23D-2D91-62B3-6930902C9566}"/>
              </a:ext>
            </a:extLst>
          </p:cNvPr>
          <p:cNvSpPr>
            <a:spLocks noGrp="1"/>
          </p:cNvSpPr>
          <p:nvPr>
            <p:ph type="dt" sz="half" idx="10"/>
          </p:nvPr>
        </p:nvSpPr>
        <p:spPr/>
        <p:txBody>
          <a:bodyPr/>
          <a:lstStyle/>
          <a:p>
            <a:fld id="{7187CC36-1ABB-0441-BACA-10D617B38A3E}" type="datetimeFigureOut">
              <a:rPr lang="en-US" smtClean="0"/>
              <a:t>9/25/2023</a:t>
            </a:fld>
            <a:endParaRPr lang="en-US"/>
          </a:p>
        </p:txBody>
      </p:sp>
      <p:sp>
        <p:nvSpPr>
          <p:cNvPr id="5" name="Footer Placeholder 4">
            <a:extLst>
              <a:ext uri="{FF2B5EF4-FFF2-40B4-BE49-F238E27FC236}">
                <a16:creationId xmlns:a16="http://schemas.microsoft.com/office/drawing/2014/main" id="{6DE81CBA-2FAF-C1C2-13C6-D07ADD01E4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0134D00-E87F-0E8A-1511-F71171D4A677}"/>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22014750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6B6A2-1A74-02D6-5435-B9F533CE1116}"/>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0C8C2A85-F538-FAC0-4F43-2CB83AC1E4C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C569B7AB-4114-76F7-224D-9B3BDB2E0149}"/>
              </a:ext>
            </a:extLst>
          </p:cNvPr>
          <p:cNvSpPr>
            <a:spLocks noGrp="1"/>
          </p:cNvSpPr>
          <p:nvPr>
            <p:ph type="dt" sz="half" idx="10"/>
          </p:nvPr>
        </p:nvSpPr>
        <p:spPr/>
        <p:txBody>
          <a:bodyPr/>
          <a:lstStyle/>
          <a:p>
            <a:fld id="{7187CC36-1ABB-0441-BACA-10D617B38A3E}" type="datetimeFigureOut">
              <a:rPr lang="en-US" smtClean="0"/>
              <a:t>9/25/2023</a:t>
            </a:fld>
            <a:endParaRPr lang="en-US"/>
          </a:p>
        </p:txBody>
      </p:sp>
      <p:sp>
        <p:nvSpPr>
          <p:cNvPr id="5" name="Footer Placeholder 4">
            <a:extLst>
              <a:ext uri="{FF2B5EF4-FFF2-40B4-BE49-F238E27FC236}">
                <a16:creationId xmlns:a16="http://schemas.microsoft.com/office/drawing/2014/main" id="{2678B2A5-6960-C343-89A2-63B4A7FBBF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DD8E93-EA02-CC4D-A5E7-D26991FA6650}"/>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2083157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72BCE-4C98-AFFD-7E8D-1868D8AA75FB}"/>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1E1B7633-AA4B-DBD0-120A-47A99F026CD9}"/>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2CC85264-33B5-C298-7695-AA2479F7C075}"/>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EF90E9BD-14C9-33F0-1E79-86A8E36168D1}"/>
              </a:ext>
            </a:extLst>
          </p:cNvPr>
          <p:cNvSpPr>
            <a:spLocks noGrp="1"/>
          </p:cNvSpPr>
          <p:nvPr>
            <p:ph type="dt" sz="half" idx="10"/>
          </p:nvPr>
        </p:nvSpPr>
        <p:spPr/>
        <p:txBody>
          <a:bodyPr/>
          <a:lstStyle/>
          <a:p>
            <a:fld id="{7187CC36-1ABB-0441-BACA-10D617B38A3E}" type="datetimeFigureOut">
              <a:rPr lang="en-US" smtClean="0"/>
              <a:t>9/25/2023</a:t>
            </a:fld>
            <a:endParaRPr lang="en-US"/>
          </a:p>
        </p:txBody>
      </p:sp>
      <p:sp>
        <p:nvSpPr>
          <p:cNvPr id="6" name="Footer Placeholder 5">
            <a:extLst>
              <a:ext uri="{FF2B5EF4-FFF2-40B4-BE49-F238E27FC236}">
                <a16:creationId xmlns:a16="http://schemas.microsoft.com/office/drawing/2014/main" id="{9F008BD1-2EB3-08BA-A846-A593A60A4B5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0DCDBD3-F9EF-7AD7-9052-5E74BD06EA63}"/>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3451565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24107-A33D-88D3-3C57-4A1192E792FB}"/>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764B094E-EE60-9041-3ECB-A557793B6BA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84D904AC-FA79-8F6A-57AD-3692544474C9}"/>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509C1A80-243B-BC93-F617-A6AE755B57E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E1F93D43-E208-2AF0-82A7-2E0A9E079FBA}"/>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B416A5A2-52F7-5463-B287-CEC418EA1B76}"/>
              </a:ext>
            </a:extLst>
          </p:cNvPr>
          <p:cNvSpPr>
            <a:spLocks noGrp="1"/>
          </p:cNvSpPr>
          <p:nvPr>
            <p:ph type="dt" sz="half" idx="10"/>
          </p:nvPr>
        </p:nvSpPr>
        <p:spPr/>
        <p:txBody>
          <a:bodyPr/>
          <a:lstStyle/>
          <a:p>
            <a:fld id="{7187CC36-1ABB-0441-BACA-10D617B38A3E}" type="datetimeFigureOut">
              <a:rPr lang="en-US" smtClean="0"/>
              <a:t>9/25/2023</a:t>
            </a:fld>
            <a:endParaRPr lang="en-US"/>
          </a:p>
        </p:txBody>
      </p:sp>
      <p:sp>
        <p:nvSpPr>
          <p:cNvPr id="8" name="Footer Placeholder 7">
            <a:extLst>
              <a:ext uri="{FF2B5EF4-FFF2-40B4-BE49-F238E27FC236}">
                <a16:creationId xmlns:a16="http://schemas.microsoft.com/office/drawing/2014/main" id="{865BF99D-B514-A5E2-2864-1AED2B02C7F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2509051-D119-4930-4E6B-7D7ACAF91298}"/>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40929477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81D978-61B7-F095-1B2F-EF0204C70632}"/>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330933AE-AD68-1F5E-FFBB-4454F5165BB9}"/>
              </a:ext>
            </a:extLst>
          </p:cNvPr>
          <p:cNvSpPr>
            <a:spLocks noGrp="1"/>
          </p:cNvSpPr>
          <p:nvPr>
            <p:ph type="dt" sz="half" idx="10"/>
          </p:nvPr>
        </p:nvSpPr>
        <p:spPr/>
        <p:txBody>
          <a:bodyPr/>
          <a:lstStyle/>
          <a:p>
            <a:fld id="{7187CC36-1ABB-0441-BACA-10D617B38A3E}" type="datetimeFigureOut">
              <a:rPr lang="en-US" smtClean="0"/>
              <a:t>9/25/2023</a:t>
            </a:fld>
            <a:endParaRPr lang="en-US"/>
          </a:p>
        </p:txBody>
      </p:sp>
      <p:sp>
        <p:nvSpPr>
          <p:cNvPr id="4" name="Footer Placeholder 3">
            <a:extLst>
              <a:ext uri="{FF2B5EF4-FFF2-40B4-BE49-F238E27FC236}">
                <a16:creationId xmlns:a16="http://schemas.microsoft.com/office/drawing/2014/main" id="{E5D1B04F-4276-C977-9BB4-D14FF46888B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0674C6F-1C3B-EE86-C90E-A1146ACF32E4}"/>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33455005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B57E187-2E5D-FCA3-8A7B-8EB3CD243998}"/>
              </a:ext>
            </a:extLst>
          </p:cNvPr>
          <p:cNvSpPr>
            <a:spLocks noGrp="1"/>
          </p:cNvSpPr>
          <p:nvPr>
            <p:ph type="dt" sz="half" idx="10"/>
          </p:nvPr>
        </p:nvSpPr>
        <p:spPr/>
        <p:txBody>
          <a:bodyPr/>
          <a:lstStyle/>
          <a:p>
            <a:fld id="{7187CC36-1ABB-0441-BACA-10D617B38A3E}" type="datetimeFigureOut">
              <a:rPr lang="en-US" smtClean="0"/>
              <a:t>9/25/2023</a:t>
            </a:fld>
            <a:endParaRPr lang="en-US"/>
          </a:p>
        </p:txBody>
      </p:sp>
      <p:sp>
        <p:nvSpPr>
          <p:cNvPr id="3" name="Footer Placeholder 2">
            <a:extLst>
              <a:ext uri="{FF2B5EF4-FFF2-40B4-BE49-F238E27FC236}">
                <a16:creationId xmlns:a16="http://schemas.microsoft.com/office/drawing/2014/main" id="{6BFEB1A8-0E30-31CB-11B5-841C7FC0BBD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136B4B7-5A1C-06B7-D0A7-C8D78244A765}"/>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17263151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311245-7F55-7AB4-53E3-6FA2C5EB575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B6A3CAD6-9706-3099-15ED-1BE2E32C7B7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1491CFC8-CCAE-7060-2A04-D641946195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D186B96-172F-65DC-9194-BB164EFF2B2D}"/>
              </a:ext>
            </a:extLst>
          </p:cNvPr>
          <p:cNvSpPr>
            <a:spLocks noGrp="1"/>
          </p:cNvSpPr>
          <p:nvPr>
            <p:ph type="dt" sz="half" idx="10"/>
          </p:nvPr>
        </p:nvSpPr>
        <p:spPr/>
        <p:txBody>
          <a:bodyPr/>
          <a:lstStyle/>
          <a:p>
            <a:fld id="{7187CC36-1ABB-0441-BACA-10D617B38A3E}" type="datetimeFigureOut">
              <a:rPr lang="en-US" smtClean="0"/>
              <a:t>9/25/2023</a:t>
            </a:fld>
            <a:endParaRPr lang="en-US"/>
          </a:p>
        </p:txBody>
      </p:sp>
      <p:sp>
        <p:nvSpPr>
          <p:cNvPr id="6" name="Footer Placeholder 5">
            <a:extLst>
              <a:ext uri="{FF2B5EF4-FFF2-40B4-BE49-F238E27FC236}">
                <a16:creationId xmlns:a16="http://schemas.microsoft.com/office/drawing/2014/main" id="{EB12EAD1-DC85-266F-B504-69BF3DB3E9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46BDA25-D308-1ADE-E6F0-894DA8F627DB}"/>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1653096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A11743-301F-C862-E46D-04C5BE9237C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C1E7C068-67D7-A45F-A38D-9CFCEFF6A0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4E0A3BF-7847-3251-F3B1-953B1AA56B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F55B3F8-49BC-9F72-A043-980BF30B1FEA}"/>
              </a:ext>
            </a:extLst>
          </p:cNvPr>
          <p:cNvSpPr>
            <a:spLocks noGrp="1"/>
          </p:cNvSpPr>
          <p:nvPr>
            <p:ph type="dt" sz="half" idx="10"/>
          </p:nvPr>
        </p:nvSpPr>
        <p:spPr/>
        <p:txBody>
          <a:bodyPr/>
          <a:lstStyle/>
          <a:p>
            <a:fld id="{7187CC36-1ABB-0441-BACA-10D617B38A3E}" type="datetimeFigureOut">
              <a:rPr lang="en-US" smtClean="0"/>
              <a:t>9/25/2023</a:t>
            </a:fld>
            <a:endParaRPr lang="en-US"/>
          </a:p>
        </p:txBody>
      </p:sp>
      <p:sp>
        <p:nvSpPr>
          <p:cNvPr id="6" name="Footer Placeholder 5">
            <a:extLst>
              <a:ext uri="{FF2B5EF4-FFF2-40B4-BE49-F238E27FC236}">
                <a16:creationId xmlns:a16="http://schemas.microsoft.com/office/drawing/2014/main" id="{8B84E48B-1FBB-FADD-DC01-4E858D5DB8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328398-96B6-A32C-061D-D0D4386C1046}"/>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10679312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983F962-A5FA-200B-FC7C-90380878EF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03470019-809D-C0BC-DD33-401F3CE91D3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DC050EFE-DDE7-E8D6-473F-3E8050C8E0C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87CC36-1ABB-0441-BACA-10D617B38A3E}" type="datetimeFigureOut">
              <a:rPr lang="en-US" smtClean="0"/>
              <a:t>9/25/2023</a:t>
            </a:fld>
            <a:endParaRPr lang="en-US"/>
          </a:p>
        </p:txBody>
      </p:sp>
      <p:sp>
        <p:nvSpPr>
          <p:cNvPr id="5" name="Footer Placeholder 4">
            <a:extLst>
              <a:ext uri="{FF2B5EF4-FFF2-40B4-BE49-F238E27FC236}">
                <a16:creationId xmlns:a16="http://schemas.microsoft.com/office/drawing/2014/main" id="{D3EEA13B-5A93-06FC-C68D-AD4F8A97602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5BE9FFD-1657-FFE9-1699-F963B6C04AB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CFCE8D-2C34-3141-8920-163E036E6C36}" type="slidenum">
              <a:rPr lang="en-US" smtClean="0"/>
              <a:t>‹#›</a:t>
            </a:fld>
            <a:endParaRPr lang="en-US"/>
          </a:p>
        </p:txBody>
      </p:sp>
    </p:spTree>
    <p:extLst>
      <p:ext uri="{BB962C8B-B14F-4D97-AF65-F5344CB8AC3E}">
        <p14:creationId xmlns:p14="http://schemas.microsoft.com/office/powerpoint/2010/main" val="6480187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DB7D181-8C1B-7628-4FF0-921E9548FB7E}"/>
              </a:ext>
            </a:extLst>
          </p:cNvPr>
          <p:cNvSpPr/>
          <p:nvPr/>
        </p:nvSpPr>
        <p:spPr>
          <a:xfrm>
            <a:off x="0" y="0"/>
            <a:ext cx="547646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B2684232-1070-2919-3F5F-E80E75CFDE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70930" y="488602"/>
            <a:ext cx="5572056" cy="5880796"/>
          </a:xfrm>
          <a:prstGeom prst="rect">
            <a:avLst/>
          </a:prstGeom>
        </p:spPr>
      </p:pic>
      <p:sp>
        <p:nvSpPr>
          <p:cNvPr id="5" name="Title 1">
            <a:extLst>
              <a:ext uri="{FF2B5EF4-FFF2-40B4-BE49-F238E27FC236}">
                <a16:creationId xmlns:a16="http://schemas.microsoft.com/office/drawing/2014/main" id="{473D9E3A-2CDF-72B8-5258-6D599F052637}"/>
              </a:ext>
            </a:extLst>
          </p:cNvPr>
          <p:cNvSpPr txBox="1">
            <a:spLocks/>
          </p:cNvSpPr>
          <p:nvPr/>
        </p:nvSpPr>
        <p:spPr>
          <a:xfrm>
            <a:off x="305627" y="0"/>
            <a:ext cx="4865205" cy="226140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800" b="1" u="sng" dirty="0">
                <a:solidFill>
                  <a:schemeClr val="bg1"/>
                </a:solidFill>
                <a:latin typeface="+mn-lt"/>
                <a:ea typeface="Cambria"/>
                <a:cs typeface="Calibri Light"/>
              </a:rPr>
              <a:t>Meet The Teacher Session</a:t>
            </a:r>
            <a:endParaRPr lang="en-US" sz="4800" b="1" u="sng" dirty="0">
              <a:solidFill>
                <a:schemeClr val="bg1"/>
              </a:solidFill>
              <a:latin typeface="+mn-lt"/>
              <a:ea typeface="Cambria"/>
            </a:endParaRPr>
          </a:p>
        </p:txBody>
      </p:sp>
      <p:sp>
        <p:nvSpPr>
          <p:cNvPr id="6" name="Subtitle 2">
            <a:extLst>
              <a:ext uri="{FF2B5EF4-FFF2-40B4-BE49-F238E27FC236}">
                <a16:creationId xmlns:a16="http://schemas.microsoft.com/office/drawing/2014/main" id="{EADF8AC4-EB7C-028D-90E4-06C6A014F625}"/>
              </a:ext>
            </a:extLst>
          </p:cNvPr>
          <p:cNvSpPr txBox="1">
            <a:spLocks/>
          </p:cNvSpPr>
          <p:nvPr/>
        </p:nvSpPr>
        <p:spPr>
          <a:xfrm>
            <a:off x="136662" y="2801289"/>
            <a:ext cx="5232172" cy="299322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3200" dirty="0">
                <a:solidFill>
                  <a:schemeClr val="bg1"/>
                </a:solidFill>
                <a:ea typeface="Cambria"/>
                <a:cs typeface="Calibri"/>
              </a:rPr>
              <a:t>Welcome to Year 5</a:t>
            </a:r>
            <a:r>
              <a:rPr lang="en-US" sz="3200" dirty="0">
                <a:solidFill>
                  <a:schemeClr val="bg1"/>
                </a:solidFill>
                <a:cs typeface="Calibri"/>
              </a:rPr>
              <a:t/>
            </a:r>
            <a:br>
              <a:rPr lang="en-US" sz="3200" dirty="0">
                <a:solidFill>
                  <a:schemeClr val="bg1"/>
                </a:solidFill>
                <a:cs typeface="Calibri"/>
              </a:rPr>
            </a:br>
            <a:endParaRPr lang="en-US" sz="3200" dirty="0">
              <a:solidFill>
                <a:schemeClr val="bg1"/>
              </a:solidFill>
              <a:cs typeface="Calibri"/>
            </a:endParaRPr>
          </a:p>
          <a:p>
            <a:pPr marL="0" indent="0">
              <a:buNone/>
            </a:pPr>
            <a:r>
              <a:rPr lang="en-US" sz="3200" dirty="0">
                <a:solidFill>
                  <a:schemeClr val="bg1"/>
                </a:solidFill>
                <a:cs typeface="Calibri"/>
              </a:rPr>
              <a:t>Class Teacher: Miss Kuczera</a:t>
            </a:r>
          </a:p>
          <a:p>
            <a:pPr marL="0" indent="0">
              <a:buNone/>
            </a:pPr>
            <a:r>
              <a:rPr lang="en-US" sz="3200" dirty="0" smtClean="0">
                <a:solidFill>
                  <a:schemeClr val="bg1"/>
                </a:solidFill>
                <a:ea typeface="Cambria"/>
                <a:cs typeface="Calibri"/>
              </a:rPr>
              <a:t>Supported </a:t>
            </a:r>
            <a:r>
              <a:rPr lang="en-US" sz="3200" dirty="0">
                <a:solidFill>
                  <a:schemeClr val="bg1"/>
                </a:solidFill>
                <a:ea typeface="Cambria"/>
                <a:cs typeface="Calibri"/>
              </a:rPr>
              <a:t>by </a:t>
            </a:r>
            <a:r>
              <a:rPr lang="en-US" sz="3200" dirty="0" err="1">
                <a:solidFill>
                  <a:schemeClr val="bg1"/>
                </a:solidFill>
                <a:ea typeface="Cambria"/>
                <a:cs typeface="Calibri"/>
              </a:rPr>
              <a:t>Mrs</a:t>
            </a:r>
            <a:r>
              <a:rPr lang="en-US" sz="3200" dirty="0">
                <a:solidFill>
                  <a:schemeClr val="bg1"/>
                </a:solidFill>
                <a:ea typeface="Cambria"/>
                <a:cs typeface="Calibri"/>
              </a:rPr>
              <a:t> </a:t>
            </a:r>
            <a:r>
              <a:rPr lang="en-US" sz="3200" dirty="0" smtClean="0">
                <a:solidFill>
                  <a:schemeClr val="bg1"/>
                </a:solidFill>
                <a:ea typeface="Cambria"/>
                <a:cs typeface="Calibri"/>
              </a:rPr>
              <a:t>Bentley</a:t>
            </a:r>
            <a:endParaRPr lang="en-US" sz="2000" dirty="0">
              <a:solidFill>
                <a:srgbClr val="FFFFFF"/>
              </a:solidFill>
              <a:latin typeface="Cambria"/>
              <a:ea typeface="Cambria"/>
              <a:cs typeface="Calibri"/>
            </a:endParaRPr>
          </a:p>
          <a:p>
            <a:pPr marL="0" indent="0">
              <a:buNone/>
            </a:pPr>
            <a:r>
              <a:rPr lang="en-US" sz="3200" dirty="0">
                <a:solidFill>
                  <a:schemeClr val="bg1"/>
                </a:solidFill>
                <a:ea typeface="Cambria"/>
                <a:cs typeface="Calibri"/>
              </a:rPr>
              <a:t>Supported by </a:t>
            </a:r>
            <a:r>
              <a:rPr lang="en-US" sz="3200" dirty="0" err="1">
                <a:solidFill>
                  <a:schemeClr val="bg1"/>
                </a:solidFill>
                <a:ea typeface="Cambria"/>
                <a:cs typeface="Calibri"/>
              </a:rPr>
              <a:t>Mrs</a:t>
            </a:r>
            <a:r>
              <a:rPr lang="en-US" sz="3200" dirty="0">
                <a:solidFill>
                  <a:schemeClr val="bg1"/>
                </a:solidFill>
                <a:ea typeface="Cambria"/>
                <a:cs typeface="Calibri"/>
              </a:rPr>
              <a:t> Hansen </a:t>
            </a:r>
            <a:endParaRPr lang="en-US" sz="3200" dirty="0">
              <a:solidFill>
                <a:schemeClr val="bg1"/>
              </a:solidFill>
              <a:highlight>
                <a:srgbClr val="FFFF00"/>
              </a:highlight>
              <a:ea typeface="Cambria"/>
              <a:cs typeface="Calibri"/>
            </a:endParaRPr>
          </a:p>
          <a:p>
            <a:pPr marL="0" indent="0">
              <a:buNone/>
            </a:pPr>
            <a:endParaRPr lang="en-US" sz="3200" dirty="0">
              <a:solidFill>
                <a:schemeClr val="bg1"/>
              </a:solidFill>
              <a:ea typeface="Cambria"/>
              <a:cs typeface="Calibri"/>
            </a:endParaRPr>
          </a:p>
        </p:txBody>
      </p:sp>
    </p:spTree>
    <p:extLst>
      <p:ext uri="{BB962C8B-B14F-4D97-AF65-F5344CB8AC3E}">
        <p14:creationId xmlns:p14="http://schemas.microsoft.com/office/powerpoint/2010/main" val="3094041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B8E8227-6E1C-A7B8-1791-87A1C7C94F4C}"/>
              </a:ext>
            </a:extLst>
          </p:cNvPr>
          <p:cNvSpPr/>
          <p:nvPr/>
        </p:nvSpPr>
        <p:spPr>
          <a:xfrm>
            <a:off x="0" y="0"/>
            <a:ext cx="12192000" cy="9740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DFDD504A-F349-C52A-C643-E19C9EE54088}"/>
              </a:ext>
            </a:extLst>
          </p:cNvPr>
          <p:cNvSpPr txBox="1"/>
          <p:nvPr/>
        </p:nvSpPr>
        <p:spPr>
          <a:xfrm>
            <a:off x="4237382" y="974034"/>
            <a:ext cx="3717235" cy="646331"/>
          </a:xfrm>
          <a:prstGeom prst="rect">
            <a:avLst/>
          </a:prstGeom>
          <a:noFill/>
        </p:spPr>
        <p:txBody>
          <a:bodyPr wrap="square">
            <a:spAutoFit/>
          </a:bodyPr>
          <a:lstStyle/>
          <a:p>
            <a:r>
              <a:rPr lang="en-US" sz="3600" dirty="0">
                <a:ea typeface="Cambria"/>
              </a:rPr>
              <a:t>Assessment</a:t>
            </a:r>
            <a:r>
              <a:rPr lang="en-US" sz="3600" kern="1200" dirty="0">
                <a:ea typeface="Cambria"/>
              </a:rPr>
              <a:t> Weeks</a:t>
            </a:r>
            <a:endParaRPr lang="en-US" sz="3600" dirty="0"/>
          </a:p>
        </p:txBody>
      </p:sp>
      <p:sp>
        <p:nvSpPr>
          <p:cNvPr id="9" name="TextBox 8">
            <a:extLst>
              <a:ext uri="{FF2B5EF4-FFF2-40B4-BE49-F238E27FC236}">
                <a16:creationId xmlns:a16="http://schemas.microsoft.com/office/drawing/2014/main" id="{5B6228E5-07EC-2F22-E6F1-C47536593DB6}"/>
              </a:ext>
            </a:extLst>
          </p:cNvPr>
          <p:cNvSpPr txBox="1"/>
          <p:nvPr/>
        </p:nvSpPr>
        <p:spPr>
          <a:xfrm>
            <a:off x="506896" y="4207381"/>
            <a:ext cx="11241156" cy="2145203"/>
          </a:xfrm>
          <a:prstGeom prst="rect">
            <a:avLst/>
          </a:prstGeom>
          <a:noFill/>
        </p:spPr>
        <p:txBody>
          <a:bodyPr wrap="square">
            <a:spAutoFit/>
          </a:bodyPr>
          <a:lstStyle/>
          <a:p>
            <a:pPr>
              <a:lnSpc>
                <a:spcPct val="90000"/>
              </a:lnSpc>
              <a:spcAft>
                <a:spcPts val="600"/>
              </a:spcAft>
            </a:pPr>
            <a:r>
              <a:rPr lang="en-US" sz="1800" dirty="0">
                <a:ea typeface="Cambria"/>
              </a:rPr>
              <a:t>Assessments are a key tool in finding out what strengths children have and what areas they need to develop further.</a:t>
            </a:r>
            <a:endParaRPr lang="en-US" sz="1800" dirty="0">
              <a:ea typeface="Calibri" panose="020F0502020204030204"/>
              <a:cs typeface="Calibri" panose="020F0502020204030204"/>
            </a:endParaRPr>
          </a:p>
          <a:p>
            <a:pPr>
              <a:lnSpc>
                <a:spcPct val="90000"/>
              </a:lnSpc>
              <a:spcAft>
                <a:spcPts val="600"/>
              </a:spcAft>
            </a:pPr>
            <a:endParaRPr lang="en-US" sz="1800" dirty="0">
              <a:ea typeface="Cambria"/>
            </a:endParaRPr>
          </a:p>
          <a:p>
            <a:pPr>
              <a:lnSpc>
                <a:spcPct val="90000"/>
              </a:lnSpc>
              <a:spcAft>
                <a:spcPts val="600"/>
              </a:spcAft>
            </a:pPr>
            <a:r>
              <a:rPr lang="en-US" sz="1800" dirty="0">
                <a:ea typeface="Cambria"/>
              </a:rPr>
              <a:t>Assessments help to identify gaps in knowledge so that teachers can plan their future lessons. For example, if a whole class is struggling on the "fractions" element of </a:t>
            </a:r>
            <a:r>
              <a:rPr lang="en-US" sz="1800" dirty="0" err="1">
                <a:ea typeface="Cambria"/>
              </a:rPr>
              <a:t>maths</a:t>
            </a:r>
            <a:r>
              <a:rPr lang="en-US" sz="1800" dirty="0">
                <a:ea typeface="Cambria"/>
              </a:rPr>
              <a:t>, more lessons will focus on this. If all the class score well on times table questions, less time needs to be given to this. </a:t>
            </a:r>
            <a:endParaRPr lang="en-US" sz="1800" dirty="0">
              <a:ea typeface="Cambria"/>
              <a:cs typeface="Calibri"/>
            </a:endParaRPr>
          </a:p>
          <a:p>
            <a:pPr>
              <a:lnSpc>
                <a:spcPct val="90000"/>
              </a:lnSpc>
              <a:spcAft>
                <a:spcPts val="600"/>
              </a:spcAft>
            </a:pPr>
            <a:endParaRPr lang="en-US" sz="1800" dirty="0">
              <a:ea typeface="Cambria"/>
              <a:cs typeface="Calibri"/>
            </a:endParaRPr>
          </a:p>
          <a:p>
            <a:pPr>
              <a:lnSpc>
                <a:spcPct val="90000"/>
              </a:lnSpc>
              <a:spcAft>
                <a:spcPts val="600"/>
              </a:spcAft>
            </a:pPr>
            <a:r>
              <a:rPr lang="en-US" sz="1800" dirty="0">
                <a:ea typeface="Cambria"/>
                <a:cs typeface="Calibri"/>
              </a:rPr>
              <a:t>Our internal assessments are "low stakes" and we approach them positively with the children. </a:t>
            </a:r>
          </a:p>
        </p:txBody>
      </p:sp>
      <p:sp>
        <p:nvSpPr>
          <p:cNvPr id="10" name="TextBox 9">
            <a:extLst>
              <a:ext uri="{FF2B5EF4-FFF2-40B4-BE49-F238E27FC236}">
                <a16:creationId xmlns:a16="http://schemas.microsoft.com/office/drawing/2014/main" id="{5B6228E5-07EC-2F22-E6F1-C47536593DB6}"/>
              </a:ext>
            </a:extLst>
          </p:cNvPr>
          <p:cNvSpPr txBox="1"/>
          <p:nvPr/>
        </p:nvSpPr>
        <p:spPr>
          <a:xfrm>
            <a:off x="506896" y="1805877"/>
            <a:ext cx="11241156" cy="1569660"/>
          </a:xfrm>
          <a:prstGeom prst="rect">
            <a:avLst/>
          </a:prstGeom>
          <a:noFill/>
        </p:spPr>
        <p:txBody>
          <a:bodyPr wrap="square">
            <a:spAutoFit/>
          </a:bodyPr>
          <a:lstStyle/>
          <a:p>
            <a:pPr>
              <a:lnSpc>
                <a:spcPct val="90000"/>
              </a:lnSpc>
              <a:spcAft>
                <a:spcPts val="600"/>
              </a:spcAft>
            </a:pPr>
            <a:r>
              <a:rPr lang="en-US" dirty="0" smtClean="0">
                <a:ea typeface="Cambria"/>
              </a:rPr>
              <a:t>Year 5 is beginning to  prepare your children for SATs </a:t>
            </a:r>
          </a:p>
          <a:p>
            <a:pPr marL="285750" indent="-285750">
              <a:lnSpc>
                <a:spcPct val="90000"/>
              </a:lnSpc>
              <a:spcAft>
                <a:spcPts val="600"/>
              </a:spcAft>
              <a:buFont typeface="Arial" panose="020B0604020202020204" pitchFamily="34" charset="0"/>
              <a:buChar char="•"/>
            </a:pPr>
            <a:r>
              <a:rPr lang="en-US" dirty="0" smtClean="0">
                <a:ea typeface="Cambria"/>
              </a:rPr>
              <a:t>Ongoing teacher assessments across the curriculum e.g. end of unit assessments (</a:t>
            </a:r>
            <a:r>
              <a:rPr lang="en-US" dirty="0" err="1" smtClean="0">
                <a:ea typeface="Cambria"/>
              </a:rPr>
              <a:t>maths</a:t>
            </a:r>
            <a:r>
              <a:rPr lang="en-US" dirty="0" smtClean="0">
                <a:ea typeface="Cambria"/>
              </a:rPr>
              <a:t>)</a:t>
            </a:r>
          </a:p>
          <a:p>
            <a:pPr marL="285750" indent="-285750">
              <a:lnSpc>
                <a:spcPct val="90000"/>
              </a:lnSpc>
              <a:spcAft>
                <a:spcPts val="600"/>
              </a:spcAft>
              <a:buFont typeface="Arial" panose="020B0604020202020204" pitchFamily="34" charset="0"/>
              <a:buChar char="•"/>
            </a:pPr>
            <a:r>
              <a:rPr lang="en-US" dirty="0" smtClean="0">
                <a:ea typeface="Cambria"/>
                <a:cs typeface="Calibri"/>
              </a:rPr>
              <a:t>Termly Star assessments in Reading and </a:t>
            </a:r>
            <a:r>
              <a:rPr lang="en-US" dirty="0" err="1" smtClean="0">
                <a:ea typeface="Cambria"/>
                <a:cs typeface="Calibri"/>
              </a:rPr>
              <a:t>Maths</a:t>
            </a:r>
            <a:endParaRPr lang="en-US" dirty="0" smtClean="0">
              <a:ea typeface="Cambria"/>
              <a:cs typeface="Calibri"/>
            </a:endParaRPr>
          </a:p>
          <a:p>
            <a:pPr marL="285750" indent="-285750">
              <a:lnSpc>
                <a:spcPct val="90000"/>
              </a:lnSpc>
              <a:spcAft>
                <a:spcPts val="600"/>
              </a:spcAft>
              <a:buFont typeface="Arial" panose="020B0604020202020204" pitchFamily="34" charset="0"/>
              <a:buChar char="•"/>
            </a:pPr>
            <a:r>
              <a:rPr lang="en-US" sz="1800" dirty="0" smtClean="0">
                <a:ea typeface="Cambria"/>
                <a:cs typeface="Calibri"/>
              </a:rPr>
              <a:t>Summer term assessments: </a:t>
            </a:r>
            <a:r>
              <a:rPr lang="en-US" sz="1800" dirty="0" err="1" smtClean="0">
                <a:ea typeface="Cambria"/>
                <a:cs typeface="Calibri"/>
              </a:rPr>
              <a:t>NFeR</a:t>
            </a:r>
            <a:r>
              <a:rPr lang="en-US" sz="1800" dirty="0" smtClean="0">
                <a:ea typeface="Cambria"/>
                <a:cs typeface="Calibri"/>
              </a:rPr>
              <a:t> paper based assessments for reading, spelling, punctuation and grammar. White rose paper assessments for </a:t>
            </a:r>
            <a:r>
              <a:rPr lang="en-US" sz="1800" dirty="0" err="1" smtClean="0">
                <a:ea typeface="Cambria"/>
                <a:cs typeface="Calibri"/>
              </a:rPr>
              <a:t>Maths</a:t>
            </a:r>
            <a:r>
              <a:rPr lang="en-US" sz="1800" dirty="0" smtClean="0">
                <a:ea typeface="Cambria"/>
                <a:cs typeface="Calibri"/>
              </a:rPr>
              <a:t>.</a:t>
            </a:r>
            <a:endParaRPr lang="en-US" sz="1800" dirty="0">
              <a:ea typeface="Cambria"/>
              <a:cs typeface="Calibri"/>
            </a:endParaRPr>
          </a:p>
        </p:txBody>
      </p:sp>
    </p:spTree>
    <p:extLst>
      <p:ext uri="{BB962C8B-B14F-4D97-AF65-F5344CB8AC3E}">
        <p14:creationId xmlns:p14="http://schemas.microsoft.com/office/powerpoint/2010/main" val="36558781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521B9-7228-CF40-84EF-692E5168F109}"/>
              </a:ext>
            </a:extLst>
          </p:cNvPr>
          <p:cNvSpPr/>
          <p:nvPr/>
        </p:nvSpPr>
        <p:spPr>
          <a:xfrm>
            <a:off x="0" y="3278"/>
            <a:ext cx="2435087"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B5F70661-6A71-35BD-E2D7-F4C51B2323BC}"/>
              </a:ext>
            </a:extLst>
          </p:cNvPr>
          <p:cNvSpPr txBox="1"/>
          <p:nvPr/>
        </p:nvSpPr>
        <p:spPr>
          <a:xfrm>
            <a:off x="2554356" y="79512"/>
            <a:ext cx="4232569" cy="707886"/>
          </a:xfrm>
          <a:prstGeom prst="rect">
            <a:avLst/>
          </a:prstGeom>
          <a:noFill/>
        </p:spPr>
        <p:txBody>
          <a:bodyPr wrap="none" rtlCol="0">
            <a:spAutoFit/>
          </a:bodyPr>
          <a:lstStyle/>
          <a:p>
            <a:r>
              <a:rPr lang="en-US" sz="4000" dirty="0"/>
              <a:t>Resolving Problems</a:t>
            </a:r>
          </a:p>
        </p:txBody>
      </p:sp>
      <p:sp>
        <p:nvSpPr>
          <p:cNvPr id="7" name="TextBox 6">
            <a:extLst>
              <a:ext uri="{FF2B5EF4-FFF2-40B4-BE49-F238E27FC236}">
                <a16:creationId xmlns:a16="http://schemas.microsoft.com/office/drawing/2014/main" id="{EBBFA94F-CD53-2D20-9720-CBCE81961F26}"/>
              </a:ext>
            </a:extLst>
          </p:cNvPr>
          <p:cNvSpPr txBox="1"/>
          <p:nvPr/>
        </p:nvSpPr>
        <p:spPr>
          <a:xfrm>
            <a:off x="2554356" y="921171"/>
            <a:ext cx="8967581" cy="923330"/>
          </a:xfrm>
          <a:prstGeom prst="rect">
            <a:avLst/>
          </a:prstGeom>
          <a:noFill/>
        </p:spPr>
        <p:txBody>
          <a:bodyPr wrap="square">
            <a:spAutoFit/>
          </a:bodyPr>
          <a:lstStyle/>
          <a:p>
            <a:pPr marL="0" indent="0">
              <a:buNone/>
            </a:pPr>
            <a:r>
              <a:rPr lang="en-US" dirty="0">
                <a:ea typeface="Cambria"/>
                <a:cs typeface="Calibri" panose="020F0502020204030204"/>
              </a:rPr>
              <a:t>We wish for a smooth year for each and every child and family but it is inevitable that at times, issues and complexities may arise. It is in everybody's interest that these are dealt with quickly and effectively. Our process for supporting families to resolve problems is outlined here: </a:t>
            </a:r>
            <a:endParaRPr lang="en-US" dirty="0">
              <a:cs typeface="Calibri" panose="020F0502020204030204"/>
            </a:endParaRPr>
          </a:p>
        </p:txBody>
      </p:sp>
      <p:sp>
        <p:nvSpPr>
          <p:cNvPr id="9" name="TextBox 8">
            <a:extLst>
              <a:ext uri="{FF2B5EF4-FFF2-40B4-BE49-F238E27FC236}">
                <a16:creationId xmlns:a16="http://schemas.microsoft.com/office/drawing/2014/main" id="{C2201B4A-A98C-6477-4FA4-0E2666E90944}"/>
              </a:ext>
            </a:extLst>
          </p:cNvPr>
          <p:cNvSpPr txBox="1"/>
          <p:nvPr/>
        </p:nvSpPr>
        <p:spPr>
          <a:xfrm>
            <a:off x="3743666" y="2427008"/>
            <a:ext cx="1567211"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dirty="0">
                <a:ea typeface="Cambria"/>
              </a:rPr>
              <a:t>Class Teacher</a:t>
            </a:r>
            <a:endParaRPr lang="en-US" dirty="0">
              <a:ea typeface="Cambria"/>
              <a:cs typeface="Calibri"/>
            </a:endParaRPr>
          </a:p>
        </p:txBody>
      </p:sp>
      <p:sp>
        <p:nvSpPr>
          <p:cNvPr id="12" name="TextBox 11">
            <a:extLst>
              <a:ext uri="{FF2B5EF4-FFF2-40B4-BE49-F238E27FC236}">
                <a16:creationId xmlns:a16="http://schemas.microsoft.com/office/drawing/2014/main" id="{989A7614-C17C-8238-47D5-172011417DBC}"/>
              </a:ext>
            </a:extLst>
          </p:cNvPr>
          <p:cNvSpPr txBox="1"/>
          <p:nvPr/>
        </p:nvSpPr>
        <p:spPr>
          <a:xfrm>
            <a:off x="5530086" y="3187029"/>
            <a:ext cx="2669697"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dirty="0">
                <a:ea typeface="Cambria"/>
              </a:rPr>
              <a:t>Key Stage Leaders</a:t>
            </a:r>
          </a:p>
          <a:p>
            <a:pPr algn="ctr"/>
            <a:r>
              <a:rPr lang="en-US" sz="1400" dirty="0">
                <a:cs typeface="Calibri" panose="020F0502020204030204"/>
              </a:rPr>
              <a:t>(KS1 </a:t>
            </a:r>
            <a:r>
              <a:rPr lang="en-US" sz="1400" dirty="0" err="1">
                <a:cs typeface="Calibri" panose="020F0502020204030204"/>
              </a:rPr>
              <a:t>Mr</a:t>
            </a:r>
            <a:r>
              <a:rPr lang="en-US" sz="1400" dirty="0">
                <a:cs typeface="Calibri" panose="020F0502020204030204"/>
              </a:rPr>
              <a:t> </a:t>
            </a:r>
            <a:r>
              <a:rPr lang="en-US" sz="1400" dirty="0" err="1">
                <a:cs typeface="Calibri" panose="020F0502020204030204"/>
              </a:rPr>
              <a:t>Sudell</a:t>
            </a:r>
            <a:r>
              <a:rPr lang="en-US" sz="1400" dirty="0">
                <a:cs typeface="Calibri" panose="020F0502020204030204"/>
              </a:rPr>
              <a:t>, KS2 </a:t>
            </a:r>
            <a:r>
              <a:rPr lang="en-US" sz="1400" dirty="0" err="1">
                <a:cs typeface="Calibri" panose="020F0502020204030204"/>
              </a:rPr>
              <a:t>Mrs</a:t>
            </a:r>
            <a:r>
              <a:rPr lang="en-US" sz="1400" dirty="0">
                <a:cs typeface="Calibri" panose="020F0502020204030204"/>
              </a:rPr>
              <a:t> Riley)</a:t>
            </a:r>
          </a:p>
        </p:txBody>
      </p:sp>
      <p:sp>
        <p:nvSpPr>
          <p:cNvPr id="13" name="TextBox 12">
            <a:extLst>
              <a:ext uri="{FF2B5EF4-FFF2-40B4-BE49-F238E27FC236}">
                <a16:creationId xmlns:a16="http://schemas.microsoft.com/office/drawing/2014/main" id="{5512B806-B483-7F92-CE30-C9D1B0D54C84}"/>
              </a:ext>
            </a:extLst>
          </p:cNvPr>
          <p:cNvSpPr txBox="1"/>
          <p:nvPr/>
        </p:nvSpPr>
        <p:spPr>
          <a:xfrm>
            <a:off x="7564523" y="4090362"/>
            <a:ext cx="1923664"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dirty="0">
                <a:ea typeface="Cambria"/>
                <a:cs typeface="Calibri"/>
              </a:rPr>
              <a:t>Deputy Head</a:t>
            </a:r>
          </a:p>
          <a:p>
            <a:pPr algn="ctr"/>
            <a:r>
              <a:rPr lang="en-US" sz="1400" dirty="0" err="1">
                <a:cs typeface="Calibri"/>
              </a:rPr>
              <a:t>Mrs</a:t>
            </a:r>
            <a:r>
              <a:rPr lang="en-US" sz="1400" dirty="0">
                <a:cs typeface="Calibri"/>
              </a:rPr>
              <a:t> Duffy</a:t>
            </a:r>
            <a:endParaRPr lang="en-US" sz="1400" dirty="0"/>
          </a:p>
        </p:txBody>
      </p:sp>
      <p:sp>
        <p:nvSpPr>
          <p:cNvPr id="14" name="TextBox 13">
            <a:extLst>
              <a:ext uri="{FF2B5EF4-FFF2-40B4-BE49-F238E27FC236}">
                <a16:creationId xmlns:a16="http://schemas.microsoft.com/office/drawing/2014/main" id="{60D84C34-8708-2AC3-1171-C1006391E019}"/>
              </a:ext>
            </a:extLst>
          </p:cNvPr>
          <p:cNvSpPr txBox="1"/>
          <p:nvPr/>
        </p:nvSpPr>
        <p:spPr>
          <a:xfrm>
            <a:off x="9210331" y="4993695"/>
            <a:ext cx="2146852"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dirty="0">
                <a:ea typeface="Cambria"/>
                <a:cs typeface="Calibri"/>
              </a:rPr>
              <a:t>Head Teacher</a:t>
            </a:r>
            <a:endParaRPr lang="en-US" sz="1100" dirty="0">
              <a:cs typeface="Calibri" panose="020F0502020204030204"/>
            </a:endParaRPr>
          </a:p>
        </p:txBody>
      </p:sp>
      <p:sp>
        <p:nvSpPr>
          <p:cNvPr id="17" name="Bent Up Arrow 16">
            <a:extLst>
              <a:ext uri="{FF2B5EF4-FFF2-40B4-BE49-F238E27FC236}">
                <a16:creationId xmlns:a16="http://schemas.microsoft.com/office/drawing/2014/main" id="{F5868D08-C842-C970-6CC5-0CF0C9F4F238}"/>
              </a:ext>
            </a:extLst>
          </p:cNvPr>
          <p:cNvSpPr/>
          <p:nvPr/>
        </p:nvSpPr>
        <p:spPr>
          <a:xfrm rot="5400000">
            <a:off x="4768153" y="2611565"/>
            <a:ext cx="646332" cy="1128093"/>
          </a:xfrm>
          <a:prstGeom prst="bentUpArrow">
            <a:avLst>
              <a:gd name="adj1" fmla="val 25000"/>
              <a:gd name="adj2" fmla="val 22693"/>
              <a:gd name="adj3" fmla="val 4191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Bent Up Arrow 17">
            <a:extLst>
              <a:ext uri="{FF2B5EF4-FFF2-40B4-BE49-F238E27FC236}">
                <a16:creationId xmlns:a16="http://schemas.microsoft.com/office/drawing/2014/main" id="{9A19E9C9-8E36-C96E-460E-4D5BE06734BD}"/>
              </a:ext>
            </a:extLst>
          </p:cNvPr>
          <p:cNvSpPr/>
          <p:nvPr/>
        </p:nvSpPr>
        <p:spPr>
          <a:xfrm rot="5400000">
            <a:off x="6927887" y="3530924"/>
            <a:ext cx="646332" cy="1128093"/>
          </a:xfrm>
          <a:prstGeom prst="bentUpArrow">
            <a:avLst>
              <a:gd name="adj1" fmla="val 25000"/>
              <a:gd name="adj2" fmla="val 22693"/>
              <a:gd name="adj3" fmla="val 4191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Bent Up Arrow 18">
            <a:extLst>
              <a:ext uri="{FF2B5EF4-FFF2-40B4-BE49-F238E27FC236}">
                <a16:creationId xmlns:a16="http://schemas.microsoft.com/office/drawing/2014/main" id="{BE636D69-4966-551E-3AFE-B4F978C6ECDD}"/>
              </a:ext>
            </a:extLst>
          </p:cNvPr>
          <p:cNvSpPr/>
          <p:nvPr/>
        </p:nvSpPr>
        <p:spPr>
          <a:xfrm rot="5400000">
            <a:off x="8600974" y="4429649"/>
            <a:ext cx="646332" cy="1128093"/>
          </a:xfrm>
          <a:prstGeom prst="bentUpArrow">
            <a:avLst>
              <a:gd name="adj1" fmla="val 25000"/>
              <a:gd name="adj2" fmla="val 22693"/>
              <a:gd name="adj3" fmla="val 4191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E634B33C-4505-2CF8-A7F1-56E3A4D10A93}"/>
              </a:ext>
            </a:extLst>
          </p:cNvPr>
          <p:cNvSpPr txBox="1"/>
          <p:nvPr/>
        </p:nvSpPr>
        <p:spPr>
          <a:xfrm>
            <a:off x="4670640" y="6017665"/>
            <a:ext cx="5409430" cy="369332"/>
          </a:xfrm>
          <a:prstGeom prst="rect">
            <a:avLst/>
          </a:prstGeom>
          <a:noFill/>
        </p:spPr>
        <p:txBody>
          <a:bodyPr wrap="none" rtlCol="0">
            <a:spAutoFit/>
          </a:bodyPr>
          <a:lstStyle/>
          <a:p>
            <a:r>
              <a:rPr lang="en-US" dirty="0"/>
              <a:t>If the issue concerns SEND our SENCo is </a:t>
            </a:r>
            <a:r>
              <a:rPr lang="en-US" dirty="0" err="1"/>
              <a:t>Mrs</a:t>
            </a:r>
            <a:r>
              <a:rPr lang="en-US" dirty="0"/>
              <a:t> Richardson</a:t>
            </a:r>
          </a:p>
        </p:txBody>
      </p:sp>
    </p:spTree>
    <p:extLst>
      <p:ext uri="{BB962C8B-B14F-4D97-AF65-F5344CB8AC3E}">
        <p14:creationId xmlns:p14="http://schemas.microsoft.com/office/powerpoint/2010/main" val="14720974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764A222-BD97-D310-0109-4E8DC727D3C6}"/>
              </a:ext>
            </a:extLst>
          </p:cNvPr>
          <p:cNvSpPr/>
          <p:nvPr/>
        </p:nvSpPr>
        <p:spPr>
          <a:xfrm>
            <a:off x="9756913" y="0"/>
            <a:ext cx="2435087"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7F40A91A-DF4B-B4D3-0DF8-916ED53957A3}"/>
              </a:ext>
            </a:extLst>
          </p:cNvPr>
          <p:cNvSpPr txBox="1"/>
          <p:nvPr/>
        </p:nvSpPr>
        <p:spPr>
          <a:xfrm>
            <a:off x="4969566" y="0"/>
            <a:ext cx="4691541" cy="769441"/>
          </a:xfrm>
          <a:prstGeom prst="rect">
            <a:avLst/>
          </a:prstGeom>
          <a:noFill/>
        </p:spPr>
        <p:txBody>
          <a:bodyPr wrap="none" rtlCol="0">
            <a:spAutoFit/>
          </a:bodyPr>
          <a:lstStyle/>
          <a:p>
            <a:r>
              <a:rPr lang="en-US" sz="4400" dirty="0"/>
              <a:t>Celebrating Success</a:t>
            </a:r>
          </a:p>
        </p:txBody>
      </p:sp>
      <p:sp>
        <p:nvSpPr>
          <p:cNvPr id="6" name="TextBox 5">
            <a:extLst>
              <a:ext uri="{FF2B5EF4-FFF2-40B4-BE49-F238E27FC236}">
                <a16:creationId xmlns:a16="http://schemas.microsoft.com/office/drawing/2014/main" id="{ACD1D42F-E4BE-E1A0-B61C-B929F9AF695F}"/>
              </a:ext>
            </a:extLst>
          </p:cNvPr>
          <p:cNvSpPr txBox="1"/>
          <p:nvPr/>
        </p:nvSpPr>
        <p:spPr>
          <a:xfrm>
            <a:off x="685801" y="1689652"/>
            <a:ext cx="8865704" cy="4678204"/>
          </a:xfrm>
          <a:prstGeom prst="rect">
            <a:avLst/>
          </a:prstGeom>
          <a:noFill/>
        </p:spPr>
        <p:txBody>
          <a:bodyPr wrap="square" rtlCol="0">
            <a:spAutoFit/>
          </a:bodyPr>
          <a:lstStyle/>
          <a:p>
            <a:r>
              <a:rPr lang="en-US" sz="2800" dirty="0"/>
              <a:t>We celebrate success and effort in many ways at </a:t>
            </a:r>
            <a:r>
              <a:rPr lang="en-US" sz="2800" dirty="0" err="1"/>
              <a:t>Kennington</a:t>
            </a:r>
            <a:r>
              <a:rPr lang="en-US" sz="2800" dirty="0"/>
              <a:t>. These include:</a:t>
            </a:r>
          </a:p>
          <a:p>
            <a:endParaRPr lang="en-US" sz="2800" dirty="0"/>
          </a:p>
          <a:p>
            <a:pPr marL="285750" indent="-285750">
              <a:buFont typeface="Arial" panose="020B0604020202020204" pitchFamily="34" charset="0"/>
              <a:buChar char="•"/>
            </a:pPr>
            <a:r>
              <a:rPr lang="en-US" sz="2800" dirty="0"/>
              <a:t>Certificates</a:t>
            </a:r>
          </a:p>
          <a:p>
            <a:pPr marL="285750" indent="-285750">
              <a:buFont typeface="Arial" panose="020B0604020202020204" pitchFamily="34" charset="0"/>
              <a:buChar char="•"/>
            </a:pPr>
            <a:r>
              <a:rPr lang="en-US" sz="2800" dirty="0"/>
              <a:t>Dojos</a:t>
            </a:r>
          </a:p>
          <a:p>
            <a:pPr marL="285750" indent="-285750">
              <a:buFont typeface="Arial" panose="020B0604020202020204" pitchFamily="34" charset="0"/>
              <a:buChar char="•"/>
            </a:pPr>
            <a:r>
              <a:rPr lang="en-US" sz="2800" dirty="0"/>
              <a:t>Verbal Praise</a:t>
            </a:r>
          </a:p>
          <a:p>
            <a:pPr marL="285750" indent="-285750">
              <a:buFont typeface="Arial" panose="020B0604020202020204" pitchFamily="34" charset="0"/>
              <a:buChar char="•"/>
            </a:pPr>
            <a:r>
              <a:rPr lang="en-US" sz="2800" dirty="0"/>
              <a:t>Awards </a:t>
            </a:r>
            <a:r>
              <a:rPr lang="en-US" sz="2800" dirty="0" smtClean="0"/>
              <a:t>Assemblies</a:t>
            </a:r>
          </a:p>
          <a:p>
            <a:pPr marL="285750" indent="-285750">
              <a:buFont typeface="Arial" panose="020B0604020202020204" pitchFamily="34" charset="0"/>
              <a:buChar char="•"/>
            </a:pPr>
            <a:r>
              <a:rPr lang="en-US" sz="2800" dirty="0" smtClean="0"/>
              <a:t>Postcards home</a:t>
            </a:r>
          </a:p>
          <a:p>
            <a:pPr marL="285750" indent="-285750">
              <a:buFont typeface="Arial" panose="020B0604020202020204" pitchFamily="34" charset="0"/>
              <a:buChar char="•"/>
            </a:pPr>
            <a:r>
              <a:rPr lang="en-US" sz="2800" dirty="0" smtClean="0"/>
              <a:t>Work to be proud of display</a:t>
            </a:r>
            <a:endParaRPr lang="en-US" sz="2800" dirty="0"/>
          </a:p>
          <a:p>
            <a:pPr marL="285750" indent="-285750">
              <a:buFont typeface="Arial" panose="020B0604020202020204" pitchFamily="34" charset="0"/>
              <a:buChar char="•"/>
            </a:pPr>
            <a:r>
              <a:rPr lang="en-US" sz="2800" dirty="0"/>
              <a:t>Book Tokens for the Book Machine</a:t>
            </a:r>
          </a:p>
          <a:p>
            <a:endParaRPr lang="en-US" dirty="0"/>
          </a:p>
        </p:txBody>
      </p:sp>
    </p:spTree>
    <p:extLst>
      <p:ext uri="{BB962C8B-B14F-4D97-AF65-F5344CB8AC3E}">
        <p14:creationId xmlns:p14="http://schemas.microsoft.com/office/powerpoint/2010/main" val="38805439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BB3D015-4950-7CC0-5E2E-618E742B5246}"/>
              </a:ext>
            </a:extLst>
          </p:cNvPr>
          <p:cNvSpPr/>
          <p:nvPr/>
        </p:nvSpPr>
        <p:spPr>
          <a:xfrm>
            <a:off x="0" y="5883966"/>
            <a:ext cx="12192000" cy="9740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E823DD10-752F-7502-3B8D-AC66AD21ACE5}"/>
              </a:ext>
            </a:extLst>
          </p:cNvPr>
          <p:cNvSpPr txBox="1"/>
          <p:nvPr/>
        </p:nvSpPr>
        <p:spPr>
          <a:xfrm>
            <a:off x="3529207" y="1500808"/>
            <a:ext cx="5133585" cy="3662541"/>
          </a:xfrm>
          <a:prstGeom prst="rect">
            <a:avLst/>
          </a:prstGeom>
          <a:noFill/>
        </p:spPr>
        <p:txBody>
          <a:bodyPr wrap="none" rtlCol="0">
            <a:spAutoFit/>
          </a:bodyPr>
          <a:lstStyle/>
          <a:p>
            <a:pPr algn="ctr"/>
            <a:r>
              <a:rPr lang="en-US" sz="6600" dirty="0"/>
              <a:t>Any Questions</a:t>
            </a:r>
          </a:p>
          <a:p>
            <a:pPr algn="ctr"/>
            <a:r>
              <a:rPr lang="en-US" sz="16600" dirty="0"/>
              <a:t>?</a:t>
            </a:r>
          </a:p>
        </p:txBody>
      </p:sp>
    </p:spTree>
    <p:extLst>
      <p:ext uri="{BB962C8B-B14F-4D97-AF65-F5344CB8AC3E}">
        <p14:creationId xmlns:p14="http://schemas.microsoft.com/office/powerpoint/2010/main" val="9443773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DB7D181-8C1B-7628-4FF0-921E9548FB7E}"/>
              </a:ext>
            </a:extLst>
          </p:cNvPr>
          <p:cNvSpPr/>
          <p:nvPr/>
        </p:nvSpPr>
        <p:spPr>
          <a:xfrm>
            <a:off x="0" y="0"/>
            <a:ext cx="547646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B2684232-1070-2919-3F5F-E80E75CFDE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70930" y="488602"/>
            <a:ext cx="5572056" cy="5880796"/>
          </a:xfrm>
          <a:prstGeom prst="rect">
            <a:avLst/>
          </a:prstGeom>
        </p:spPr>
      </p:pic>
      <p:sp>
        <p:nvSpPr>
          <p:cNvPr id="5" name="Title 1">
            <a:extLst>
              <a:ext uri="{FF2B5EF4-FFF2-40B4-BE49-F238E27FC236}">
                <a16:creationId xmlns:a16="http://schemas.microsoft.com/office/drawing/2014/main" id="{473D9E3A-2CDF-72B8-5258-6D599F052637}"/>
              </a:ext>
            </a:extLst>
          </p:cNvPr>
          <p:cNvSpPr txBox="1">
            <a:spLocks/>
          </p:cNvSpPr>
          <p:nvPr/>
        </p:nvSpPr>
        <p:spPr>
          <a:xfrm>
            <a:off x="305627" y="488602"/>
            <a:ext cx="4865205" cy="540688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800" b="1" u="sng" dirty="0">
                <a:solidFill>
                  <a:schemeClr val="bg1"/>
                </a:solidFill>
                <a:latin typeface="+mn-lt"/>
                <a:ea typeface="Cambria"/>
              </a:rPr>
              <a:t>Thank you for coming to meet us this afternoon and we look forward to a great year working together!</a:t>
            </a:r>
          </a:p>
        </p:txBody>
      </p:sp>
    </p:spTree>
    <p:extLst>
      <p:ext uri="{BB962C8B-B14F-4D97-AF65-F5344CB8AC3E}">
        <p14:creationId xmlns:p14="http://schemas.microsoft.com/office/powerpoint/2010/main" val="28427057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299E39-F094-1BC6-3B35-87D0295F66BA}"/>
              </a:ext>
            </a:extLst>
          </p:cNvPr>
          <p:cNvSpPr>
            <a:spLocks noGrp="1"/>
          </p:cNvSpPr>
          <p:nvPr>
            <p:ph type="title"/>
          </p:nvPr>
        </p:nvSpPr>
        <p:spPr>
          <a:xfrm>
            <a:off x="838200" y="585216"/>
            <a:ext cx="10515600" cy="1325563"/>
          </a:xfrm>
        </p:spPr>
        <p:txBody>
          <a:bodyPr>
            <a:normAutofit/>
          </a:bodyPr>
          <a:lstStyle/>
          <a:p>
            <a:r>
              <a:rPr lang="en-US">
                <a:solidFill>
                  <a:schemeClr val="bg1"/>
                </a:solidFill>
                <a:cs typeface="Calibri Light"/>
              </a:rPr>
              <a:t>Pupil, family and teacher partnerships</a:t>
            </a:r>
          </a:p>
        </p:txBody>
      </p:sp>
      <p:pic>
        <p:nvPicPr>
          <p:cNvPr id="4" name="Picture 4" descr="Diagram&#10;&#10;Description automatically generated">
            <a:extLst>
              <a:ext uri="{FF2B5EF4-FFF2-40B4-BE49-F238E27FC236}">
                <a16:creationId xmlns:a16="http://schemas.microsoft.com/office/drawing/2014/main" id="{AD8477D9-04E0-41F7-44F8-8831ECDB1A65}"/>
              </a:ext>
            </a:extLst>
          </p:cNvPr>
          <p:cNvPicPr>
            <a:picLocks noChangeAspect="1"/>
          </p:cNvPicPr>
          <p:nvPr/>
        </p:nvPicPr>
        <p:blipFill rotWithShape="1">
          <a:blip r:embed="rId3"/>
          <a:srcRect l="7077" r="7733"/>
          <a:stretch/>
        </p:blipFill>
        <p:spPr>
          <a:xfrm>
            <a:off x="655320" y="2516777"/>
            <a:ext cx="6236208" cy="3660185"/>
          </a:xfrm>
          <a:prstGeom prst="rect">
            <a:avLst/>
          </a:prstGeom>
        </p:spPr>
      </p:pic>
      <p:sp>
        <p:nvSpPr>
          <p:cNvPr id="8" name="Content Placeholder 7">
            <a:extLst>
              <a:ext uri="{FF2B5EF4-FFF2-40B4-BE49-F238E27FC236}">
                <a16:creationId xmlns:a16="http://schemas.microsoft.com/office/drawing/2014/main" id="{A0917602-DEF7-E560-E2C5-2A6A22E3245D}"/>
              </a:ext>
            </a:extLst>
          </p:cNvPr>
          <p:cNvSpPr>
            <a:spLocks noGrp="1"/>
          </p:cNvSpPr>
          <p:nvPr>
            <p:ph idx="1"/>
          </p:nvPr>
        </p:nvSpPr>
        <p:spPr>
          <a:xfrm>
            <a:off x="7546848" y="2516777"/>
            <a:ext cx="3803904" cy="3660185"/>
          </a:xfrm>
        </p:spPr>
        <p:txBody>
          <a:bodyPr anchor="ctr">
            <a:normAutofit/>
          </a:bodyPr>
          <a:lstStyle/>
          <a:p>
            <a:pPr marL="0" indent="0">
              <a:buNone/>
            </a:pPr>
            <a:r>
              <a:rPr lang="en-US" sz="4000" dirty="0">
                <a:ea typeface="Cambria"/>
                <a:cs typeface="Calibri"/>
              </a:rPr>
              <a:t>Your children achieve their full potential when all 3 work work well together. </a:t>
            </a:r>
          </a:p>
          <a:p>
            <a:pPr marL="0" indent="0">
              <a:buNone/>
            </a:pPr>
            <a:endParaRPr lang="en-US" sz="2200" dirty="0">
              <a:latin typeface="Cambria"/>
              <a:ea typeface="Cambria"/>
              <a:cs typeface="Calibri"/>
            </a:endParaRPr>
          </a:p>
        </p:txBody>
      </p:sp>
      <p:sp>
        <p:nvSpPr>
          <p:cNvPr id="6" name="Rectangle 5">
            <a:extLst>
              <a:ext uri="{FF2B5EF4-FFF2-40B4-BE49-F238E27FC236}">
                <a16:creationId xmlns:a16="http://schemas.microsoft.com/office/drawing/2014/main" id="{01A4B372-0ECC-9048-FFA9-2F85556E5A01}"/>
              </a:ext>
            </a:extLst>
          </p:cNvPr>
          <p:cNvSpPr/>
          <p:nvPr/>
        </p:nvSpPr>
        <p:spPr>
          <a:xfrm>
            <a:off x="258417" y="198783"/>
            <a:ext cx="11608905" cy="13815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a:t>Pupil, family and teacher partnerships</a:t>
            </a:r>
          </a:p>
        </p:txBody>
      </p:sp>
    </p:spTree>
    <p:extLst>
      <p:ext uri="{BB962C8B-B14F-4D97-AF65-F5344CB8AC3E}">
        <p14:creationId xmlns:p14="http://schemas.microsoft.com/office/powerpoint/2010/main" val="16114941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431FAC77-4DE1-D0C0-3870-245F3C2E8FD8}"/>
              </a:ext>
            </a:extLst>
          </p:cNvPr>
          <p:cNvSpPr/>
          <p:nvPr/>
        </p:nvSpPr>
        <p:spPr>
          <a:xfrm>
            <a:off x="0" y="3278"/>
            <a:ext cx="2435087"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5">
            <a:extLst>
              <a:ext uri="{FF2B5EF4-FFF2-40B4-BE49-F238E27FC236}">
                <a16:creationId xmlns:a16="http://schemas.microsoft.com/office/drawing/2014/main" id="{4E3F9061-0449-FAAD-EA74-94F19A873212}"/>
              </a:ext>
            </a:extLst>
          </p:cNvPr>
          <p:cNvSpPr txBox="1"/>
          <p:nvPr/>
        </p:nvSpPr>
        <p:spPr>
          <a:xfrm>
            <a:off x="2703610" y="402001"/>
            <a:ext cx="8100060" cy="649605"/>
          </a:xfrm>
          <a:prstGeom prst="rect">
            <a:avLst/>
          </a:prstGeom>
          <a:noFill/>
        </p:spPr>
        <p:txBody>
          <a:bodyPr wrap="square">
            <a:spAutoFit/>
          </a:bodyPr>
          <a:lstStyle/>
          <a:p>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Children can arrive from 8:35am doors locked at 8:50am. </a:t>
            </a:r>
            <a:r>
              <a:rPr lang="en-US" sz="1800" kern="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During </a:t>
            </a:r>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this time children have the opportunity to practice and consolidate skills.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2" name="TextBox 9">
            <a:extLst>
              <a:ext uri="{FF2B5EF4-FFF2-40B4-BE49-F238E27FC236}">
                <a16:creationId xmlns:a16="http://schemas.microsoft.com/office/drawing/2014/main" id="{FA8356B8-D8A3-8D7A-9D5D-B8FDAB2F8841}"/>
              </a:ext>
            </a:extLst>
          </p:cNvPr>
          <p:cNvSpPr txBox="1"/>
          <p:nvPr/>
        </p:nvSpPr>
        <p:spPr>
          <a:xfrm>
            <a:off x="2703610" y="1264222"/>
            <a:ext cx="9451975" cy="928370"/>
          </a:xfrm>
          <a:prstGeom prst="rect">
            <a:avLst/>
          </a:prstGeom>
          <a:noFill/>
        </p:spPr>
        <p:txBody>
          <a:bodyPr wrap="square">
            <a:spAutoFit/>
          </a:bodyPr>
          <a:lstStyle/>
          <a:p>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Children who are late and arrive after 8:50am or after miss</a:t>
            </a:r>
            <a:r>
              <a:rPr lang="en-US" sz="1800" kern="1200" dirty="0">
                <a:solidFill>
                  <a:srgbClr val="000000"/>
                </a:solidFill>
                <a:effectLst/>
                <a:latin typeface="Calibri Light" panose="020F0302020204030204" pitchFamily="34" charset="0"/>
                <a:ea typeface="Calibri" panose="020F0502020204030204" pitchFamily="34" charset="0"/>
                <a:cs typeface="Times New Roman" panose="02020603050405020304" pitchFamily="18" charset="0"/>
              </a:rPr>
              <a:t> up to</a:t>
            </a:r>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20 minutes of learning each day – equating to an hour lost over the course of a week and 37 hours lost in a year. </a:t>
            </a:r>
            <a:r>
              <a:rPr lang="en-US" dirty="0">
                <a:solidFill>
                  <a:srgbClr val="000000"/>
                </a:solidFill>
                <a:latin typeface="Calibri" panose="020F0502020204030204" pitchFamily="34" charset="0"/>
                <a:ea typeface="Calibri" panose="020F0502020204030204" pitchFamily="34" charset="0"/>
                <a:cs typeface="Times New Roman" panose="02020603050405020304" pitchFamily="18" charset="0"/>
              </a:rPr>
              <a:t>P</a:t>
            </a:r>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unctuality is important at </a:t>
            </a:r>
            <a:r>
              <a:rPr lang="en-US" sz="1800" kern="1200" dirty="0" err="1"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Kennington</a:t>
            </a:r>
            <a:r>
              <a:rPr lang="en-US" sz="1800" kern="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4" name="TextBox 7">
            <a:extLst>
              <a:ext uri="{FF2B5EF4-FFF2-40B4-BE49-F238E27FC236}">
                <a16:creationId xmlns:a16="http://schemas.microsoft.com/office/drawing/2014/main" id="{1FCE27FA-7444-A6ED-9DE7-2FE88AE17BD6}"/>
              </a:ext>
            </a:extLst>
          </p:cNvPr>
          <p:cNvSpPr txBox="1"/>
          <p:nvPr/>
        </p:nvSpPr>
        <p:spPr>
          <a:xfrm>
            <a:off x="2703610" y="2551160"/>
            <a:ext cx="6459855" cy="370205"/>
          </a:xfrm>
          <a:prstGeom prst="rect">
            <a:avLst/>
          </a:prstGeom>
          <a:noFill/>
        </p:spPr>
        <p:txBody>
          <a:bodyPr wrap="square">
            <a:spAutoFit/>
          </a:bodyPr>
          <a:lstStyle/>
          <a:p>
            <a:r>
              <a:rPr lang="en-US" sz="1800"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Formal teaching starts at 8:50.   </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6" name="TextBox 11">
            <a:extLst>
              <a:ext uri="{FF2B5EF4-FFF2-40B4-BE49-F238E27FC236}">
                <a16:creationId xmlns:a16="http://schemas.microsoft.com/office/drawing/2014/main" id="{8E90E15B-F5BA-FE65-B611-3A3DCE982846}"/>
              </a:ext>
            </a:extLst>
          </p:cNvPr>
          <p:cNvSpPr txBox="1"/>
          <p:nvPr/>
        </p:nvSpPr>
        <p:spPr>
          <a:xfrm>
            <a:off x="2703610" y="3284708"/>
            <a:ext cx="9004300" cy="649605"/>
          </a:xfrm>
          <a:prstGeom prst="rect">
            <a:avLst/>
          </a:prstGeom>
          <a:noFill/>
        </p:spPr>
        <p:txBody>
          <a:bodyPr wrap="square">
            <a:spAutoFit/>
          </a:bodyPr>
          <a:lstStyle/>
          <a:p>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PE is on </a:t>
            </a:r>
            <a:r>
              <a:rPr lang="en-US" sz="1800" kern="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Thursdays </a:t>
            </a:r>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and </a:t>
            </a:r>
            <a:r>
              <a:rPr lang="en-US" sz="1800" kern="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Fridays. </a:t>
            </a:r>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Please ensure children have both indoor and outdoor kits on these days.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8" name="TextBox 13">
            <a:extLst>
              <a:ext uri="{FF2B5EF4-FFF2-40B4-BE49-F238E27FC236}">
                <a16:creationId xmlns:a16="http://schemas.microsoft.com/office/drawing/2014/main" id="{C0AD813D-1545-E6A4-4AFC-960A20D7D8BE}"/>
              </a:ext>
            </a:extLst>
          </p:cNvPr>
          <p:cNvSpPr txBox="1"/>
          <p:nvPr/>
        </p:nvSpPr>
        <p:spPr>
          <a:xfrm>
            <a:off x="2703610" y="4295204"/>
            <a:ext cx="8338820" cy="370205"/>
          </a:xfrm>
          <a:prstGeom prst="rect">
            <a:avLst/>
          </a:prstGeom>
          <a:noFill/>
        </p:spPr>
        <p:txBody>
          <a:bodyPr wrap="square">
            <a:spAutoFit/>
          </a:bodyPr>
          <a:lstStyle/>
          <a:p>
            <a:r>
              <a:rPr lang="en-US" sz="1800"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Water bottles and healthy snacks</a:t>
            </a:r>
            <a:r>
              <a:rPr lang="en-US" sz="1800" kern="1200">
                <a:solidFill>
                  <a:srgbClr val="000000"/>
                </a:solidFill>
                <a:effectLst/>
                <a:latin typeface="Calibri Light" panose="020F0302020204030204" pitchFamily="34" charset="0"/>
                <a:ea typeface="Calibri" panose="020F0502020204030204" pitchFamily="34" charset="0"/>
                <a:cs typeface="Times New Roman" panose="02020603050405020304" pitchFamily="18" charset="0"/>
              </a:rPr>
              <a:t>. </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0" name="TextBox 15">
            <a:extLst>
              <a:ext uri="{FF2B5EF4-FFF2-40B4-BE49-F238E27FC236}">
                <a16:creationId xmlns:a16="http://schemas.microsoft.com/office/drawing/2014/main" id="{A0085B84-A302-A796-CE03-F4FE67EE3763}"/>
              </a:ext>
            </a:extLst>
          </p:cNvPr>
          <p:cNvSpPr txBox="1"/>
          <p:nvPr/>
        </p:nvSpPr>
        <p:spPr>
          <a:xfrm>
            <a:off x="2703610" y="5129593"/>
            <a:ext cx="8100060" cy="928370"/>
          </a:xfrm>
          <a:prstGeom prst="rect">
            <a:avLst/>
          </a:prstGeom>
          <a:noFill/>
        </p:spPr>
        <p:txBody>
          <a:bodyPr wrap="square">
            <a:spAutoFit/>
          </a:bodyPr>
          <a:lstStyle/>
          <a:p>
            <a:r>
              <a:rPr lang="en-US" dirty="0">
                <a:solidFill>
                  <a:srgbClr val="000000"/>
                </a:solidFill>
                <a:latin typeface="Calibri" panose="020F0502020204030204" pitchFamily="34" charset="0"/>
                <a:ea typeface="Calibri" panose="020F0502020204030204" pitchFamily="34" charset="0"/>
                <a:cs typeface="Times New Roman" panose="02020603050405020304" pitchFamily="18" charset="0"/>
              </a:rPr>
              <a:t>E</a:t>
            </a:r>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nd of day collection. Please wait on the junior playground . At the end of the day, we often have great things to tell our families so please feel relaxed if we call you over! It's more often than not to celebrate success! School finishes at 3:00pm</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785439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4E9F7C-6198-CF29-2514-E6B1543F7422}"/>
              </a:ext>
            </a:extLst>
          </p:cNvPr>
          <p:cNvSpPr/>
          <p:nvPr/>
        </p:nvSpPr>
        <p:spPr>
          <a:xfrm>
            <a:off x="9756913" y="0"/>
            <a:ext cx="2435087"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E6A56A6F-525B-A4BB-4325-A25FFE00E727}"/>
              </a:ext>
            </a:extLst>
          </p:cNvPr>
          <p:cNvSpPr txBox="1"/>
          <p:nvPr/>
        </p:nvSpPr>
        <p:spPr>
          <a:xfrm>
            <a:off x="3190461" y="168965"/>
            <a:ext cx="4313745" cy="769441"/>
          </a:xfrm>
          <a:prstGeom prst="rect">
            <a:avLst/>
          </a:prstGeom>
          <a:noFill/>
        </p:spPr>
        <p:txBody>
          <a:bodyPr wrap="none" rtlCol="0">
            <a:spAutoFit/>
          </a:bodyPr>
          <a:lstStyle/>
          <a:p>
            <a:r>
              <a:rPr lang="en-US" sz="4400" b="1" dirty="0"/>
              <a:t>Reading in School</a:t>
            </a:r>
          </a:p>
        </p:txBody>
      </p:sp>
      <p:sp>
        <p:nvSpPr>
          <p:cNvPr id="3" name="TextBox 2"/>
          <p:cNvSpPr txBox="1"/>
          <p:nvPr/>
        </p:nvSpPr>
        <p:spPr>
          <a:xfrm>
            <a:off x="151525" y="1066160"/>
            <a:ext cx="9789310" cy="3970318"/>
          </a:xfrm>
          <a:prstGeom prst="rect">
            <a:avLst/>
          </a:prstGeom>
          <a:noFill/>
        </p:spPr>
        <p:txBody>
          <a:bodyPr wrap="square" rtlCol="0">
            <a:spAutoFit/>
          </a:bodyPr>
          <a:lstStyle/>
          <a:p>
            <a:r>
              <a:rPr lang="en-GB" dirty="0"/>
              <a:t>In Year 5 children have access to a wide variety of quality books from our classroom library, as well as </a:t>
            </a:r>
            <a:r>
              <a:rPr lang="en-GB" dirty="0" err="1"/>
              <a:t>Booktopia</a:t>
            </a:r>
            <a:r>
              <a:rPr lang="en-GB" dirty="0"/>
              <a:t> (in the corridor).</a:t>
            </a:r>
          </a:p>
          <a:p>
            <a:endParaRPr lang="en-GB" dirty="0"/>
          </a:p>
          <a:p>
            <a:r>
              <a:rPr lang="en-GB" dirty="0"/>
              <a:t>Children </a:t>
            </a:r>
            <a:r>
              <a:rPr lang="en-GB" dirty="0" smtClean="0"/>
              <a:t>choose </a:t>
            </a:r>
            <a:r>
              <a:rPr lang="en-GB" dirty="0"/>
              <a:t>their reading books based on their ZPD which is a range of books determined by their reading Star Assessment each half term. </a:t>
            </a:r>
          </a:p>
          <a:p>
            <a:endParaRPr lang="en-GB" dirty="0"/>
          </a:p>
          <a:p>
            <a:r>
              <a:rPr lang="en-GB" dirty="0"/>
              <a:t>Once a child has finished their reading book, they will quiz on Accelerated Reader. This helps to determine their understanding of the text. </a:t>
            </a:r>
          </a:p>
          <a:p>
            <a:endParaRPr lang="en-GB" dirty="0"/>
          </a:p>
          <a:p>
            <a:r>
              <a:rPr lang="en-GB" dirty="0"/>
              <a:t>If children have completed their reading book but it is not their day to change it, they have activities they can complete in their reading journal. Each task should take around 20 minutes to complete.</a:t>
            </a:r>
          </a:p>
          <a:p>
            <a:endParaRPr lang="en-GB" dirty="0"/>
          </a:p>
          <a:p>
            <a:r>
              <a:rPr lang="en-GB" dirty="0"/>
              <a:t>In class, all children read at least twice a week with an adult in school, in </a:t>
            </a:r>
            <a:endParaRPr lang="en-GB" dirty="0" smtClean="0"/>
          </a:p>
          <a:p>
            <a:r>
              <a:rPr lang="en-GB" dirty="0" smtClean="0"/>
              <a:t>addition </a:t>
            </a:r>
            <a:r>
              <a:rPr lang="en-GB" dirty="0"/>
              <a:t>to whole class guided reading sessions.</a:t>
            </a:r>
          </a:p>
        </p:txBody>
      </p:sp>
      <p:pic>
        <p:nvPicPr>
          <p:cNvPr id="8" name="Picture 7"/>
          <p:cNvPicPr>
            <a:picLocks noChangeAspect="1"/>
          </p:cNvPicPr>
          <p:nvPr/>
        </p:nvPicPr>
        <p:blipFill>
          <a:blip r:embed="rId2"/>
          <a:stretch>
            <a:fillRect/>
          </a:stretch>
        </p:blipFill>
        <p:spPr>
          <a:xfrm>
            <a:off x="7957165" y="4160169"/>
            <a:ext cx="4069758" cy="2498061"/>
          </a:xfrm>
          <a:prstGeom prst="rect">
            <a:avLst/>
          </a:prstGeom>
        </p:spPr>
      </p:pic>
    </p:spTree>
    <p:extLst>
      <p:ext uri="{BB962C8B-B14F-4D97-AF65-F5344CB8AC3E}">
        <p14:creationId xmlns:p14="http://schemas.microsoft.com/office/powerpoint/2010/main" val="10809263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E07DFDF-8C5B-2024-66F8-196FC5D8F6CF}"/>
              </a:ext>
            </a:extLst>
          </p:cNvPr>
          <p:cNvSpPr/>
          <p:nvPr/>
        </p:nvSpPr>
        <p:spPr>
          <a:xfrm>
            <a:off x="9756913" y="0"/>
            <a:ext cx="2435087"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EE5F8488-2F55-E6B4-CFB1-A6C733927AE6}"/>
              </a:ext>
            </a:extLst>
          </p:cNvPr>
          <p:cNvSpPr txBox="1"/>
          <p:nvPr/>
        </p:nvSpPr>
        <p:spPr>
          <a:xfrm>
            <a:off x="2892288" y="99392"/>
            <a:ext cx="4613058" cy="830997"/>
          </a:xfrm>
          <a:prstGeom prst="rect">
            <a:avLst/>
          </a:prstGeom>
          <a:noFill/>
        </p:spPr>
        <p:txBody>
          <a:bodyPr wrap="none" rtlCol="0">
            <a:spAutoFit/>
          </a:bodyPr>
          <a:lstStyle/>
          <a:p>
            <a:r>
              <a:rPr lang="en-US" sz="4800" b="1" dirty="0"/>
              <a:t>Reading At Home</a:t>
            </a:r>
          </a:p>
        </p:txBody>
      </p:sp>
      <p:pic>
        <p:nvPicPr>
          <p:cNvPr id="6" name="Picture 3" descr="A picture containing text, book, shelf&#10;&#10;Description automatically generated">
            <a:extLst>
              <a:ext uri="{FF2B5EF4-FFF2-40B4-BE49-F238E27FC236}">
                <a16:creationId xmlns:a16="http://schemas.microsoft.com/office/drawing/2014/main" id="{84F748A0-F2D7-81CA-C914-64A1196E49CB}"/>
              </a:ext>
            </a:extLst>
          </p:cNvPr>
          <p:cNvPicPr>
            <a:picLocks noChangeAspect="1"/>
          </p:cNvPicPr>
          <p:nvPr/>
        </p:nvPicPr>
        <p:blipFill>
          <a:blip r:embed="rId2"/>
          <a:stretch>
            <a:fillRect/>
          </a:stretch>
        </p:blipFill>
        <p:spPr>
          <a:xfrm>
            <a:off x="1119001" y="1187960"/>
            <a:ext cx="7723513" cy="5570648"/>
          </a:xfrm>
          <a:prstGeom prst="rect">
            <a:avLst/>
          </a:prstGeom>
        </p:spPr>
      </p:pic>
    </p:spTree>
    <p:extLst>
      <p:ext uri="{BB962C8B-B14F-4D97-AF65-F5344CB8AC3E}">
        <p14:creationId xmlns:p14="http://schemas.microsoft.com/office/powerpoint/2010/main" val="19369675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B7ABEC6-D867-F48A-D318-298031BC1383}"/>
              </a:ext>
            </a:extLst>
          </p:cNvPr>
          <p:cNvSpPr/>
          <p:nvPr/>
        </p:nvSpPr>
        <p:spPr>
          <a:xfrm>
            <a:off x="1" y="5883965"/>
            <a:ext cx="12192000" cy="9740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26D8FEB8-F25F-13E9-E6BC-5241B5AF47F6}"/>
              </a:ext>
            </a:extLst>
          </p:cNvPr>
          <p:cNvSpPr txBox="1"/>
          <p:nvPr/>
        </p:nvSpPr>
        <p:spPr>
          <a:xfrm>
            <a:off x="3791394" y="123031"/>
            <a:ext cx="5022785" cy="769441"/>
          </a:xfrm>
          <a:prstGeom prst="rect">
            <a:avLst/>
          </a:prstGeom>
          <a:noFill/>
        </p:spPr>
        <p:txBody>
          <a:bodyPr wrap="none" rtlCol="0">
            <a:spAutoFit/>
          </a:bodyPr>
          <a:lstStyle/>
          <a:p>
            <a:r>
              <a:rPr lang="en-US" sz="4400" b="1" dirty="0"/>
              <a:t>Homework in Year 5 </a:t>
            </a:r>
          </a:p>
        </p:txBody>
      </p:sp>
      <p:sp>
        <p:nvSpPr>
          <p:cNvPr id="6" name="TextBox 5">
            <a:extLst>
              <a:ext uri="{FF2B5EF4-FFF2-40B4-BE49-F238E27FC236}">
                <a16:creationId xmlns:a16="http://schemas.microsoft.com/office/drawing/2014/main" id="{046F2DF1-4C72-7E44-B34F-3655B0CF43E6}"/>
              </a:ext>
            </a:extLst>
          </p:cNvPr>
          <p:cNvSpPr txBox="1"/>
          <p:nvPr/>
        </p:nvSpPr>
        <p:spPr>
          <a:xfrm>
            <a:off x="2335033" y="892472"/>
            <a:ext cx="7521931" cy="369332"/>
          </a:xfrm>
          <a:prstGeom prst="rect">
            <a:avLst/>
          </a:prstGeom>
          <a:noFill/>
        </p:spPr>
        <p:txBody>
          <a:bodyPr wrap="none" rtlCol="0">
            <a:spAutoFit/>
          </a:bodyPr>
          <a:lstStyle/>
          <a:p>
            <a:r>
              <a:rPr lang="en-US" dirty="0"/>
              <a:t>We want to make homework as straight forward and stress free for everyone!</a:t>
            </a:r>
          </a:p>
        </p:txBody>
      </p:sp>
      <p:sp>
        <p:nvSpPr>
          <p:cNvPr id="2" name="TextBox 1"/>
          <p:cNvSpPr txBox="1"/>
          <p:nvPr/>
        </p:nvSpPr>
        <p:spPr>
          <a:xfrm>
            <a:off x="406085" y="1348799"/>
            <a:ext cx="11704319" cy="2677656"/>
          </a:xfrm>
          <a:prstGeom prst="rect">
            <a:avLst/>
          </a:prstGeom>
          <a:noFill/>
        </p:spPr>
        <p:txBody>
          <a:bodyPr wrap="square" rtlCol="0">
            <a:spAutoFit/>
          </a:bodyPr>
          <a:lstStyle/>
          <a:p>
            <a:pPr fontAlgn="base"/>
            <a:r>
              <a:rPr lang="en-GB" sz="2400" b="1" dirty="0"/>
              <a:t>Upper KS2 30-45 minutes per night</a:t>
            </a:r>
            <a:r>
              <a:rPr lang="en-GB" sz="2400" dirty="0"/>
              <a:t> </a:t>
            </a:r>
          </a:p>
          <a:p>
            <a:pPr fontAlgn="base"/>
            <a:endParaRPr lang="en-GB" sz="800" dirty="0" smtClean="0"/>
          </a:p>
          <a:p>
            <a:pPr fontAlgn="base"/>
            <a:endParaRPr lang="en-GB" sz="1600" dirty="0"/>
          </a:p>
          <a:p>
            <a:pPr fontAlgn="base"/>
            <a:r>
              <a:rPr lang="en-GB" sz="2400" dirty="0"/>
              <a:t>Reading – Daily 30 minutes minimum </a:t>
            </a:r>
          </a:p>
          <a:p>
            <a:pPr fontAlgn="base"/>
            <a:r>
              <a:rPr lang="en-GB" sz="2400" dirty="0"/>
              <a:t>Freckle – Min. 1 task, max 3 tasks per week. </a:t>
            </a:r>
          </a:p>
          <a:p>
            <a:pPr fontAlgn="base"/>
            <a:r>
              <a:rPr lang="en-GB" sz="2400" dirty="0"/>
              <a:t>TT </a:t>
            </a:r>
            <a:r>
              <a:rPr lang="en-GB" sz="2400" dirty="0" err="1"/>
              <a:t>Rockstar</a:t>
            </a:r>
            <a:r>
              <a:rPr lang="en-GB" sz="2400" dirty="0"/>
              <a:t> Maths practise 10 minutes, 3 times a week.</a:t>
            </a:r>
          </a:p>
          <a:p>
            <a:pPr fontAlgn="base"/>
            <a:r>
              <a:rPr lang="en-GB" sz="2400" dirty="0"/>
              <a:t>Spellings </a:t>
            </a:r>
            <a:r>
              <a:rPr lang="en-GB" sz="2400" dirty="0" smtClean="0"/>
              <a:t>and Grammar– </a:t>
            </a:r>
            <a:r>
              <a:rPr lang="en-GB" sz="2400" dirty="0"/>
              <a:t>Maximum 10 per week and spelling investigation </a:t>
            </a:r>
          </a:p>
          <a:p>
            <a:endParaRPr lang="en-GB" sz="2400" dirty="0"/>
          </a:p>
        </p:txBody>
      </p:sp>
      <p:sp>
        <p:nvSpPr>
          <p:cNvPr id="3" name="TextBox 2"/>
          <p:cNvSpPr txBox="1"/>
          <p:nvPr/>
        </p:nvSpPr>
        <p:spPr>
          <a:xfrm>
            <a:off x="406084" y="4616656"/>
            <a:ext cx="10855234" cy="1754326"/>
          </a:xfrm>
          <a:prstGeom prst="rect">
            <a:avLst/>
          </a:prstGeom>
          <a:noFill/>
        </p:spPr>
        <p:txBody>
          <a:bodyPr wrap="square" rtlCol="0">
            <a:spAutoFit/>
          </a:bodyPr>
          <a:lstStyle/>
          <a:p>
            <a:r>
              <a:rPr lang="en-GB" b="1" dirty="0"/>
              <a:t>Spellings: </a:t>
            </a:r>
          </a:p>
          <a:p>
            <a:endParaRPr lang="en-GB" b="1" dirty="0"/>
          </a:p>
          <a:p>
            <a:r>
              <a:rPr lang="en-GB" dirty="0"/>
              <a:t>Spellings will be given out on Google Classroom, your child can complete the spellings on paper and upload a photo to Google Classroom, or they can complete it on Google Classroom.</a:t>
            </a:r>
          </a:p>
          <a:p>
            <a:endParaRPr lang="en-GB" dirty="0"/>
          </a:p>
          <a:p>
            <a:endParaRPr lang="en-GB" dirty="0"/>
          </a:p>
        </p:txBody>
      </p:sp>
      <p:sp>
        <p:nvSpPr>
          <p:cNvPr id="8" name="TextBox 7"/>
          <p:cNvSpPr txBox="1"/>
          <p:nvPr/>
        </p:nvSpPr>
        <p:spPr>
          <a:xfrm>
            <a:off x="0" y="6130186"/>
            <a:ext cx="12592593" cy="800219"/>
          </a:xfrm>
          <a:prstGeom prst="rect">
            <a:avLst/>
          </a:prstGeom>
          <a:noFill/>
        </p:spPr>
        <p:txBody>
          <a:bodyPr wrap="square" rtlCol="0">
            <a:spAutoFit/>
          </a:bodyPr>
          <a:lstStyle/>
          <a:p>
            <a:r>
              <a:rPr lang="en-GB" sz="2800" b="1" dirty="0">
                <a:solidFill>
                  <a:schemeClr val="bg1"/>
                </a:solidFill>
              </a:rPr>
              <a:t>All Usernames and login details will be in the back of your child’s homework diary.</a:t>
            </a:r>
            <a:endParaRPr lang="en-GB" sz="2800" dirty="0">
              <a:solidFill>
                <a:schemeClr val="bg1"/>
              </a:solidFill>
            </a:endParaRPr>
          </a:p>
          <a:p>
            <a:endParaRPr lang="en-GB" dirty="0"/>
          </a:p>
        </p:txBody>
      </p:sp>
    </p:spTree>
    <p:extLst>
      <p:ext uri="{BB962C8B-B14F-4D97-AF65-F5344CB8AC3E}">
        <p14:creationId xmlns:p14="http://schemas.microsoft.com/office/powerpoint/2010/main" val="9126502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0B834C4-A5D2-B35D-923F-263E895D971B}"/>
              </a:ext>
            </a:extLst>
          </p:cNvPr>
          <p:cNvSpPr/>
          <p:nvPr/>
        </p:nvSpPr>
        <p:spPr>
          <a:xfrm>
            <a:off x="0" y="0"/>
            <a:ext cx="12192000" cy="9740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4030E79B-5B50-E751-2267-5139A95A61C6}"/>
              </a:ext>
            </a:extLst>
          </p:cNvPr>
          <p:cNvSpPr txBox="1"/>
          <p:nvPr/>
        </p:nvSpPr>
        <p:spPr>
          <a:xfrm>
            <a:off x="2991678" y="974034"/>
            <a:ext cx="6760056" cy="646331"/>
          </a:xfrm>
          <a:prstGeom prst="rect">
            <a:avLst/>
          </a:prstGeom>
          <a:noFill/>
        </p:spPr>
        <p:txBody>
          <a:bodyPr wrap="none" rtlCol="0">
            <a:spAutoFit/>
          </a:bodyPr>
          <a:lstStyle/>
          <a:p>
            <a:r>
              <a:rPr lang="en-US" sz="3600" dirty="0"/>
              <a:t>Communicating with class teachers</a:t>
            </a:r>
          </a:p>
        </p:txBody>
      </p:sp>
      <p:sp>
        <p:nvSpPr>
          <p:cNvPr id="7" name="TextBox 6">
            <a:extLst>
              <a:ext uri="{FF2B5EF4-FFF2-40B4-BE49-F238E27FC236}">
                <a16:creationId xmlns:a16="http://schemas.microsoft.com/office/drawing/2014/main" id="{85E2A8BB-0212-5442-87F0-8DB234F8310E}"/>
              </a:ext>
            </a:extLst>
          </p:cNvPr>
          <p:cNvSpPr txBox="1"/>
          <p:nvPr/>
        </p:nvSpPr>
        <p:spPr>
          <a:xfrm>
            <a:off x="1882026" y="2319767"/>
            <a:ext cx="8427948" cy="3108543"/>
          </a:xfrm>
          <a:prstGeom prst="rect">
            <a:avLst/>
          </a:prstGeom>
          <a:noFill/>
        </p:spPr>
        <p:txBody>
          <a:bodyPr wrap="none" rtlCol="0">
            <a:spAutoFit/>
          </a:bodyPr>
          <a:lstStyle/>
          <a:p>
            <a:pPr marL="457200" indent="-457200">
              <a:buFont typeface="Arial" panose="020B0604020202020204" pitchFamily="34" charset="0"/>
              <a:buChar char="•"/>
            </a:pPr>
            <a:r>
              <a:rPr lang="en-US" sz="2800" dirty="0"/>
              <a:t>At the beginning of the school day- staff on door duty</a:t>
            </a:r>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r>
              <a:rPr lang="en-US" sz="2800" dirty="0" smtClean="0"/>
              <a:t>Communicating through homework diaries </a:t>
            </a:r>
          </a:p>
          <a:p>
            <a:pPr marL="457200" indent="-457200">
              <a:buFont typeface="Arial" panose="020B0604020202020204" pitchFamily="34" charset="0"/>
              <a:buChar char="•"/>
            </a:pPr>
            <a:endParaRPr lang="en-US" sz="2800" dirty="0" smtClean="0"/>
          </a:p>
          <a:p>
            <a:pPr marL="457200" indent="-457200">
              <a:buFont typeface="Arial" panose="020B0604020202020204" pitchFamily="34" charset="0"/>
              <a:buChar char="•"/>
            </a:pPr>
            <a:r>
              <a:rPr lang="en-US" sz="2800" dirty="0" smtClean="0"/>
              <a:t>Phone </a:t>
            </a:r>
            <a:r>
              <a:rPr lang="en-US" sz="2800" dirty="0"/>
              <a:t>or email  the school office</a:t>
            </a:r>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r>
              <a:rPr lang="en-US" sz="2800" dirty="0"/>
              <a:t>At the end of the school day- staff with the children</a:t>
            </a:r>
          </a:p>
        </p:txBody>
      </p:sp>
    </p:spTree>
    <p:extLst>
      <p:ext uri="{BB962C8B-B14F-4D97-AF65-F5344CB8AC3E}">
        <p14:creationId xmlns:p14="http://schemas.microsoft.com/office/powerpoint/2010/main" val="30745220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F2AF011-2263-23DC-997A-6D5A7CC03E0D}"/>
              </a:ext>
            </a:extLst>
          </p:cNvPr>
          <p:cNvSpPr/>
          <p:nvPr/>
        </p:nvSpPr>
        <p:spPr>
          <a:xfrm>
            <a:off x="0" y="3278"/>
            <a:ext cx="2435087"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502CB166-231D-7876-F5DF-9B0D1E4A68C0}"/>
              </a:ext>
            </a:extLst>
          </p:cNvPr>
          <p:cNvSpPr txBox="1"/>
          <p:nvPr/>
        </p:nvSpPr>
        <p:spPr>
          <a:xfrm>
            <a:off x="2554357" y="99391"/>
            <a:ext cx="4054443" cy="707886"/>
          </a:xfrm>
          <a:prstGeom prst="rect">
            <a:avLst/>
          </a:prstGeom>
          <a:noFill/>
        </p:spPr>
        <p:txBody>
          <a:bodyPr wrap="none" rtlCol="0">
            <a:spAutoFit/>
          </a:bodyPr>
          <a:lstStyle/>
          <a:p>
            <a:r>
              <a:rPr lang="en-US" sz="4000" dirty="0"/>
              <a:t>Key Dates for Year </a:t>
            </a:r>
          </a:p>
        </p:txBody>
      </p:sp>
      <p:sp>
        <p:nvSpPr>
          <p:cNvPr id="2" name="TextBox 1"/>
          <p:cNvSpPr txBox="1"/>
          <p:nvPr/>
        </p:nvSpPr>
        <p:spPr>
          <a:xfrm>
            <a:off x="2808514" y="946432"/>
            <a:ext cx="8321040" cy="5262979"/>
          </a:xfrm>
          <a:prstGeom prst="rect">
            <a:avLst/>
          </a:prstGeom>
          <a:noFill/>
        </p:spPr>
        <p:txBody>
          <a:bodyPr wrap="square" rtlCol="0">
            <a:spAutoFit/>
          </a:bodyPr>
          <a:lstStyle/>
          <a:p>
            <a:r>
              <a:rPr lang="en-GB" sz="2800" dirty="0" smtClean="0"/>
              <a:t>29th September The Great Kennington Bake off </a:t>
            </a:r>
          </a:p>
          <a:p>
            <a:endParaRPr lang="en-GB" sz="2800" dirty="0" smtClean="0"/>
          </a:p>
          <a:p>
            <a:r>
              <a:rPr lang="en-GB" sz="2800" dirty="0" smtClean="0"/>
              <a:t>2</a:t>
            </a:r>
            <a:r>
              <a:rPr lang="en-GB" sz="2800" baseline="30000" dirty="0" smtClean="0"/>
              <a:t>nd</a:t>
            </a:r>
            <a:r>
              <a:rPr lang="en-GB" sz="2800" dirty="0" smtClean="0"/>
              <a:t> November Flu Vaccinations</a:t>
            </a:r>
          </a:p>
          <a:p>
            <a:endParaRPr lang="en-GB" sz="2800" dirty="0" smtClean="0"/>
          </a:p>
          <a:p>
            <a:r>
              <a:rPr lang="en-GB" sz="2800" dirty="0" smtClean="0"/>
              <a:t>15</a:t>
            </a:r>
            <a:r>
              <a:rPr lang="en-GB" sz="2800" baseline="30000" dirty="0" smtClean="0"/>
              <a:t>th</a:t>
            </a:r>
            <a:r>
              <a:rPr lang="en-GB" sz="2800" dirty="0" smtClean="0"/>
              <a:t> November Parents evening</a:t>
            </a:r>
          </a:p>
          <a:p>
            <a:endParaRPr lang="en-GB" sz="2800" dirty="0" smtClean="0"/>
          </a:p>
          <a:p>
            <a:endParaRPr lang="en-GB" sz="2800" dirty="0"/>
          </a:p>
          <a:p>
            <a:r>
              <a:rPr lang="en-GB" sz="2800" dirty="0" smtClean="0"/>
              <a:t>As further events are organised within school you will be informed through parent app.</a:t>
            </a:r>
          </a:p>
          <a:p>
            <a:endParaRPr lang="en-GB" sz="2800" dirty="0"/>
          </a:p>
          <a:p>
            <a:r>
              <a:rPr lang="en-GB" sz="2800" dirty="0" smtClean="0"/>
              <a:t>Corpus </a:t>
            </a:r>
            <a:r>
              <a:rPr lang="en-GB" sz="2800" dirty="0" err="1" smtClean="0"/>
              <a:t>Chrsiti</a:t>
            </a:r>
            <a:r>
              <a:rPr lang="en-GB" sz="2800" dirty="0" smtClean="0"/>
              <a:t> Open evening Wednesday 20</a:t>
            </a:r>
            <a:r>
              <a:rPr lang="en-GB" sz="2800" baseline="30000" dirty="0" smtClean="0"/>
              <a:t>th</a:t>
            </a:r>
            <a:r>
              <a:rPr lang="en-GB" sz="2800" dirty="0" smtClean="0"/>
              <a:t> September</a:t>
            </a:r>
            <a:endParaRPr lang="en-GB" sz="2800" dirty="0"/>
          </a:p>
        </p:txBody>
      </p:sp>
    </p:spTree>
    <p:extLst>
      <p:ext uri="{BB962C8B-B14F-4D97-AF65-F5344CB8AC3E}">
        <p14:creationId xmlns:p14="http://schemas.microsoft.com/office/powerpoint/2010/main" val="15028503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C78238C9-826E-90F0-9A49-F7BA5E56A605}"/>
              </a:ext>
            </a:extLst>
          </p:cNvPr>
          <p:cNvSpPr/>
          <p:nvPr/>
        </p:nvSpPr>
        <p:spPr>
          <a:xfrm>
            <a:off x="0" y="5883966"/>
            <a:ext cx="12192000" cy="9740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9C769B7B-4383-D5A7-EF21-9BC6CFFA51AB}"/>
              </a:ext>
            </a:extLst>
          </p:cNvPr>
          <p:cNvSpPr txBox="1"/>
          <p:nvPr/>
        </p:nvSpPr>
        <p:spPr>
          <a:xfrm>
            <a:off x="874644" y="218517"/>
            <a:ext cx="11221278" cy="523220"/>
          </a:xfrm>
          <a:prstGeom prst="rect">
            <a:avLst/>
          </a:prstGeom>
          <a:noFill/>
        </p:spPr>
        <p:txBody>
          <a:bodyPr wrap="square">
            <a:spAutoFit/>
          </a:bodyPr>
          <a:lstStyle/>
          <a:p>
            <a:r>
              <a:rPr lang="en-US" sz="2800" b="1" u="sng" dirty="0">
                <a:ea typeface="Cambria"/>
                <a:cs typeface="Calibri Light"/>
              </a:rPr>
              <a:t>How will you let me know how my child is doing throughout the year? </a:t>
            </a:r>
            <a:endParaRPr lang="en-US" sz="2800" dirty="0"/>
          </a:p>
        </p:txBody>
      </p:sp>
      <p:sp>
        <p:nvSpPr>
          <p:cNvPr id="9" name="TextBox 8">
            <a:extLst>
              <a:ext uri="{FF2B5EF4-FFF2-40B4-BE49-F238E27FC236}">
                <a16:creationId xmlns:a16="http://schemas.microsoft.com/office/drawing/2014/main" id="{3E621206-CCD3-4317-7890-17D5F7556A31}"/>
              </a:ext>
            </a:extLst>
          </p:cNvPr>
          <p:cNvSpPr txBox="1"/>
          <p:nvPr/>
        </p:nvSpPr>
        <p:spPr>
          <a:xfrm>
            <a:off x="874644" y="1281526"/>
            <a:ext cx="10137913" cy="4154984"/>
          </a:xfrm>
          <a:prstGeom prst="rect">
            <a:avLst/>
          </a:prstGeom>
          <a:noFill/>
        </p:spPr>
        <p:txBody>
          <a:bodyPr wrap="square">
            <a:spAutoFit/>
          </a:bodyPr>
          <a:lstStyle/>
          <a:p>
            <a:pPr marL="0" indent="0">
              <a:buNone/>
            </a:pPr>
            <a:r>
              <a:rPr lang="en-US" sz="2400" dirty="0">
                <a:ea typeface="+mn-lt"/>
                <a:cs typeface="+mn-lt"/>
              </a:rPr>
              <a:t>1  Sharing the curriculum and lesson content with you via class information sheets.</a:t>
            </a:r>
          </a:p>
          <a:p>
            <a:pPr marL="0" indent="0">
              <a:buNone/>
            </a:pPr>
            <a:endParaRPr lang="en-US" sz="2400" dirty="0">
              <a:ea typeface="+mn-lt"/>
              <a:cs typeface="+mn-lt"/>
            </a:endParaRPr>
          </a:p>
          <a:p>
            <a:pPr marL="0" indent="0">
              <a:buNone/>
            </a:pPr>
            <a:r>
              <a:rPr lang="en-US" sz="2400" dirty="0">
                <a:ea typeface="+mn-lt"/>
                <a:cs typeface="+mn-lt"/>
              </a:rPr>
              <a:t>2. Via parents' evenings and the summer term school report.  </a:t>
            </a:r>
          </a:p>
          <a:p>
            <a:pPr marL="0" indent="0">
              <a:buNone/>
            </a:pPr>
            <a:endParaRPr lang="en-US" sz="2400" dirty="0">
              <a:ea typeface="+mn-lt"/>
              <a:cs typeface="+mn-lt"/>
            </a:endParaRPr>
          </a:p>
          <a:p>
            <a:pPr marL="0" indent="0">
              <a:buNone/>
            </a:pPr>
            <a:r>
              <a:rPr lang="en-US" sz="2400" dirty="0">
                <a:ea typeface="+mn-lt"/>
                <a:cs typeface="+mn-lt"/>
              </a:rPr>
              <a:t>3. By sharing assessment information with you via Pupil Information Sheets</a:t>
            </a:r>
          </a:p>
          <a:p>
            <a:pPr marL="0" indent="0">
              <a:buNone/>
            </a:pPr>
            <a:endParaRPr lang="en-US" sz="2400" dirty="0">
              <a:ea typeface="+mn-lt"/>
              <a:cs typeface="+mn-lt"/>
            </a:endParaRPr>
          </a:p>
          <a:p>
            <a:pPr marL="0" indent="0">
              <a:buNone/>
            </a:pPr>
            <a:r>
              <a:rPr lang="en-US" sz="2400" dirty="0">
                <a:ea typeface="+mn-lt"/>
                <a:cs typeface="+mn-lt"/>
              </a:rPr>
              <a:t>4. Through informal communication at the doors and via phone or email when needed. </a:t>
            </a:r>
            <a:endParaRPr lang="en-US" sz="2400" dirty="0">
              <a:ea typeface="Cambria"/>
              <a:cs typeface="+mn-lt"/>
            </a:endParaRPr>
          </a:p>
          <a:p>
            <a:pPr marL="0" indent="0">
              <a:buNone/>
            </a:pPr>
            <a:endParaRPr lang="en-US" sz="2400" dirty="0">
              <a:ea typeface="Cambria"/>
              <a:cs typeface="Calibri"/>
            </a:endParaRPr>
          </a:p>
          <a:p>
            <a:pPr marL="0" indent="0">
              <a:buNone/>
            </a:pPr>
            <a:r>
              <a:rPr lang="en-US" sz="2400" dirty="0">
                <a:ea typeface="Cambria"/>
                <a:cs typeface="Calibri"/>
              </a:rPr>
              <a:t>Parents of children with SEND have additional review points during the year.</a:t>
            </a:r>
          </a:p>
        </p:txBody>
      </p:sp>
    </p:spTree>
    <p:extLst>
      <p:ext uri="{BB962C8B-B14F-4D97-AF65-F5344CB8AC3E}">
        <p14:creationId xmlns:p14="http://schemas.microsoft.com/office/powerpoint/2010/main" val="349431707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2450</TotalTime>
  <Words>954</Words>
  <Application>Microsoft Office PowerPoint</Application>
  <PresentationFormat>Widescreen</PresentationFormat>
  <Paragraphs>102</Paragraphs>
  <Slides>14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Cambria</vt:lpstr>
      <vt:lpstr>Times New Roman</vt:lpstr>
      <vt:lpstr>Office Theme</vt:lpstr>
      <vt:lpstr>PowerPoint Presentation</vt:lpstr>
      <vt:lpstr>Pupil, family and teacher partnerships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Pritchard , Thomas (T0077677)</dc:creator>
  <cp:lastModifiedBy>L Kuczera</cp:lastModifiedBy>
  <cp:revision>13</cp:revision>
  <dcterms:created xsi:type="dcterms:W3CDTF">2022-09-04T13:03:29Z</dcterms:created>
  <dcterms:modified xsi:type="dcterms:W3CDTF">2023-09-25T06:59:14Z</dcterms:modified>
</cp:coreProperties>
</file>