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sldIdLst>
    <p:sldId id="261" r:id="rId5"/>
    <p:sldId id="259" r:id="rId6"/>
    <p:sldId id="260" r:id="rId7"/>
    <p:sldId id="271" r:id="rId8"/>
    <p:sldId id="262" r:id="rId9"/>
    <p:sldId id="274" r:id="rId10"/>
    <p:sldId id="275" r:id="rId11"/>
    <p:sldId id="263" r:id="rId12"/>
    <p:sldId id="265" r:id="rId13"/>
    <p:sldId id="266" r:id="rId14"/>
    <p:sldId id="268" r:id="rId15"/>
    <p:sldId id="269" r:id="rId16"/>
    <p:sldId id="270" r:id="rId17"/>
    <p:sldId id="273"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FDB30A-65EF-63AB-4CED-82574EEB0927}" v="19" dt="2023-09-21T07:27:20.3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6327"/>
  </p:normalViewPr>
  <p:slideViewPr>
    <p:cSldViewPr snapToGrid="0">
      <p:cViewPr varScale="1">
        <p:scale>
          <a:sx n="69" d="100"/>
          <a:sy n="69" d="100"/>
        </p:scale>
        <p:origin x="96" y="4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4D0D6E-DF6D-6742-843E-B1482FF1B650}" type="datetimeFigureOut">
              <a:rPr lang="en-US" smtClean="0"/>
              <a:t>10/18/2023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620CA5-27CA-3D4C-9B48-19507F747B34}" type="slidenum">
              <a:rPr lang="en-US" smtClean="0"/>
              <a:t>‹#›</a:t>
            </a:fld>
            <a:endParaRPr lang="en-US"/>
          </a:p>
        </p:txBody>
      </p:sp>
    </p:spTree>
    <p:extLst>
      <p:ext uri="{BB962C8B-B14F-4D97-AF65-F5344CB8AC3E}">
        <p14:creationId xmlns:p14="http://schemas.microsoft.com/office/powerpoint/2010/main" val="75459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Explain the importance of partnership working</a:t>
            </a:r>
          </a:p>
        </p:txBody>
      </p:sp>
      <p:sp>
        <p:nvSpPr>
          <p:cNvPr id="4" name="Slide Number Placeholder 3"/>
          <p:cNvSpPr>
            <a:spLocks noGrp="1"/>
          </p:cNvSpPr>
          <p:nvPr>
            <p:ph type="sldNum" sz="quarter" idx="5"/>
          </p:nvPr>
        </p:nvSpPr>
        <p:spPr/>
        <p:txBody>
          <a:bodyPr/>
          <a:lstStyle/>
          <a:p>
            <a:fld id="{7D4F47A0-E25E-4C8E-9672-184EA1CC2EA3}" type="slidenum">
              <a:t>2</a:t>
            </a:fld>
            <a:endParaRPr lang="en-US"/>
          </a:p>
        </p:txBody>
      </p:sp>
    </p:spTree>
    <p:extLst>
      <p:ext uri="{BB962C8B-B14F-4D97-AF65-F5344CB8AC3E}">
        <p14:creationId xmlns:p14="http://schemas.microsoft.com/office/powerpoint/2010/main" val="993051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0620CA5-27CA-3D4C-9B48-19507F747B34}" type="slidenum">
              <a:rPr lang="en-US" smtClean="0"/>
              <a:t>6</a:t>
            </a:fld>
            <a:endParaRPr lang="en-US"/>
          </a:p>
        </p:txBody>
      </p:sp>
    </p:spTree>
    <p:extLst>
      <p:ext uri="{BB962C8B-B14F-4D97-AF65-F5344CB8AC3E}">
        <p14:creationId xmlns:p14="http://schemas.microsoft.com/office/powerpoint/2010/main" val="3734545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0620CA5-27CA-3D4C-9B48-19507F747B34}" type="slidenum">
              <a:rPr lang="en-US" smtClean="0"/>
              <a:t>7</a:t>
            </a:fld>
            <a:endParaRPr lang="en-US"/>
          </a:p>
        </p:txBody>
      </p:sp>
    </p:spTree>
    <p:extLst>
      <p:ext uri="{BB962C8B-B14F-4D97-AF65-F5344CB8AC3E}">
        <p14:creationId xmlns:p14="http://schemas.microsoft.com/office/powerpoint/2010/main" val="2881296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C54F3-0982-78FE-6A71-83CE9AC6C59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590FC5E-B59B-D288-97D9-E7C236CF8D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B72927C-5CDC-04FF-D6FD-28E3276FA923}"/>
              </a:ext>
            </a:extLst>
          </p:cNvPr>
          <p:cNvSpPr>
            <a:spLocks noGrp="1"/>
          </p:cNvSpPr>
          <p:nvPr>
            <p:ph type="dt" sz="half" idx="10"/>
          </p:nvPr>
        </p:nvSpPr>
        <p:spPr/>
        <p:txBody>
          <a:bodyPr/>
          <a:lstStyle/>
          <a:p>
            <a:fld id="{7187CC36-1ABB-0441-BACA-10D617B38A3E}" type="datetimeFigureOut">
              <a:rPr lang="en-US" smtClean="0"/>
              <a:t>10/18/2023</a:t>
            </a:fld>
            <a:endParaRPr lang="en-US"/>
          </a:p>
        </p:txBody>
      </p:sp>
      <p:sp>
        <p:nvSpPr>
          <p:cNvPr id="5" name="Footer Placeholder 4">
            <a:extLst>
              <a:ext uri="{FF2B5EF4-FFF2-40B4-BE49-F238E27FC236}">
                <a16:creationId xmlns:a16="http://schemas.microsoft.com/office/drawing/2014/main" id="{BFDB1941-E3C6-502D-CB27-721E6B69C3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1F53EF-E3EF-58BD-550D-07AF03A5D30D}"/>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052503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7B4A1-E66A-46E2-5896-2148711CFB8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7E124B1-0A51-69AC-530E-E84A2E702DF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BB40260-D877-B285-A53A-F190124FFF9A}"/>
              </a:ext>
            </a:extLst>
          </p:cNvPr>
          <p:cNvSpPr>
            <a:spLocks noGrp="1"/>
          </p:cNvSpPr>
          <p:nvPr>
            <p:ph type="dt" sz="half" idx="10"/>
          </p:nvPr>
        </p:nvSpPr>
        <p:spPr/>
        <p:txBody>
          <a:bodyPr/>
          <a:lstStyle/>
          <a:p>
            <a:fld id="{7187CC36-1ABB-0441-BACA-10D617B38A3E}" type="datetimeFigureOut">
              <a:rPr lang="en-US" smtClean="0"/>
              <a:t>10/18/2023</a:t>
            </a:fld>
            <a:endParaRPr lang="en-US"/>
          </a:p>
        </p:txBody>
      </p:sp>
      <p:sp>
        <p:nvSpPr>
          <p:cNvPr id="5" name="Footer Placeholder 4">
            <a:extLst>
              <a:ext uri="{FF2B5EF4-FFF2-40B4-BE49-F238E27FC236}">
                <a16:creationId xmlns:a16="http://schemas.microsoft.com/office/drawing/2014/main" id="{526614F1-FB4F-9B72-B877-3963813690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FC4372-401C-27F4-DE71-F40F2E71135B}"/>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919150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B96FB8-9C5C-8EEE-025B-39E514DF3F5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B570392-5B9B-B87B-B1F3-7D1BC8ABD05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8F0D5C2-48FE-A8BC-DA80-D1546B19AF69}"/>
              </a:ext>
            </a:extLst>
          </p:cNvPr>
          <p:cNvSpPr>
            <a:spLocks noGrp="1"/>
          </p:cNvSpPr>
          <p:nvPr>
            <p:ph type="dt" sz="half" idx="10"/>
          </p:nvPr>
        </p:nvSpPr>
        <p:spPr/>
        <p:txBody>
          <a:bodyPr/>
          <a:lstStyle/>
          <a:p>
            <a:fld id="{7187CC36-1ABB-0441-BACA-10D617B38A3E}" type="datetimeFigureOut">
              <a:rPr lang="en-US" smtClean="0"/>
              <a:t>10/18/2023</a:t>
            </a:fld>
            <a:endParaRPr lang="en-US"/>
          </a:p>
        </p:txBody>
      </p:sp>
      <p:sp>
        <p:nvSpPr>
          <p:cNvPr id="5" name="Footer Placeholder 4">
            <a:extLst>
              <a:ext uri="{FF2B5EF4-FFF2-40B4-BE49-F238E27FC236}">
                <a16:creationId xmlns:a16="http://schemas.microsoft.com/office/drawing/2014/main" id="{491E0509-165B-B0C9-64E4-93EE09D0FE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55FC45-7048-B174-31BF-881D4657AEFA}"/>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240146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45FEE-1242-6C3C-81BC-C4E1F544E7D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6D07C92-7034-E6F8-3F30-3D4EAFC035F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2918F02-A23D-2D91-62B3-6930902C9566}"/>
              </a:ext>
            </a:extLst>
          </p:cNvPr>
          <p:cNvSpPr>
            <a:spLocks noGrp="1"/>
          </p:cNvSpPr>
          <p:nvPr>
            <p:ph type="dt" sz="half" idx="10"/>
          </p:nvPr>
        </p:nvSpPr>
        <p:spPr/>
        <p:txBody>
          <a:bodyPr/>
          <a:lstStyle/>
          <a:p>
            <a:fld id="{7187CC36-1ABB-0441-BACA-10D617B38A3E}" type="datetimeFigureOut">
              <a:rPr lang="en-US" smtClean="0"/>
              <a:t>10/18/2023</a:t>
            </a:fld>
            <a:endParaRPr lang="en-US"/>
          </a:p>
        </p:txBody>
      </p:sp>
      <p:sp>
        <p:nvSpPr>
          <p:cNvPr id="5" name="Footer Placeholder 4">
            <a:extLst>
              <a:ext uri="{FF2B5EF4-FFF2-40B4-BE49-F238E27FC236}">
                <a16:creationId xmlns:a16="http://schemas.microsoft.com/office/drawing/2014/main" id="{6DE81CBA-2FAF-C1C2-13C6-D07ADD01E4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134D00-E87F-0E8A-1511-F71171D4A677}"/>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2201475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6B6A2-1A74-02D6-5435-B9F533CE111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C8C2A85-F538-FAC0-4F43-2CB83AC1E4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569B7AB-4114-76F7-224D-9B3BDB2E0149}"/>
              </a:ext>
            </a:extLst>
          </p:cNvPr>
          <p:cNvSpPr>
            <a:spLocks noGrp="1"/>
          </p:cNvSpPr>
          <p:nvPr>
            <p:ph type="dt" sz="half" idx="10"/>
          </p:nvPr>
        </p:nvSpPr>
        <p:spPr/>
        <p:txBody>
          <a:bodyPr/>
          <a:lstStyle/>
          <a:p>
            <a:fld id="{7187CC36-1ABB-0441-BACA-10D617B38A3E}" type="datetimeFigureOut">
              <a:rPr lang="en-US" smtClean="0"/>
              <a:t>10/18/2023</a:t>
            </a:fld>
            <a:endParaRPr lang="en-US"/>
          </a:p>
        </p:txBody>
      </p:sp>
      <p:sp>
        <p:nvSpPr>
          <p:cNvPr id="5" name="Footer Placeholder 4">
            <a:extLst>
              <a:ext uri="{FF2B5EF4-FFF2-40B4-BE49-F238E27FC236}">
                <a16:creationId xmlns:a16="http://schemas.microsoft.com/office/drawing/2014/main" id="{2678B2A5-6960-C343-89A2-63B4A7FBBF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DD8E93-EA02-CC4D-A5E7-D26991FA6650}"/>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2083157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72BCE-4C98-AFFD-7E8D-1868D8AA75F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E1B7633-AA4B-DBD0-120A-47A99F026CD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CC85264-33B5-C298-7695-AA2479F7C07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F90E9BD-14C9-33F0-1E79-86A8E36168D1}"/>
              </a:ext>
            </a:extLst>
          </p:cNvPr>
          <p:cNvSpPr>
            <a:spLocks noGrp="1"/>
          </p:cNvSpPr>
          <p:nvPr>
            <p:ph type="dt" sz="half" idx="10"/>
          </p:nvPr>
        </p:nvSpPr>
        <p:spPr/>
        <p:txBody>
          <a:bodyPr/>
          <a:lstStyle/>
          <a:p>
            <a:fld id="{7187CC36-1ABB-0441-BACA-10D617B38A3E}" type="datetimeFigureOut">
              <a:rPr lang="en-US" smtClean="0"/>
              <a:t>10/18/2023</a:t>
            </a:fld>
            <a:endParaRPr lang="en-US"/>
          </a:p>
        </p:txBody>
      </p:sp>
      <p:sp>
        <p:nvSpPr>
          <p:cNvPr id="6" name="Footer Placeholder 5">
            <a:extLst>
              <a:ext uri="{FF2B5EF4-FFF2-40B4-BE49-F238E27FC236}">
                <a16:creationId xmlns:a16="http://schemas.microsoft.com/office/drawing/2014/main" id="{9F008BD1-2EB3-08BA-A846-A593A60A4B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DCDBD3-F9EF-7AD7-9052-5E74BD06EA63}"/>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45156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24107-A33D-88D3-3C57-4A1192E792F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64B094E-EE60-9041-3ECB-A557793B6B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4D904AC-FA79-8F6A-57AD-3692544474C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09C1A80-243B-BC93-F617-A6AE755B57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1F93D43-E208-2AF0-82A7-2E0A9E079FB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416A5A2-52F7-5463-B287-CEC418EA1B76}"/>
              </a:ext>
            </a:extLst>
          </p:cNvPr>
          <p:cNvSpPr>
            <a:spLocks noGrp="1"/>
          </p:cNvSpPr>
          <p:nvPr>
            <p:ph type="dt" sz="half" idx="10"/>
          </p:nvPr>
        </p:nvSpPr>
        <p:spPr/>
        <p:txBody>
          <a:bodyPr/>
          <a:lstStyle/>
          <a:p>
            <a:fld id="{7187CC36-1ABB-0441-BACA-10D617B38A3E}" type="datetimeFigureOut">
              <a:rPr lang="en-US" smtClean="0"/>
              <a:t>10/18/2023</a:t>
            </a:fld>
            <a:endParaRPr lang="en-US"/>
          </a:p>
        </p:txBody>
      </p:sp>
      <p:sp>
        <p:nvSpPr>
          <p:cNvPr id="8" name="Footer Placeholder 7">
            <a:extLst>
              <a:ext uri="{FF2B5EF4-FFF2-40B4-BE49-F238E27FC236}">
                <a16:creationId xmlns:a16="http://schemas.microsoft.com/office/drawing/2014/main" id="{865BF99D-B514-A5E2-2864-1AED2B02C7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509051-D119-4930-4E6B-7D7ACAF91298}"/>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4092947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1D978-61B7-F095-1B2F-EF0204C7063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330933AE-AD68-1F5E-FFBB-4454F5165BB9}"/>
              </a:ext>
            </a:extLst>
          </p:cNvPr>
          <p:cNvSpPr>
            <a:spLocks noGrp="1"/>
          </p:cNvSpPr>
          <p:nvPr>
            <p:ph type="dt" sz="half" idx="10"/>
          </p:nvPr>
        </p:nvSpPr>
        <p:spPr/>
        <p:txBody>
          <a:bodyPr/>
          <a:lstStyle/>
          <a:p>
            <a:fld id="{7187CC36-1ABB-0441-BACA-10D617B38A3E}" type="datetimeFigureOut">
              <a:rPr lang="en-US" smtClean="0"/>
              <a:t>10/18/2023</a:t>
            </a:fld>
            <a:endParaRPr lang="en-US"/>
          </a:p>
        </p:txBody>
      </p:sp>
      <p:sp>
        <p:nvSpPr>
          <p:cNvPr id="4" name="Footer Placeholder 3">
            <a:extLst>
              <a:ext uri="{FF2B5EF4-FFF2-40B4-BE49-F238E27FC236}">
                <a16:creationId xmlns:a16="http://schemas.microsoft.com/office/drawing/2014/main" id="{E5D1B04F-4276-C977-9BB4-D14FF46888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674C6F-1C3B-EE86-C90E-A1146ACF32E4}"/>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345500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57E187-2E5D-FCA3-8A7B-8EB3CD243998}"/>
              </a:ext>
            </a:extLst>
          </p:cNvPr>
          <p:cNvSpPr>
            <a:spLocks noGrp="1"/>
          </p:cNvSpPr>
          <p:nvPr>
            <p:ph type="dt" sz="half" idx="10"/>
          </p:nvPr>
        </p:nvSpPr>
        <p:spPr/>
        <p:txBody>
          <a:bodyPr/>
          <a:lstStyle/>
          <a:p>
            <a:fld id="{7187CC36-1ABB-0441-BACA-10D617B38A3E}" type="datetimeFigureOut">
              <a:rPr lang="en-US" smtClean="0"/>
              <a:t>10/18/2023</a:t>
            </a:fld>
            <a:endParaRPr lang="en-US"/>
          </a:p>
        </p:txBody>
      </p:sp>
      <p:sp>
        <p:nvSpPr>
          <p:cNvPr id="3" name="Footer Placeholder 2">
            <a:extLst>
              <a:ext uri="{FF2B5EF4-FFF2-40B4-BE49-F238E27FC236}">
                <a16:creationId xmlns:a16="http://schemas.microsoft.com/office/drawing/2014/main" id="{6BFEB1A8-0E30-31CB-11B5-841C7FC0BB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136B4B7-5A1C-06B7-D0A7-C8D78244A765}"/>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726315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11245-7F55-7AB4-53E3-6FA2C5EB575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6A3CAD6-9706-3099-15ED-1BE2E32C7B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491CFC8-CCAE-7060-2A04-D641946195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D186B96-172F-65DC-9194-BB164EFF2B2D}"/>
              </a:ext>
            </a:extLst>
          </p:cNvPr>
          <p:cNvSpPr>
            <a:spLocks noGrp="1"/>
          </p:cNvSpPr>
          <p:nvPr>
            <p:ph type="dt" sz="half" idx="10"/>
          </p:nvPr>
        </p:nvSpPr>
        <p:spPr/>
        <p:txBody>
          <a:bodyPr/>
          <a:lstStyle/>
          <a:p>
            <a:fld id="{7187CC36-1ABB-0441-BACA-10D617B38A3E}" type="datetimeFigureOut">
              <a:rPr lang="en-US" smtClean="0"/>
              <a:t>10/18/2023</a:t>
            </a:fld>
            <a:endParaRPr lang="en-US"/>
          </a:p>
        </p:txBody>
      </p:sp>
      <p:sp>
        <p:nvSpPr>
          <p:cNvPr id="6" name="Footer Placeholder 5">
            <a:extLst>
              <a:ext uri="{FF2B5EF4-FFF2-40B4-BE49-F238E27FC236}">
                <a16:creationId xmlns:a16="http://schemas.microsoft.com/office/drawing/2014/main" id="{EB12EAD1-DC85-266F-B504-69BF3DB3E9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6BDA25-D308-1ADE-E6F0-894DA8F627DB}"/>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653096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11743-301F-C862-E46D-04C5BE9237C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1E7C068-67D7-A45F-A38D-9CFCEFF6A0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4E0A3BF-7847-3251-F3B1-953B1AA56B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F55B3F8-49BC-9F72-A043-980BF30B1FEA}"/>
              </a:ext>
            </a:extLst>
          </p:cNvPr>
          <p:cNvSpPr>
            <a:spLocks noGrp="1"/>
          </p:cNvSpPr>
          <p:nvPr>
            <p:ph type="dt" sz="half" idx="10"/>
          </p:nvPr>
        </p:nvSpPr>
        <p:spPr/>
        <p:txBody>
          <a:bodyPr/>
          <a:lstStyle/>
          <a:p>
            <a:fld id="{7187CC36-1ABB-0441-BACA-10D617B38A3E}" type="datetimeFigureOut">
              <a:rPr lang="en-US" smtClean="0"/>
              <a:t>10/18/2023</a:t>
            </a:fld>
            <a:endParaRPr lang="en-US"/>
          </a:p>
        </p:txBody>
      </p:sp>
      <p:sp>
        <p:nvSpPr>
          <p:cNvPr id="6" name="Footer Placeholder 5">
            <a:extLst>
              <a:ext uri="{FF2B5EF4-FFF2-40B4-BE49-F238E27FC236}">
                <a16:creationId xmlns:a16="http://schemas.microsoft.com/office/drawing/2014/main" id="{8B84E48B-1FBB-FADD-DC01-4E858D5DB8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328398-96B6-A32C-061D-D0D4386C1046}"/>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067931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83F962-A5FA-200B-FC7C-90380878EF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3470019-809D-C0BC-DD33-401F3CE91D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C050EFE-DDE7-E8D6-473F-3E8050C8E0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87CC36-1ABB-0441-BACA-10D617B38A3E}" type="datetimeFigureOut">
              <a:rPr lang="en-US" smtClean="0"/>
              <a:t>10/18/2023</a:t>
            </a:fld>
            <a:endParaRPr lang="en-US"/>
          </a:p>
        </p:txBody>
      </p:sp>
      <p:sp>
        <p:nvSpPr>
          <p:cNvPr id="5" name="Footer Placeholder 4">
            <a:extLst>
              <a:ext uri="{FF2B5EF4-FFF2-40B4-BE49-F238E27FC236}">
                <a16:creationId xmlns:a16="http://schemas.microsoft.com/office/drawing/2014/main" id="{D3EEA13B-5A93-06FC-C68D-AD4F8A9760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5BE9FFD-1657-FFE9-1699-F963B6C04A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CFCE8D-2C34-3141-8920-163E036E6C36}" type="slidenum">
              <a:rPr lang="en-US" smtClean="0"/>
              <a:t>‹#›</a:t>
            </a:fld>
            <a:endParaRPr lang="en-US"/>
          </a:p>
        </p:txBody>
      </p:sp>
    </p:spTree>
    <p:extLst>
      <p:ext uri="{BB962C8B-B14F-4D97-AF65-F5344CB8AC3E}">
        <p14:creationId xmlns:p14="http://schemas.microsoft.com/office/powerpoint/2010/main" val="648018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DB7D181-8C1B-7628-4FF0-921E9548FB7E}"/>
              </a:ext>
            </a:extLst>
          </p:cNvPr>
          <p:cNvSpPr/>
          <p:nvPr/>
        </p:nvSpPr>
        <p:spPr>
          <a:xfrm>
            <a:off x="0" y="0"/>
            <a:ext cx="547646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2684232-1070-2919-3F5F-E80E75CFDE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70930" y="488602"/>
            <a:ext cx="5572056" cy="5880796"/>
          </a:xfrm>
          <a:prstGeom prst="rect">
            <a:avLst/>
          </a:prstGeom>
        </p:spPr>
      </p:pic>
      <p:sp>
        <p:nvSpPr>
          <p:cNvPr id="5" name="Title 1">
            <a:extLst>
              <a:ext uri="{FF2B5EF4-FFF2-40B4-BE49-F238E27FC236}">
                <a16:creationId xmlns:a16="http://schemas.microsoft.com/office/drawing/2014/main" id="{473D9E3A-2CDF-72B8-5258-6D599F052637}"/>
              </a:ext>
            </a:extLst>
          </p:cNvPr>
          <p:cNvSpPr txBox="1">
            <a:spLocks/>
          </p:cNvSpPr>
          <p:nvPr/>
        </p:nvSpPr>
        <p:spPr>
          <a:xfrm>
            <a:off x="305627" y="0"/>
            <a:ext cx="4865205" cy="226140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u="sng" dirty="0">
                <a:solidFill>
                  <a:schemeClr val="bg1"/>
                </a:solidFill>
                <a:latin typeface="+mn-lt"/>
                <a:ea typeface="Cambria"/>
                <a:cs typeface="Calibri Light"/>
              </a:rPr>
              <a:t>Meet The Teacher Session</a:t>
            </a:r>
            <a:endParaRPr lang="en-US" sz="4800" b="1" u="sng" dirty="0">
              <a:solidFill>
                <a:schemeClr val="bg1"/>
              </a:solidFill>
              <a:latin typeface="+mn-lt"/>
              <a:ea typeface="Cambria"/>
            </a:endParaRPr>
          </a:p>
        </p:txBody>
      </p:sp>
      <p:sp>
        <p:nvSpPr>
          <p:cNvPr id="6" name="Subtitle 2">
            <a:extLst>
              <a:ext uri="{FF2B5EF4-FFF2-40B4-BE49-F238E27FC236}">
                <a16:creationId xmlns:a16="http://schemas.microsoft.com/office/drawing/2014/main" id="{EADF8AC4-EB7C-028D-90E4-06C6A014F625}"/>
              </a:ext>
            </a:extLst>
          </p:cNvPr>
          <p:cNvSpPr txBox="1">
            <a:spLocks/>
          </p:cNvSpPr>
          <p:nvPr/>
        </p:nvSpPr>
        <p:spPr>
          <a:xfrm>
            <a:off x="136662" y="2801289"/>
            <a:ext cx="5339798" cy="299322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200" dirty="0">
                <a:solidFill>
                  <a:schemeClr val="bg1"/>
                </a:solidFill>
                <a:ea typeface="Cambria"/>
                <a:cs typeface="Calibri"/>
              </a:rPr>
              <a:t>Welcome to Reception</a:t>
            </a:r>
          </a:p>
          <a:p>
            <a:pPr marL="0" indent="0" algn="ctr">
              <a:buNone/>
            </a:pPr>
            <a:r>
              <a:rPr lang="en-US" sz="3200" dirty="0">
                <a:solidFill>
                  <a:schemeClr val="bg1"/>
                </a:solidFill>
                <a:ea typeface="Cambria"/>
                <a:cs typeface="Calibri"/>
              </a:rPr>
              <a:t>Oak Class</a:t>
            </a:r>
            <a:br>
              <a:rPr lang="en-US" sz="3200" dirty="0">
                <a:solidFill>
                  <a:schemeClr val="bg1"/>
                </a:solidFill>
                <a:cs typeface="Calibri"/>
              </a:rPr>
            </a:br>
            <a:endParaRPr lang="en-US" sz="3200" dirty="0">
              <a:solidFill>
                <a:schemeClr val="bg1"/>
              </a:solidFill>
              <a:cs typeface="Calibri"/>
            </a:endParaRPr>
          </a:p>
          <a:p>
            <a:pPr marL="0" indent="0">
              <a:buNone/>
            </a:pPr>
            <a:r>
              <a:rPr lang="en-US" dirty="0">
                <a:solidFill>
                  <a:schemeClr val="bg1"/>
                </a:solidFill>
                <a:cs typeface="Calibri"/>
              </a:rPr>
              <a:t>Class Teachers: </a:t>
            </a:r>
            <a:r>
              <a:rPr lang="en-US" dirty="0" err="1">
                <a:solidFill>
                  <a:schemeClr val="bg1"/>
                </a:solidFill>
                <a:cs typeface="Calibri"/>
              </a:rPr>
              <a:t>Mrs</a:t>
            </a:r>
            <a:r>
              <a:rPr lang="en-US" dirty="0">
                <a:solidFill>
                  <a:schemeClr val="bg1"/>
                </a:solidFill>
                <a:cs typeface="Calibri"/>
              </a:rPr>
              <a:t> J Harris &amp;</a:t>
            </a:r>
          </a:p>
          <a:p>
            <a:pPr marL="0" indent="0">
              <a:buNone/>
            </a:pPr>
            <a:r>
              <a:rPr lang="en-US" dirty="0">
                <a:solidFill>
                  <a:schemeClr val="bg1"/>
                </a:solidFill>
                <a:cs typeface="Calibri"/>
              </a:rPr>
              <a:t>                           </a:t>
            </a:r>
            <a:r>
              <a:rPr lang="en-US" dirty="0" err="1">
                <a:solidFill>
                  <a:schemeClr val="bg1"/>
                </a:solidFill>
                <a:cs typeface="Calibri"/>
              </a:rPr>
              <a:t>Mrs</a:t>
            </a:r>
            <a:r>
              <a:rPr lang="en-US" dirty="0">
                <a:solidFill>
                  <a:schemeClr val="bg1"/>
                </a:solidFill>
                <a:cs typeface="Calibri"/>
              </a:rPr>
              <a:t> J Duffy</a:t>
            </a:r>
          </a:p>
          <a:p>
            <a:pPr marL="0" indent="0">
              <a:buNone/>
            </a:pPr>
            <a:r>
              <a:rPr lang="en-US" dirty="0">
                <a:solidFill>
                  <a:schemeClr val="bg1"/>
                </a:solidFill>
                <a:ea typeface="Cambria"/>
                <a:cs typeface="Calibri"/>
              </a:rPr>
              <a:t>Supported by Miss C Broadbent</a:t>
            </a:r>
            <a:endParaRPr lang="en-US" dirty="0">
              <a:solidFill>
                <a:schemeClr val="bg1"/>
              </a:solidFill>
              <a:highlight>
                <a:srgbClr val="FFFF00"/>
              </a:highlight>
              <a:ea typeface="Cambria"/>
              <a:cs typeface="Calibri"/>
            </a:endParaRPr>
          </a:p>
          <a:p>
            <a:pPr marL="0" indent="0">
              <a:buNone/>
            </a:pPr>
            <a:r>
              <a:rPr lang="en-US" dirty="0">
                <a:solidFill>
                  <a:schemeClr val="bg1"/>
                </a:solidFill>
                <a:ea typeface="Cambria"/>
                <a:cs typeface="Calibri"/>
              </a:rPr>
              <a:t>Supported by Miss S </a:t>
            </a:r>
            <a:r>
              <a:rPr lang="en-US" dirty="0" err="1">
                <a:solidFill>
                  <a:schemeClr val="bg1"/>
                </a:solidFill>
                <a:ea typeface="Cambria"/>
                <a:cs typeface="Calibri"/>
              </a:rPr>
              <a:t>Bellusci</a:t>
            </a:r>
            <a:endParaRPr lang="en-US" dirty="0">
              <a:solidFill>
                <a:schemeClr val="bg1"/>
              </a:solidFill>
              <a:ea typeface="Cambria"/>
              <a:cs typeface="Calibri"/>
            </a:endParaRPr>
          </a:p>
          <a:p>
            <a:endParaRPr lang="en-US" sz="2000" dirty="0">
              <a:solidFill>
                <a:srgbClr val="FFFFFF"/>
              </a:solidFill>
              <a:latin typeface="Cambria"/>
              <a:ea typeface="Cambria"/>
              <a:cs typeface="Calibri"/>
            </a:endParaRPr>
          </a:p>
        </p:txBody>
      </p:sp>
    </p:spTree>
    <p:extLst>
      <p:ext uri="{BB962C8B-B14F-4D97-AF65-F5344CB8AC3E}">
        <p14:creationId xmlns:p14="http://schemas.microsoft.com/office/powerpoint/2010/main" val="309404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F2AF011-2263-23DC-997A-6D5A7CC03E0D}"/>
              </a:ext>
            </a:extLst>
          </p:cNvPr>
          <p:cNvSpPr/>
          <p:nvPr/>
        </p:nvSpPr>
        <p:spPr>
          <a:xfrm>
            <a:off x="0" y="3278"/>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02CB166-231D-7876-F5DF-9B0D1E4A68C0}"/>
              </a:ext>
            </a:extLst>
          </p:cNvPr>
          <p:cNvSpPr txBox="1"/>
          <p:nvPr/>
        </p:nvSpPr>
        <p:spPr>
          <a:xfrm>
            <a:off x="2554357" y="99391"/>
            <a:ext cx="4054443" cy="707886"/>
          </a:xfrm>
          <a:prstGeom prst="rect">
            <a:avLst/>
          </a:prstGeom>
          <a:noFill/>
        </p:spPr>
        <p:txBody>
          <a:bodyPr wrap="none" rtlCol="0">
            <a:spAutoFit/>
          </a:bodyPr>
          <a:lstStyle/>
          <a:p>
            <a:r>
              <a:rPr lang="en-US" sz="4000" dirty="0"/>
              <a:t>Key Dates for Year </a:t>
            </a:r>
          </a:p>
        </p:txBody>
      </p:sp>
      <p:sp>
        <p:nvSpPr>
          <p:cNvPr id="6" name="TextBox 5">
            <a:extLst>
              <a:ext uri="{FF2B5EF4-FFF2-40B4-BE49-F238E27FC236}">
                <a16:creationId xmlns:a16="http://schemas.microsoft.com/office/drawing/2014/main" id="{B1E19BC4-07C8-CF1B-1199-5D578643A52D}"/>
              </a:ext>
            </a:extLst>
          </p:cNvPr>
          <p:cNvSpPr txBox="1"/>
          <p:nvPr/>
        </p:nvSpPr>
        <p:spPr>
          <a:xfrm>
            <a:off x="2554357" y="1113182"/>
            <a:ext cx="6003438" cy="3416320"/>
          </a:xfrm>
          <a:prstGeom prst="rect">
            <a:avLst/>
          </a:prstGeom>
          <a:noFill/>
        </p:spPr>
        <p:txBody>
          <a:bodyPr wrap="none" rtlCol="0">
            <a:spAutoFit/>
          </a:bodyPr>
          <a:lstStyle/>
          <a:p>
            <a:r>
              <a:rPr lang="en-US" dirty="0"/>
              <a:t>Friday 29</a:t>
            </a:r>
            <a:r>
              <a:rPr lang="en-US" baseline="30000" dirty="0"/>
              <a:t>th</a:t>
            </a:r>
            <a:r>
              <a:rPr lang="en-US" dirty="0"/>
              <a:t> September-  THE GREAT KENNINGTON BAKE OFF!</a:t>
            </a:r>
          </a:p>
          <a:p>
            <a:endParaRPr lang="en-US" dirty="0"/>
          </a:p>
          <a:p>
            <a:r>
              <a:rPr lang="en-US" dirty="0"/>
              <a:t>Thursday 19</a:t>
            </a:r>
            <a:r>
              <a:rPr lang="en-US" baseline="30000" dirty="0"/>
              <a:t>th</a:t>
            </a:r>
            <a:r>
              <a:rPr lang="en-US" dirty="0"/>
              <a:t> October – Halloween Disco</a:t>
            </a:r>
          </a:p>
          <a:p>
            <a:endParaRPr lang="en-US" dirty="0"/>
          </a:p>
          <a:p>
            <a:r>
              <a:rPr lang="en-US" dirty="0"/>
              <a:t>Friday 20</a:t>
            </a:r>
            <a:r>
              <a:rPr lang="en-US" baseline="30000" dirty="0"/>
              <a:t>th</a:t>
            </a:r>
            <a:r>
              <a:rPr lang="en-US" dirty="0"/>
              <a:t> October- Break up for half term</a:t>
            </a:r>
          </a:p>
          <a:p>
            <a:endParaRPr lang="en-US" dirty="0"/>
          </a:p>
          <a:p>
            <a:r>
              <a:rPr lang="en-US" dirty="0"/>
              <a:t>Tuesday 31</a:t>
            </a:r>
            <a:r>
              <a:rPr lang="en-US" baseline="30000" dirty="0"/>
              <a:t>st</a:t>
            </a:r>
            <a:r>
              <a:rPr lang="en-US" dirty="0"/>
              <a:t> October- Return to school after half term</a:t>
            </a:r>
          </a:p>
          <a:p>
            <a:endParaRPr lang="en-US" dirty="0"/>
          </a:p>
          <a:p>
            <a:endParaRPr lang="en-US" dirty="0"/>
          </a:p>
          <a:p>
            <a:endParaRPr lang="en-US" dirty="0"/>
          </a:p>
          <a:p>
            <a:r>
              <a:rPr lang="en-US" dirty="0"/>
              <a:t>Oak class ‘Stay and learn’ coffee morning- date to be arranged</a:t>
            </a:r>
          </a:p>
          <a:p>
            <a:r>
              <a:rPr lang="en-US" dirty="0"/>
              <a:t>Phonics meeting for parents- date to be arranged</a:t>
            </a:r>
          </a:p>
        </p:txBody>
      </p:sp>
    </p:spTree>
    <p:extLst>
      <p:ext uri="{BB962C8B-B14F-4D97-AF65-F5344CB8AC3E}">
        <p14:creationId xmlns:p14="http://schemas.microsoft.com/office/powerpoint/2010/main" val="1502850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78238C9-826E-90F0-9A49-F7BA5E56A605}"/>
              </a:ext>
            </a:extLst>
          </p:cNvPr>
          <p:cNvSpPr/>
          <p:nvPr/>
        </p:nvSpPr>
        <p:spPr>
          <a:xfrm>
            <a:off x="0" y="5883966"/>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C769B7B-4383-D5A7-EF21-9BC6CFFA51AB}"/>
              </a:ext>
            </a:extLst>
          </p:cNvPr>
          <p:cNvSpPr txBox="1"/>
          <p:nvPr/>
        </p:nvSpPr>
        <p:spPr>
          <a:xfrm>
            <a:off x="874644" y="218517"/>
            <a:ext cx="11221278" cy="523220"/>
          </a:xfrm>
          <a:prstGeom prst="rect">
            <a:avLst/>
          </a:prstGeom>
          <a:noFill/>
        </p:spPr>
        <p:txBody>
          <a:bodyPr wrap="square">
            <a:spAutoFit/>
          </a:bodyPr>
          <a:lstStyle/>
          <a:p>
            <a:r>
              <a:rPr lang="en-US" sz="2800" b="1" u="sng" dirty="0">
                <a:ea typeface="Cambria"/>
                <a:cs typeface="Calibri Light"/>
              </a:rPr>
              <a:t>How will you let me know how my child is doing throughout the year? </a:t>
            </a:r>
            <a:endParaRPr lang="en-US" sz="2800" dirty="0"/>
          </a:p>
        </p:txBody>
      </p:sp>
      <p:sp>
        <p:nvSpPr>
          <p:cNvPr id="9" name="TextBox 8">
            <a:extLst>
              <a:ext uri="{FF2B5EF4-FFF2-40B4-BE49-F238E27FC236}">
                <a16:creationId xmlns:a16="http://schemas.microsoft.com/office/drawing/2014/main" id="{3E621206-CCD3-4317-7890-17D5F7556A31}"/>
              </a:ext>
            </a:extLst>
          </p:cNvPr>
          <p:cNvSpPr txBox="1"/>
          <p:nvPr/>
        </p:nvSpPr>
        <p:spPr>
          <a:xfrm>
            <a:off x="874644" y="1281526"/>
            <a:ext cx="10137913" cy="4154984"/>
          </a:xfrm>
          <a:prstGeom prst="rect">
            <a:avLst/>
          </a:prstGeom>
          <a:noFill/>
        </p:spPr>
        <p:txBody>
          <a:bodyPr wrap="square">
            <a:spAutoFit/>
          </a:bodyPr>
          <a:lstStyle/>
          <a:p>
            <a:pPr marL="0" indent="0">
              <a:buNone/>
            </a:pPr>
            <a:r>
              <a:rPr lang="en-US" sz="2400" dirty="0">
                <a:ea typeface="+mn-lt"/>
                <a:cs typeface="+mn-lt"/>
              </a:rPr>
              <a:t>1  Sharing the curriculum and lesson content with you via class information sheets.</a:t>
            </a:r>
          </a:p>
          <a:p>
            <a:pPr marL="0" indent="0">
              <a:buNone/>
            </a:pPr>
            <a:endParaRPr lang="en-US" sz="2400" dirty="0">
              <a:ea typeface="+mn-lt"/>
              <a:cs typeface="+mn-lt"/>
            </a:endParaRPr>
          </a:p>
          <a:p>
            <a:pPr marL="0" indent="0">
              <a:buNone/>
            </a:pPr>
            <a:r>
              <a:rPr lang="en-US" sz="2400" dirty="0">
                <a:ea typeface="+mn-lt"/>
                <a:cs typeface="+mn-lt"/>
              </a:rPr>
              <a:t>2. Via parents' evenings and the summer term school report.  </a:t>
            </a:r>
          </a:p>
          <a:p>
            <a:pPr marL="0" indent="0">
              <a:buNone/>
            </a:pPr>
            <a:endParaRPr lang="en-US" sz="2400" dirty="0">
              <a:ea typeface="+mn-lt"/>
              <a:cs typeface="+mn-lt"/>
            </a:endParaRPr>
          </a:p>
          <a:p>
            <a:pPr marL="0" indent="0">
              <a:buNone/>
            </a:pPr>
            <a:r>
              <a:rPr lang="en-US" sz="2400" dirty="0">
                <a:ea typeface="+mn-lt"/>
                <a:cs typeface="+mn-lt"/>
              </a:rPr>
              <a:t>3. By sharing assessment information with you via Pupil Information Sheets</a:t>
            </a:r>
          </a:p>
          <a:p>
            <a:pPr marL="0" indent="0">
              <a:buNone/>
            </a:pPr>
            <a:endParaRPr lang="en-US" sz="2400" dirty="0">
              <a:ea typeface="+mn-lt"/>
              <a:cs typeface="+mn-lt"/>
            </a:endParaRPr>
          </a:p>
          <a:p>
            <a:pPr marL="0" indent="0">
              <a:buNone/>
            </a:pPr>
            <a:r>
              <a:rPr lang="en-US" sz="2400" dirty="0">
                <a:ea typeface="+mn-lt"/>
                <a:cs typeface="+mn-lt"/>
              </a:rPr>
              <a:t>4. Through informal communication at the doors and via phone or email when needed. </a:t>
            </a:r>
            <a:endParaRPr lang="en-US" sz="2400" dirty="0">
              <a:ea typeface="Cambria"/>
              <a:cs typeface="+mn-lt"/>
            </a:endParaRPr>
          </a:p>
          <a:p>
            <a:pPr marL="0" indent="0">
              <a:buNone/>
            </a:pPr>
            <a:endParaRPr lang="en-US" sz="2400" dirty="0">
              <a:ea typeface="Cambria"/>
              <a:cs typeface="Calibri"/>
            </a:endParaRPr>
          </a:p>
          <a:p>
            <a:pPr marL="0" indent="0">
              <a:buNone/>
            </a:pPr>
            <a:r>
              <a:rPr lang="en-US" sz="2400" dirty="0">
                <a:ea typeface="Cambria"/>
                <a:cs typeface="Calibri"/>
              </a:rPr>
              <a:t>Parents of children with SEND have additional review points during the year.</a:t>
            </a:r>
          </a:p>
        </p:txBody>
      </p:sp>
    </p:spTree>
    <p:extLst>
      <p:ext uri="{BB962C8B-B14F-4D97-AF65-F5344CB8AC3E}">
        <p14:creationId xmlns:p14="http://schemas.microsoft.com/office/powerpoint/2010/main" val="3494317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521B9-7228-CF40-84EF-692E5168F109}"/>
              </a:ext>
            </a:extLst>
          </p:cNvPr>
          <p:cNvSpPr/>
          <p:nvPr/>
        </p:nvSpPr>
        <p:spPr>
          <a:xfrm>
            <a:off x="0" y="3278"/>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5F70661-6A71-35BD-E2D7-F4C51B2323BC}"/>
              </a:ext>
            </a:extLst>
          </p:cNvPr>
          <p:cNvSpPr txBox="1"/>
          <p:nvPr/>
        </p:nvSpPr>
        <p:spPr>
          <a:xfrm>
            <a:off x="2554356" y="79512"/>
            <a:ext cx="4232569" cy="707886"/>
          </a:xfrm>
          <a:prstGeom prst="rect">
            <a:avLst/>
          </a:prstGeom>
          <a:noFill/>
        </p:spPr>
        <p:txBody>
          <a:bodyPr wrap="none" rtlCol="0">
            <a:spAutoFit/>
          </a:bodyPr>
          <a:lstStyle/>
          <a:p>
            <a:r>
              <a:rPr lang="en-US" sz="4000" dirty="0"/>
              <a:t>Resolving Problems</a:t>
            </a:r>
          </a:p>
        </p:txBody>
      </p:sp>
      <p:sp>
        <p:nvSpPr>
          <p:cNvPr id="7" name="TextBox 6">
            <a:extLst>
              <a:ext uri="{FF2B5EF4-FFF2-40B4-BE49-F238E27FC236}">
                <a16:creationId xmlns:a16="http://schemas.microsoft.com/office/drawing/2014/main" id="{EBBFA94F-CD53-2D20-9720-CBCE81961F26}"/>
              </a:ext>
            </a:extLst>
          </p:cNvPr>
          <p:cNvSpPr txBox="1"/>
          <p:nvPr/>
        </p:nvSpPr>
        <p:spPr>
          <a:xfrm>
            <a:off x="2554356" y="921171"/>
            <a:ext cx="8967581" cy="923330"/>
          </a:xfrm>
          <a:prstGeom prst="rect">
            <a:avLst/>
          </a:prstGeom>
          <a:noFill/>
        </p:spPr>
        <p:txBody>
          <a:bodyPr wrap="square">
            <a:spAutoFit/>
          </a:bodyPr>
          <a:lstStyle/>
          <a:p>
            <a:pPr marL="0" indent="0">
              <a:buNone/>
            </a:pPr>
            <a:r>
              <a:rPr lang="en-US" dirty="0">
                <a:ea typeface="Cambria"/>
                <a:cs typeface="Calibri" panose="020F0502020204030204"/>
              </a:rPr>
              <a:t>We wish for a smooth year for each and every child and family but it is inevitable that at times, issues and complexities may arise. It is in everybody's interest that these are dealt with quickly and effectively. Our process for supporting families to resolve problems is outlined here: </a:t>
            </a:r>
            <a:endParaRPr lang="en-US" dirty="0">
              <a:cs typeface="Calibri" panose="020F0502020204030204"/>
            </a:endParaRPr>
          </a:p>
        </p:txBody>
      </p:sp>
      <p:sp>
        <p:nvSpPr>
          <p:cNvPr id="9" name="TextBox 8">
            <a:extLst>
              <a:ext uri="{FF2B5EF4-FFF2-40B4-BE49-F238E27FC236}">
                <a16:creationId xmlns:a16="http://schemas.microsoft.com/office/drawing/2014/main" id="{C2201B4A-A98C-6477-4FA4-0E2666E90944}"/>
              </a:ext>
            </a:extLst>
          </p:cNvPr>
          <p:cNvSpPr txBox="1"/>
          <p:nvPr/>
        </p:nvSpPr>
        <p:spPr>
          <a:xfrm>
            <a:off x="3743666" y="2427008"/>
            <a:ext cx="156721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rPr>
              <a:t>Class Teacher</a:t>
            </a:r>
            <a:endParaRPr lang="en-US" dirty="0">
              <a:ea typeface="Cambria"/>
              <a:cs typeface="Calibri"/>
            </a:endParaRPr>
          </a:p>
        </p:txBody>
      </p:sp>
      <p:sp>
        <p:nvSpPr>
          <p:cNvPr id="12" name="TextBox 11">
            <a:extLst>
              <a:ext uri="{FF2B5EF4-FFF2-40B4-BE49-F238E27FC236}">
                <a16:creationId xmlns:a16="http://schemas.microsoft.com/office/drawing/2014/main" id="{989A7614-C17C-8238-47D5-172011417DBC}"/>
              </a:ext>
            </a:extLst>
          </p:cNvPr>
          <p:cNvSpPr txBox="1"/>
          <p:nvPr/>
        </p:nvSpPr>
        <p:spPr>
          <a:xfrm>
            <a:off x="5530086" y="3187029"/>
            <a:ext cx="2669697"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rPr>
              <a:t>Key Stage Leaders</a:t>
            </a:r>
          </a:p>
          <a:p>
            <a:pPr algn="ctr"/>
            <a:r>
              <a:rPr lang="en-US" sz="1400" dirty="0">
                <a:cs typeface="Calibri" panose="020F0502020204030204"/>
              </a:rPr>
              <a:t>(KS1 </a:t>
            </a:r>
            <a:r>
              <a:rPr lang="en-US" sz="1400" dirty="0" err="1">
                <a:cs typeface="Calibri" panose="020F0502020204030204"/>
              </a:rPr>
              <a:t>Mr</a:t>
            </a:r>
            <a:r>
              <a:rPr lang="en-US" sz="1400" dirty="0">
                <a:cs typeface="Calibri" panose="020F0502020204030204"/>
              </a:rPr>
              <a:t> Sudell, KS2 </a:t>
            </a:r>
            <a:r>
              <a:rPr lang="en-US" sz="1400" dirty="0" err="1">
                <a:cs typeface="Calibri" panose="020F0502020204030204"/>
              </a:rPr>
              <a:t>Mrs</a:t>
            </a:r>
            <a:r>
              <a:rPr lang="en-US" sz="1400" dirty="0">
                <a:cs typeface="Calibri" panose="020F0502020204030204"/>
              </a:rPr>
              <a:t> Riley)</a:t>
            </a:r>
          </a:p>
        </p:txBody>
      </p:sp>
      <p:sp>
        <p:nvSpPr>
          <p:cNvPr id="13" name="TextBox 12">
            <a:extLst>
              <a:ext uri="{FF2B5EF4-FFF2-40B4-BE49-F238E27FC236}">
                <a16:creationId xmlns:a16="http://schemas.microsoft.com/office/drawing/2014/main" id="{5512B806-B483-7F92-CE30-C9D1B0D54C84}"/>
              </a:ext>
            </a:extLst>
          </p:cNvPr>
          <p:cNvSpPr txBox="1"/>
          <p:nvPr/>
        </p:nvSpPr>
        <p:spPr>
          <a:xfrm>
            <a:off x="7564523" y="4090362"/>
            <a:ext cx="192366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cs typeface="Calibri"/>
              </a:rPr>
              <a:t>Deputy Head</a:t>
            </a:r>
          </a:p>
          <a:p>
            <a:pPr algn="ctr"/>
            <a:r>
              <a:rPr lang="en-US" sz="1400" dirty="0" err="1">
                <a:cs typeface="Calibri"/>
              </a:rPr>
              <a:t>Mrs</a:t>
            </a:r>
            <a:r>
              <a:rPr lang="en-US" sz="1400" dirty="0">
                <a:cs typeface="Calibri"/>
              </a:rPr>
              <a:t> Duffy</a:t>
            </a:r>
            <a:endParaRPr lang="en-US" sz="1400" dirty="0"/>
          </a:p>
        </p:txBody>
      </p:sp>
      <p:sp>
        <p:nvSpPr>
          <p:cNvPr id="14" name="TextBox 13">
            <a:extLst>
              <a:ext uri="{FF2B5EF4-FFF2-40B4-BE49-F238E27FC236}">
                <a16:creationId xmlns:a16="http://schemas.microsoft.com/office/drawing/2014/main" id="{60D84C34-8708-2AC3-1171-C1006391E019}"/>
              </a:ext>
            </a:extLst>
          </p:cNvPr>
          <p:cNvSpPr txBox="1"/>
          <p:nvPr/>
        </p:nvSpPr>
        <p:spPr>
          <a:xfrm>
            <a:off x="9210331" y="4993695"/>
            <a:ext cx="214685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cs typeface="Calibri"/>
              </a:rPr>
              <a:t>Head Teacher</a:t>
            </a:r>
            <a:endParaRPr lang="en-US" sz="1100" dirty="0">
              <a:cs typeface="Calibri" panose="020F0502020204030204"/>
            </a:endParaRPr>
          </a:p>
        </p:txBody>
      </p:sp>
      <p:sp>
        <p:nvSpPr>
          <p:cNvPr id="17" name="Bent Up Arrow 16">
            <a:extLst>
              <a:ext uri="{FF2B5EF4-FFF2-40B4-BE49-F238E27FC236}">
                <a16:creationId xmlns:a16="http://schemas.microsoft.com/office/drawing/2014/main" id="{F5868D08-C842-C970-6CC5-0CF0C9F4F238}"/>
              </a:ext>
            </a:extLst>
          </p:cNvPr>
          <p:cNvSpPr/>
          <p:nvPr/>
        </p:nvSpPr>
        <p:spPr>
          <a:xfrm rot="5400000">
            <a:off x="4768153" y="2611565"/>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Bent Up Arrow 17">
            <a:extLst>
              <a:ext uri="{FF2B5EF4-FFF2-40B4-BE49-F238E27FC236}">
                <a16:creationId xmlns:a16="http://schemas.microsoft.com/office/drawing/2014/main" id="{9A19E9C9-8E36-C96E-460E-4D5BE06734BD}"/>
              </a:ext>
            </a:extLst>
          </p:cNvPr>
          <p:cNvSpPr/>
          <p:nvPr/>
        </p:nvSpPr>
        <p:spPr>
          <a:xfrm rot="5400000">
            <a:off x="6927887" y="3530924"/>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Bent Up Arrow 18">
            <a:extLst>
              <a:ext uri="{FF2B5EF4-FFF2-40B4-BE49-F238E27FC236}">
                <a16:creationId xmlns:a16="http://schemas.microsoft.com/office/drawing/2014/main" id="{BE636D69-4966-551E-3AFE-B4F978C6ECDD}"/>
              </a:ext>
            </a:extLst>
          </p:cNvPr>
          <p:cNvSpPr/>
          <p:nvPr/>
        </p:nvSpPr>
        <p:spPr>
          <a:xfrm rot="5400000">
            <a:off x="8600974" y="4429649"/>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E634B33C-4505-2CF8-A7F1-56E3A4D10A93}"/>
              </a:ext>
            </a:extLst>
          </p:cNvPr>
          <p:cNvSpPr txBox="1"/>
          <p:nvPr/>
        </p:nvSpPr>
        <p:spPr>
          <a:xfrm>
            <a:off x="4670640" y="6017665"/>
            <a:ext cx="5409430" cy="369332"/>
          </a:xfrm>
          <a:prstGeom prst="rect">
            <a:avLst/>
          </a:prstGeom>
          <a:noFill/>
        </p:spPr>
        <p:txBody>
          <a:bodyPr wrap="none" rtlCol="0">
            <a:spAutoFit/>
          </a:bodyPr>
          <a:lstStyle/>
          <a:p>
            <a:r>
              <a:rPr lang="en-US" dirty="0"/>
              <a:t>If the issue concerns SEND our SENCo is </a:t>
            </a:r>
            <a:r>
              <a:rPr lang="en-US" dirty="0" err="1"/>
              <a:t>Mrs</a:t>
            </a:r>
            <a:r>
              <a:rPr lang="en-US" dirty="0"/>
              <a:t> Richardson</a:t>
            </a:r>
          </a:p>
        </p:txBody>
      </p:sp>
    </p:spTree>
    <p:extLst>
      <p:ext uri="{BB962C8B-B14F-4D97-AF65-F5344CB8AC3E}">
        <p14:creationId xmlns:p14="http://schemas.microsoft.com/office/powerpoint/2010/main" val="1472097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764A222-BD97-D310-0109-4E8DC727D3C6}"/>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F40A91A-DF4B-B4D3-0DF8-916ED53957A3}"/>
              </a:ext>
            </a:extLst>
          </p:cNvPr>
          <p:cNvSpPr txBox="1"/>
          <p:nvPr/>
        </p:nvSpPr>
        <p:spPr>
          <a:xfrm>
            <a:off x="4969566" y="0"/>
            <a:ext cx="4691541" cy="769441"/>
          </a:xfrm>
          <a:prstGeom prst="rect">
            <a:avLst/>
          </a:prstGeom>
          <a:noFill/>
        </p:spPr>
        <p:txBody>
          <a:bodyPr wrap="none" rtlCol="0">
            <a:spAutoFit/>
          </a:bodyPr>
          <a:lstStyle/>
          <a:p>
            <a:r>
              <a:rPr lang="en-US" sz="4400" dirty="0"/>
              <a:t>Celebrating Success</a:t>
            </a:r>
          </a:p>
        </p:txBody>
      </p:sp>
      <p:sp>
        <p:nvSpPr>
          <p:cNvPr id="6" name="TextBox 5">
            <a:extLst>
              <a:ext uri="{FF2B5EF4-FFF2-40B4-BE49-F238E27FC236}">
                <a16:creationId xmlns:a16="http://schemas.microsoft.com/office/drawing/2014/main" id="{ACD1D42F-E4BE-E1A0-B61C-B929F9AF695F}"/>
              </a:ext>
            </a:extLst>
          </p:cNvPr>
          <p:cNvSpPr txBox="1"/>
          <p:nvPr/>
        </p:nvSpPr>
        <p:spPr>
          <a:xfrm>
            <a:off x="685801" y="1689652"/>
            <a:ext cx="8865704" cy="3816429"/>
          </a:xfrm>
          <a:prstGeom prst="rect">
            <a:avLst/>
          </a:prstGeom>
          <a:noFill/>
        </p:spPr>
        <p:txBody>
          <a:bodyPr wrap="square" rtlCol="0">
            <a:spAutoFit/>
          </a:bodyPr>
          <a:lstStyle/>
          <a:p>
            <a:r>
              <a:rPr lang="en-US" sz="2800" dirty="0"/>
              <a:t>We celebrate success and effort in many ways at </a:t>
            </a:r>
            <a:r>
              <a:rPr lang="en-US" sz="2800" dirty="0" err="1"/>
              <a:t>Kennington</a:t>
            </a:r>
            <a:r>
              <a:rPr lang="en-US" sz="2800" dirty="0"/>
              <a:t>. These include:</a:t>
            </a:r>
          </a:p>
          <a:p>
            <a:endParaRPr lang="en-US" sz="2800" dirty="0"/>
          </a:p>
          <a:p>
            <a:pPr marL="285750" indent="-285750">
              <a:buFont typeface="Arial" panose="020B0604020202020204" pitchFamily="34" charset="0"/>
              <a:buChar char="•"/>
            </a:pPr>
            <a:r>
              <a:rPr lang="en-US" sz="2800" dirty="0"/>
              <a:t>Certificates</a:t>
            </a:r>
          </a:p>
          <a:p>
            <a:pPr marL="285750" indent="-285750">
              <a:buFont typeface="Arial" panose="020B0604020202020204" pitchFamily="34" charset="0"/>
              <a:buChar char="•"/>
            </a:pPr>
            <a:r>
              <a:rPr lang="en-US" sz="2800" dirty="0"/>
              <a:t>Dojos</a:t>
            </a:r>
          </a:p>
          <a:p>
            <a:pPr marL="285750" indent="-285750">
              <a:buFont typeface="Arial" panose="020B0604020202020204" pitchFamily="34" charset="0"/>
              <a:buChar char="•"/>
            </a:pPr>
            <a:r>
              <a:rPr lang="en-US" sz="2800" dirty="0"/>
              <a:t>Verbal Praise</a:t>
            </a:r>
          </a:p>
          <a:p>
            <a:pPr marL="285750" indent="-285750">
              <a:buFont typeface="Arial" panose="020B0604020202020204" pitchFamily="34" charset="0"/>
              <a:buChar char="•"/>
            </a:pPr>
            <a:r>
              <a:rPr lang="en-US" sz="2800" dirty="0"/>
              <a:t>Awards Assemblies</a:t>
            </a:r>
          </a:p>
          <a:p>
            <a:pPr marL="285750" indent="-285750">
              <a:buFont typeface="Arial" panose="020B0604020202020204" pitchFamily="34" charset="0"/>
              <a:buChar char="•"/>
            </a:pPr>
            <a:r>
              <a:rPr lang="en-US" sz="2800" dirty="0"/>
              <a:t>Book Tokens for the Book Machine</a:t>
            </a:r>
          </a:p>
          <a:p>
            <a:endParaRPr lang="en-US" dirty="0"/>
          </a:p>
        </p:txBody>
      </p:sp>
    </p:spTree>
    <p:extLst>
      <p:ext uri="{BB962C8B-B14F-4D97-AF65-F5344CB8AC3E}">
        <p14:creationId xmlns:p14="http://schemas.microsoft.com/office/powerpoint/2010/main" val="3880543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BB3D015-4950-7CC0-5E2E-618E742B5246}"/>
              </a:ext>
            </a:extLst>
          </p:cNvPr>
          <p:cNvSpPr/>
          <p:nvPr/>
        </p:nvSpPr>
        <p:spPr>
          <a:xfrm>
            <a:off x="0" y="5883966"/>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823DD10-752F-7502-3B8D-AC66AD21ACE5}"/>
              </a:ext>
            </a:extLst>
          </p:cNvPr>
          <p:cNvSpPr txBox="1"/>
          <p:nvPr/>
        </p:nvSpPr>
        <p:spPr>
          <a:xfrm>
            <a:off x="3529207" y="1500808"/>
            <a:ext cx="5133585" cy="3662541"/>
          </a:xfrm>
          <a:prstGeom prst="rect">
            <a:avLst/>
          </a:prstGeom>
          <a:noFill/>
        </p:spPr>
        <p:txBody>
          <a:bodyPr wrap="none" rtlCol="0">
            <a:spAutoFit/>
          </a:bodyPr>
          <a:lstStyle/>
          <a:p>
            <a:pPr algn="ctr"/>
            <a:r>
              <a:rPr lang="en-US" sz="6600" dirty="0"/>
              <a:t>Any Questions</a:t>
            </a:r>
          </a:p>
          <a:p>
            <a:pPr algn="ctr"/>
            <a:r>
              <a:rPr lang="en-US" sz="16600" dirty="0"/>
              <a:t>?</a:t>
            </a:r>
          </a:p>
        </p:txBody>
      </p:sp>
    </p:spTree>
    <p:extLst>
      <p:ext uri="{BB962C8B-B14F-4D97-AF65-F5344CB8AC3E}">
        <p14:creationId xmlns:p14="http://schemas.microsoft.com/office/powerpoint/2010/main" val="944377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DB7D181-8C1B-7628-4FF0-921E9548FB7E}"/>
              </a:ext>
            </a:extLst>
          </p:cNvPr>
          <p:cNvSpPr/>
          <p:nvPr/>
        </p:nvSpPr>
        <p:spPr>
          <a:xfrm>
            <a:off x="0" y="0"/>
            <a:ext cx="547646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2684232-1070-2919-3F5F-E80E75CFDE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70930" y="488602"/>
            <a:ext cx="5572056" cy="5880796"/>
          </a:xfrm>
          <a:prstGeom prst="rect">
            <a:avLst/>
          </a:prstGeom>
        </p:spPr>
      </p:pic>
      <p:sp>
        <p:nvSpPr>
          <p:cNvPr id="5" name="Title 1">
            <a:extLst>
              <a:ext uri="{FF2B5EF4-FFF2-40B4-BE49-F238E27FC236}">
                <a16:creationId xmlns:a16="http://schemas.microsoft.com/office/drawing/2014/main" id="{473D9E3A-2CDF-72B8-5258-6D599F052637}"/>
              </a:ext>
            </a:extLst>
          </p:cNvPr>
          <p:cNvSpPr txBox="1">
            <a:spLocks/>
          </p:cNvSpPr>
          <p:nvPr/>
        </p:nvSpPr>
        <p:spPr>
          <a:xfrm>
            <a:off x="305627" y="488602"/>
            <a:ext cx="4865205" cy="540688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u="sng" dirty="0">
                <a:solidFill>
                  <a:schemeClr val="bg1"/>
                </a:solidFill>
                <a:latin typeface="+mn-lt"/>
                <a:ea typeface="Cambria"/>
              </a:rPr>
              <a:t>Thank you for coming to meet us this afternoon and we look forward to a great year working together!</a:t>
            </a:r>
          </a:p>
        </p:txBody>
      </p:sp>
    </p:spTree>
    <p:extLst>
      <p:ext uri="{BB962C8B-B14F-4D97-AF65-F5344CB8AC3E}">
        <p14:creationId xmlns:p14="http://schemas.microsoft.com/office/powerpoint/2010/main" val="2842705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99E39-F094-1BC6-3B35-87D0295F66BA}"/>
              </a:ext>
            </a:extLst>
          </p:cNvPr>
          <p:cNvSpPr>
            <a:spLocks noGrp="1"/>
          </p:cNvSpPr>
          <p:nvPr>
            <p:ph type="title"/>
          </p:nvPr>
        </p:nvSpPr>
        <p:spPr>
          <a:xfrm>
            <a:off x="838200" y="585216"/>
            <a:ext cx="10515600" cy="1325563"/>
          </a:xfrm>
        </p:spPr>
        <p:txBody>
          <a:bodyPr>
            <a:normAutofit/>
          </a:bodyPr>
          <a:lstStyle/>
          <a:p>
            <a:r>
              <a:rPr lang="en-US">
                <a:solidFill>
                  <a:schemeClr val="bg1"/>
                </a:solidFill>
                <a:cs typeface="Calibri Light"/>
              </a:rPr>
              <a:t>Pupil, family and teacher partnerships</a:t>
            </a:r>
          </a:p>
        </p:txBody>
      </p:sp>
      <p:pic>
        <p:nvPicPr>
          <p:cNvPr id="4" name="Picture 4" descr="Diagram&#10;&#10;Description automatically generated">
            <a:extLst>
              <a:ext uri="{FF2B5EF4-FFF2-40B4-BE49-F238E27FC236}">
                <a16:creationId xmlns:a16="http://schemas.microsoft.com/office/drawing/2014/main" id="{AD8477D9-04E0-41F7-44F8-8831ECDB1A65}"/>
              </a:ext>
            </a:extLst>
          </p:cNvPr>
          <p:cNvPicPr>
            <a:picLocks noChangeAspect="1"/>
          </p:cNvPicPr>
          <p:nvPr/>
        </p:nvPicPr>
        <p:blipFill rotWithShape="1">
          <a:blip r:embed="rId3"/>
          <a:srcRect l="7077" r="7733"/>
          <a:stretch/>
        </p:blipFill>
        <p:spPr>
          <a:xfrm>
            <a:off x="655320" y="2516777"/>
            <a:ext cx="6236208" cy="3660185"/>
          </a:xfrm>
          <a:prstGeom prst="rect">
            <a:avLst/>
          </a:prstGeom>
        </p:spPr>
      </p:pic>
      <p:sp>
        <p:nvSpPr>
          <p:cNvPr id="8" name="Content Placeholder 7">
            <a:extLst>
              <a:ext uri="{FF2B5EF4-FFF2-40B4-BE49-F238E27FC236}">
                <a16:creationId xmlns:a16="http://schemas.microsoft.com/office/drawing/2014/main" id="{A0917602-DEF7-E560-E2C5-2A6A22E3245D}"/>
              </a:ext>
            </a:extLst>
          </p:cNvPr>
          <p:cNvSpPr>
            <a:spLocks noGrp="1"/>
          </p:cNvSpPr>
          <p:nvPr>
            <p:ph idx="1"/>
          </p:nvPr>
        </p:nvSpPr>
        <p:spPr>
          <a:xfrm>
            <a:off x="7546848" y="2516777"/>
            <a:ext cx="3803904" cy="3660185"/>
          </a:xfrm>
        </p:spPr>
        <p:txBody>
          <a:bodyPr anchor="ctr">
            <a:normAutofit/>
          </a:bodyPr>
          <a:lstStyle/>
          <a:p>
            <a:pPr marL="0" indent="0">
              <a:buNone/>
            </a:pPr>
            <a:r>
              <a:rPr lang="en-US" sz="4000" dirty="0">
                <a:ea typeface="Cambria"/>
                <a:cs typeface="Calibri"/>
              </a:rPr>
              <a:t>Your children achieve their full potential when all 3 work work well together. </a:t>
            </a:r>
          </a:p>
          <a:p>
            <a:pPr marL="0" indent="0">
              <a:buNone/>
            </a:pPr>
            <a:endParaRPr lang="en-US" sz="2200" dirty="0">
              <a:latin typeface="Cambria"/>
              <a:ea typeface="Cambria"/>
              <a:cs typeface="Calibri"/>
            </a:endParaRPr>
          </a:p>
        </p:txBody>
      </p:sp>
      <p:sp>
        <p:nvSpPr>
          <p:cNvPr id="6" name="Rectangle 5">
            <a:extLst>
              <a:ext uri="{FF2B5EF4-FFF2-40B4-BE49-F238E27FC236}">
                <a16:creationId xmlns:a16="http://schemas.microsoft.com/office/drawing/2014/main" id="{01A4B372-0ECC-9048-FFA9-2F85556E5A01}"/>
              </a:ext>
            </a:extLst>
          </p:cNvPr>
          <p:cNvSpPr/>
          <p:nvPr/>
        </p:nvSpPr>
        <p:spPr>
          <a:xfrm>
            <a:off x="258417" y="198783"/>
            <a:ext cx="11608905" cy="13815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t>Pupil, family and teacher </a:t>
            </a:r>
            <a:r>
              <a:rPr lang="en-US" sz="5400" dirty="0" err="1"/>
              <a:t>patnerships</a:t>
            </a:r>
            <a:endParaRPr lang="en-US" sz="5400" dirty="0"/>
          </a:p>
        </p:txBody>
      </p:sp>
    </p:spTree>
    <p:extLst>
      <p:ext uri="{BB962C8B-B14F-4D97-AF65-F5344CB8AC3E}">
        <p14:creationId xmlns:p14="http://schemas.microsoft.com/office/powerpoint/2010/main" val="1611494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431FAC77-4DE1-D0C0-3870-245F3C2E8FD8}"/>
              </a:ext>
            </a:extLst>
          </p:cNvPr>
          <p:cNvSpPr/>
          <p:nvPr/>
        </p:nvSpPr>
        <p:spPr>
          <a:xfrm>
            <a:off x="0" y="3278"/>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5">
            <a:extLst>
              <a:ext uri="{FF2B5EF4-FFF2-40B4-BE49-F238E27FC236}">
                <a16:creationId xmlns:a16="http://schemas.microsoft.com/office/drawing/2014/main" id="{4E3F9061-0449-FAAD-EA74-94F19A873212}"/>
              </a:ext>
            </a:extLst>
          </p:cNvPr>
          <p:cNvSpPr txBox="1"/>
          <p:nvPr/>
        </p:nvSpPr>
        <p:spPr>
          <a:xfrm>
            <a:off x="2703610" y="402001"/>
            <a:ext cx="8100060" cy="649605"/>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Children can arrive from 8:35am doors locked at 8:50am. during this time children have the opportunity to practice and consolidate skills.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TextBox 9">
            <a:extLst>
              <a:ext uri="{FF2B5EF4-FFF2-40B4-BE49-F238E27FC236}">
                <a16:creationId xmlns:a16="http://schemas.microsoft.com/office/drawing/2014/main" id="{FA8356B8-D8A3-8D7A-9D5D-B8FDAB2F8841}"/>
              </a:ext>
            </a:extLst>
          </p:cNvPr>
          <p:cNvSpPr txBox="1"/>
          <p:nvPr/>
        </p:nvSpPr>
        <p:spPr>
          <a:xfrm>
            <a:off x="2703610" y="1264222"/>
            <a:ext cx="9451975" cy="928370"/>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Children who are late and arrive after 8:50am or after miss</a:t>
            </a:r>
            <a:r>
              <a:rPr lang="en-US" sz="1800" kern="12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 up to</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20 minutes of learning each day – equating to an hour lost over the course of a week and 37 hours lost in a year. </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P</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unctuality is important at </a:t>
            </a:r>
            <a:r>
              <a:rPr lang="en-US" sz="1800" kern="12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Kennington</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TextBox 7">
            <a:extLst>
              <a:ext uri="{FF2B5EF4-FFF2-40B4-BE49-F238E27FC236}">
                <a16:creationId xmlns:a16="http://schemas.microsoft.com/office/drawing/2014/main" id="{1FCE27FA-7444-A6ED-9DE7-2FE88AE17BD6}"/>
              </a:ext>
            </a:extLst>
          </p:cNvPr>
          <p:cNvSpPr txBox="1"/>
          <p:nvPr/>
        </p:nvSpPr>
        <p:spPr>
          <a:xfrm>
            <a:off x="2703610" y="2551160"/>
            <a:ext cx="6459855" cy="370205"/>
          </a:xfrm>
          <a:prstGeom prst="rect">
            <a:avLst/>
          </a:prstGeom>
          <a:noFill/>
        </p:spPr>
        <p:txBody>
          <a:bodyPr wrap="square">
            <a:spAutoFit/>
          </a:bodyPr>
          <a:lstStyle/>
          <a:p>
            <a:r>
              <a:rPr lang="en-US" sz="18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Formal teaching starts at 8:50.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TextBox 11">
            <a:extLst>
              <a:ext uri="{FF2B5EF4-FFF2-40B4-BE49-F238E27FC236}">
                <a16:creationId xmlns:a16="http://schemas.microsoft.com/office/drawing/2014/main" id="{8E90E15B-F5BA-FE65-B611-3A3DCE982846}"/>
              </a:ext>
            </a:extLst>
          </p:cNvPr>
          <p:cNvSpPr txBox="1"/>
          <p:nvPr/>
        </p:nvSpPr>
        <p:spPr>
          <a:xfrm>
            <a:off x="2703610" y="3284708"/>
            <a:ext cx="9004300" cy="369332"/>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 is on Thursdays. Please ensure children have both indoor and outdoor kits on these days.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8" name="TextBox 13">
            <a:extLst>
              <a:ext uri="{FF2B5EF4-FFF2-40B4-BE49-F238E27FC236}">
                <a16:creationId xmlns:a16="http://schemas.microsoft.com/office/drawing/2014/main" id="{C0AD813D-1545-E6A4-4AFC-960A20D7D8BE}"/>
              </a:ext>
            </a:extLst>
          </p:cNvPr>
          <p:cNvSpPr txBox="1"/>
          <p:nvPr/>
        </p:nvSpPr>
        <p:spPr>
          <a:xfrm>
            <a:off x="2703610" y="4013481"/>
            <a:ext cx="8338820" cy="370205"/>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Water bottles and healthy snacks</a:t>
            </a:r>
            <a:r>
              <a:rPr lang="en-US" sz="1800" kern="12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0" name="TextBox 15">
            <a:extLst>
              <a:ext uri="{FF2B5EF4-FFF2-40B4-BE49-F238E27FC236}">
                <a16:creationId xmlns:a16="http://schemas.microsoft.com/office/drawing/2014/main" id="{A0085B84-A302-A796-CE03-F4FE67EE3763}"/>
              </a:ext>
            </a:extLst>
          </p:cNvPr>
          <p:cNvSpPr txBox="1"/>
          <p:nvPr/>
        </p:nvSpPr>
        <p:spPr>
          <a:xfrm>
            <a:off x="2703610" y="4549676"/>
            <a:ext cx="8100060" cy="2308324"/>
          </a:xfrm>
          <a:prstGeom prst="rect">
            <a:avLst/>
          </a:prstGeom>
          <a:noFill/>
        </p:spPr>
        <p:txBody>
          <a:bodyPr wrap="square" lIns="91440" tIns="45720" rIns="91440" bIns="45720" anchor="t">
            <a:spAutoFit/>
          </a:bodyPr>
          <a:lstStyle/>
          <a:p>
            <a:r>
              <a:rPr lang="en-US" dirty="0">
                <a:solidFill>
                  <a:srgbClr val="000000"/>
                </a:solidFill>
                <a:latin typeface="Calibri"/>
                <a:ea typeface="Calibri" panose="020F0502020204030204" pitchFamily="34" charset="0"/>
                <a:cs typeface="Times New Roman"/>
              </a:rPr>
              <a:t>E</a:t>
            </a:r>
            <a:r>
              <a:rPr lang="en-US" sz="1800" kern="1200" dirty="0">
                <a:solidFill>
                  <a:srgbClr val="000000"/>
                </a:solidFill>
                <a:effectLst/>
                <a:latin typeface="Calibri"/>
                <a:ea typeface="Calibri" panose="020F0502020204030204" pitchFamily="34" charset="0"/>
                <a:cs typeface="Times New Roman"/>
              </a:rPr>
              <a:t>nd of day collection. Please wait on the infant playground. At the end of the day, we often have great things to tell our families so please feel relaxed if we call you over! It's more often than not to celebrate success!</a:t>
            </a:r>
            <a:r>
              <a:rPr lang="en-US" dirty="0">
                <a:solidFill>
                  <a:srgbClr val="000000"/>
                </a:solidFill>
                <a:latin typeface="Calibri"/>
                <a:ea typeface="Calibri" panose="020F0502020204030204" pitchFamily="34" charset="0"/>
                <a:cs typeface="Times New Roman"/>
              </a:rPr>
              <a:t> </a:t>
            </a:r>
            <a:endPar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000000"/>
                </a:solidFill>
                <a:latin typeface="Calibri"/>
                <a:ea typeface="Calibri" panose="020F0502020204030204" pitchFamily="34" charset="0"/>
                <a:cs typeface="Times New Roman"/>
              </a:rPr>
              <a:t>When collecting your child, please can you stand back away from the door. This is to ensure that we can see all parents and gives children a clear pathway towards their parent.</a:t>
            </a:r>
          </a:p>
          <a:p>
            <a:endPar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School finishes at 3:00pm</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8543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4E9F7C-6198-CF29-2514-E6B1543F7422}"/>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6A56A6F-525B-A4BB-4325-A25FFE00E727}"/>
              </a:ext>
            </a:extLst>
          </p:cNvPr>
          <p:cNvSpPr txBox="1"/>
          <p:nvPr/>
        </p:nvSpPr>
        <p:spPr>
          <a:xfrm>
            <a:off x="3190461" y="168965"/>
            <a:ext cx="4313745" cy="769441"/>
          </a:xfrm>
          <a:prstGeom prst="rect">
            <a:avLst/>
          </a:prstGeom>
          <a:noFill/>
        </p:spPr>
        <p:txBody>
          <a:bodyPr wrap="none" rtlCol="0">
            <a:spAutoFit/>
          </a:bodyPr>
          <a:lstStyle/>
          <a:p>
            <a:r>
              <a:rPr lang="en-US" sz="4400" b="1" dirty="0"/>
              <a:t>Reading in School</a:t>
            </a:r>
          </a:p>
        </p:txBody>
      </p:sp>
      <p:sp>
        <p:nvSpPr>
          <p:cNvPr id="7" name="TextBox 6">
            <a:extLst>
              <a:ext uri="{FF2B5EF4-FFF2-40B4-BE49-F238E27FC236}">
                <a16:creationId xmlns:a16="http://schemas.microsoft.com/office/drawing/2014/main" id="{3E729C8F-3C0F-AFB9-A898-4D9D3D20AFC8}"/>
              </a:ext>
            </a:extLst>
          </p:cNvPr>
          <p:cNvSpPr txBox="1"/>
          <p:nvPr/>
        </p:nvSpPr>
        <p:spPr>
          <a:xfrm>
            <a:off x="936338" y="1480930"/>
            <a:ext cx="184731" cy="646331"/>
          </a:xfrm>
          <a:prstGeom prst="rect">
            <a:avLst/>
          </a:prstGeom>
          <a:noFill/>
        </p:spPr>
        <p:txBody>
          <a:bodyPr wrap="none" rtlCol="0">
            <a:spAutoFit/>
          </a:bodyPr>
          <a:lstStyle/>
          <a:p>
            <a:endParaRPr lang="en-US" sz="3600" dirty="0">
              <a:highlight>
                <a:srgbClr val="FFFF00"/>
              </a:highlight>
            </a:endParaRPr>
          </a:p>
        </p:txBody>
      </p:sp>
      <p:sp>
        <p:nvSpPr>
          <p:cNvPr id="2" name="Rectangle 1"/>
          <p:cNvSpPr/>
          <p:nvPr/>
        </p:nvSpPr>
        <p:spPr>
          <a:xfrm>
            <a:off x="252549" y="938406"/>
            <a:ext cx="9387840" cy="4801314"/>
          </a:xfrm>
          <a:prstGeom prst="rect">
            <a:avLst/>
          </a:prstGeom>
        </p:spPr>
        <p:txBody>
          <a:bodyPr wrap="square">
            <a:spAutoFit/>
          </a:bodyPr>
          <a:lstStyle/>
          <a:p>
            <a:r>
              <a:rPr lang="en-GB" dirty="0">
                <a:solidFill>
                  <a:srgbClr val="273E57"/>
                </a:solidFill>
                <a:latin typeface="Calibri" panose="020F0502020204030204" pitchFamily="34" charset="0"/>
                <a:cs typeface="Calibri" panose="020F0502020204030204" pitchFamily="34" charset="0"/>
              </a:rPr>
              <a:t>We can not express how important reading from an early age is. </a:t>
            </a:r>
          </a:p>
          <a:p>
            <a:endParaRPr lang="en-GB" dirty="0">
              <a:solidFill>
                <a:srgbClr val="273E57"/>
              </a:solidFill>
              <a:latin typeface="Calibri" panose="020F0502020204030204" pitchFamily="34" charset="0"/>
              <a:cs typeface="Calibri" panose="020F0502020204030204" pitchFamily="34" charset="0"/>
            </a:endParaRPr>
          </a:p>
          <a:p>
            <a:r>
              <a:rPr lang="en-GB" dirty="0">
                <a:solidFill>
                  <a:srgbClr val="273E57"/>
                </a:solidFill>
                <a:latin typeface="Calibri" panose="020F0502020204030204" pitchFamily="34" charset="0"/>
                <a:cs typeface="Calibri" panose="020F0502020204030204" pitchFamily="34" charset="0"/>
              </a:rPr>
              <a:t>Reading makes up a fundamental part of language development in early childhood. Not only does it help with a child’s ability to understand words, it also ignites the spark for imagination. Reading also plays a crucial role for speech development and introduces children to the world around them as well as new concepts.</a:t>
            </a:r>
          </a:p>
          <a:p>
            <a:endParaRPr lang="en-GB" dirty="0">
              <a:solidFill>
                <a:srgbClr val="273E57"/>
              </a:solidFill>
              <a:latin typeface="Calibri" panose="020F0502020204030204" pitchFamily="34" charset="0"/>
              <a:cs typeface="Calibri" panose="020F0502020204030204" pitchFamily="34" charset="0"/>
            </a:endParaRPr>
          </a:p>
          <a:p>
            <a:r>
              <a:rPr lang="en-GB" dirty="0">
                <a:solidFill>
                  <a:srgbClr val="273E57"/>
                </a:solidFill>
                <a:latin typeface="Calibri" panose="020F0502020204030204" pitchFamily="34" charset="0"/>
                <a:cs typeface="Calibri" panose="020F0502020204030204" pitchFamily="34" charset="0"/>
              </a:rPr>
              <a:t>Please try to make reading a part of your child’s daily routine at home. </a:t>
            </a:r>
          </a:p>
          <a:p>
            <a:endParaRPr lang="en-GB" dirty="0"/>
          </a:p>
          <a:p>
            <a:r>
              <a:rPr lang="en-GB" dirty="0"/>
              <a:t>Reading should be fun and not just another chore to get through. Children to enjoy listening to stories as well as looking at books independently. This builds the foundations for a continued love for reading as they start school and progress into adulthood. If we can get the reading journey right from a young age, we are setting children up for life.</a:t>
            </a:r>
          </a:p>
          <a:p>
            <a:endParaRPr lang="en-GB" dirty="0">
              <a:latin typeface="Calibri" panose="020F0502020204030204" pitchFamily="34" charset="0"/>
              <a:cs typeface="Calibri" panose="020F0502020204030204" pitchFamily="34" charset="0"/>
            </a:endParaRPr>
          </a:p>
          <a:p>
            <a:r>
              <a:rPr lang="en-GB" dirty="0">
                <a:latin typeface="Calibri" panose="020F0502020204030204" pitchFamily="34" charset="0"/>
                <a:cs typeface="Calibri" panose="020F0502020204030204" pitchFamily="34" charset="0"/>
              </a:rPr>
              <a:t>We will be sending home reading books next week. Later in the term children will bring home a library book each week. At this stage, library books  will generally be beyond their word reading skills and are intended to be read </a:t>
            </a:r>
            <a:r>
              <a:rPr lang="en-GB" b="1" i="1" dirty="0">
                <a:latin typeface="Calibri" panose="020F0502020204030204" pitchFamily="34" charset="0"/>
                <a:cs typeface="Calibri" panose="020F0502020204030204" pitchFamily="34" charset="0"/>
              </a:rPr>
              <a:t>to</a:t>
            </a:r>
            <a:r>
              <a:rPr lang="en-GB" b="1" dirty="0">
                <a:latin typeface="Calibri" panose="020F0502020204030204" pitchFamily="34" charset="0"/>
                <a:cs typeface="Calibri" panose="020F0502020204030204" pitchFamily="34" charset="0"/>
              </a:rPr>
              <a:t> </a:t>
            </a:r>
            <a:r>
              <a:rPr lang="en-GB" dirty="0">
                <a:latin typeface="Calibri" panose="020F0502020204030204" pitchFamily="34" charset="0"/>
                <a:cs typeface="Calibri" panose="020F0502020204030204" pitchFamily="34" charset="0"/>
              </a:rPr>
              <a:t>the children and enjoyed together.</a:t>
            </a:r>
          </a:p>
        </p:txBody>
      </p:sp>
    </p:spTree>
    <p:extLst>
      <p:ext uri="{BB962C8B-B14F-4D97-AF65-F5344CB8AC3E}">
        <p14:creationId xmlns:p14="http://schemas.microsoft.com/office/powerpoint/2010/main" val="1080926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E07DFDF-8C5B-2024-66F8-196FC5D8F6CF}"/>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E5F8488-2F55-E6B4-CFB1-A6C733927AE6}"/>
              </a:ext>
            </a:extLst>
          </p:cNvPr>
          <p:cNvSpPr txBox="1"/>
          <p:nvPr/>
        </p:nvSpPr>
        <p:spPr>
          <a:xfrm>
            <a:off x="2892288" y="99392"/>
            <a:ext cx="4613058" cy="830997"/>
          </a:xfrm>
          <a:prstGeom prst="rect">
            <a:avLst/>
          </a:prstGeom>
          <a:noFill/>
        </p:spPr>
        <p:txBody>
          <a:bodyPr wrap="none" rtlCol="0">
            <a:spAutoFit/>
          </a:bodyPr>
          <a:lstStyle/>
          <a:p>
            <a:r>
              <a:rPr lang="en-US" sz="4800" b="1" dirty="0"/>
              <a:t>Reading At Home</a:t>
            </a:r>
          </a:p>
        </p:txBody>
      </p:sp>
      <p:pic>
        <p:nvPicPr>
          <p:cNvPr id="6" name="Picture 3" descr="A picture containing text, book, shelf&#10;&#10;Description automatically generated">
            <a:extLst>
              <a:ext uri="{FF2B5EF4-FFF2-40B4-BE49-F238E27FC236}">
                <a16:creationId xmlns:a16="http://schemas.microsoft.com/office/drawing/2014/main" id="{84F748A0-F2D7-81CA-C914-64A1196E49CB}"/>
              </a:ext>
            </a:extLst>
          </p:cNvPr>
          <p:cNvPicPr>
            <a:picLocks noChangeAspect="1"/>
          </p:cNvPicPr>
          <p:nvPr/>
        </p:nvPicPr>
        <p:blipFill>
          <a:blip r:embed="rId2"/>
          <a:stretch>
            <a:fillRect/>
          </a:stretch>
        </p:blipFill>
        <p:spPr>
          <a:xfrm>
            <a:off x="1119001" y="1187960"/>
            <a:ext cx="7723513" cy="5570648"/>
          </a:xfrm>
          <a:prstGeom prst="rect">
            <a:avLst/>
          </a:prstGeom>
        </p:spPr>
      </p:pic>
    </p:spTree>
    <p:extLst>
      <p:ext uri="{BB962C8B-B14F-4D97-AF65-F5344CB8AC3E}">
        <p14:creationId xmlns:p14="http://schemas.microsoft.com/office/powerpoint/2010/main" val="1936967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4E9F7C-6198-CF29-2514-E6B1543F7422}"/>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6A56A6F-525B-A4BB-4325-A25FFE00E727}"/>
              </a:ext>
            </a:extLst>
          </p:cNvPr>
          <p:cNvSpPr txBox="1"/>
          <p:nvPr/>
        </p:nvSpPr>
        <p:spPr>
          <a:xfrm>
            <a:off x="3190461" y="168965"/>
            <a:ext cx="3871637" cy="769441"/>
          </a:xfrm>
          <a:prstGeom prst="rect">
            <a:avLst/>
          </a:prstGeom>
          <a:noFill/>
        </p:spPr>
        <p:txBody>
          <a:bodyPr wrap="none" rtlCol="0">
            <a:spAutoFit/>
          </a:bodyPr>
          <a:lstStyle/>
          <a:p>
            <a:r>
              <a:rPr lang="en-US" sz="4400" b="1" dirty="0"/>
              <a:t>Wordless books</a:t>
            </a:r>
          </a:p>
        </p:txBody>
      </p:sp>
      <p:sp>
        <p:nvSpPr>
          <p:cNvPr id="7" name="TextBox 6">
            <a:extLst>
              <a:ext uri="{FF2B5EF4-FFF2-40B4-BE49-F238E27FC236}">
                <a16:creationId xmlns:a16="http://schemas.microsoft.com/office/drawing/2014/main" id="{3E729C8F-3C0F-AFB9-A898-4D9D3D20AFC8}"/>
              </a:ext>
            </a:extLst>
          </p:cNvPr>
          <p:cNvSpPr txBox="1"/>
          <p:nvPr/>
        </p:nvSpPr>
        <p:spPr>
          <a:xfrm>
            <a:off x="936338" y="1480930"/>
            <a:ext cx="184731" cy="646331"/>
          </a:xfrm>
          <a:prstGeom prst="rect">
            <a:avLst/>
          </a:prstGeom>
          <a:noFill/>
        </p:spPr>
        <p:txBody>
          <a:bodyPr wrap="none" rtlCol="0">
            <a:spAutoFit/>
          </a:bodyPr>
          <a:lstStyle/>
          <a:p>
            <a:endParaRPr lang="en-US" sz="3600" dirty="0">
              <a:highlight>
                <a:srgbClr val="FFFF00"/>
              </a:highlight>
            </a:endParaRPr>
          </a:p>
        </p:txBody>
      </p:sp>
      <p:sp>
        <p:nvSpPr>
          <p:cNvPr id="2" name="Rectangle 1"/>
          <p:cNvSpPr/>
          <p:nvPr/>
        </p:nvSpPr>
        <p:spPr>
          <a:xfrm>
            <a:off x="252549" y="938406"/>
            <a:ext cx="9387840" cy="6463308"/>
          </a:xfrm>
          <a:prstGeom prst="rect">
            <a:avLst/>
          </a:prstGeom>
        </p:spPr>
        <p:txBody>
          <a:bodyPr wrap="square">
            <a:spAutoFit/>
          </a:bodyPr>
          <a:lstStyle/>
          <a:p>
            <a:r>
              <a:rPr lang="en-GB" dirty="0"/>
              <a:t>The first books we will send home will be wordless, picture books. This is because children haven’t learnt enough phonic sounds and words to read books with text. </a:t>
            </a:r>
          </a:p>
          <a:p>
            <a:r>
              <a:rPr lang="en-GB" dirty="0"/>
              <a:t>You may think- wordless books? What’s the point?</a:t>
            </a:r>
          </a:p>
          <a:p>
            <a:endParaRPr lang="en-GB" dirty="0"/>
          </a:p>
          <a:p>
            <a:r>
              <a:rPr lang="en-GB" dirty="0"/>
              <a:t>Picture books are a great way to introduce young children to the world of reading.</a:t>
            </a:r>
          </a:p>
          <a:p>
            <a:r>
              <a:rPr lang="en-GB" dirty="0"/>
              <a:t>They develop the following skills:</a:t>
            </a:r>
          </a:p>
          <a:p>
            <a:endParaRPr lang="en-GB" dirty="0"/>
          </a:p>
          <a:p>
            <a:pPr marL="342900" indent="-342900">
              <a:buAutoNum type="arabicPeriod"/>
            </a:pPr>
            <a:r>
              <a:rPr lang="en-GB" dirty="0"/>
              <a:t>Comprehension Skills</a:t>
            </a:r>
          </a:p>
          <a:p>
            <a:pPr marL="342900" indent="-342900">
              <a:buAutoNum type="arabicPeriod"/>
            </a:pPr>
            <a:endParaRPr lang="en-GB" dirty="0"/>
          </a:p>
          <a:p>
            <a:r>
              <a:rPr lang="en-GB" dirty="0"/>
              <a:t>2. Confidence and Independence</a:t>
            </a:r>
          </a:p>
          <a:p>
            <a:endParaRPr lang="en-GB" dirty="0"/>
          </a:p>
          <a:p>
            <a:r>
              <a:rPr lang="en-GB" dirty="0"/>
              <a:t>3. Verbal Skills and Discussion</a:t>
            </a:r>
          </a:p>
          <a:p>
            <a:endParaRPr lang="en-GB" dirty="0"/>
          </a:p>
          <a:p>
            <a:r>
              <a:rPr lang="en-GB" dirty="0"/>
              <a:t>4. Acquisition of New Vocabulary</a:t>
            </a:r>
          </a:p>
          <a:p>
            <a:endParaRPr lang="en-GB" dirty="0"/>
          </a:p>
          <a:p>
            <a:r>
              <a:rPr lang="en-GB" dirty="0"/>
              <a:t>5. Visual Appreciation</a:t>
            </a:r>
          </a:p>
          <a:p>
            <a:endParaRPr lang="en-GB" dirty="0"/>
          </a:p>
          <a:p>
            <a:r>
              <a:rPr lang="en-GB" dirty="0"/>
              <a:t>6. Story Structure and Sequencing</a:t>
            </a:r>
          </a:p>
          <a:p>
            <a:endParaRPr lang="en-GB" dirty="0"/>
          </a:p>
          <a:p>
            <a:r>
              <a:rPr lang="en-GB" dirty="0"/>
              <a:t>7. Writing Skills</a:t>
            </a:r>
          </a:p>
          <a:p>
            <a:endParaRPr lang="en-GB" dirty="0"/>
          </a:p>
          <a:p>
            <a:endParaRPr lang="en-GB" dirty="0"/>
          </a:p>
          <a:p>
            <a:endParaRPr lang="en-GB"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23050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4E9F7C-6198-CF29-2514-E6B1543F7422}"/>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6A56A6F-525B-A4BB-4325-A25FFE00E727}"/>
              </a:ext>
            </a:extLst>
          </p:cNvPr>
          <p:cNvSpPr txBox="1"/>
          <p:nvPr/>
        </p:nvSpPr>
        <p:spPr>
          <a:xfrm>
            <a:off x="3190461" y="168965"/>
            <a:ext cx="1991251" cy="769441"/>
          </a:xfrm>
          <a:prstGeom prst="rect">
            <a:avLst/>
          </a:prstGeom>
          <a:noFill/>
        </p:spPr>
        <p:txBody>
          <a:bodyPr wrap="none" rtlCol="0">
            <a:spAutoFit/>
          </a:bodyPr>
          <a:lstStyle/>
          <a:p>
            <a:r>
              <a:rPr lang="en-US" sz="4400" b="1" dirty="0"/>
              <a:t>Phonics</a:t>
            </a:r>
          </a:p>
        </p:txBody>
      </p:sp>
      <p:sp>
        <p:nvSpPr>
          <p:cNvPr id="7" name="TextBox 6">
            <a:extLst>
              <a:ext uri="{FF2B5EF4-FFF2-40B4-BE49-F238E27FC236}">
                <a16:creationId xmlns:a16="http://schemas.microsoft.com/office/drawing/2014/main" id="{3E729C8F-3C0F-AFB9-A898-4D9D3D20AFC8}"/>
              </a:ext>
            </a:extLst>
          </p:cNvPr>
          <p:cNvSpPr txBox="1"/>
          <p:nvPr/>
        </p:nvSpPr>
        <p:spPr>
          <a:xfrm>
            <a:off x="936338" y="1480930"/>
            <a:ext cx="184731" cy="646331"/>
          </a:xfrm>
          <a:prstGeom prst="rect">
            <a:avLst/>
          </a:prstGeom>
          <a:noFill/>
        </p:spPr>
        <p:txBody>
          <a:bodyPr wrap="none" rtlCol="0">
            <a:spAutoFit/>
          </a:bodyPr>
          <a:lstStyle/>
          <a:p>
            <a:endParaRPr lang="en-US" sz="3600" dirty="0">
              <a:highlight>
                <a:srgbClr val="FFFF00"/>
              </a:highlight>
            </a:endParaRPr>
          </a:p>
        </p:txBody>
      </p:sp>
      <p:sp>
        <p:nvSpPr>
          <p:cNvPr id="2" name="Rectangle 1"/>
          <p:cNvSpPr/>
          <p:nvPr/>
        </p:nvSpPr>
        <p:spPr>
          <a:xfrm>
            <a:off x="252549" y="938406"/>
            <a:ext cx="9387840" cy="5909310"/>
          </a:xfrm>
          <a:prstGeom prst="rect">
            <a:avLst/>
          </a:prstGeom>
        </p:spPr>
        <p:txBody>
          <a:bodyPr wrap="square">
            <a:spAutoFit/>
          </a:bodyPr>
          <a:lstStyle/>
          <a:p>
            <a:r>
              <a:rPr lang="en-GB" dirty="0"/>
              <a:t>Early years phonics is a method of teaching children how to read and write by focusing on the sounds and letters that form words. </a:t>
            </a:r>
          </a:p>
          <a:p>
            <a:endParaRPr lang="en-GB" dirty="0"/>
          </a:p>
          <a:p>
            <a:r>
              <a:rPr lang="en-GB" dirty="0"/>
              <a:t>Phonics involves matching the sounds of spoken English with individual letters or groups of letters. For example, the sound k can be spelled as c, k, </a:t>
            </a:r>
            <a:r>
              <a:rPr lang="en-GB" dirty="0" err="1"/>
              <a:t>ck</a:t>
            </a:r>
            <a:r>
              <a:rPr lang="en-GB" dirty="0"/>
              <a:t> or </a:t>
            </a:r>
            <a:r>
              <a:rPr lang="en-GB" dirty="0" err="1"/>
              <a:t>ch.</a:t>
            </a:r>
            <a:r>
              <a:rPr lang="en-GB" dirty="0"/>
              <a:t> Teaching children to blend the sounds of letters together helps them decode unfamiliar or unknown words by sounding them out.</a:t>
            </a:r>
          </a:p>
          <a:p>
            <a:pPr fontAlgn="base"/>
            <a:endParaRPr lang="en-GB" dirty="0"/>
          </a:p>
          <a:p>
            <a:pPr fontAlgn="base"/>
            <a:r>
              <a:rPr lang="en-GB" dirty="0"/>
              <a:t>Through learning phonics, children are working towards meeting the Early Learning Goals for reading and writing (commonly referred to as ‘Literacy’). </a:t>
            </a:r>
          </a:p>
          <a:p>
            <a:pPr fontAlgn="base"/>
            <a:endParaRPr lang="en-GB" dirty="0"/>
          </a:p>
          <a:p>
            <a:pPr fontAlgn="base"/>
            <a:r>
              <a:rPr lang="en-GB"/>
              <a:t>By </a:t>
            </a:r>
            <a:r>
              <a:rPr lang="en-GB" dirty="0"/>
              <a:t>the end of Reception then children should use their phonics knowledge to be able </a:t>
            </a:r>
            <a:r>
              <a:rPr lang="en-GB"/>
              <a:t>to:</a:t>
            </a:r>
          </a:p>
          <a:p>
            <a:pPr fontAlgn="base"/>
            <a:endParaRPr lang="en-GB" dirty="0"/>
          </a:p>
          <a:p>
            <a:pPr fontAlgn="base"/>
            <a:r>
              <a:rPr lang="en-GB" dirty="0"/>
              <a:t>-Continue a rhyming string (</a:t>
            </a:r>
            <a:r>
              <a:rPr lang="en-GB" dirty="0" err="1"/>
              <a:t>eg</a:t>
            </a:r>
            <a:r>
              <a:rPr lang="en-GB" dirty="0"/>
              <a:t>. bat, hat, cat…mat).</a:t>
            </a:r>
          </a:p>
          <a:p>
            <a:pPr fontAlgn="base"/>
            <a:r>
              <a:rPr lang="en-GB" dirty="0"/>
              <a:t>-Hear and say the initial sound in words.</a:t>
            </a:r>
          </a:p>
          <a:p>
            <a:pPr fontAlgn="base"/>
            <a:r>
              <a:rPr lang="en-GB" dirty="0"/>
              <a:t>-Segment the sounds in simple words and blend them together and know which letters represent some of them.</a:t>
            </a:r>
          </a:p>
          <a:p>
            <a:pPr fontAlgn="base"/>
            <a:r>
              <a:rPr lang="en-GB" dirty="0"/>
              <a:t>-Link sounds to letters, naming and sounding the letters of the alphabet.</a:t>
            </a:r>
          </a:p>
          <a:p>
            <a:pPr fontAlgn="base"/>
            <a:r>
              <a:rPr lang="en-GB" dirty="0"/>
              <a:t>-Begin to read words and simple sentences</a:t>
            </a:r>
          </a:p>
          <a:p>
            <a:endParaRPr lang="en-GB" dirty="0"/>
          </a:p>
          <a:p>
            <a:endParaRPr lang="en-GB" dirty="0"/>
          </a:p>
          <a:p>
            <a:endParaRPr lang="en-GB"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17074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B7ABEC6-D867-F48A-D318-298031BC1383}"/>
              </a:ext>
            </a:extLst>
          </p:cNvPr>
          <p:cNvSpPr/>
          <p:nvPr/>
        </p:nvSpPr>
        <p:spPr>
          <a:xfrm>
            <a:off x="1" y="5883965"/>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6D8FEB8-F25F-13E9-E6BC-5241B5AF47F6}"/>
              </a:ext>
            </a:extLst>
          </p:cNvPr>
          <p:cNvSpPr txBox="1"/>
          <p:nvPr/>
        </p:nvSpPr>
        <p:spPr>
          <a:xfrm>
            <a:off x="3791394" y="123031"/>
            <a:ext cx="5822171" cy="769441"/>
          </a:xfrm>
          <a:prstGeom prst="rect">
            <a:avLst/>
          </a:prstGeom>
          <a:noFill/>
        </p:spPr>
        <p:txBody>
          <a:bodyPr wrap="none" rtlCol="0">
            <a:spAutoFit/>
          </a:bodyPr>
          <a:lstStyle/>
          <a:p>
            <a:r>
              <a:rPr lang="en-US" sz="4400" b="1" dirty="0"/>
              <a:t>Homework in Reception</a:t>
            </a:r>
          </a:p>
        </p:txBody>
      </p:sp>
      <p:sp>
        <p:nvSpPr>
          <p:cNvPr id="6" name="TextBox 5">
            <a:extLst>
              <a:ext uri="{FF2B5EF4-FFF2-40B4-BE49-F238E27FC236}">
                <a16:creationId xmlns:a16="http://schemas.microsoft.com/office/drawing/2014/main" id="{046F2DF1-4C72-7E44-B34F-3655B0CF43E6}"/>
              </a:ext>
            </a:extLst>
          </p:cNvPr>
          <p:cNvSpPr txBox="1"/>
          <p:nvPr/>
        </p:nvSpPr>
        <p:spPr>
          <a:xfrm>
            <a:off x="2335033" y="892472"/>
            <a:ext cx="7521931" cy="369332"/>
          </a:xfrm>
          <a:prstGeom prst="rect">
            <a:avLst/>
          </a:prstGeom>
          <a:noFill/>
        </p:spPr>
        <p:txBody>
          <a:bodyPr wrap="none" rtlCol="0">
            <a:spAutoFit/>
          </a:bodyPr>
          <a:lstStyle/>
          <a:p>
            <a:r>
              <a:rPr lang="en-US" dirty="0"/>
              <a:t>We want to make homework as straight forward and stress free for everyone!</a:t>
            </a:r>
          </a:p>
        </p:txBody>
      </p:sp>
      <p:sp>
        <p:nvSpPr>
          <p:cNvPr id="7" name="TextBox 6">
            <a:extLst>
              <a:ext uri="{FF2B5EF4-FFF2-40B4-BE49-F238E27FC236}">
                <a16:creationId xmlns:a16="http://schemas.microsoft.com/office/drawing/2014/main" id="{9EE45B15-BD7F-1C66-E5B2-EF4870E3D00D}"/>
              </a:ext>
            </a:extLst>
          </p:cNvPr>
          <p:cNvSpPr txBox="1"/>
          <p:nvPr/>
        </p:nvSpPr>
        <p:spPr>
          <a:xfrm>
            <a:off x="471160" y="1481538"/>
            <a:ext cx="11249675" cy="5955476"/>
          </a:xfrm>
          <a:prstGeom prst="rect">
            <a:avLst/>
          </a:prstGeom>
          <a:noFill/>
        </p:spPr>
        <p:txBody>
          <a:bodyPr wrap="square" rtlCol="0">
            <a:spAutoFit/>
          </a:bodyPr>
          <a:lstStyle/>
          <a:p>
            <a:r>
              <a:rPr lang="en-US" dirty="0"/>
              <a:t>In Oak class, we set the following homework:</a:t>
            </a:r>
          </a:p>
          <a:p>
            <a:r>
              <a:rPr lang="en-GB" sz="1500" b="1" dirty="0"/>
              <a:t>Reading- with and to your child</a:t>
            </a:r>
          </a:p>
          <a:p>
            <a:r>
              <a:rPr lang="en-GB" sz="1500" b="1" dirty="0"/>
              <a:t>Self-care</a:t>
            </a:r>
          </a:p>
          <a:p>
            <a:r>
              <a:rPr lang="en-GB" sz="1500" dirty="0"/>
              <a:t>Encourage your child to become independent with self-care. We are well equipped to deal with accidents but please teach them independence when using the toilet. Show them how to wash their hands when dirty, how to use aprons to protect their clothing, and how to clean up after themselves, too.</a:t>
            </a:r>
          </a:p>
          <a:p>
            <a:pPr fontAlgn="auto"/>
            <a:r>
              <a:rPr lang="en-GB" sz="1500" b="1" dirty="0"/>
              <a:t>Getting dressed</a:t>
            </a:r>
          </a:p>
          <a:p>
            <a:pPr fontAlgn="auto"/>
            <a:r>
              <a:rPr lang="en-GB" sz="1500" dirty="0"/>
              <a:t>For P.E. lessons, outdoor learning, or even just to remove a layer when hot, it is important that your child is able to dress and undress independently. </a:t>
            </a:r>
          </a:p>
          <a:p>
            <a:pPr fontAlgn="auto"/>
            <a:r>
              <a:rPr lang="en-GB" sz="1500" b="1" dirty="0"/>
              <a:t>Name recognition</a:t>
            </a:r>
          </a:p>
          <a:p>
            <a:pPr fontAlgn="auto"/>
            <a:r>
              <a:rPr lang="en-GB" sz="1500" dirty="0"/>
              <a:t>Before they can begin to write their own name, children need to be able to recognise the patterns and shapes of letters within their name. Once they have mastered this, begin to practise writing their name.</a:t>
            </a:r>
          </a:p>
          <a:p>
            <a:pPr fontAlgn="auto"/>
            <a:r>
              <a:rPr lang="en-GB" sz="1500" b="1" dirty="0"/>
              <a:t>Simple counting</a:t>
            </a:r>
          </a:p>
          <a:p>
            <a:r>
              <a:rPr lang="en-GB" sz="1500" dirty="0"/>
              <a:t>Encourage your child to practise counting so that number patterns become second nature to them. See if you can spot numbers in your day-to-day environment and encourage children to identify them. Learning numbers doesn’t have to be boring!</a:t>
            </a:r>
          </a:p>
          <a:p>
            <a:pPr fontAlgn="auto"/>
            <a:r>
              <a:rPr lang="en-GB" sz="1500" b="1" dirty="0"/>
              <a:t>Let them rest</a:t>
            </a:r>
          </a:p>
          <a:p>
            <a:pPr fontAlgn="auto"/>
            <a:r>
              <a:rPr lang="en-GB" sz="1500" dirty="0"/>
              <a:t>In the first half term of school, your child will be very, very tired. For many, this is their first time in a full-time educational setting and it can be a big shock to the system. </a:t>
            </a:r>
          </a:p>
          <a:p>
            <a:endParaRPr lang="en-GB" dirty="0"/>
          </a:p>
          <a:p>
            <a:endParaRPr lang="en-GB" dirty="0"/>
          </a:p>
          <a:p>
            <a:pPr fontAlgn="auto"/>
            <a:endParaRPr lang="en-GB" dirty="0"/>
          </a:p>
          <a:p>
            <a:endParaRPr lang="en-GB" dirty="0"/>
          </a:p>
          <a:p>
            <a:endParaRPr lang="en-GB" dirty="0"/>
          </a:p>
          <a:p>
            <a:r>
              <a:rPr lang="en-US" dirty="0"/>
              <a:t> </a:t>
            </a:r>
          </a:p>
        </p:txBody>
      </p:sp>
    </p:spTree>
    <p:extLst>
      <p:ext uri="{BB962C8B-B14F-4D97-AF65-F5344CB8AC3E}">
        <p14:creationId xmlns:p14="http://schemas.microsoft.com/office/powerpoint/2010/main" val="912650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0B834C4-A5D2-B35D-923F-263E895D971B}"/>
              </a:ext>
            </a:extLst>
          </p:cNvPr>
          <p:cNvSpPr/>
          <p:nvPr/>
        </p:nvSpPr>
        <p:spPr>
          <a:xfrm>
            <a:off x="0" y="0"/>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030E79B-5B50-E751-2267-5139A95A61C6}"/>
              </a:ext>
            </a:extLst>
          </p:cNvPr>
          <p:cNvSpPr txBox="1"/>
          <p:nvPr/>
        </p:nvSpPr>
        <p:spPr>
          <a:xfrm>
            <a:off x="2991678" y="974034"/>
            <a:ext cx="6760056" cy="646331"/>
          </a:xfrm>
          <a:prstGeom prst="rect">
            <a:avLst/>
          </a:prstGeom>
          <a:noFill/>
        </p:spPr>
        <p:txBody>
          <a:bodyPr wrap="none" rtlCol="0">
            <a:spAutoFit/>
          </a:bodyPr>
          <a:lstStyle/>
          <a:p>
            <a:r>
              <a:rPr lang="en-US" sz="3600" dirty="0"/>
              <a:t>Communicating with class teachers</a:t>
            </a:r>
          </a:p>
        </p:txBody>
      </p:sp>
      <p:sp>
        <p:nvSpPr>
          <p:cNvPr id="6" name="TextBox 5">
            <a:extLst>
              <a:ext uri="{FF2B5EF4-FFF2-40B4-BE49-F238E27FC236}">
                <a16:creationId xmlns:a16="http://schemas.microsoft.com/office/drawing/2014/main" id="{233F4132-ED05-1EC0-E74F-2D811B78A0EB}"/>
              </a:ext>
            </a:extLst>
          </p:cNvPr>
          <p:cNvSpPr txBox="1"/>
          <p:nvPr/>
        </p:nvSpPr>
        <p:spPr>
          <a:xfrm>
            <a:off x="506896" y="1828800"/>
            <a:ext cx="10798413" cy="3416320"/>
          </a:xfrm>
          <a:prstGeom prst="rect">
            <a:avLst/>
          </a:prstGeom>
          <a:noFill/>
        </p:spPr>
        <p:txBody>
          <a:bodyPr wrap="square" rtlCol="0">
            <a:spAutoFit/>
          </a:bodyPr>
          <a:lstStyle/>
          <a:p>
            <a:r>
              <a:rPr lang="en-US" dirty="0"/>
              <a:t>In Oak class, we like to greet the children and yourselves at the door each morning.</a:t>
            </a:r>
          </a:p>
          <a:p>
            <a:endParaRPr lang="en-US" dirty="0"/>
          </a:p>
          <a:p>
            <a:r>
              <a:rPr lang="en-US" dirty="0"/>
              <a:t>We are available for a brief chat, if there are any issues but please be aware that we have 35 children awaiting us. </a:t>
            </a:r>
          </a:p>
          <a:p>
            <a:r>
              <a:rPr lang="en-US" dirty="0"/>
              <a:t>Our daily teaching routines,  involving all staff members, start right at the beginning of each day so we need to get in and  get teaching.</a:t>
            </a:r>
          </a:p>
          <a:p>
            <a:endParaRPr lang="en-US" dirty="0"/>
          </a:p>
          <a:p>
            <a:r>
              <a:rPr lang="en-US" dirty="0"/>
              <a:t>If you have anything to discuss in depth, let us know and we can arrange a meeting.</a:t>
            </a:r>
          </a:p>
          <a:p>
            <a:endParaRPr lang="en-US" dirty="0"/>
          </a:p>
          <a:p>
            <a:r>
              <a:rPr lang="en-US" dirty="0"/>
              <a:t>After school, we are also available for parents to discuss any issues. </a:t>
            </a:r>
          </a:p>
          <a:p>
            <a:endParaRPr lang="en-US" dirty="0"/>
          </a:p>
          <a:p>
            <a:r>
              <a:rPr lang="en-US" dirty="0"/>
              <a:t>Please could you let us see the main bulk of the class out first? The children are eager to be reunited with their parents!</a:t>
            </a:r>
          </a:p>
        </p:txBody>
      </p:sp>
    </p:spTree>
    <p:extLst>
      <p:ext uri="{BB962C8B-B14F-4D97-AF65-F5344CB8AC3E}">
        <p14:creationId xmlns:p14="http://schemas.microsoft.com/office/powerpoint/2010/main" val="30745220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8a8159d1-f606-44c3-890f-5777f79c766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2948D935A6D324AB2A56017047E5687" ma:contentTypeVersion="11" ma:contentTypeDescription="Create a new document." ma:contentTypeScope="" ma:versionID="aa48722ddaf147be7daf45ed6eaca580">
  <xsd:schema xmlns:xsd="http://www.w3.org/2001/XMLSchema" xmlns:xs="http://www.w3.org/2001/XMLSchema" xmlns:p="http://schemas.microsoft.com/office/2006/metadata/properties" xmlns:ns3="8a8159d1-f606-44c3-890f-5777f79c7662" xmlns:ns4="9108916b-175f-414b-8b01-8b3a6f340e59" targetNamespace="http://schemas.microsoft.com/office/2006/metadata/properties" ma:root="true" ma:fieldsID="62b92ada0943f160b649400cb31af04d" ns3:_="" ns4:_="">
    <xsd:import namespace="8a8159d1-f606-44c3-890f-5777f79c7662"/>
    <xsd:import namespace="9108916b-175f-414b-8b01-8b3a6f340e59"/>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_activity" minOccurs="0"/>
                <xsd:element ref="ns3:MediaServiceAutoTags" minOccurs="0"/>
                <xsd:element ref="ns3:MediaServiceOCR" minOccurs="0"/>
                <xsd:element ref="ns3:MediaServiceGenerationTime" minOccurs="0"/>
                <xsd:element ref="ns3:MediaServiceEventHashCode"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8159d1-f606-44c3-890f-5777f79c766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3" nillable="true" ma:displayName="_activity" ma:hidden="true" ma:internalName="_activity">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08916b-175f-414b-8b01-8b3a6f340e5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098FE0B-6150-464A-988D-F2A001495E9F}">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8a8159d1-f606-44c3-890f-5777f79c7662"/>
    <ds:schemaRef ds:uri="9108916b-175f-414b-8b01-8b3a6f340e59"/>
    <ds:schemaRef ds:uri="http://www.w3.org/XML/1998/namespace"/>
  </ds:schemaRefs>
</ds:datastoreItem>
</file>

<file path=customXml/itemProps2.xml><?xml version="1.0" encoding="utf-8"?>
<ds:datastoreItem xmlns:ds="http://schemas.openxmlformats.org/officeDocument/2006/customXml" ds:itemID="{A4B72908-0FA4-4E7B-AE51-044257DC3F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8159d1-f606-44c3-890f-5777f79c7662"/>
    <ds:schemaRef ds:uri="9108916b-175f-414b-8b01-8b3a6f340e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7B1F173-D7EC-412A-BBD3-BF7CAFFAFA7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166</TotalTime>
  <Words>1432</Words>
  <Application>Microsoft Office PowerPoint</Application>
  <PresentationFormat>Widescreen</PresentationFormat>
  <Paragraphs>144</Paragraphs>
  <Slides>15</Slides>
  <Notes>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Pupil, family and teacher partnerships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Pritchard , Thomas (T0077677)</dc:creator>
  <cp:lastModifiedBy>Jude Duffy</cp:lastModifiedBy>
  <cp:revision>22</cp:revision>
  <dcterms:created xsi:type="dcterms:W3CDTF">2022-09-04T13:03:29Z</dcterms:created>
  <dcterms:modified xsi:type="dcterms:W3CDTF">2023-10-19T06:41:28Z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0x01010032948D935A6D324AB2A56017047E5687</vt:lpwstr>
  </property>
</Properties>
</file>