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1" r:id="rId2"/>
    <p:sldId id="259" r:id="rId3"/>
    <p:sldId id="260" r:id="rId4"/>
    <p:sldId id="271" r:id="rId5"/>
    <p:sldId id="274" r:id="rId6"/>
    <p:sldId id="262" r:id="rId7"/>
    <p:sldId id="263" r:id="rId8"/>
    <p:sldId id="265" r:id="rId9"/>
    <p:sldId id="267" r:id="rId10"/>
    <p:sldId id="268" r:id="rId11"/>
    <p:sldId id="264" r:id="rId12"/>
    <p:sldId id="269" r:id="rId13"/>
    <p:sldId id="270" r:id="rId14"/>
    <p:sldId id="273"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67" d="100"/>
          <a:sy n="67" d="100"/>
        </p:scale>
        <p:origin x="62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9/19/2023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9/19/2023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9/19/2023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487687" y="1756260"/>
            <a:ext cx="4501083" cy="40567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b="1" dirty="0">
                <a:solidFill>
                  <a:srgbClr val="C00000"/>
                </a:solidFill>
                <a:ea typeface="Cambria"/>
                <a:cs typeface="Calibri"/>
              </a:rPr>
              <a:t>Welcome to Willow Class.</a:t>
            </a:r>
          </a:p>
          <a:p>
            <a:pPr marL="0" indent="0" algn="ctr">
              <a:buNone/>
            </a:pPr>
            <a:r>
              <a:rPr lang="en-US" sz="3200" dirty="0">
                <a:solidFill>
                  <a:schemeClr val="bg1"/>
                </a:solidFill>
                <a:cs typeface="Calibri"/>
              </a:rPr>
              <a:t>Class Teachers: </a:t>
            </a:r>
          </a:p>
          <a:p>
            <a:pPr marL="0" indent="0" algn="ctr">
              <a:buNone/>
            </a:pPr>
            <a:r>
              <a:rPr lang="en-US" sz="3200" dirty="0" err="1">
                <a:solidFill>
                  <a:schemeClr val="bg1"/>
                </a:solidFill>
                <a:cs typeface="Calibri"/>
              </a:rPr>
              <a:t>Mrs</a:t>
            </a:r>
            <a:r>
              <a:rPr lang="en-US" sz="3200" dirty="0">
                <a:solidFill>
                  <a:schemeClr val="bg1"/>
                </a:solidFill>
                <a:cs typeface="Calibri"/>
              </a:rPr>
              <a:t> Harrison (Mon-Weds)</a:t>
            </a:r>
          </a:p>
          <a:p>
            <a:pPr marL="0" indent="0" algn="ctr">
              <a:buNone/>
            </a:pPr>
            <a:r>
              <a:rPr lang="en-US" sz="3200" dirty="0" err="1">
                <a:solidFill>
                  <a:schemeClr val="bg1"/>
                </a:solidFill>
                <a:cs typeface="Calibri"/>
              </a:rPr>
              <a:t>Mrs</a:t>
            </a:r>
            <a:r>
              <a:rPr lang="en-US" sz="3200" dirty="0">
                <a:solidFill>
                  <a:schemeClr val="bg1"/>
                </a:solidFill>
                <a:cs typeface="Calibri"/>
              </a:rPr>
              <a:t> Buxton (Thurs-Fri)</a:t>
            </a:r>
          </a:p>
          <a:p>
            <a:pPr marL="0" indent="0" algn="ctr">
              <a:buNone/>
            </a:pPr>
            <a:endParaRPr lang="en-US" sz="3200" dirty="0">
              <a:solidFill>
                <a:schemeClr val="bg1"/>
              </a:solidFill>
              <a:cs typeface="Calibri"/>
            </a:endParaRPr>
          </a:p>
          <a:p>
            <a:pPr marL="0" indent="0" algn="ctr">
              <a:buNone/>
            </a:pPr>
            <a:r>
              <a:rPr lang="en-US" sz="3200" dirty="0">
                <a:solidFill>
                  <a:schemeClr val="bg1"/>
                </a:solidFill>
                <a:ea typeface="Cambria"/>
                <a:cs typeface="Calibri"/>
              </a:rPr>
              <a:t>Supported by: </a:t>
            </a:r>
          </a:p>
          <a:p>
            <a:pPr marL="0" indent="0" algn="ctr">
              <a:buNone/>
            </a:pPr>
            <a:r>
              <a:rPr lang="en-US" sz="3200" dirty="0" err="1">
                <a:solidFill>
                  <a:schemeClr val="bg1"/>
                </a:solidFill>
                <a:ea typeface="Cambria"/>
                <a:cs typeface="Calibri"/>
              </a:rPr>
              <a:t>Mrs</a:t>
            </a:r>
            <a:r>
              <a:rPr lang="en-US" sz="3200" dirty="0">
                <a:solidFill>
                  <a:schemeClr val="bg1"/>
                </a:solidFill>
                <a:ea typeface="Cambria"/>
                <a:cs typeface="Calibri"/>
              </a:rPr>
              <a:t> Iqbal</a:t>
            </a:r>
          </a:p>
          <a:p>
            <a:endParaRPr lang="en-US" sz="2000" dirty="0">
              <a:solidFill>
                <a:srgbClr val="FFFFFF"/>
              </a:solidFill>
              <a:latin typeface="Cambria"/>
              <a:ea typeface="Cambria"/>
              <a:cs typeface="Calibri"/>
            </a:endParaRPr>
          </a:p>
        </p:txBody>
      </p:sp>
    </p:spTree>
    <p:extLst>
      <p:ext uri="{BB962C8B-B14F-4D97-AF65-F5344CB8AC3E}">
        <p14:creationId xmlns:p14="http://schemas.microsoft.com/office/powerpoint/2010/main" val="309404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a:ea typeface="Cambria"/>
                <a:cs typeface="Calibri Light"/>
              </a:rPr>
              <a:t>How will you let me know how my child is doing throughout the year? </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524315"/>
          </a:xfrm>
          <a:prstGeom prst="rect">
            <a:avLst/>
          </a:prstGeom>
          <a:noFill/>
        </p:spPr>
        <p:txBody>
          <a:bodyPr wrap="square">
            <a:spAutoFit/>
          </a:bodyPr>
          <a:lstStyle/>
          <a:p>
            <a:pPr marL="0" indent="0">
              <a:buNone/>
            </a:pPr>
            <a:r>
              <a:rPr lang="en-US" sz="2400" dirty="0">
                <a:ea typeface="+mn-lt"/>
                <a:cs typeface="+mn-lt"/>
              </a:rPr>
              <a:t>1  Sharing the curriculum and lesson content with you via class information sheets.</a:t>
            </a:r>
          </a:p>
          <a:p>
            <a:pPr marL="0" indent="0">
              <a:buNone/>
            </a:pPr>
            <a:endParaRPr lang="en-US" sz="2400" dirty="0">
              <a:ea typeface="+mn-lt"/>
              <a:cs typeface="+mn-lt"/>
            </a:endParaRPr>
          </a:p>
          <a:p>
            <a:pPr marL="0" indent="0">
              <a:buNone/>
            </a:pPr>
            <a:r>
              <a:rPr lang="en-US" sz="2400" dirty="0">
                <a:ea typeface="+mn-lt"/>
                <a:cs typeface="+mn-lt"/>
              </a:rPr>
              <a:t>2. Via parents' evenings and the summer term school report.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Pupil Information Sheets each term.</a:t>
            </a:r>
          </a:p>
          <a:p>
            <a:pPr marL="0" indent="0">
              <a:buNone/>
            </a:pPr>
            <a:endParaRPr lang="en-US" sz="2400" dirty="0">
              <a:ea typeface="+mn-lt"/>
              <a:cs typeface="+mn-lt"/>
            </a:endParaRPr>
          </a:p>
          <a:p>
            <a:pPr marL="0" indent="0">
              <a:buNone/>
            </a:pPr>
            <a:r>
              <a:rPr lang="en-US" sz="2400" dirty="0">
                <a:ea typeface="+mn-lt"/>
                <a:cs typeface="+mn-lt"/>
              </a:rPr>
              <a:t>4. Through informal communication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E8227-6E1C-A7B8-1791-87A1C7C94F4C}"/>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DD504A-F349-C52A-C643-E19C9EE54088}"/>
              </a:ext>
            </a:extLst>
          </p:cNvPr>
          <p:cNvSpPr txBox="1"/>
          <p:nvPr/>
        </p:nvSpPr>
        <p:spPr>
          <a:xfrm>
            <a:off x="4237382" y="974034"/>
            <a:ext cx="3717235" cy="646331"/>
          </a:xfrm>
          <a:prstGeom prst="rect">
            <a:avLst/>
          </a:prstGeom>
          <a:noFill/>
        </p:spPr>
        <p:txBody>
          <a:bodyPr wrap="square">
            <a:spAutoFit/>
          </a:bodyPr>
          <a:lstStyle/>
          <a:p>
            <a:r>
              <a:rPr lang="en-US" sz="3600" dirty="0">
                <a:ea typeface="Cambria"/>
              </a:rPr>
              <a:t>Assessment</a:t>
            </a:r>
            <a:endParaRPr lang="en-US" sz="3600" dirty="0"/>
          </a:p>
        </p:txBody>
      </p:sp>
      <p:sp>
        <p:nvSpPr>
          <p:cNvPr id="7" name="TextBox 6">
            <a:extLst>
              <a:ext uri="{FF2B5EF4-FFF2-40B4-BE49-F238E27FC236}">
                <a16:creationId xmlns:a16="http://schemas.microsoft.com/office/drawing/2014/main" id="{1477EDFE-2B04-084E-E661-9CF5293641B8}"/>
              </a:ext>
            </a:extLst>
          </p:cNvPr>
          <p:cNvSpPr txBox="1"/>
          <p:nvPr/>
        </p:nvSpPr>
        <p:spPr>
          <a:xfrm>
            <a:off x="506896" y="1828799"/>
            <a:ext cx="10773814" cy="3139321"/>
          </a:xfrm>
          <a:prstGeom prst="rect">
            <a:avLst/>
          </a:prstGeom>
          <a:noFill/>
        </p:spPr>
        <p:txBody>
          <a:bodyPr wrap="square" rtlCol="0">
            <a:spAutoFit/>
          </a:bodyPr>
          <a:lstStyle/>
          <a:p>
            <a:r>
              <a:rPr lang="en-US" b="1" dirty="0"/>
              <a:t>Autumn term:</a:t>
            </a:r>
          </a:p>
          <a:p>
            <a:r>
              <a:rPr lang="en-US" dirty="0" err="1"/>
              <a:t>Maths</a:t>
            </a:r>
            <a:r>
              <a:rPr lang="en-US" dirty="0"/>
              <a:t> – teacher assessment tasks linked with our </a:t>
            </a:r>
            <a:r>
              <a:rPr lang="en-US" dirty="0" err="1"/>
              <a:t>maths</a:t>
            </a:r>
            <a:r>
              <a:rPr lang="en-US" dirty="0"/>
              <a:t> scheme (in small groups)</a:t>
            </a:r>
          </a:p>
          <a:p>
            <a:r>
              <a:rPr lang="en-US" dirty="0"/>
              <a:t>Reading – teacher assessment during Guided Reading sessions and one-to-one reading</a:t>
            </a:r>
          </a:p>
          <a:p>
            <a:r>
              <a:rPr lang="en-US" dirty="0"/>
              <a:t>Writing – an assessed written piece</a:t>
            </a:r>
          </a:p>
          <a:p>
            <a:endParaRPr lang="en-US" dirty="0"/>
          </a:p>
          <a:p>
            <a:r>
              <a:rPr lang="en-US" b="1" dirty="0"/>
              <a:t>Spring and Summer terms:</a:t>
            </a:r>
          </a:p>
          <a:p>
            <a:r>
              <a:rPr lang="en-US" dirty="0" err="1"/>
              <a:t>Maths</a:t>
            </a:r>
            <a:r>
              <a:rPr lang="en-US" dirty="0"/>
              <a:t> – an assessment paper– completed in small groups</a:t>
            </a:r>
          </a:p>
          <a:p>
            <a:r>
              <a:rPr lang="en-US" dirty="0"/>
              <a:t>Reading – a comprehension assessment paper (completed in small groups step by step)</a:t>
            </a:r>
          </a:p>
          <a:p>
            <a:endParaRPr lang="en-US" dirty="0"/>
          </a:p>
          <a:p>
            <a:endParaRPr lang="en-US" dirty="0"/>
          </a:p>
          <a:p>
            <a:r>
              <a:rPr lang="en-US" dirty="0"/>
              <a:t> </a:t>
            </a:r>
          </a:p>
        </p:txBody>
      </p:sp>
      <p:sp>
        <p:nvSpPr>
          <p:cNvPr id="9" name="TextBox 8">
            <a:extLst>
              <a:ext uri="{FF2B5EF4-FFF2-40B4-BE49-F238E27FC236}">
                <a16:creationId xmlns:a16="http://schemas.microsoft.com/office/drawing/2014/main" id="{5B6228E5-07EC-2F22-E6F1-C47536593DB6}"/>
              </a:ext>
            </a:extLst>
          </p:cNvPr>
          <p:cNvSpPr txBox="1"/>
          <p:nvPr/>
        </p:nvSpPr>
        <p:spPr>
          <a:xfrm>
            <a:off x="482758" y="4437890"/>
            <a:ext cx="11241156" cy="2145203"/>
          </a:xfrm>
          <a:prstGeom prst="rect">
            <a:avLst/>
          </a:prstGeom>
          <a:noFill/>
        </p:spPr>
        <p:txBody>
          <a:bodyPr wrap="square">
            <a:spAutoFit/>
          </a:bodyPr>
          <a:lstStyle/>
          <a:p>
            <a:pPr>
              <a:lnSpc>
                <a:spcPct val="90000"/>
              </a:lnSpc>
              <a:spcAft>
                <a:spcPts val="600"/>
              </a:spcAft>
            </a:pPr>
            <a:r>
              <a:rPr lang="en-US" sz="1800" dirty="0">
                <a:ea typeface="Cambria"/>
              </a:rPr>
              <a:t>Assessments are a key tool in finding out what strengths children have and what areas they need to develop further.</a:t>
            </a:r>
            <a:endParaRPr lang="en-US" sz="1800" dirty="0">
              <a:ea typeface="Calibri" panose="020F0502020204030204"/>
              <a:cs typeface="Calibri" panose="020F0502020204030204"/>
            </a:endParaRPr>
          </a:p>
          <a:p>
            <a:pPr>
              <a:lnSpc>
                <a:spcPct val="90000"/>
              </a:lnSpc>
              <a:spcAft>
                <a:spcPts val="600"/>
              </a:spcAft>
            </a:pPr>
            <a:endParaRPr lang="en-US" sz="1800" dirty="0">
              <a:ea typeface="Cambria"/>
            </a:endParaRPr>
          </a:p>
          <a:p>
            <a:pPr>
              <a:lnSpc>
                <a:spcPct val="90000"/>
              </a:lnSpc>
              <a:spcAft>
                <a:spcPts val="600"/>
              </a:spcAft>
            </a:pPr>
            <a:r>
              <a:rPr lang="en-US" sz="1800" dirty="0">
                <a:ea typeface="Cambria"/>
              </a:rPr>
              <a:t>Assessments help to identify gaps in knowledge so that teachers can plan their future lessons. For example, if a whole class is struggling on the "fractions" element of </a:t>
            </a:r>
            <a:r>
              <a:rPr lang="en-US" sz="1800" dirty="0" err="1">
                <a:ea typeface="Cambria"/>
              </a:rPr>
              <a:t>maths</a:t>
            </a:r>
            <a:r>
              <a:rPr lang="en-US" sz="1800" dirty="0">
                <a:ea typeface="Cambria"/>
              </a:rPr>
              <a:t>, more lessons will focus on this. If all the class score well on times table questions, less time needs to be given to this. </a:t>
            </a:r>
            <a:endParaRPr lang="en-US" sz="1800" dirty="0">
              <a:ea typeface="Cambria"/>
              <a:cs typeface="Calibri"/>
            </a:endParaRPr>
          </a:p>
          <a:p>
            <a:pPr>
              <a:lnSpc>
                <a:spcPct val="90000"/>
              </a:lnSpc>
              <a:spcAft>
                <a:spcPts val="600"/>
              </a:spcAft>
            </a:pPr>
            <a:endParaRPr lang="en-US" sz="1800" dirty="0">
              <a:ea typeface="Cambria"/>
              <a:cs typeface="Calibri"/>
            </a:endParaRPr>
          </a:p>
          <a:p>
            <a:pPr>
              <a:lnSpc>
                <a:spcPct val="90000"/>
              </a:lnSpc>
              <a:spcAft>
                <a:spcPts val="600"/>
              </a:spcAft>
            </a:pPr>
            <a:r>
              <a:rPr lang="en-US" sz="1800" dirty="0">
                <a:ea typeface="Cambria"/>
                <a:cs typeface="Calibri"/>
              </a:rPr>
              <a:t>Our internal assessments are "low stakes" and we approach them positively with the children. </a:t>
            </a:r>
          </a:p>
        </p:txBody>
      </p:sp>
    </p:spTree>
    <p:extLst>
      <p:ext uri="{BB962C8B-B14F-4D97-AF65-F5344CB8AC3E}">
        <p14:creationId xmlns:p14="http://schemas.microsoft.com/office/powerpoint/2010/main" val="3655878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743666" y="2427008"/>
            <a:ext cx="15672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Class Teacher</a:t>
            </a:r>
            <a:endParaRPr lang="en-US"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530086" y="3187029"/>
            <a:ext cx="26696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Key Stage Leaders</a:t>
            </a:r>
          </a:p>
          <a:p>
            <a:pPr algn="ctr"/>
            <a:r>
              <a:rPr lang="en-US" sz="1400" dirty="0">
                <a:cs typeface="Calibri" panose="020F0502020204030204"/>
              </a:rPr>
              <a:t>(KS1 </a:t>
            </a:r>
            <a:r>
              <a:rPr lang="en-US" sz="1400" dirty="0" err="1">
                <a:cs typeface="Calibri" panose="020F0502020204030204"/>
              </a:rPr>
              <a:t>Mr</a:t>
            </a:r>
            <a:r>
              <a:rPr lang="en-US" sz="1400" dirty="0">
                <a:cs typeface="Calibri" panose="020F0502020204030204"/>
              </a:rPr>
              <a:t> </a:t>
            </a:r>
            <a:r>
              <a:rPr lang="en-US" sz="1400" dirty="0" err="1">
                <a:cs typeface="Calibri" panose="020F0502020204030204"/>
              </a:rPr>
              <a:t>Sudell</a:t>
            </a:r>
            <a:r>
              <a:rPr lang="en-US" sz="1400" dirty="0">
                <a:cs typeface="Calibri" panose="020F0502020204030204"/>
              </a:rPr>
              <a:t>, KS2 </a:t>
            </a:r>
            <a:r>
              <a:rPr lang="en-US" sz="1400" dirty="0" err="1">
                <a:cs typeface="Calibri" panose="020F0502020204030204"/>
              </a:rPr>
              <a:t>Mrs</a:t>
            </a:r>
            <a:r>
              <a:rPr lang="en-US" sz="1400" dirty="0">
                <a:cs typeface="Calibri" panose="020F0502020204030204"/>
              </a:rPr>
              <a:t> Riley)</a:t>
            </a:r>
          </a:p>
        </p:txBody>
      </p:sp>
      <p:sp>
        <p:nvSpPr>
          <p:cNvPr id="13" name="TextBox 12">
            <a:extLst>
              <a:ext uri="{FF2B5EF4-FFF2-40B4-BE49-F238E27FC236}">
                <a16:creationId xmlns:a16="http://schemas.microsoft.com/office/drawing/2014/main" id="{5512B806-B483-7F92-CE30-C9D1B0D54C84}"/>
              </a:ext>
            </a:extLst>
          </p:cNvPr>
          <p:cNvSpPr txBox="1"/>
          <p:nvPr/>
        </p:nvSpPr>
        <p:spPr>
          <a:xfrm>
            <a:off x="7564523" y="4090362"/>
            <a:ext cx="19236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Deputy Head</a:t>
            </a:r>
          </a:p>
          <a:p>
            <a:pPr algn="ctr"/>
            <a:r>
              <a:rPr lang="en-US" sz="1400" dirty="0" err="1">
                <a:cs typeface="Calibri"/>
              </a:rPr>
              <a:t>Mrs</a:t>
            </a:r>
            <a:r>
              <a:rPr lang="en-US" sz="1400" dirty="0">
                <a:cs typeface="Calibri"/>
              </a:rPr>
              <a:t> Duffy</a:t>
            </a:r>
            <a:endParaRPr lang="en-US" sz="1400"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210331" y="4993695"/>
            <a:ext cx="21468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Head Teacher</a:t>
            </a:r>
            <a:endParaRPr lang="en-US" sz="1100" dirty="0">
              <a:cs typeface="Calibri" panose="020F0502020204030204"/>
            </a:endParaRPr>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634B33C-4505-2CF8-A7F1-56E3A4D10A93}"/>
              </a:ext>
            </a:extLst>
          </p:cNvPr>
          <p:cNvSpPr txBox="1"/>
          <p:nvPr/>
        </p:nvSpPr>
        <p:spPr>
          <a:xfrm>
            <a:off x="4670640" y="6017665"/>
            <a:ext cx="5409430" cy="369332"/>
          </a:xfrm>
          <a:prstGeom prst="rect">
            <a:avLst/>
          </a:prstGeom>
          <a:noFill/>
        </p:spPr>
        <p:txBody>
          <a:bodyPr wrap="none" rtlCol="0">
            <a:spAutoFit/>
          </a:bodyPr>
          <a:lstStyle/>
          <a:p>
            <a:r>
              <a:rPr lang="en-US" dirty="0"/>
              <a:t>If the issue concerns SEND our SENCo is </a:t>
            </a:r>
            <a:r>
              <a:rPr lang="en-US" dirty="0" err="1"/>
              <a:t>Mrs</a:t>
            </a:r>
            <a:r>
              <a:rPr lang="en-US" dirty="0"/>
              <a:t> Richardson</a:t>
            </a:r>
          </a:p>
        </p:txBody>
      </p:sp>
    </p:spTree>
    <p:extLst>
      <p:ext uri="{BB962C8B-B14F-4D97-AF65-F5344CB8AC3E}">
        <p14:creationId xmlns:p14="http://schemas.microsoft.com/office/powerpoint/2010/main" val="1472097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2347664" y="261257"/>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685801" y="1689652"/>
            <a:ext cx="8865704" cy="4247317"/>
          </a:xfrm>
          <a:prstGeom prst="rect">
            <a:avLst/>
          </a:prstGeom>
          <a:noFill/>
        </p:spPr>
        <p:txBody>
          <a:bodyPr wrap="square" rtlCol="0">
            <a:spAutoFit/>
          </a:bodyPr>
          <a:lstStyle/>
          <a:p>
            <a:r>
              <a:rPr lang="en-US" sz="2800" dirty="0"/>
              <a:t>We celebrate success and effort in many ways at Kennington. These include:</a:t>
            </a:r>
          </a:p>
          <a:p>
            <a:endParaRPr lang="en-US" sz="2800" dirty="0"/>
          </a:p>
          <a:p>
            <a:pPr marL="285750" indent="-285750">
              <a:buFont typeface="Arial" panose="020B0604020202020204" pitchFamily="34" charset="0"/>
              <a:buChar char="•"/>
            </a:pPr>
            <a:r>
              <a:rPr lang="en-US" sz="2800" dirty="0"/>
              <a:t>Certificates</a:t>
            </a:r>
          </a:p>
          <a:p>
            <a:pPr marL="285750" indent="-285750">
              <a:buFont typeface="Arial" panose="020B0604020202020204" pitchFamily="34" charset="0"/>
              <a:buChar char="•"/>
            </a:pPr>
            <a:r>
              <a:rPr lang="en-US" sz="2800" dirty="0"/>
              <a:t>Dojos</a:t>
            </a:r>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Assemblies</a:t>
            </a:r>
          </a:p>
          <a:p>
            <a:pPr marL="285750" indent="-285750">
              <a:buFont typeface="Arial" panose="020B0604020202020204" pitchFamily="34" charset="0"/>
              <a:buChar char="•"/>
            </a:pPr>
            <a:r>
              <a:rPr lang="en-US" sz="2800" dirty="0"/>
              <a:t>Postcards home</a:t>
            </a:r>
          </a:p>
          <a:p>
            <a:pPr marL="285750" indent="-285750">
              <a:buFont typeface="Arial" panose="020B0604020202020204" pitchFamily="34" charset="0"/>
              <a:buChar char="•"/>
            </a:pPr>
            <a:r>
              <a:rPr lang="en-US" sz="2800" dirty="0"/>
              <a:t>Book Tokens for the Book Machine</a:t>
            </a:r>
          </a:p>
          <a:p>
            <a:endParaRPr lang="en-US" dirty="0"/>
          </a:p>
        </p:txBody>
      </p:sp>
    </p:spTree>
    <p:extLst>
      <p:ext uri="{BB962C8B-B14F-4D97-AF65-F5344CB8AC3E}">
        <p14:creationId xmlns:p14="http://schemas.microsoft.com/office/powerpoint/2010/main" val="3880543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rPr>
              <a:t>Thank you for coming to meet us this afternoon and we look forward to a great year working together!</a:t>
            </a:r>
          </a:p>
        </p:txBody>
      </p:sp>
    </p:spTree>
    <p:extLst>
      <p:ext uri="{BB962C8B-B14F-4D97-AF65-F5344CB8AC3E}">
        <p14:creationId xmlns:p14="http://schemas.microsoft.com/office/powerpoint/2010/main" val="284270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teacher partnerships</a:t>
            </a:r>
          </a:p>
        </p:txBody>
      </p:sp>
    </p:spTree>
    <p:extLst>
      <p:ext uri="{BB962C8B-B14F-4D97-AF65-F5344CB8AC3E}">
        <p14:creationId xmlns:p14="http://schemas.microsoft.com/office/powerpoint/2010/main" val="161149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703610" y="402001"/>
            <a:ext cx="810006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from 8:35am - doors locked at 8:50am.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D</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uring this time, children have the opportunity to practice and consolidate skills.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703610" y="1264222"/>
            <a:ext cx="9451975" cy="92837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8:50am or after miss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up to</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is important at Kennington.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703610" y="2551160"/>
            <a:ext cx="6459855" cy="3702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8:50.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703610" y="3284708"/>
            <a:ext cx="9004300" cy="92333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is on </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Wednesdays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Fridays.</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Please ensure children have their PE kits on these days</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Navy blue shorts, white t-shirt and black pumps. Named. No earrings and long hair should be tied up.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703610" y="4178203"/>
            <a:ext cx="8338820" cy="3702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have water </a:t>
            </a:r>
            <a:r>
              <a:rPr lang="en-US" sz="1800" kern="1200" dirty="0">
                <a:solidFill>
                  <a:srgbClr val="000000"/>
                </a:solidFill>
                <a:effectLst/>
                <a:ea typeface="Calibri" panose="020F0502020204030204" pitchFamily="34" charset="0"/>
                <a:cs typeface="Times New Roman" panose="02020603050405020304" pitchFamily="18" charset="0"/>
              </a:rPr>
              <a:t>bottles</a:t>
            </a:r>
            <a:r>
              <a:rPr lang="en-US" dirty="0">
                <a:solidFill>
                  <a:srgbClr val="000000"/>
                </a:solidFill>
                <a:ea typeface="Calibri" panose="020F0502020204030204" pitchFamily="34" charset="0"/>
                <a:cs typeface="Times New Roman" panose="02020603050405020304" pitchFamily="18" charset="0"/>
              </a:rPr>
              <a:t> </a:t>
            </a:r>
            <a:r>
              <a:rPr lang="en-US">
                <a:solidFill>
                  <a:srgbClr val="000000"/>
                </a:solidFill>
                <a:ea typeface="Calibri" panose="020F0502020204030204" pitchFamily="34" charset="0"/>
                <a:cs typeface="Times New Roman" panose="02020603050405020304" pitchFamily="18" charset="0"/>
              </a:rPr>
              <a:t>in school each </a:t>
            </a:r>
            <a:r>
              <a:rPr lang="en-US" dirty="0">
                <a:solidFill>
                  <a:srgbClr val="000000"/>
                </a:solidFill>
                <a:ea typeface="Calibri" panose="020F0502020204030204" pitchFamily="34" charset="0"/>
                <a:cs typeface="Times New Roman" panose="02020603050405020304" pitchFamily="18" charset="0"/>
              </a:rPr>
              <a:t>day. </a:t>
            </a:r>
            <a:r>
              <a:rPr lang="en-US" sz="1800" kern="1200" dirty="0">
                <a:solidFill>
                  <a:srgbClr val="000000"/>
                </a:solidFill>
                <a:effectLst/>
                <a:ea typeface="Calibri" panose="020F0502020204030204" pitchFamily="34" charset="0"/>
                <a:cs typeface="Times New Roman" panose="02020603050405020304" pitchFamily="18" charset="0"/>
              </a:rPr>
              <a:t> </a:t>
            </a:r>
            <a:endParaRPr lang="en-GB" sz="1200" dirty="0">
              <a:effectLst/>
              <a:ea typeface="Calibri" panose="020F0502020204030204" pitchFamily="34" charset="0"/>
              <a:cs typeface="Times New Roman" panose="02020603050405020304" pitchFamily="18"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703610" y="5129593"/>
            <a:ext cx="8100060" cy="1200329"/>
          </a:xfrm>
          <a:prstGeom prst="rect">
            <a:avLst/>
          </a:prstGeom>
          <a:noFill/>
        </p:spPr>
        <p:txBody>
          <a:bodyPr wrap="square">
            <a:spAutoFit/>
          </a:bodyPr>
          <a:lstStyle/>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 of day collection. Please wait at the </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white line in the KS1 playground</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the end of the day, we often have great things to tell our families so please feel relaxed if we call you over! It's more often than not to celebrate success! </a:t>
            </a:r>
          </a:p>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 finishes at 3:00pm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543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684984" y="206288"/>
            <a:ext cx="2067938" cy="769441"/>
          </a:xfrm>
          <a:prstGeom prst="rect">
            <a:avLst/>
          </a:prstGeom>
          <a:noFill/>
        </p:spPr>
        <p:txBody>
          <a:bodyPr wrap="none" rtlCol="0">
            <a:spAutoFit/>
          </a:bodyPr>
          <a:lstStyle/>
          <a:p>
            <a:r>
              <a:rPr lang="en-US" sz="4400" b="1" dirty="0"/>
              <a:t>Reading</a:t>
            </a:r>
          </a:p>
        </p:txBody>
      </p:sp>
      <p:sp>
        <p:nvSpPr>
          <p:cNvPr id="7" name="TextBox 6">
            <a:extLst>
              <a:ext uri="{FF2B5EF4-FFF2-40B4-BE49-F238E27FC236}">
                <a16:creationId xmlns:a16="http://schemas.microsoft.com/office/drawing/2014/main" id="{3E729C8F-3C0F-AFB9-A898-4D9D3D20AFC8}"/>
              </a:ext>
            </a:extLst>
          </p:cNvPr>
          <p:cNvSpPr txBox="1"/>
          <p:nvPr/>
        </p:nvSpPr>
        <p:spPr>
          <a:xfrm>
            <a:off x="759030" y="1042392"/>
            <a:ext cx="8459589" cy="7125027"/>
          </a:xfrm>
          <a:prstGeom prst="rect">
            <a:avLst/>
          </a:prstGeom>
          <a:noFill/>
        </p:spPr>
        <p:txBody>
          <a:bodyPr wrap="square" rtlCol="0">
            <a:spAutoFit/>
          </a:bodyPr>
          <a:lstStyle/>
          <a:p>
            <a:endParaRPr lang="en-US" sz="2500" dirty="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Reading in school (Guided Reading) books are linked to the new phonic sounds they are currently learning in phonic groups</a:t>
            </a:r>
          </a:p>
          <a:p>
            <a:pPr marL="342900" indent="-342900">
              <a:buFont typeface="Arial" panose="020B0604020202020204" pitchFamily="34" charset="0"/>
              <a:buChar char="•"/>
            </a:pPr>
            <a:r>
              <a:rPr lang="en-US" sz="2500" dirty="0"/>
              <a:t>Home reading books are related to phonic sounds they have previously been taught in earlier phases</a:t>
            </a:r>
          </a:p>
          <a:p>
            <a:pPr marL="342900" indent="-342900">
              <a:buFont typeface="Arial" panose="020B0604020202020204" pitchFamily="34" charset="0"/>
              <a:buChar char="•"/>
            </a:pPr>
            <a:r>
              <a:rPr lang="en-US" sz="2500" dirty="0"/>
              <a:t>Read every night with your child. </a:t>
            </a:r>
          </a:p>
          <a:p>
            <a:pPr marL="342900" indent="-342900">
              <a:buFont typeface="Arial" panose="020B0604020202020204" pitchFamily="34" charset="0"/>
              <a:buChar char="•"/>
            </a:pPr>
            <a:r>
              <a:rPr lang="en-US" sz="2500" dirty="0"/>
              <a:t>Little and often is best - it is not necessary to read the whole book in one night. Focus on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talking about the book - the picture/story/characters/ if your child liked it or not -discuss why. </a:t>
            </a:r>
          </a:p>
          <a:p>
            <a:pPr marL="342900" indent="-342900">
              <a:buFont typeface="Arial" panose="020B0604020202020204" pitchFamily="34" charset="0"/>
              <a:buChar cha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Share other stories together – books from home/the library and talk about the books</a:t>
            </a:r>
            <a:endParaRPr lang="en-US" sz="2500" dirty="0"/>
          </a:p>
          <a:p>
            <a:endParaRPr lang="en-US" sz="3000" dirty="0"/>
          </a:p>
          <a:p>
            <a:endParaRPr lang="en-US" sz="3000" dirty="0"/>
          </a:p>
          <a:p>
            <a:endParaRPr lang="en-US" sz="3600" dirty="0"/>
          </a:p>
          <a:p>
            <a:r>
              <a:rPr lang="en-US" sz="3600" dirty="0"/>
              <a:t> </a:t>
            </a:r>
          </a:p>
        </p:txBody>
      </p:sp>
    </p:spTree>
    <p:extLst>
      <p:ext uri="{BB962C8B-B14F-4D97-AF65-F5344CB8AC3E}">
        <p14:creationId xmlns:p14="http://schemas.microsoft.com/office/powerpoint/2010/main" val="1080926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2710924" y="272951"/>
            <a:ext cx="4555799" cy="769441"/>
          </a:xfrm>
          <a:prstGeom prst="rect">
            <a:avLst/>
          </a:prstGeom>
          <a:noFill/>
        </p:spPr>
        <p:txBody>
          <a:bodyPr wrap="none" rtlCol="0">
            <a:spAutoFit/>
          </a:bodyPr>
          <a:lstStyle/>
          <a:p>
            <a:r>
              <a:rPr lang="en-US" sz="4400" b="1" dirty="0"/>
              <a:t>Reading continued</a:t>
            </a:r>
          </a:p>
        </p:txBody>
      </p:sp>
      <p:sp>
        <p:nvSpPr>
          <p:cNvPr id="7" name="TextBox 6">
            <a:extLst>
              <a:ext uri="{FF2B5EF4-FFF2-40B4-BE49-F238E27FC236}">
                <a16:creationId xmlns:a16="http://schemas.microsoft.com/office/drawing/2014/main" id="{3E729C8F-3C0F-AFB9-A898-4D9D3D20AFC8}"/>
              </a:ext>
            </a:extLst>
          </p:cNvPr>
          <p:cNvSpPr txBox="1"/>
          <p:nvPr/>
        </p:nvSpPr>
        <p:spPr>
          <a:xfrm>
            <a:off x="759028" y="657671"/>
            <a:ext cx="8459589" cy="8663910"/>
          </a:xfrm>
          <a:prstGeom prst="rect">
            <a:avLst/>
          </a:prstGeom>
          <a:noFill/>
        </p:spPr>
        <p:txBody>
          <a:bodyPr wrap="square" rtlCol="0">
            <a:spAutoFit/>
          </a:bodyPr>
          <a:lstStyle/>
          <a:p>
            <a:endParaRPr lang="en-US" sz="2500" dirty="0"/>
          </a:p>
          <a:p>
            <a:pPr marR="0" lvl="0" algn="l" defTabSz="914400" rtl="0" eaLnBrk="1" fontAlgn="auto" latinLnBrk="0" hangingPunct="1">
              <a:lnSpc>
                <a:spcPct val="100000"/>
              </a:lnSpc>
              <a:spcBef>
                <a:spcPts val="0"/>
              </a:spcBef>
              <a:spcAft>
                <a:spcPts val="0"/>
              </a:spcAft>
              <a:buClrTx/>
              <a:buSzTx/>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Reading diaries: </a:t>
            </a:r>
            <a:endParaRPr lang="en-US" sz="2500" dirty="0"/>
          </a:p>
          <a:p>
            <a:pPr marL="342900" indent="-342900">
              <a:buFont typeface="Arial" panose="020B0604020202020204" pitchFamily="34" charset="0"/>
              <a:buChar char="•"/>
            </a:pPr>
            <a:r>
              <a:rPr lang="en-US" sz="2500" dirty="0">
                <a:solidFill>
                  <a:prstClr val="black"/>
                </a:solidFill>
                <a:latin typeface="Calibri" panose="020F0502020204030204"/>
              </a:rPr>
              <a:t>Please sign each time you read with your child. </a:t>
            </a:r>
          </a:p>
          <a:p>
            <a:pPr marL="342900" indent="-342900">
              <a:buFont typeface="Arial" panose="020B0604020202020204" pitchFamily="34" charset="0"/>
              <a:buChar char="•"/>
            </a:pPr>
            <a:r>
              <a:rPr lang="en-US" sz="2500" dirty="0">
                <a:solidFill>
                  <a:prstClr val="black"/>
                </a:solidFill>
                <a:latin typeface="Calibri" panose="020F0502020204030204"/>
              </a:rPr>
              <a:t>Note the pages read, add a comment about how they read or something they liked and then sign it. </a:t>
            </a:r>
          </a:p>
          <a:p>
            <a:pPr marL="342900" indent="-342900">
              <a:buFont typeface="Arial" panose="020B0604020202020204" pitchFamily="34" charset="0"/>
              <a:buChar char="•"/>
            </a:pPr>
            <a:r>
              <a:rPr lang="en-US" sz="2500" dirty="0">
                <a:solidFill>
                  <a:prstClr val="black"/>
                </a:solidFill>
                <a:latin typeface="Calibri" panose="020F0502020204030204"/>
              </a:rPr>
              <a:t>If you read every night, you should have signed the diary 5 times in the week (or more including weekend)</a:t>
            </a:r>
          </a:p>
          <a:p>
            <a:pPr marL="342900" indent="-342900">
              <a:buFont typeface="Arial" panose="020B0604020202020204" pitchFamily="34" charset="0"/>
              <a:buChar char="•"/>
            </a:pPr>
            <a:r>
              <a:rPr lang="en-US" sz="2500" dirty="0">
                <a:solidFill>
                  <a:prstClr val="black"/>
                </a:solidFill>
                <a:latin typeface="Calibri" panose="020F0502020204030204"/>
              </a:rPr>
              <a:t>When books are completed, comments will be reviewed, comprehension checked and then the book will be changed. If the diary isn’t signed, the book will not be changed.</a:t>
            </a:r>
          </a:p>
          <a:p>
            <a:pPr marL="342900" indent="-342900">
              <a:buFont typeface="Arial" panose="020B0604020202020204" pitchFamily="34" charset="0"/>
              <a:buChar char="•"/>
            </a:pPr>
            <a:r>
              <a:rPr lang="en-US" sz="2500" dirty="0">
                <a:solidFill>
                  <a:prstClr val="black"/>
                </a:solidFill>
                <a:latin typeface="Calibri" panose="020F0502020204030204"/>
              </a:rPr>
              <a:t>The Reading Rainbow Reward Display. When your child reads at home, they will gain stickers to attach to their rainbow chart. After completing some of the rainbow, they will receive a token so they can collect a book from the machine in the hall. </a:t>
            </a:r>
          </a:p>
          <a:p>
            <a:pPr marL="342900" indent="-342900">
              <a:buFont typeface="Arial" panose="020B0604020202020204" pitchFamily="34" charset="0"/>
              <a:buChar char="•"/>
            </a:pPr>
            <a:endParaRPr lang="en-US" sz="2500" dirty="0">
              <a:solidFill>
                <a:prstClr val="black"/>
              </a:solidFill>
              <a:latin typeface="Calibri" panose="020F0502020204030204"/>
            </a:endParaRPr>
          </a:p>
          <a:p>
            <a:pPr marL="342900" indent="-342900">
              <a:buFont typeface="Arial" panose="020B0604020202020204" pitchFamily="34" charset="0"/>
              <a:buChar char="•"/>
            </a:pPr>
            <a:endParaRPr lang="en-US" sz="2500" dirty="0"/>
          </a:p>
          <a:p>
            <a:endParaRPr lang="en-US" sz="3000" dirty="0"/>
          </a:p>
          <a:p>
            <a:endParaRPr lang="en-US" sz="3000" dirty="0"/>
          </a:p>
          <a:p>
            <a:endParaRPr lang="en-US" sz="3600" dirty="0"/>
          </a:p>
          <a:p>
            <a:r>
              <a:rPr lang="en-US" sz="3600" dirty="0"/>
              <a:t> </a:t>
            </a:r>
          </a:p>
        </p:txBody>
      </p:sp>
    </p:spTree>
    <p:extLst>
      <p:ext uri="{BB962C8B-B14F-4D97-AF65-F5344CB8AC3E}">
        <p14:creationId xmlns:p14="http://schemas.microsoft.com/office/powerpoint/2010/main" val="231238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2953194" y="123031"/>
            <a:ext cx="6536854" cy="769441"/>
          </a:xfrm>
          <a:prstGeom prst="rect">
            <a:avLst/>
          </a:prstGeom>
          <a:noFill/>
        </p:spPr>
        <p:txBody>
          <a:bodyPr wrap="none" rtlCol="0">
            <a:spAutoFit/>
          </a:bodyPr>
          <a:lstStyle/>
          <a:p>
            <a:r>
              <a:rPr lang="en-US" sz="4400" b="1" dirty="0"/>
              <a:t>Homework in Willow Class </a:t>
            </a:r>
          </a:p>
        </p:txBody>
      </p:sp>
      <p:sp>
        <p:nvSpPr>
          <p:cNvPr id="6" name="TextBox 5">
            <a:extLst>
              <a:ext uri="{FF2B5EF4-FFF2-40B4-BE49-F238E27FC236}">
                <a16:creationId xmlns:a16="http://schemas.microsoft.com/office/drawing/2014/main" id="{046F2DF1-4C72-7E44-B34F-3655B0CF43E6}"/>
              </a:ext>
            </a:extLst>
          </p:cNvPr>
          <p:cNvSpPr txBox="1"/>
          <p:nvPr/>
        </p:nvSpPr>
        <p:spPr>
          <a:xfrm>
            <a:off x="577298" y="1025822"/>
            <a:ext cx="12687300" cy="1015663"/>
          </a:xfrm>
          <a:prstGeom prst="rect">
            <a:avLst/>
          </a:prstGeom>
          <a:noFill/>
        </p:spPr>
        <p:txBody>
          <a:bodyPr wrap="square" rtlCol="0">
            <a:spAutoFit/>
          </a:bodyPr>
          <a:lstStyle/>
          <a:p>
            <a:r>
              <a:rPr lang="en-US" sz="3000" b="1" dirty="0">
                <a:solidFill>
                  <a:srgbClr val="0070C0"/>
                </a:solidFill>
              </a:rPr>
              <a:t>We want to make homework as straight forward and stress </a:t>
            </a:r>
          </a:p>
          <a:p>
            <a:r>
              <a:rPr lang="en-US" sz="3000" b="1" dirty="0">
                <a:solidFill>
                  <a:srgbClr val="0070C0"/>
                </a:solidFill>
              </a:rPr>
              <a:t>free for everyone!</a:t>
            </a:r>
          </a:p>
        </p:txBody>
      </p:sp>
      <p:sp>
        <p:nvSpPr>
          <p:cNvPr id="7" name="TextBox 6">
            <a:extLst>
              <a:ext uri="{FF2B5EF4-FFF2-40B4-BE49-F238E27FC236}">
                <a16:creationId xmlns:a16="http://schemas.microsoft.com/office/drawing/2014/main" id="{9EE45B15-BD7F-1C66-E5B2-EF4870E3D00D}"/>
              </a:ext>
            </a:extLst>
          </p:cNvPr>
          <p:cNvSpPr txBox="1"/>
          <p:nvPr/>
        </p:nvSpPr>
        <p:spPr>
          <a:xfrm>
            <a:off x="577298" y="2387945"/>
            <a:ext cx="11037404" cy="3016210"/>
          </a:xfrm>
          <a:prstGeom prst="rect">
            <a:avLst/>
          </a:prstGeom>
          <a:noFill/>
        </p:spPr>
        <p:txBody>
          <a:bodyPr wrap="square" rtlCol="0">
            <a:spAutoFit/>
          </a:bodyPr>
          <a:lstStyle/>
          <a:p>
            <a:pPr fontAlgn="base"/>
            <a:r>
              <a:rPr lang="en-GB" sz="2400" b="1" dirty="0">
                <a:solidFill>
                  <a:srgbClr val="000000"/>
                </a:solidFill>
                <a:latin typeface="Calibri" panose="020F0502020204030204" pitchFamily="34" charset="0"/>
              </a:rPr>
              <a:t>KS1 (Infants) 10-20 minutes per night during the week.  </a:t>
            </a:r>
            <a:r>
              <a:rPr lang="en-GB" sz="2400" dirty="0">
                <a:solidFill>
                  <a:srgbClr val="000000"/>
                </a:solidFill>
                <a:latin typeface="Calibri" panose="020F0502020204030204" pitchFamily="34" charset="0"/>
              </a:rPr>
              <a:t> </a:t>
            </a:r>
          </a:p>
          <a:p>
            <a:pPr fontAlgn="base">
              <a:buFont typeface="Arial" panose="020B0604020202020204" pitchFamily="34" charset="0"/>
              <a:buChar char="•"/>
            </a:pPr>
            <a:r>
              <a:rPr lang="en-GB" sz="2400" dirty="0">
                <a:solidFill>
                  <a:srgbClr val="000000"/>
                </a:solidFill>
                <a:latin typeface="Calibri" panose="020F0502020204030204" pitchFamily="34" charset="0"/>
              </a:rPr>
              <a:t>Reading – daily 10 minutes minimum with an adult </a:t>
            </a:r>
          </a:p>
          <a:p>
            <a:pPr fontAlgn="base">
              <a:buFont typeface="Arial" panose="020B0604020202020204" pitchFamily="34" charset="0"/>
              <a:buChar char="•"/>
            </a:pPr>
            <a:r>
              <a:rPr lang="en-GB" sz="2400" dirty="0" err="1">
                <a:solidFill>
                  <a:srgbClr val="000000"/>
                </a:solidFill>
                <a:latin typeface="Calibri" panose="020F0502020204030204" pitchFamily="34" charset="0"/>
              </a:rPr>
              <a:t>Purplemash</a:t>
            </a:r>
            <a:r>
              <a:rPr lang="en-GB" sz="2400" dirty="0">
                <a:solidFill>
                  <a:srgbClr val="000000"/>
                </a:solidFill>
                <a:latin typeface="Calibri" panose="020F0502020204030204" pitchFamily="34" charset="0"/>
              </a:rPr>
              <a:t> – x2 maths task per week</a:t>
            </a:r>
          </a:p>
          <a:p>
            <a:pPr fontAlgn="base">
              <a:buFont typeface="Arial" panose="020B0604020202020204" pitchFamily="34" charset="0"/>
              <a:buChar char="•"/>
            </a:pPr>
            <a:r>
              <a:rPr lang="en-GB" sz="2400" b="1" dirty="0">
                <a:solidFill>
                  <a:srgbClr val="000000"/>
                </a:solidFill>
                <a:latin typeface="Calibri" panose="020F0502020204030204" pitchFamily="34" charset="0"/>
              </a:rPr>
              <a:t>Y2 Only </a:t>
            </a:r>
            <a:r>
              <a:rPr lang="en-GB" sz="2400" dirty="0">
                <a:solidFill>
                  <a:srgbClr val="000000"/>
                </a:solidFill>
                <a:latin typeface="Calibri" panose="020F0502020204030204" pitchFamily="34" charset="0"/>
              </a:rPr>
              <a:t>TT </a:t>
            </a:r>
            <a:r>
              <a:rPr lang="en-GB" sz="2400" dirty="0" err="1">
                <a:solidFill>
                  <a:srgbClr val="000000"/>
                </a:solidFill>
                <a:latin typeface="Calibri" panose="020F0502020204030204" pitchFamily="34" charset="0"/>
              </a:rPr>
              <a:t>Rockstar</a:t>
            </a:r>
            <a:r>
              <a:rPr lang="en-GB" sz="2400" dirty="0">
                <a:solidFill>
                  <a:srgbClr val="000000"/>
                </a:solidFill>
                <a:latin typeface="Calibri" panose="020F0502020204030204" pitchFamily="34" charset="0"/>
              </a:rPr>
              <a:t> practise 2s, 5s, 10s  </a:t>
            </a:r>
          </a:p>
          <a:p>
            <a:endParaRPr lang="en-US" sz="2400" dirty="0">
              <a:highlight>
                <a:srgbClr val="FFFF00"/>
              </a:highlight>
            </a:endParaRPr>
          </a:p>
          <a:p>
            <a:r>
              <a:rPr lang="en-US" sz="2400" dirty="0"/>
              <a:t>Usernames and logins will be in the homework diaries.</a:t>
            </a:r>
          </a:p>
          <a:p>
            <a:pPr marL="342900" indent="-342900">
              <a:buFontTx/>
              <a:buChar char="-"/>
            </a:pPr>
            <a:endParaRPr lang="en-US" sz="2300" dirty="0"/>
          </a:p>
          <a:p>
            <a:r>
              <a:rPr lang="en-US" sz="2300" dirty="0"/>
              <a:t>         </a:t>
            </a:r>
            <a:r>
              <a:rPr lang="en-US" sz="2300" b="1" dirty="0" err="1">
                <a:solidFill>
                  <a:srgbClr val="7030A0"/>
                </a:solidFill>
              </a:rPr>
              <a:t>Purplemash</a:t>
            </a:r>
            <a:r>
              <a:rPr lang="en-US" sz="2300" b="1" dirty="0">
                <a:solidFill>
                  <a:srgbClr val="7030A0"/>
                </a:solidFill>
              </a:rPr>
              <a:t> will be set on a Friday to be completed by the following Friday.</a:t>
            </a:r>
          </a:p>
        </p:txBody>
      </p:sp>
    </p:spTree>
    <p:extLst>
      <p:ext uri="{BB962C8B-B14F-4D97-AF65-F5344CB8AC3E}">
        <p14:creationId xmlns:p14="http://schemas.microsoft.com/office/powerpoint/2010/main" val="912650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760056" cy="646331"/>
          </a:xfrm>
          <a:prstGeom prst="rect">
            <a:avLst/>
          </a:prstGeom>
          <a:noFill/>
        </p:spPr>
        <p:txBody>
          <a:bodyPr wrap="none" rtlCol="0">
            <a:spAutoFit/>
          </a:bodyPr>
          <a:lstStyle/>
          <a:p>
            <a:r>
              <a:rPr lang="en-US" sz="3600" dirty="0"/>
              <a:t>Communicating with class teachers</a:t>
            </a:r>
          </a:p>
        </p:txBody>
      </p:sp>
      <p:sp>
        <p:nvSpPr>
          <p:cNvPr id="6" name="TextBox 5">
            <a:extLst>
              <a:ext uri="{FF2B5EF4-FFF2-40B4-BE49-F238E27FC236}">
                <a16:creationId xmlns:a16="http://schemas.microsoft.com/office/drawing/2014/main" id="{233F4132-ED05-1EC0-E74F-2D811B78A0EB}"/>
              </a:ext>
            </a:extLst>
          </p:cNvPr>
          <p:cNvSpPr txBox="1"/>
          <p:nvPr/>
        </p:nvSpPr>
        <p:spPr>
          <a:xfrm>
            <a:off x="391560" y="1709541"/>
            <a:ext cx="11408879" cy="4401205"/>
          </a:xfrm>
          <a:prstGeom prst="rect">
            <a:avLst/>
          </a:prstGeom>
          <a:noFill/>
        </p:spPr>
        <p:txBody>
          <a:bodyPr wrap="square" rtlCol="0">
            <a:spAutoFit/>
          </a:bodyPr>
          <a:lstStyle/>
          <a:p>
            <a:pPr algn="ctr"/>
            <a:r>
              <a:rPr lang="en-US" sz="3000" b="1" dirty="0">
                <a:solidFill>
                  <a:srgbClr val="7030A0"/>
                </a:solidFill>
              </a:rPr>
              <a:t>We are a team </a:t>
            </a:r>
            <a:r>
              <a:rPr lang="en-US" sz="3000" dirty="0"/>
              <a:t>–parents, staff and your children. </a:t>
            </a:r>
          </a:p>
          <a:p>
            <a:r>
              <a:rPr lang="en-US" sz="2500" dirty="0"/>
              <a:t>Please talk to us if you have any questions, queries or problems. We want to know so we can sort things out. </a:t>
            </a:r>
          </a:p>
          <a:p>
            <a:endParaRPr lang="en-US" sz="2500" dirty="0"/>
          </a:p>
          <a:p>
            <a:pPr marL="342900" indent="-342900">
              <a:buFont typeface="Arial" panose="020B0604020202020204" pitchFamily="34" charset="0"/>
              <a:buChar char="•"/>
            </a:pPr>
            <a:r>
              <a:rPr lang="en-US" sz="2500" dirty="0"/>
              <a:t>Write a message in the reading diary</a:t>
            </a:r>
          </a:p>
          <a:p>
            <a:pPr marL="342900" indent="-342900">
              <a:buFont typeface="Arial" panose="020B0604020202020204" pitchFamily="34" charset="0"/>
              <a:buChar char="•"/>
            </a:pPr>
            <a:r>
              <a:rPr lang="en-US" sz="2500" dirty="0"/>
              <a:t>Leave a message with the staff member on duty in a morning – messages are passed on when they come in</a:t>
            </a:r>
          </a:p>
          <a:p>
            <a:pPr marL="342900" indent="-342900">
              <a:buFont typeface="Arial" panose="020B0604020202020204" pitchFamily="34" charset="0"/>
              <a:buChar char="•"/>
            </a:pPr>
            <a:r>
              <a:rPr lang="en-US" sz="2500" dirty="0"/>
              <a:t>Talk to us at the end of the day (or if we are unable to talk there and then, we can arrange a suitable time)</a:t>
            </a:r>
          </a:p>
          <a:p>
            <a:pPr marL="342900" indent="-342900">
              <a:buFont typeface="Arial" panose="020B0604020202020204" pitchFamily="34" charset="0"/>
              <a:buChar char="•"/>
            </a:pPr>
            <a:r>
              <a:rPr lang="en-US" sz="2500" dirty="0"/>
              <a:t>Arrange a meeting with us</a:t>
            </a:r>
          </a:p>
          <a:p>
            <a:endParaRPr lang="en-US" sz="2500" dirty="0"/>
          </a:p>
        </p:txBody>
      </p:sp>
    </p:spTree>
    <p:extLst>
      <p:ext uri="{BB962C8B-B14F-4D97-AF65-F5344CB8AC3E}">
        <p14:creationId xmlns:p14="http://schemas.microsoft.com/office/powerpoint/2010/main" val="3074522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72F75C-9039-952C-E4A5-35B646CF0F0E}"/>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5750894-0E19-BD7C-C9C3-A21DE0E5BC72}"/>
              </a:ext>
            </a:extLst>
          </p:cNvPr>
          <p:cNvSpPr txBox="1"/>
          <p:nvPr/>
        </p:nvSpPr>
        <p:spPr>
          <a:xfrm>
            <a:off x="2524539" y="109330"/>
            <a:ext cx="5593198" cy="584775"/>
          </a:xfrm>
          <a:prstGeom prst="rect">
            <a:avLst/>
          </a:prstGeom>
          <a:noFill/>
        </p:spPr>
        <p:txBody>
          <a:bodyPr wrap="none" rtlCol="0">
            <a:spAutoFit/>
          </a:bodyPr>
          <a:lstStyle/>
          <a:p>
            <a:r>
              <a:rPr lang="en-US" sz="3200" b="1" dirty="0"/>
              <a:t>National Statutory Assessments</a:t>
            </a:r>
          </a:p>
        </p:txBody>
      </p:sp>
      <p:sp>
        <p:nvSpPr>
          <p:cNvPr id="6" name="TextBox 5">
            <a:extLst>
              <a:ext uri="{FF2B5EF4-FFF2-40B4-BE49-F238E27FC236}">
                <a16:creationId xmlns:a16="http://schemas.microsoft.com/office/drawing/2014/main" id="{DC70D73F-2753-4DFE-A724-7714D8DB8ABB}"/>
              </a:ext>
            </a:extLst>
          </p:cNvPr>
          <p:cNvSpPr txBox="1"/>
          <p:nvPr/>
        </p:nvSpPr>
        <p:spPr>
          <a:xfrm>
            <a:off x="449695" y="1313182"/>
            <a:ext cx="8470369" cy="5478423"/>
          </a:xfrm>
          <a:prstGeom prst="rect">
            <a:avLst/>
          </a:prstGeom>
          <a:noFill/>
        </p:spPr>
        <p:txBody>
          <a:bodyPr wrap="square" rtlCol="0">
            <a:spAutoFit/>
          </a:bodyPr>
          <a:lstStyle/>
          <a:p>
            <a:r>
              <a:rPr lang="en-US" sz="2500" b="1" dirty="0"/>
              <a:t>Phonics Screening Check for year 1s – June 2023</a:t>
            </a:r>
          </a:p>
          <a:p>
            <a:endParaRPr lang="en-US" sz="2500" b="1" dirty="0"/>
          </a:p>
          <a:p>
            <a:pPr marL="342900" indent="-342900">
              <a:buFont typeface="Arial" panose="020B0604020202020204" pitchFamily="34" charset="0"/>
              <a:buChar char="•"/>
            </a:pPr>
            <a:r>
              <a:rPr lang="en-US" sz="2500" dirty="0"/>
              <a:t>Reading a list of a mix of 40 real and alien (not real) words</a:t>
            </a:r>
          </a:p>
          <a:p>
            <a:pPr marL="342900" indent="-342900">
              <a:buFont typeface="Arial" panose="020B0604020202020204" pitchFamily="34" charset="0"/>
              <a:buChar char="•"/>
            </a:pPr>
            <a:r>
              <a:rPr lang="en-US" sz="2500" dirty="0"/>
              <a:t>Segmenting and blending to read words</a:t>
            </a:r>
          </a:p>
          <a:p>
            <a:pPr marL="342900" indent="-342900">
              <a:buFont typeface="Arial" panose="020B0604020202020204" pitchFamily="34" charset="0"/>
              <a:buChar char="•"/>
            </a:pPr>
            <a:r>
              <a:rPr lang="en-US" sz="2500" dirty="0" err="1"/>
              <a:t>Eg</a:t>
            </a:r>
            <a:r>
              <a:rPr lang="en-US" sz="2500" dirty="0"/>
              <a:t>: c-a-t = cat, </a:t>
            </a:r>
            <a:r>
              <a:rPr lang="en-US" sz="2500" dirty="0" err="1"/>
              <a:t>Sh</a:t>
            </a:r>
            <a:r>
              <a:rPr lang="en-US" sz="2500" dirty="0"/>
              <a:t>-</a:t>
            </a:r>
            <a:r>
              <a:rPr lang="en-US" sz="2500" dirty="0" err="1"/>
              <a:t>i</a:t>
            </a:r>
            <a:r>
              <a:rPr lang="en-US" sz="2500" dirty="0"/>
              <a:t>-p =ship, B-r-u-</a:t>
            </a:r>
            <a:r>
              <a:rPr lang="en-US" sz="2500" dirty="0" err="1"/>
              <a:t>sh</a:t>
            </a:r>
            <a:r>
              <a:rPr lang="en-US" sz="2500" dirty="0"/>
              <a:t> = brush</a:t>
            </a:r>
          </a:p>
          <a:p>
            <a:pPr marL="342900" indent="-342900">
              <a:buFont typeface="Arial" panose="020B0604020202020204" pitchFamily="34" charset="0"/>
              <a:buChar char="•"/>
            </a:pPr>
            <a:r>
              <a:rPr lang="en-US" sz="2500" dirty="0"/>
              <a:t>The pass mark is allocated to us by the DfE after the check takes place</a:t>
            </a:r>
          </a:p>
          <a:p>
            <a:pPr marL="342900" indent="-342900">
              <a:buFont typeface="Arial" panose="020B0604020202020204" pitchFamily="34" charset="0"/>
              <a:buChar char="•"/>
            </a:pPr>
            <a:r>
              <a:rPr lang="en-US" sz="2500" dirty="0"/>
              <a:t>Informal setting 1 to 1 with the class teacher</a:t>
            </a:r>
          </a:p>
          <a:p>
            <a:pPr marL="342900" indent="-342900">
              <a:buFont typeface="Arial" panose="020B0604020202020204" pitchFamily="34" charset="0"/>
              <a:buChar char="•"/>
            </a:pPr>
            <a:r>
              <a:rPr lang="en-US" sz="2500" dirty="0"/>
              <a:t>Lots of </a:t>
            </a:r>
            <a:r>
              <a:rPr lang="en-US" sz="2500" dirty="0" err="1"/>
              <a:t>practise</a:t>
            </a:r>
            <a:r>
              <a:rPr lang="en-US" sz="2500" dirty="0"/>
              <a:t> within phonics sessions </a:t>
            </a:r>
          </a:p>
          <a:p>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endParaRPr lang="en-US" sz="2500" dirty="0"/>
          </a:p>
        </p:txBody>
      </p:sp>
    </p:spTree>
    <p:extLst>
      <p:ext uri="{BB962C8B-B14F-4D97-AF65-F5344CB8AC3E}">
        <p14:creationId xmlns:p14="http://schemas.microsoft.com/office/powerpoint/2010/main" val="4104397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1143</Words>
  <Application>Microsoft Office PowerPoint</Application>
  <PresentationFormat>Widescreen</PresentationFormat>
  <Paragraphs>127</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Cambria</vt: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Helen Britton</cp:lastModifiedBy>
  <cp:revision>20</cp:revision>
  <dcterms:created xsi:type="dcterms:W3CDTF">2022-09-04T13:03:29Z</dcterms:created>
  <dcterms:modified xsi:type="dcterms:W3CDTF">2023-09-19T12:52:26Z</dcterms:modified>
</cp:coreProperties>
</file>