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3" r:id="rId3"/>
    <p:sldId id="257" r:id="rId4"/>
    <p:sldId id="260" r:id="rId5"/>
    <p:sldId id="261" r:id="rId6"/>
    <p:sldId id="264" r:id="rId7"/>
    <p:sldId id="265" r:id="rId8"/>
    <p:sldId id="266" r:id="rId9"/>
    <p:sldId id="267" r:id="rId10"/>
    <p:sldId id="268" r:id="rId11"/>
    <p:sldId id="269" r:id="rId12"/>
    <p:sldId id="270" r:id="rId13"/>
    <p:sldId id="277" r:id="rId14"/>
    <p:sldId id="278" r:id="rId15"/>
    <p:sldId id="271" r:id="rId16"/>
    <p:sldId id="275" r:id="rId17"/>
    <p:sldId id="276" r:id="rId18"/>
    <p:sldId id="272"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3"/>
  </p:normalViewPr>
  <p:slideViewPr>
    <p:cSldViewPr snapToGrid="0" snapToObjects="1">
      <p:cViewPr varScale="1">
        <p:scale>
          <a:sx n="64" d="100"/>
          <a:sy n="64" d="100"/>
        </p:scale>
        <p:origin x="9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9/18/2019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9/18/2019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9/18/2019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E05CD-51CC-5243-8791-13C9C026BDE4}"/>
              </a:ext>
            </a:extLst>
          </p:cNvPr>
          <p:cNvSpPr>
            <a:spLocks noGrp="1"/>
          </p:cNvSpPr>
          <p:nvPr>
            <p:ph type="ctrTitle"/>
          </p:nvPr>
        </p:nvSpPr>
        <p:spPr/>
        <p:txBody>
          <a:bodyPr/>
          <a:lstStyle/>
          <a:p>
            <a:r>
              <a:rPr lang="en-US" dirty="0" err="1"/>
              <a:t>Maths</a:t>
            </a:r>
            <a:r>
              <a:rPr lang="en-US" dirty="0"/>
              <a:t> in Year 3 and 4 at </a:t>
            </a:r>
            <a:r>
              <a:rPr lang="en-US" dirty="0" err="1"/>
              <a:t>Kennington</a:t>
            </a:r>
            <a:r>
              <a:rPr lang="en-US" dirty="0"/>
              <a:t> Primary School</a:t>
            </a:r>
          </a:p>
        </p:txBody>
      </p:sp>
      <p:pic>
        <p:nvPicPr>
          <p:cNvPr id="4" name="Picture 3">
            <a:extLst>
              <a:ext uri="{FF2B5EF4-FFF2-40B4-BE49-F238E27FC236}">
                <a16:creationId xmlns:a16="http://schemas.microsoft.com/office/drawing/2014/main" id="{740F3F6E-8B52-D340-9493-2DE2EAAB226C}"/>
              </a:ext>
            </a:extLst>
          </p:cNvPr>
          <p:cNvPicPr>
            <a:picLocks noChangeAspect="1"/>
          </p:cNvPicPr>
          <p:nvPr/>
        </p:nvPicPr>
        <p:blipFill>
          <a:blip r:embed="rId2"/>
          <a:stretch>
            <a:fillRect/>
          </a:stretch>
        </p:blipFill>
        <p:spPr>
          <a:xfrm>
            <a:off x="3299792" y="699052"/>
            <a:ext cx="6559826" cy="1639957"/>
          </a:xfrm>
          <a:prstGeom prst="rect">
            <a:avLst/>
          </a:prstGeom>
        </p:spPr>
      </p:pic>
      <p:sp>
        <p:nvSpPr>
          <p:cNvPr id="5" name="TextBox 4">
            <a:extLst>
              <a:ext uri="{FF2B5EF4-FFF2-40B4-BE49-F238E27FC236}">
                <a16:creationId xmlns:a16="http://schemas.microsoft.com/office/drawing/2014/main" id="{DF5010A8-3F52-DF4F-8BE1-A8F9C3789B1D}"/>
              </a:ext>
            </a:extLst>
          </p:cNvPr>
          <p:cNvSpPr txBox="1"/>
          <p:nvPr/>
        </p:nvSpPr>
        <p:spPr>
          <a:xfrm>
            <a:off x="1154955" y="4936407"/>
            <a:ext cx="9882091" cy="1015663"/>
          </a:xfrm>
          <a:prstGeom prst="rect">
            <a:avLst/>
          </a:prstGeom>
          <a:noFill/>
        </p:spPr>
        <p:txBody>
          <a:bodyPr wrap="square" rtlCol="0">
            <a:spAutoFit/>
          </a:bodyPr>
          <a:lstStyle/>
          <a:p>
            <a:r>
              <a:rPr lang="en-US" sz="3000" dirty="0" err="1">
                <a:solidFill>
                  <a:schemeClr val="bg1"/>
                </a:solidFill>
              </a:rPr>
              <a:t>Mr</a:t>
            </a:r>
            <a:r>
              <a:rPr lang="en-US" sz="3000" dirty="0">
                <a:solidFill>
                  <a:schemeClr val="bg1"/>
                </a:solidFill>
              </a:rPr>
              <a:t> </a:t>
            </a:r>
            <a:r>
              <a:rPr lang="en-US" sz="3000" dirty="0" err="1">
                <a:solidFill>
                  <a:schemeClr val="bg1"/>
                </a:solidFill>
              </a:rPr>
              <a:t>Goulds</a:t>
            </a:r>
            <a:endParaRPr lang="en-US" sz="3000" dirty="0">
              <a:solidFill>
                <a:schemeClr val="bg1"/>
              </a:solidFill>
            </a:endParaRPr>
          </a:p>
          <a:p>
            <a:r>
              <a:rPr lang="en-US" sz="3000" dirty="0">
                <a:solidFill>
                  <a:schemeClr val="bg1"/>
                </a:solidFill>
              </a:rPr>
              <a:t>Beech Class Teacher and School </a:t>
            </a:r>
            <a:r>
              <a:rPr lang="en-US" sz="3000" dirty="0" err="1">
                <a:solidFill>
                  <a:schemeClr val="bg1"/>
                </a:solidFill>
              </a:rPr>
              <a:t>Maths</a:t>
            </a:r>
            <a:r>
              <a:rPr lang="en-US" sz="3000" dirty="0">
                <a:solidFill>
                  <a:schemeClr val="bg1"/>
                </a:solidFill>
              </a:rPr>
              <a:t> Leader</a:t>
            </a:r>
          </a:p>
        </p:txBody>
      </p:sp>
    </p:spTree>
    <p:extLst>
      <p:ext uri="{BB962C8B-B14F-4D97-AF65-F5344CB8AC3E}">
        <p14:creationId xmlns:p14="http://schemas.microsoft.com/office/powerpoint/2010/main" val="193758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1FB77B-B9FF-614D-96C5-E1D5CB8D6CDF}"/>
              </a:ext>
            </a:extLst>
          </p:cNvPr>
          <p:cNvSpPr txBox="1"/>
          <p:nvPr/>
        </p:nvSpPr>
        <p:spPr>
          <a:xfrm>
            <a:off x="450574" y="397565"/>
            <a:ext cx="5155095" cy="707886"/>
          </a:xfrm>
          <a:prstGeom prst="rect">
            <a:avLst/>
          </a:prstGeom>
          <a:noFill/>
        </p:spPr>
        <p:txBody>
          <a:bodyPr wrap="square" rtlCol="0">
            <a:spAutoFit/>
          </a:bodyPr>
          <a:lstStyle/>
          <a:p>
            <a:r>
              <a:rPr lang="en-US" sz="4000" dirty="0">
                <a:solidFill>
                  <a:schemeClr val="bg1"/>
                </a:solidFill>
              </a:rPr>
              <a:t>CPA</a:t>
            </a:r>
          </a:p>
        </p:txBody>
      </p:sp>
      <p:pic>
        <p:nvPicPr>
          <p:cNvPr id="3" name="Picture 2">
            <a:extLst>
              <a:ext uri="{FF2B5EF4-FFF2-40B4-BE49-F238E27FC236}">
                <a16:creationId xmlns:a16="http://schemas.microsoft.com/office/drawing/2014/main" id="{45775D4C-4755-AA4B-8B74-C7D1A71F9D22}"/>
              </a:ext>
            </a:extLst>
          </p:cNvPr>
          <p:cNvPicPr>
            <a:picLocks noChangeAspect="1"/>
          </p:cNvPicPr>
          <p:nvPr/>
        </p:nvPicPr>
        <p:blipFill>
          <a:blip r:embed="rId2"/>
          <a:stretch>
            <a:fillRect/>
          </a:stretch>
        </p:blipFill>
        <p:spPr>
          <a:xfrm>
            <a:off x="0" y="1209040"/>
            <a:ext cx="12192000" cy="5648960"/>
          </a:xfrm>
          <a:prstGeom prst="rect">
            <a:avLst/>
          </a:prstGeom>
        </p:spPr>
      </p:pic>
    </p:spTree>
    <p:extLst>
      <p:ext uri="{BB962C8B-B14F-4D97-AF65-F5344CB8AC3E}">
        <p14:creationId xmlns:p14="http://schemas.microsoft.com/office/powerpoint/2010/main" val="392438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C959-5626-E540-A716-219157C420ED}"/>
              </a:ext>
            </a:extLst>
          </p:cNvPr>
          <p:cNvSpPr>
            <a:spLocks noGrp="1"/>
          </p:cNvSpPr>
          <p:nvPr>
            <p:ph type="title"/>
          </p:nvPr>
        </p:nvSpPr>
        <p:spPr/>
        <p:txBody>
          <a:bodyPr/>
          <a:lstStyle/>
          <a:p>
            <a:r>
              <a:rPr lang="en-US" dirty="0"/>
              <a:t>Prove it.</a:t>
            </a:r>
          </a:p>
        </p:txBody>
      </p:sp>
      <p:sp>
        <p:nvSpPr>
          <p:cNvPr id="3" name="Content Placeholder 2">
            <a:extLst>
              <a:ext uri="{FF2B5EF4-FFF2-40B4-BE49-F238E27FC236}">
                <a16:creationId xmlns:a16="http://schemas.microsoft.com/office/drawing/2014/main" id="{801394F0-DB24-D644-BDCC-3EA84DD08B98}"/>
              </a:ext>
            </a:extLst>
          </p:cNvPr>
          <p:cNvSpPr>
            <a:spLocks noGrp="1"/>
          </p:cNvSpPr>
          <p:nvPr>
            <p:ph idx="1"/>
          </p:nvPr>
        </p:nvSpPr>
        <p:spPr>
          <a:xfrm>
            <a:off x="218661" y="2364961"/>
            <a:ext cx="11754677" cy="3416300"/>
          </a:xfrm>
        </p:spPr>
        <p:txBody>
          <a:bodyPr>
            <a:noAutofit/>
          </a:bodyPr>
          <a:lstStyle/>
          <a:p>
            <a:r>
              <a:rPr lang="en-US" sz="2400" dirty="0"/>
              <a:t>Many people see mathematical success as answering a question quickly.</a:t>
            </a:r>
          </a:p>
          <a:p>
            <a:r>
              <a:rPr lang="en-US" sz="2400" dirty="0"/>
              <a:t>This couldn’t be more wrong.</a:t>
            </a:r>
          </a:p>
          <a:p>
            <a:r>
              <a:rPr lang="en-US" sz="2400" dirty="0"/>
              <a:t>Mathematical success is measured by getting it right. </a:t>
            </a:r>
          </a:p>
          <a:p>
            <a:r>
              <a:rPr lang="en-US" sz="2400" dirty="0"/>
              <a:t>This may be done using resources, using a drawing or mentally.</a:t>
            </a:r>
          </a:p>
          <a:p>
            <a:r>
              <a:rPr lang="en-US" sz="2400" dirty="0"/>
              <a:t>They’re all correct, regardless of how it is worked out.</a:t>
            </a:r>
          </a:p>
          <a:p>
            <a:r>
              <a:rPr lang="en-US" sz="2400" dirty="0"/>
              <a:t>At </a:t>
            </a:r>
            <a:r>
              <a:rPr lang="en-US" sz="2400" dirty="0" err="1"/>
              <a:t>Kennington</a:t>
            </a:r>
            <a:r>
              <a:rPr lang="en-US" sz="2400" dirty="0"/>
              <a:t>, we are embracing the power of prove it.</a:t>
            </a:r>
          </a:p>
          <a:p>
            <a:r>
              <a:rPr lang="en-US" sz="2400" dirty="0"/>
              <a:t>I once counted up the number of times I asked a child to explain their answer, to prove it, or asked how do you know that, why do you think that, in a </a:t>
            </a:r>
            <a:r>
              <a:rPr lang="en-US" sz="2400" dirty="0" err="1"/>
              <a:t>maths</a:t>
            </a:r>
            <a:r>
              <a:rPr lang="en-US" sz="2400" dirty="0"/>
              <a:t> lessons – I lost count after 30 occasions.</a:t>
            </a:r>
          </a:p>
        </p:txBody>
      </p:sp>
    </p:spTree>
    <p:extLst>
      <p:ext uri="{BB962C8B-B14F-4D97-AF65-F5344CB8AC3E}">
        <p14:creationId xmlns:p14="http://schemas.microsoft.com/office/powerpoint/2010/main" val="2382388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EF329-E4BD-9D47-827F-A721118BF314}"/>
              </a:ext>
            </a:extLst>
          </p:cNvPr>
          <p:cNvSpPr>
            <a:spLocks noGrp="1"/>
          </p:cNvSpPr>
          <p:nvPr>
            <p:ph type="title"/>
          </p:nvPr>
        </p:nvSpPr>
        <p:spPr/>
        <p:txBody>
          <a:bodyPr/>
          <a:lstStyle/>
          <a:p>
            <a:r>
              <a:rPr lang="en-US" dirty="0"/>
              <a:t>Prove it…</a:t>
            </a:r>
          </a:p>
        </p:txBody>
      </p:sp>
      <p:sp>
        <p:nvSpPr>
          <p:cNvPr id="3" name="Content Placeholder 2">
            <a:extLst>
              <a:ext uri="{FF2B5EF4-FFF2-40B4-BE49-F238E27FC236}">
                <a16:creationId xmlns:a16="http://schemas.microsoft.com/office/drawing/2014/main" id="{81318D83-AFC6-594E-9878-B877ABA5C096}"/>
              </a:ext>
            </a:extLst>
          </p:cNvPr>
          <p:cNvSpPr>
            <a:spLocks noGrp="1"/>
          </p:cNvSpPr>
          <p:nvPr>
            <p:ph idx="1"/>
          </p:nvPr>
        </p:nvSpPr>
        <p:spPr/>
        <p:txBody>
          <a:bodyPr>
            <a:normAutofit lnSpcReduction="10000"/>
          </a:bodyPr>
          <a:lstStyle/>
          <a:p>
            <a:r>
              <a:rPr lang="en-US" sz="3000" dirty="0"/>
              <a:t>Getting the answer right isn’t enough – it will get them a high score on their arithmetic test in Year 6, but without a deep understanding, they will not be successful mathematicians.</a:t>
            </a:r>
          </a:p>
          <a:p>
            <a:r>
              <a:rPr lang="en-US" sz="3000" dirty="0"/>
              <a:t>Take this message home – ask why.</a:t>
            </a:r>
          </a:p>
          <a:p>
            <a:r>
              <a:rPr lang="en-US" sz="3000" dirty="0"/>
              <a:t>Ask the children to prove it with resources, or with a drawing. </a:t>
            </a:r>
          </a:p>
        </p:txBody>
      </p:sp>
    </p:spTree>
    <p:extLst>
      <p:ext uri="{BB962C8B-B14F-4D97-AF65-F5344CB8AC3E}">
        <p14:creationId xmlns:p14="http://schemas.microsoft.com/office/powerpoint/2010/main" val="937925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2E9FB-B122-974C-99A9-C177FF945C53}"/>
              </a:ext>
            </a:extLst>
          </p:cNvPr>
          <p:cNvSpPr>
            <a:spLocks noGrp="1"/>
          </p:cNvSpPr>
          <p:nvPr>
            <p:ph type="title"/>
          </p:nvPr>
        </p:nvSpPr>
        <p:spPr/>
        <p:txBody>
          <a:bodyPr/>
          <a:lstStyle/>
          <a:p>
            <a:r>
              <a:rPr lang="en-US" dirty="0"/>
              <a:t>Bar models – my </a:t>
            </a:r>
            <a:r>
              <a:rPr lang="en-US" dirty="0" err="1"/>
              <a:t>favourite</a:t>
            </a:r>
            <a:r>
              <a:rPr lang="en-US" dirty="0"/>
              <a:t>!</a:t>
            </a:r>
          </a:p>
        </p:txBody>
      </p:sp>
      <p:sp>
        <p:nvSpPr>
          <p:cNvPr id="3" name="Content Placeholder 2">
            <a:extLst>
              <a:ext uri="{FF2B5EF4-FFF2-40B4-BE49-F238E27FC236}">
                <a16:creationId xmlns:a16="http://schemas.microsoft.com/office/drawing/2014/main" id="{D635DEC5-EB77-D04C-8A66-CC7C0E3A3351}"/>
              </a:ext>
            </a:extLst>
          </p:cNvPr>
          <p:cNvSpPr>
            <a:spLocks noGrp="1"/>
          </p:cNvSpPr>
          <p:nvPr>
            <p:ph idx="1"/>
          </p:nvPr>
        </p:nvSpPr>
        <p:spPr/>
        <p:txBody>
          <a:bodyPr/>
          <a:lstStyle/>
          <a:p>
            <a:pPr marL="0" indent="0">
              <a:buNone/>
            </a:pPr>
            <a:r>
              <a:rPr lang="en-US" dirty="0"/>
              <a:t>A relatively new representation of calculations is the use of a bar model…</a:t>
            </a:r>
          </a:p>
        </p:txBody>
      </p:sp>
      <p:pic>
        <p:nvPicPr>
          <p:cNvPr id="5" name="Picture 4">
            <a:extLst>
              <a:ext uri="{FF2B5EF4-FFF2-40B4-BE49-F238E27FC236}">
                <a16:creationId xmlns:a16="http://schemas.microsoft.com/office/drawing/2014/main" id="{6EB3729E-D311-774B-BE66-0C5B1EE9E600}"/>
              </a:ext>
            </a:extLst>
          </p:cNvPr>
          <p:cNvPicPr>
            <a:picLocks noChangeAspect="1"/>
          </p:cNvPicPr>
          <p:nvPr/>
        </p:nvPicPr>
        <p:blipFill>
          <a:blip r:embed="rId2"/>
          <a:stretch>
            <a:fillRect/>
          </a:stretch>
        </p:blipFill>
        <p:spPr>
          <a:xfrm>
            <a:off x="1010755" y="3810552"/>
            <a:ext cx="9613900" cy="1701800"/>
          </a:xfrm>
          <a:prstGeom prst="rect">
            <a:avLst/>
          </a:prstGeom>
        </p:spPr>
      </p:pic>
    </p:spTree>
    <p:extLst>
      <p:ext uri="{BB962C8B-B14F-4D97-AF65-F5344CB8AC3E}">
        <p14:creationId xmlns:p14="http://schemas.microsoft.com/office/powerpoint/2010/main" val="107351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4CF704A-96BC-9F4E-ACDE-DC51087C6427}"/>
              </a:ext>
            </a:extLst>
          </p:cNvPr>
          <p:cNvPicPr>
            <a:picLocks noChangeAspect="1"/>
          </p:cNvPicPr>
          <p:nvPr/>
        </p:nvPicPr>
        <p:blipFill>
          <a:blip r:embed="rId2"/>
          <a:stretch>
            <a:fillRect/>
          </a:stretch>
        </p:blipFill>
        <p:spPr>
          <a:xfrm>
            <a:off x="1762539" y="2395606"/>
            <a:ext cx="8163339" cy="4057660"/>
          </a:xfrm>
          <a:prstGeom prst="rect">
            <a:avLst/>
          </a:prstGeom>
        </p:spPr>
      </p:pic>
    </p:spTree>
    <p:extLst>
      <p:ext uri="{BB962C8B-B14F-4D97-AF65-F5344CB8AC3E}">
        <p14:creationId xmlns:p14="http://schemas.microsoft.com/office/powerpoint/2010/main" val="1703355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F523-D319-2E43-95CD-E3C89008F79E}"/>
              </a:ext>
            </a:extLst>
          </p:cNvPr>
          <p:cNvSpPr>
            <a:spLocks noGrp="1"/>
          </p:cNvSpPr>
          <p:nvPr>
            <p:ph type="title"/>
          </p:nvPr>
        </p:nvSpPr>
        <p:spPr/>
        <p:txBody>
          <a:bodyPr/>
          <a:lstStyle/>
          <a:p>
            <a:r>
              <a:rPr lang="en-US" dirty="0" err="1"/>
              <a:t>Maths</a:t>
            </a:r>
            <a:r>
              <a:rPr lang="en-US" dirty="0"/>
              <a:t> homework…</a:t>
            </a:r>
          </a:p>
        </p:txBody>
      </p:sp>
      <p:sp>
        <p:nvSpPr>
          <p:cNvPr id="3" name="Content Placeholder 2">
            <a:extLst>
              <a:ext uri="{FF2B5EF4-FFF2-40B4-BE49-F238E27FC236}">
                <a16:creationId xmlns:a16="http://schemas.microsoft.com/office/drawing/2014/main" id="{86337976-0B88-C547-80CD-7901F0CB63A2}"/>
              </a:ext>
            </a:extLst>
          </p:cNvPr>
          <p:cNvSpPr>
            <a:spLocks noGrp="1"/>
          </p:cNvSpPr>
          <p:nvPr>
            <p:ph idx="1"/>
          </p:nvPr>
        </p:nvSpPr>
        <p:spPr/>
        <p:txBody>
          <a:bodyPr>
            <a:normAutofit/>
          </a:bodyPr>
          <a:lstStyle/>
          <a:p>
            <a:r>
              <a:rPr lang="en-US" sz="3000" dirty="0"/>
              <a:t>Children in Year 3 and 4 will be given </a:t>
            </a:r>
            <a:r>
              <a:rPr lang="en-US" sz="3000" dirty="0" err="1"/>
              <a:t>MyMaths</a:t>
            </a:r>
            <a:r>
              <a:rPr lang="en-US" sz="3000" dirty="0"/>
              <a:t> tasks to do online - (</a:t>
            </a:r>
            <a:r>
              <a:rPr lang="en-US" sz="3000" dirty="0" err="1"/>
              <a:t>ipad</a:t>
            </a:r>
            <a:r>
              <a:rPr lang="en-US" sz="3000" dirty="0"/>
              <a:t>/tablet, laptop, PC, phone) – if your child is finding the task hard, get some ”stuff” out or encourage them to do a drawing of the calculation.</a:t>
            </a:r>
          </a:p>
          <a:p>
            <a:endParaRPr lang="en-US" sz="3000" dirty="0"/>
          </a:p>
        </p:txBody>
      </p:sp>
    </p:spTree>
    <p:extLst>
      <p:ext uri="{BB962C8B-B14F-4D97-AF65-F5344CB8AC3E}">
        <p14:creationId xmlns:p14="http://schemas.microsoft.com/office/powerpoint/2010/main" val="1791772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53B1-D0C8-6C41-AAE5-9B93E73C2A29}"/>
              </a:ext>
            </a:extLst>
          </p:cNvPr>
          <p:cNvSpPr>
            <a:spLocks noGrp="1"/>
          </p:cNvSpPr>
          <p:nvPr>
            <p:ph type="title"/>
          </p:nvPr>
        </p:nvSpPr>
        <p:spPr/>
        <p:txBody>
          <a:bodyPr/>
          <a:lstStyle/>
          <a:p>
            <a:r>
              <a:rPr lang="en-US" dirty="0"/>
              <a:t>Times Tables</a:t>
            </a:r>
          </a:p>
        </p:txBody>
      </p:sp>
      <p:sp>
        <p:nvSpPr>
          <p:cNvPr id="3" name="Content Placeholder 2">
            <a:extLst>
              <a:ext uri="{FF2B5EF4-FFF2-40B4-BE49-F238E27FC236}">
                <a16:creationId xmlns:a16="http://schemas.microsoft.com/office/drawing/2014/main" id="{ADB224C6-0100-AC48-9AA6-29258DF6594E}"/>
              </a:ext>
            </a:extLst>
          </p:cNvPr>
          <p:cNvSpPr>
            <a:spLocks noGrp="1"/>
          </p:cNvSpPr>
          <p:nvPr>
            <p:ph idx="1"/>
          </p:nvPr>
        </p:nvSpPr>
        <p:spPr>
          <a:xfrm>
            <a:off x="1154954" y="2603500"/>
            <a:ext cx="9526298" cy="4254500"/>
          </a:xfrm>
        </p:spPr>
        <p:txBody>
          <a:bodyPr>
            <a:normAutofit/>
          </a:bodyPr>
          <a:lstStyle/>
          <a:p>
            <a:r>
              <a:rPr lang="en-US" dirty="0"/>
              <a:t>The Government is introducing the Multiplication Tables Check (MTC) in the summer of 2020 for Year 4 pupils – current Year 3 pupils will sit the ‘check’ in 2021.</a:t>
            </a:r>
          </a:p>
          <a:p>
            <a:r>
              <a:rPr lang="en-US" dirty="0"/>
              <a:t>Times Tables are initially taught in Year 2, which builds upon ‘counting in…’ from Year 1.</a:t>
            </a:r>
          </a:p>
          <a:p>
            <a:r>
              <a:rPr lang="en-US" dirty="0"/>
              <a:t>By the spring of Year 4, the national expectation is that every child is fluent within their times tables up to 12 x 12.</a:t>
            </a:r>
          </a:p>
          <a:p>
            <a:r>
              <a:rPr lang="en-US" dirty="0"/>
              <a:t>This will be online and will take place in school, on an </a:t>
            </a:r>
            <a:r>
              <a:rPr lang="en-US" dirty="0" err="1"/>
              <a:t>Ipad</a:t>
            </a:r>
            <a:r>
              <a:rPr lang="en-US" dirty="0"/>
              <a:t>.</a:t>
            </a:r>
          </a:p>
          <a:p>
            <a:r>
              <a:rPr lang="en-US" dirty="0"/>
              <a:t>Please support your children as often as possible in allowing them to take part in TT Rock Stars.</a:t>
            </a:r>
          </a:p>
          <a:p>
            <a:r>
              <a:rPr lang="en-US" dirty="0"/>
              <a:t>Each session on TTRS takes 60 seconds – how many the children get right in that time?</a:t>
            </a:r>
          </a:p>
        </p:txBody>
      </p:sp>
    </p:spTree>
    <p:extLst>
      <p:ext uri="{BB962C8B-B14F-4D97-AF65-F5344CB8AC3E}">
        <p14:creationId xmlns:p14="http://schemas.microsoft.com/office/powerpoint/2010/main" val="2016204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1B40-7FDF-FF47-8E90-56C46AB792D5}"/>
              </a:ext>
            </a:extLst>
          </p:cNvPr>
          <p:cNvSpPr>
            <a:spLocks noGrp="1"/>
          </p:cNvSpPr>
          <p:nvPr>
            <p:ph type="title"/>
          </p:nvPr>
        </p:nvSpPr>
        <p:spPr/>
        <p:txBody>
          <a:bodyPr/>
          <a:lstStyle/>
          <a:p>
            <a:r>
              <a:rPr lang="en-US" dirty="0"/>
              <a:t>Reasoning</a:t>
            </a:r>
          </a:p>
        </p:txBody>
      </p:sp>
      <p:sp>
        <p:nvSpPr>
          <p:cNvPr id="3" name="Content Placeholder 2">
            <a:extLst>
              <a:ext uri="{FF2B5EF4-FFF2-40B4-BE49-F238E27FC236}">
                <a16:creationId xmlns:a16="http://schemas.microsoft.com/office/drawing/2014/main" id="{17239C67-9E24-664E-ABF4-6E13C57EC49D}"/>
              </a:ext>
            </a:extLst>
          </p:cNvPr>
          <p:cNvSpPr>
            <a:spLocks noGrp="1"/>
          </p:cNvSpPr>
          <p:nvPr>
            <p:ph idx="1"/>
          </p:nvPr>
        </p:nvSpPr>
        <p:spPr/>
        <p:txBody>
          <a:bodyPr>
            <a:noAutofit/>
          </a:bodyPr>
          <a:lstStyle/>
          <a:p>
            <a:r>
              <a:rPr lang="en-US" sz="2500" dirty="0"/>
              <a:t>The MTC is a Government tool that has been introduced.</a:t>
            </a:r>
          </a:p>
          <a:p>
            <a:r>
              <a:rPr lang="en-US" sz="2500" dirty="0"/>
              <a:t>As a school, it is essential that children cannot just recall the times tables, but can also apply them.</a:t>
            </a:r>
          </a:p>
          <a:p>
            <a:r>
              <a:rPr lang="en-US" sz="2500" dirty="0"/>
              <a:t>If a farmer has 7 fields, with 7 sheep in each one, can they apply the fact that they know 7 x 7 to this problem?</a:t>
            </a:r>
          </a:p>
        </p:txBody>
      </p:sp>
    </p:spTree>
    <p:extLst>
      <p:ext uri="{BB962C8B-B14F-4D97-AF65-F5344CB8AC3E}">
        <p14:creationId xmlns:p14="http://schemas.microsoft.com/office/powerpoint/2010/main" val="114830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3C9D-FB66-C64E-8ACE-8FBFCF6D668D}"/>
              </a:ext>
            </a:extLst>
          </p:cNvPr>
          <p:cNvSpPr>
            <a:spLocks noGrp="1"/>
          </p:cNvSpPr>
          <p:nvPr>
            <p:ph type="title"/>
          </p:nvPr>
        </p:nvSpPr>
        <p:spPr/>
        <p:txBody>
          <a:bodyPr/>
          <a:lstStyle/>
          <a:p>
            <a:r>
              <a:rPr lang="en-US" dirty="0"/>
              <a:t>Looking ahead</a:t>
            </a:r>
          </a:p>
        </p:txBody>
      </p:sp>
      <p:sp>
        <p:nvSpPr>
          <p:cNvPr id="3" name="Content Placeholder 2">
            <a:extLst>
              <a:ext uri="{FF2B5EF4-FFF2-40B4-BE49-F238E27FC236}">
                <a16:creationId xmlns:a16="http://schemas.microsoft.com/office/drawing/2014/main" id="{6BF39258-2FDF-5644-97F0-CDCAAA3B33C5}"/>
              </a:ext>
            </a:extLst>
          </p:cNvPr>
          <p:cNvSpPr>
            <a:spLocks noGrp="1"/>
          </p:cNvSpPr>
          <p:nvPr>
            <p:ph idx="1"/>
          </p:nvPr>
        </p:nvSpPr>
        <p:spPr/>
        <p:txBody>
          <a:bodyPr>
            <a:noAutofit/>
          </a:bodyPr>
          <a:lstStyle/>
          <a:p>
            <a:r>
              <a:rPr lang="en-US" sz="2000" dirty="0"/>
              <a:t>The following documents will be uploaded to our school website:</a:t>
            </a:r>
          </a:p>
          <a:p>
            <a:r>
              <a:rPr lang="en-US" sz="2000" dirty="0"/>
              <a:t>This PowerPoint.</a:t>
            </a:r>
          </a:p>
          <a:p>
            <a:r>
              <a:rPr lang="en-US" sz="2000" dirty="0"/>
              <a:t>Support booklets for each year group.</a:t>
            </a:r>
          </a:p>
          <a:p>
            <a:r>
              <a:rPr lang="en-US" sz="2000" dirty="0"/>
              <a:t>Calculation videos for addition, subtraction, multiplication and division.</a:t>
            </a:r>
          </a:p>
          <a:p>
            <a:r>
              <a:rPr lang="en-US" sz="2000" dirty="0"/>
              <a:t>Links to TT </a:t>
            </a:r>
            <a:r>
              <a:rPr lang="en-US" sz="2000" dirty="0" err="1"/>
              <a:t>Rockstars</a:t>
            </a:r>
            <a:r>
              <a:rPr lang="en-US" sz="2000" dirty="0"/>
              <a:t> and </a:t>
            </a:r>
            <a:r>
              <a:rPr lang="en-US" sz="2000" dirty="0" err="1"/>
              <a:t>MyMaths</a:t>
            </a:r>
            <a:r>
              <a:rPr lang="en-US" sz="2000" dirty="0"/>
              <a:t>.</a:t>
            </a:r>
          </a:p>
          <a:p>
            <a:r>
              <a:rPr lang="en-US" sz="2000" dirty="0"/>
              <a:t>Log ins will be in the front and back cover of your child’s reading record. Replacements can be given out if needed (ask your child’s class teacher).</a:t>
            </a:r>
          </a:p>
          <a:p>
            <a:endParaRPr lang="en-US" sz="2000" dirty="0"/>
          </a:p>
        </p:txBody>
      </p:sp>
    </p:spTree>
    <p:extLst>
      <p:ext uri="{BB962C8B-B14F-4D97-AF65-F5344CB8AC3E}">
        <p14:creationId xmlns:p14="http://schemas.microsoft.com/office/powerpoint/2010/main" val="2148707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9DFB-E820-8843-B86E-1621A38BAE3B}"/>
              </a:ext>
            </a:extLst>
          </p:cNvPr>
          <p:cNvSpPr>
            <a:spLocks noGrp="1"/>
          </p:cNvSpPr>
          <p:nvPr>
            <p:ph type="title"/>
          </p:nvPr>
        </p:nvSpPr>
        <p:spPr/>
        <p:txBody>
          <a:bodyPr/>
          <a:lstStyle/>
          <a:p>
            <a:pPr algn="ctr"/>
            <a:r>
              <a:rPr lang="en-US" dirty="0"/>
              <a:t>Would anyone like a challenge?</a:t>
            </a:r>
          </a:p>
        </p:txBody>
      </p:sp>
      <p:sp>
        <p:nvSpPr>
          <p:cNvPr id="3" name="Content Placeholder 2">
            <a:extLst>
              <a:ext uri="{FF2B5EF4-FFF2-40B4-BE49-F238E27FC236}">
                <a16:creationId xmlns:a16="http://schemas.microsoft.com/office/drawing/2014/main" id="{9C4EDF6F-0D33-A843-88FC-D42138F5E70C}"/>
              </a:ext>
            </a:extLst>
          </p:cNvPr>
          <p:cNvSpPr>
            <a:spLocks noGrp="1"/>
          </p:cNvSpPr>
          <p:nvPr>
            <p:ph idx="1"/>
          </p:nvPr>
        </p:nvSpPr>
        <p:spPr/>
        <p:txBody>
          <a:bodyPr>
            <a:normAutofit lnSpcReduction="10000"/>
          </a:bodyPr>
          <a:lstStyle/>
          <a:p>
            <a:pPr marL="0" indent="0">
              <a:buNone/>
            </a:pPr>
            <a:r>
              <a:rPr lang="en-US" dirty="0"/>
              <a:t>Andrew, Barry and Charlie’s ages add up to a total of 53.</a:t>
            </a:r>
          </a:p>
          <a:p>
            <a:pPr marL="0" indent="0">
              <a:buNone/>
            </a:pPr>
            <a:endParaRPr lang="en-US" dirty="0"/>
          </a:p>
          <a:p>
            <a:pPr marL="0" indent="0">
              <a:buNone/>
            </a:pPr>
            <a:r>
              <a:rPr lang="en-US" dirty="0"/>
              <a:t>Andrew is twice as old as Barry.</a:t>
            </a:r>
          </a:p>
          <a:p>
            <a:pPr marL="0" indent="0">
              <a:buNone/>
            </a:pPr>
            <a:endParaRPr lang="en-US" dirty="0"/>
          </a:p>
          <a:p>
            <a:pPr marL="0" indent="0">
              <a:buNone/>
            </a:pPr>
            <a:r>
              <a:rPr lang="en-US" dirty="0"/>
              <a:t>Charlie is three years younger than Barry.</a:t>
            </a:r>
          </a:p>
          <a:p>
            <a:pPr marL="0" indent="0">
              <a:buNone/>
            </a:pPr>
            <a:endParaRPr lang="en-US" dirty="0"/>
          </a:p>
          <a:p>
            <a:pPr marL="0" indent="0">
              <a:buNone/>
            </a:pPr>
            <a:r>
              <a:rPr lang="en-US" dirty="0"/>
              <a:t>How old are each of the people?</a:t>
            </a:r>
          </a:p>
          <a:p>
            <a:pPr marL="0" indent="0">
              <a:buNone/>
            </a:pPr>
            <a:endParaRPr lang="en-US" dirty="0"/>
          </a:p>
          <a:p>
            <a:pPr marL="0" indent="0">
              <a:buNone/>
            </a:pPr>
            <a:r>
              <a:rPr lang="en-US" dirty="0"/>
              <a:t>Show this with a bar model…</a:t>
            </a:r>
          </a:p>
        </p:txBody>
      </p:sp>
    </p:spTree>
    <p:extLst>
      <p:ext uri="{BB962C8B-B14F-4D97-AF65-F5344CB8AC3E}">
        <p14:creationId xmlns:p14="http://schemas.microsoft.com/office/powerpoint/2010/main" val="3353951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B363-5DE7-624E-B76F-3AEC3908FAC6}"/>
              </a:ext>
            </a:extLst>
          </p:cNvPr>
          <p:cNvSpPr>
            <a:spLocks noGrp="1"/>
          </p:cNvSpPr>
          <p:nvPr>
            <p:ph type="title"/>
          </p:nvPr>
        </p:nvSpPr>
        <p:spPr/>
        <p:txBody>
          <a:bodyPr/>
          <a:lstStyle/>
          <a:p>
            <a:r>
              <a:rPr lang="en-US" dirty="0"/>
              <a:t>Task:</a:t>
            </a:r>
          </a:p>
        </p:txBody>
      </p:sp>
      <p:sp>
        <p:nvSpPr>
          <p:cNvPr id="3" name="Content Placeholder 2">
            <a:extLst>
              <a:ext uri="{FF2B5EF4-FFF2-40B4-BE49-F238E27FC236}">
                <a16:creationId xmlns:a16="http://schemas.microsoft.com/office/drawing/2014/main" id="{B01B5293-94AD-3547-B20E-4089091265F6}"/>
              </a:ext>
            </a:extLst>
          </p:cNvPr>
          <p:cNvSpPr>
            <a:spLocks noGrp="1"/>
          </p:cNvSpPr>
          <p:nvPr>
            <p:ph idx="1"/>
          </p:nvPr>
        </p:nvSpPr>
        <p:spPr>
          <a:xfrm>
            <a:off x="609600" y="2603500"/>
            <a:ext cx="10349948" cy="3416300"/>
          </a:xfrm>
        </p:spPr>
        <p:txBody>
          <a:bodyPr>
            <a:normAutofit lnSpcReduction="10000"/>
          </a:bodyPr>
          <a:lstStyle/>
          <a:p>
            <a:pPr marL="0" indent="0" algn="ctr">
              <a:buNone/>
            </a:pPr>
            <a:r>
              <a:rPr lang="en-US" sz="4000" dirty="0"/>
              <a:t>Can you work this calculation out?</a:t>
            </a:r>
          </a:p>
          <a:p>
            <a:pPr marL="0" indent="0" algn="ctr">
              <a:buNone/>
            </a:pPr>
            <a:r>
              <a:rPr lang="en-US" sz="4000" dirty="0"/>
              <a:t>1/10 + 3/10 = _____</a:t>
            </a:r>
          </a:p>
          <a:p>
            <a:pPr marL="0" indent="0" algn="ctr">
              <a:buNone/>
            </a:pPr>
            <a:endParaRPr lang="en-US" sz="4000" dirty="0"/>
          </a:p>
          <a:p>
            <a:pPr marL="0" indent="0" algn="ctr">
              <a:buNone/>
            </a:pPr>
            <a:r>
              <a:rPr lang="en-US" sz="4000" dirty="0"/>
              <a:t>Now prove it using some resources or an image/picture.</a:t>
            </a:r>
          </a:p>
        </p:txBody>
      </p:sp>
    </p:spTree>
    <p:extLst>
      <p:ext uri="{BB962C8B-B14F-4D97-AF65-F5344CB8AC3E}">
        <p14:creationId xmlns:p14="http://schemas.microsoft.com/office/powerpoint/2010/main" val="2202647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3B6C-FDBA-684D-9FBF-093A9A4D61AD}"/>
              </a:ext>
            </a:extLst>
          </p:cNvPr>
          <p:cNvSpPr>
            <a:spLocks noGrp="1"/>
          </p:cNvSpPr>
          <p:nvPr>
            <p:ph type="title"/>
          </p:nvPr>
        </p:nvSpPr>
        <p:spPr/>
        <p:txBody>
          <a:bodyPr/>
          <a:lstStyle/>
          <a:p>
            <a:r>
              <a:rPr lang="en-US" dirty="0" err="1"/>
              <a:t>Maths</a:t>
            </a:r>
            <a:r>
              <a:rPr lang="en-US" dirty="0"/>
              <a:t> in Early Years and KS1..</a:t>
            </a:r>
          </a:p>
        </p:txBody>
      </p:sp>
      <p:sp>
        <p:nvSpPr>
          <p:cNvPr id="3" name="Content Placeholder 2">
            <a:extLst>
              <a:ext uri="{FF2B5EF4-FFF2-40B4-BE49-F238E27FC236}">
                <a16:creationId xmlns:a16="http://schemas.microsoft.com/office/drawing/2014/main" id="{3B9D7395-CEFD-1A41-8065-3F29405662DC}"/>
              </a:ext>
            </a:extLst>
          </p:cNvPr>
          <p:cNvSpPr>
            <a:spLocks noGrp="1"/>
          </p:cNvSpPr>
          <p:nvPr>
            <p:ph idx="1"/>
          </p:nvPr>
        </p:nvSpPr>
        <p:spPr/>
        <p:txBody>
          <a:bodyPr>
            <a:normAutofit lnSpcReduction="10000"/>
          </a:bodyPr>
          <a:lstStyle/>
          <a:p>
            <a:r>
              <a:rPr lang="en-US" dirty="0" err="1"/>
              <a:t>Maths</a:t>
            </a:r>
            <a:r>
              <a:rPr lang="en-US" dirty="0"/>
              <a:t> is taught every day in school</a:t>
            </a:r>
          </a:p>
          <a:p>
            <a:r>
              <a:rPr lang="en-US" dirty="0"/>
              <a:t>It will usually take place in the classroom, however it may occur in the corridor, in another classroom, on the school field, in the playground and everywhere else in-between.</a:t>
            </a:r>
          </a:p>
          <a:p>
            <a:r>
              <a:rPr lang="en-US" dirty="0"/>
              <a:t>In Years 3 and 4, </a:t>
            </a:r>
            <a:r>
              <a:rPr lang="en-US" dirty="0" err="1"/>
              <a:t>maths</a:t>
            </a:r>
            <a:r>
              <a:rPr lang="en-US" dirty="0"/>
              <a:t> tends to last for around an hour, usually in the morning.</a:t>
            </a:r>
          </a:p>
          <a:p>
            <a:r>
              <a:rPr lang="en-US" dirty="0"/>
              <a:t>We </a:t>
            </a:r>
            <a:r>
              <a:rPr lang="en-US" dirty="0" err="1"/>
              <a:t>utilise</a:t>
            </a:r>
            <a:r>
              <a:rPr lang="en-US" dirty="0"/>
              <a:t> a high-quality </a:t>
            </a:r>
            <a:r>
              <a:rPr lang="en-US" dirty="0" err="1"/>
              <a:t>maths</a:t>
            </a:r>
            <a:r>
              <a:rPr lang="en-US" dirty="0"/>
              <a:t> scheme called White Rose </a:t>
            </a:r>
            <a:r>
              <a:rPr lang="en-US" dirty="0" err="1"/>
              <a:t>Maths</a:t>
            </a:r>
            <a:r>
              <a:rPr lang="en-US" dirty="0"/>
              <a:t>, which encourages lots of mathematical thinking, as well as reasoning and problem-solving in every lesson.</a:t>
            </a:r>
          </a:p>
          <a:p>
            <a:r>
              <a:rPr lang="en-US" dirty="0"/>
              <a:t>We also use many other well-structured, developed resources, such as I see Reasoning and documents and resources from the NCETM.</a:t>
            </a:r>
          </a:p>
          <a:p>
            <a:pPr marL="0" indent="0">
              <a:buNone/>
            </a:pPr>
            <a:endParaRPr lang="en-US" dirty="0"/>
          </a:p>
        </p:txBody>
      </p:sp>
    </p:spTree>
    <p:extLst>
      <p:ext uri="{BB962C8B-B14F-4D97-AF65-F5344CB8AC3E}">
        <p14:creationId xmlns:p14="http://schemas.microsoft.com/office/powerpoint/2010/main" val="3202746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FC798A-6BB3-1F43-9541-AEB4B1E230C4}"/>
              </a:ext>
            </a:extLst>
          </p:cNvPr>
          <p:cNvSpPr/>
          <p:nvPr/>
        </p:nvSpPr>
        <p:spPr>
          <a:xfrm>
            <a:off x="834887" y="2413338"/>
            <a:ext cx="10469217" cy="4324261"/>
          </a:xfrm>
          <a:prstGeom prst="rect">
            <a:avLst/>
          </a:prstGeom>
        </p:spPr>
        <p:txBody>
          <a:bodyPr wrap="square">
            <a:spAutoFit/>
          </a:bodyPr>
          <a:lstStyle/>
          <a:p>
            <a:r>
              <a:rPr lang="en-GB" sz="2500" dirty="0"/>
              <a:t>Children need to understand our number system, starting with counting numbers, building an understanding of how our numbers work and fit together. </a:t>
            </a:r>
          </a:p>
          <a:p>
            <a:endParaRPr lang="en-GB" sz="2500" dirty="0"/>
          </a:p>
          <a:p>
            <a:r>
              <a:rPr lang="en-GB" sz="2500" dirty="0"/>
              <a:t>This includes exploring place value and comparing and ordering numbers then  applying this understanding in different contexts.</a:t>
            </a:r>
          </a:p>
          <a:p>
            <a:endParaRPr lang="en-GB" sz="2500" dirty="0"/>
          </a:p>
          <a:p>
            <a:r>
              <a:rPr lang="en-GB" sz="2500" dirty="0"/>
              <a:t>In Years 3 and 4, children start to apply their understanding of basic place value in different contexts, and begin to look at things like negative numbers and when are numbers are broken down beyond a ‘whole number’ or an ‘integer’.</a:t>
            </a:r>
          </a:p>
        </p:txBody>
      </p:sp>
    </p:spTree>
    <p:extLst>
      <p:ext uri="{BB962C8B-B14F-4D97-AF65-F5344CB8AC3E}">
        <p14:creationId xmlns:p14="http://schemas.microsoft.com/office/powerpoint/2010/main" val="3578149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39427-8B23-C649-9305-168B28DE0361}"/>
              </a:ext>
            </a:extLst>
          </p:cNvPr>
          <p:cNvSpPr>
            <a:spLocks noGrp="1"/>
          </p:cNvSpPr>
          <p:nvPr>
            <p:ph type="title"/>
          </p:nvPr>
        </p:nvSpPr>
        <p:spPr/>
        <p:txBody>
          <a:bodyPr/>
          <a:lstStyle/>
          <a:p>
            <a:r>
              <a:rPr lang="en-US" dirty="0" err="1"/>
              <a:t>Maths</a:t>
            </a:r>
            <a:r>
              <a:rPr lang="en-US" dirty="0"/>
              <a:t> at home…</a:t>
            </a:r>
          </a:p>
        </p:txBody>
      </p:sp>
      <p:sp>
        <p:nvSpPr>
          <p:cNvPr id="3" name="Content Placeholder 2">
            <a:extLst>
              <a:ext uri="{FF2B5EF4-FFF2-40B4-BE49-F238E27FC236}">
                <a16:creationId xmlns:a16="http://schemas.microsoft.com/office/drawing/2014/main" id="{7EAEB285-A208-5F4E-9365-9C26AAF597BF}"/>
              </a:ext>
            </a:extLst>
          </p:cNvPr>
          <p:cNvSpPr>
            <a:spLocks noGrp="1"/>
          </p:cNvSpPr>
          <p:nvPr>
            <p:ph idx="1"/>
          </p:nvPr>
        </p:nvSpPr>
        <p:spPr>
          <a:xfrm>
            <a:off x="993912" y="2199861"/>
            <a:ext cx="10774017" cy="4929808"/>
          </a:xfrm>
        </p:spPr>
        <p:txBody>
          <a:bodyPr>
            <a:noAutofit/>
          </a:bodyPr>
          <a:lstStyle/>
          <a:p>
            <a:r>
              <a:rPr lang="en-US" dirty="0"/>
              <a:t>Children need to be encouraged at home, on the way home, in the supermarket, everywhere to see the </a:t>
            </a:r>
            <a:r>
              <a:rPr lang="en-US" dirty="0" err="1"/>
              <a:t>maths</a:t>
            </a:r>
            <a:r>
              <a:rPr lang="en-US" dirty="0"/>
              <a:t> around us:</a:t>
            </a:r>
          </a:p>
          <a:p>
            <a:r>
              <a:rPr lang="en-US" dirty="0"/>
              <a:t>Look for repeating patterns.</a:t>
            </a:r>
          </a:p>
          <a:p>
            <a:r>
              <a:rPr lang="en-US" dirty="0"/>
              <a:t>Let your child borrow your watch (an analogue watch) – can they guess at what time it might be?</a:t>
            </a:r>
          </a:p>
          <a:p>
            <a:r>
              <a:rPr lang="en-US" dirty="0"/>
              <a:t>Show them a calendar and discuss today’s date – how many days is it until… Saturday? Today is the 11</a:t>
            </a:r>
            <a:r>
              <a:rPr lang="en-US" baseline="30000" dirty="0"/>
              <a:t>th</a:t>
            </a:r>
            <a:r>
              <a:rPr lang="en-US" dirty="0"/>
              <a:t>, how many days until the 15</a:t>
            </a:r>
            <a:r>
              <a:rPr lang="en-US" baseline="30000" dirty="0"/>
              <a:t>th</a:t>
            </a:r>
            <a:r>
              <a:rPr lang="en-US" dirty="0"/>
              <a:t>? How many days are in the current month? </a:t>
            </a:r>
          </a:p>
          <a:p>
            <a:r>
              <a:rPr lang="en-US" dirty="0"/>
              <a:t>In Sainsbury’s, can you challenge the children to find two items that add up to a certain amount/ just below a certain amount/ just above a certain amount.</a:t>
            </a:r>
          </a:p>
          <a:p>
            <a:r>
              <a:rPr lang="en-US" dirty="0"/>
              <a:t>Do some cooking – measure out ingredients!</a:t>
            </a:r>
          </a:p>
          <a:p>
            <a:r>
              <a:rPr lang="en-US" dirty="0"/>
              <a:t>The ability to estimate</a:t>
            </a:r>
          </a:p>
          <a:p>
            <a:r>
              <a:rPr lang="en-US" dirty="0" err="1"/>
              <a:t>Practise</a:t>
            </a:r>
            <a:r>
              <a:rPr lang="en-US" dirty="0"/>
              <a:t> times tables… </a:t>
            </a:r>
          </a:p>
        </p:txBody>
      </p:sp>
    </p:spTree>
    <p:extLst>
      <p:ext uri="{BB962C8B-B14F-4D97-AF65-F5344CB8AC3E}">
        <p14:creationId xmlns:p14="http://schemas.microsoft.com/office/powerpoint/2010/main" val="710361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045BF-B4D9-C64D-9EC7-061972B77A5A}"/>
              </a:ext>
            </a:extLst>
          </p:cNvPr>
          <p:cNvSpPr>
            <a:spLocks noGrp="1"/>
          </p:cNvSpPr>
          <p:nvPr>
            <p:ph type="title"/>
          </p:nvPr>
        </p:nvSpPr>
        <p:spPr/>
        <p:txBody>
          <a:bodyPr/>
          <a:lstStyle/>
          <a:p>
            <a:r>
              <a:rPr lang="en-US" dirty="0"/>
              <a:t>KS2 learning</a:t>
            </a:r>
          </a:p>
        </p:txBody>
      </p:sp>
      <p:sp>
        <p:nvSpPr>
          <p:cNvPr id="3" name="Content Placeholder 2">
            <a:extLst>
              <a:ext uri="{FF2B5EF4-FFF2-40B4-BE49-F238E27FC236}">
                <a16:creationId xmlns:a16="http://schemas.microsoft.com/office/drawing/2014/main" id="{462C21CD-A30A-A74A-ACAF-6B2702C9AEAC}"/>
              </a:ext>
            </a:extLst>
          </p:cNvPr>
          <p:cNvSpPr>
            <a:spLocks noGrp="1"/>
          </p:cNvSpPr>
          <p:nvPr>
            <p:ph idx="1"/>
          </p:nvPr>
        </p:nvSpPr>
        <p:spPr/>
        <p:txBody>
          <a:bodyPr>
            <a:normAutofit/>
          </a:bodyPr>
          <a:lstStyle/>
          <a:p>
            <a:r>
              <a:rPr lang="en-US" sz="2700" dirty="0"/>
              <a:t>In 2017, I introduced a new calculation policy for </a:t>
            </a:r>
            <a:r>
              <a:rPr lang="en-US" sz="2700" dirty="0" err="1"/>
              <a:t>Kennington</a:t>
            </a:r>
            <a:r>
              <a:rPr lang="en-US" sz="2700" dirty="0"/>
              <a:t>, rooted in educational research.</a:t>
            </a:r>
          </a:p>
          <a:p>
            <a:r>
              <a:rPr lang="en-US" sz="2700" dirty="0"/>
              <a:t>In KS1, we follow the CPA approach – this is the Concrete, Pictorial, Abstract approach.</a:t>
            </a:r>
          </a:p>
          <a:p>
            <a:r>
              <a:rPr lang="en-US" sz="2700" dirty="0"/>
              <a:t>For anyone who is interested… (Bruner’s Theory of Instruction 1966)</a:t>
            </a:r>
          </a:p>
          <a:p>
            <a:endParaRPr lang="en-US" sz="2700" dirty="0"/>
          </a:p>
          <a:p>
            <a:endParaRPr lang="en-US" sz="2700" dirty="0"/>
          </a:p>
        </p:txBody>
      </p:sp>
    </p:spTree>
    <p:extLst>
      <p:ext uri="{BB962C8B-B14F-4D97-AF65-F5344CB8AC3E}">
        <p14:creationId xmlns:p14="http://schemas.microsoft.com/office/powerpoint/2010/main" val="921269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B37C3-2012-8444-8096-C39D83C08ED4}"/>
              </a:ext>
            </a:extLst>
          </p:cNvPr>
          <p:cNvSpPr>
            <a:spLocks noGrp="1"/>
          </p:cNvSpPr>
          <p:nvPr>
            <p:ph type="title"/>
          </p:nvPr>
        </p:nvSpPr>
        <p:spPr/>
        <p:txBody>
          <a:bodyPr/>
          <a:lstStyle/>
          <a:p>
            <a:r>
              <a:rPr lang="en-US" dirty="0"/>
              <a:t>Resources</a:t>
            </a:r>
          </a:p>
        </p:txBody>
      </p:sp>
      <p:pic>
        <p:nvPicPr>
          <p:cNvPr id="4" name="Content Placeholder 3">
            <a:extLst>
              <a:ext uri="{FF2B5EF4-FFF2-40B4-BE49-F238E27FC236}">
                <a16:creationId xmlns:a16="http://schemas.microsoft.com/office/drawing/2014/main" id="{BA154430-CA6F-1E4D-9DA4-CD60E7B66453}"/>
              </a:ext>
            </a:extLst>
          </p:cNvPr>
          <p:cNvPicPr>
            <a:picLocks noGrp="1" noChangeAspect="1"/>
          </p:cNvPicPr>
          <p:nvPr>
            <p:ph idx="1"/>
          </p:nvPr>
        </p:nvPicPr>
        <p:blipFill>
          <a:blip r:embed="rId2"/>
          <a:stretch>
            <a:fillRect/>
          </a:stretch>
        </p:blipFill>
        <p:spPr>
          <a:xfrm>
            <a:off x="6951946" y="3213100"/>
            <a:ext cx="4574125" cy="3416300"/>
          </a:xfrm>
          <a:prstGeom prst="rect">
            <a:avLst/>
          </a:prstGeom>
        </p:spPr>
      </p:pic>
      <p:pic>
        <p:nvPicPr>
          <p:cNvPr id="6" name="Picture 5">
            <a:extLst>
              <a:ext uri="{FF2B5EF4-FFF2-40B4-BE49-F238E27FC236}">
                <a16:creationId xmlns:a16="http://schemas.microsoft.com/office/drawing/2014/main" id="{EECD6D2C-A384-5541-8E94-14E2929B953F}"/>
              </a:ext>
            </a:extLst>
          </p:cNvPr>
          <p:cNvPicPr>
            <a:picLocks noChangeAspect="1"/>
          </p:cNvPicPr>
          <p:nvPr/>
        </p:nvPicPr>
        <p:blipFill>
          <a:blip r:embed="rId3"/>
          <a:stretch>
            <a:fillRect/>
          </a:stretch>
        </p:blipFill>
        <p:spPr>
          <a:xfrm>
            <a:off x="4604811" y="872067"/>
            <a:ext cx="2794000" cy="2794000"/>
          </a:xfrm>
          <a:prstGeom prst="rect">
            <a:avLst/>
          </a:prstGeom>
        </p:spPr>
      </p:pic>
      <p:pic>
        <p:nvPicPr>
          <p:cNvPr id="7" name="Picture 6">
            <a:extLst>
              <a:ext uri="{FF2B5EF4-FFF2-40B4-BE49-F238E27FC236}">
                <a16:creationId xmlns:a16="http://schemas.microsoft.com/office/drawing/2014/main" id="{FDD734B0-4E1A-9148-9214-3D303DB097B4}"/>
              </a:ext>
            </a:extLst>
          </p:cNvPr>
          <p:cNvPicPr>
            <a:picLocks noChangeAspect="1"/>
          </p:cNvPicPr>
          <p:nvPr/>
        </p:nvPicPr>
        <p:blipFill>
          <a:blip r:embed="rId4"/>
          <a:stretch>
            <a:fillRect/>
          </a:stretch>
        </p:blipFill>
        <p:spPr>
          <a:xfrm>
            <a:off x="7517180" y="584200"/>
            <a:ext cx="3519866" cy="2628900"/>
          </a:xfrm>
          <a:prstGeom prst="rect">
            <a:avLst/>
          </a:prstGeom>
        </p:spPr>
      </p:pic>
      <p:pic>
        <p:nvPicPr>
          <p:cNvPr id="8" name="Picture 7">
            <a:extLst>
              <a:ext uri="{FF2B5EF4-FFF2-40B4-BE49-F238E27FC236}">
                <a16:creationId xmlns:a16="http://schemas.microsoft.com/office/drawing/2014/main" id="{520C8484-F234-F045-B9E6-A487FCBB9CDA}"/>
              </a:ext>
            </a:extLst>
          </p:cNvPr>
          <p:cNvPicPr>
            <a:picLocks noChangeAspect="1"/>
          </p:cNvPicPr>
          <p:nvPr/>
        </p:nvPicPr>
        <p:blipFill>
          <a:blip r:embed="rId5"/>
          <a:stretch>
            <a:fillRect/>
          </a:stretch>
        </p:blipFill>
        <p:spPr>
          <a:xfrm>
            <a:off x="0" y="1883834"/>
            <a:ext cx="4755610" cy="3090332"/>
          </a:xfrm>
          <a:prstGeom prst="rect">
            <a:avLst/>
          </a:prstGeom>
        </p:spPr>
      </p:pic>
      <p:pic>
        <p:nvPicPr>
          <p:cNvPr id="5" name="Picture 4">
            <a:extLst>
              <a:ext uri="{FF2B5EF4-FFF2-40B4-BE49-F238E27FC236}">
                <a16:creationId xmlns:a16="http://schemas.microsoft.com/office/drawing/2014/main" id="{BF11300B-0D3B-0443-80AE-2A6892DC2AA8}"/>
              </a:ext>
            </a:extLst>
          </p:cNvPr>
          <p:cNvPicPr>
            <a:picLocks noChangeAspect="1"/>
          </p:cNvPicPr>
          <p:nvPr/>
        </p:nvPicPr>
        <p:blipFill>
          <a:blip r:embed="rId6"/>
          <a:stretch>
            <a:fillRect/>
          </a:stretch>
        </p:blipFill>
        <p:spPr>
          <a:xfrm>
            <a:off x="3843055" y="3998294"/>
            <a:ext cx="2794000" cy="2794000"/>
          </a:xfrm>
          <a:prstGeom prst="rect">
            <a:avLst/>
          </a:prstGeom>
        </p:spPr>
      </p:pic>
    </p:spTree>
    <p:extLst>
      <p:ext uri="{BB962C8B-B14F-4D97-AF65-F5344CB8AC3E}">
        <p14:creationId xmlns:p14="http://schemas.microsoft.com/office/powerpoint/2010/main" val="258580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90404-5984-304D-B85E-4FD5B839E574}"/>
              </a:ext>
            </a:extLst>
          </p:cNvPr>
          <p:cNvSpPr>
            <a:spLocks noGrp="1"/>
          </p:cNvSpPr>
          <p:nvPr>
            <p:ph type="title"/>
          </p:nvPr>
        </p:nvSpPr>
        <p:spPr/>
        <p:txBody>
          <a:bodyPr/>
          <a:lstStyle/>
          <a:p>
            <a:r>
              <a:rPr lang="en-US" dirty="0"/>
              <a:t>Pictorial</a:t>
            </a:r>
          </a:p>
        </p:txBody>
      </p:sp>
      <p:sp>
        <p:nvSpPr>
          <p:cNvPr id="3" name="Content Placeholder 2">
            <a:extLst>
              <a:ext uri="{FF2B5EF4-FFF2-40B4-BE49-F238E27FC236}">
                <a16:creationId xmlns:a16="http://schemas.microsoft.com/office/drawing/2014/main" id="{D8890BCB-91C0-8541-8D6B-A677BEE2D2B0}"/>
              </a:ext>
            </a:extLst>
          </p:cNvPr>
          <p:cNvSpPr>
            <a:spLocks noGrp="1"/>
          </p:cNvSpPr>
          <p:nvPr>
            <p:ph idx="1"/>
          </p:nvPr>
        </p:nvSpPr>
        <p:spPr/>
        <p:txBody>
          <a:bodyPr>
            <a:normAutofit/>
          </a:bodyPr>
          <a:lstStyle/>
          <a:p>
            <a:r>
              <a:rPr lang="en-US" sz="3000" dirty="0"/>
              <a:t>This is when children are ready to start to represent their workings out on paper – it may look messy to begin with, but they are learning and personally, I am more interested in the </a:t>
            </a:r>
            <a:r>
              <a:rPr lang="en-US" sz="3000" dirty="0" err="1"/>
              <a:t>maths</a:t>
            </a:r>
            <a:r>
              <a:rPr lang="en-US" sz="3000" dirty="0"/>
              <a:t> taking place than the presentation (do not tell the children this…!)</a:t>
            </a:r>
          </a:p>
          <a:p>
            <a:endParaRPr lang="en-US" sz="3000" dirty="0"/>
          </a:p>
          <a:p>
            <a:endParaRPr lang="en-US" sz="3000" dirty="0"/>
          </a:p>
        </p:txBody>
      </p:sp>
    </p:spTree>
    <p:extLst>
      <p:ext uri="{BB962C8B-B14F-4D97-AF65-F5344CB8AC3E}">
        <p14:creationId xmlns:p14="http://schemas.microsoft.com/office/powerpoint/2010/main" val="1118244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0EF42-5611-6342-8E26-063DD74ABAC5}"/>
              </a:ext>
            </a:extLst>
          </p:cNvPr>
          <p:cNvSpPr>
            <a:spLocks noGrp="1"/>
          </p:cNvSpPr>
          <p:nvPr>
            <p:ph type="title"/>
          </p:nvPr>
        </p:nvSpPr>
        <p:spPr/>
        <p:txBody>
          <a:bodyPr/>
          <a:lstStyle/>
          <a:p>
            <a:r>
              <a:rPr lang="en-US" dirty="0"/>
              <a:t>Abstract</a:t>
            </a:r>
          </a:p>
        </p:txBody>
      </p:sp>
      <p:sp>
        <p:nvSpPr>
          <p:cNvPr id="3" name="Content Placeholder 2">
            <a:extLst>
              <a:ext uri="{FF2B5EF4-FFF2-40B4-BE49-F238E27FC236}">
                <a16:creationId xmlns:a16="http://schemas.microsoft.com/office/drawing/2014/main" id="{348B6363-2906-304D-9303-2CD9A57B5C10}"/>
              </a:ext>
            </a:extLst>
          </p:cNvPr>
          <p:cNvSpPr>
            <a:spLocks noGrp="1"/>
          </p:cNvSpPr>
          <p:nvPr>
            <p:ph idx="1"/>
          </p:nvPr>
        </p:nvSpPr>
        <p:spPr/>
        <p:txBody>
          <a:bodyPr>
            <a:noAutofit/>
          </a:bodyPr>
          <a:lstStyle/>
          <a:p>
            <a:r>
              <a:rPr lang="en-US" sz="2700" dirty="0"/>
              <a:t>This is when children start to simply write numerals (numbers) in their books, on their whiteboards, occasionally on the tables (don’t tell </a:t>
            </a:r>
            <a:r>
              <a:rPr lang="en-US" sz="2700" dirty="0" err="1"/>
              <a:t>Mr</a:t>
            </a:r>
            <a:r>
              <a:rPr lang="en-US" sz="2700" dirty="0"/>
              <a:t> Pritchard).</a:t>
            </a:r>
          </a:p>
          <a:p>
            <a:endParaRPr lang="en-US" sz="2700" dirty="0"/>
          </a:p>
          <a:p>
            <a:r>
              <a:rPr lang="en-US" sz="2700" dirty="0"/>
              <a:t>This may be simply a number sentence: 3 + 4 = 7, however the learning behind that simple sentence will have been extensive.</a:t>
            </a:r>
          </a:p>
        </p:txBody>
      </p:sp>
    </p:spTree>
    <p:extLst>
      <p:ext uri="{BB962C8B-B14F-4D97-AF65-F5344CB8AC3E}">
        <p14:creationId xmlns:p14="http://schemas.microsoft.com/office/powerpoint/2010/main" val="2603940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107</TotalTime>
  <Words>1123</Words>
  <Application>Microsoft Office PowerPoint</Application>
  <PresentationFormat>Widescreen</PresentationFormat>
  <Paragraphs>84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Ion Boardroom</vt:lpstr>
      <vt:lpstr>Maths in Year 3 and 4 at Kennington Primary School</vt:lpstr>
      <vt:lpstr>Task:</vt:lpstr>
      <vt:lpstr>Maths in Early Years and KS1..</vt:lpstr>
      <vt:lpstr>PowerPoint Presentation</vt:lpstr>
      <vt:lpstr>Maths at home…</vt:lpstr>
      <vt:lpstr>KS2 learning</vt:lpstr>
      <vt:lpstr>Resources</vt:lpstr>
      <vt:lpstr>Pictorial</vt:lpstr>
      <vt:lpstr>Abstract</vt:lpstr>
      <vt:lpstr>PowerPoint Presentation</vt:lpstr>
      <vt:lpstr>Prove it.</vt:lpstr>
      <vt:lpstr>Prove it…</vt:lpstr>
      <vt:lpstr>Bar models – my favourite!</vt:lpstr>
      <vt:lpstr>PowerPoint Presentation</vt:lpstr>
      <vt:lpstr>Maths homework…</vt:lpstr>
      <vt:lpstr>Times Tables</vt:lpstr>
      <vt:lpstr>Reasoning</vt:lpstr>
      <vt:lpstr>Looking ahead</vt:lpstr>
      <vt:lpstr>Would anyone like a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at Kennington Primary School</dc:title>
  <dc:creator>Microsoft Office User</dc:creator>
  <cp:lastModifiedBy>G Goulds</cp:lastModifiedBy>
  <cp:revision>21</cp:revision>
  <dcterms:created xsi:type="dcterms:W3CDTF">2019-09-10T18:46:16Z</dcterms:created>
  <dcterms:modified xsi:type="dcterms:W3CDTF">2019-09-18T07:12:48Z</dcterms:modified>
</cp:coreProperties>
</file>