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80" r:id="rId4"/>
    <p:sldId id="281" r:id="rId5"/>
    <p:sldId id="273" r:id="rId6"/>
    <p:sldId id="257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8" r:id="rId18"/>
    <p:sldId id="271" r:id="rId19"/>
    <p:sldId id="275" r:id="rId20"/>
    <p:sldId id="276" r:id="rId21"/>
    <p:sldId id="272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05CD-51CC-5243-8791-13C9C026B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Maths</a:t>
            </a:r>
            <a:r>
              <a:rPr lang="en-US" dirty="0"/>
              <a:t> in Year 5 and 6 at </a:t>
            </a:r>
            <a:r>
              <a:rPr lang="en-US" dirty="0" err="1"/>
              <a:t>Kennington</a:t>
            </a:r>
            <a:r>
              <a:rPr lang="en-US" dirty="0"/>
              <a:t> Primary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F3F6E-8B52-D340-9493-2DE2EAAB2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792" y="699052"/>
            <a:ext cx="6559826" cy="1639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5010A8-3F52-DF4F-8BE1-A8F9C3789B1D}"/>
              </a:ext>
            </a:extLst>
          </p:cNvPr>
          <p:cNvSpPr txBox="1"/>
          <p:nvPr/>
        </p:nvSpPr>
        <p:spPr>
          <a:xfrm>
            <a:off x="1154955" y="4936407"/>
            <a:ext cx="9882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</a:rPr>
              <a:t>Mr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Goulds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Beech Class Teacher and School </a:t>
            </a:r>
            <a:r>
              <a:rPr lang="en-US" sz="3000" dirty="0" err="1">
                <a:solidFill>
                  <a:schemeClr val="bg1"/>
                </a:solidFill>
              </a:rPr>
              <a:t>Maths</a:t>
            </a:r>
            <a:r>
              <a:rPr lang="en-US" sz="3000" dirty="0">
                <a:solidFill>
                  <a:schemeClr val="bg1"/>
                </a:solidFill>
              </a:rPr>
              <a:t> Leader</a:t>
            </a:r>
          </a:p>
        </p:txBody>
      </p:sp>
    </p:spTree>
    <p:extLst>
      <p:ext uri="{BB962C8B-B14F-4D97-AF65-F5344CB8AC3E}">
        <p14:creationId xmlns:p14="http://schemas.microsoft.com/office/powerpoint/2010/main" val="193758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37C3-2012-8444-8096-C39D83C0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154430-CA6F-1E4D-9DA4-CD60E7B66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1946" y="3213100"/>
            <a:ext cx="4574125" cy="341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D6D2C-A384-5541-8E94-14E2929B9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811" y="872067"/>
            <a:ext cx="2794000" cy="27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D734B0-4E1A-9148-9214-3D303DB09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180" y="584200"/>
            <a:ext cx="3519866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0C8484-F234-F045-B9E6-A487FCBB9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3834"/>
            <a:ext cx="4755610" cy="3090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11300B-0D3B-0443-80AE-2A6892DC2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055" y="3998294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0404-5984-304D-B85E-4FD5B839E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0BCB-91C0-8541-8D6B-A677BEE2D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This is when children are ready to start to represent their workings out on paper – it may look messy to begin with, but they are learning and personally, I am more interested in the </a:t>
            </a:r>
            <a:r>
              <a:rPr lang="en-US" sz="3000" dirty="0" err="1"/>
              <a:t>maths</a:t>
            </a:r>
            <a:r>
              <a:rPr lang="en-US" sz="3000" dirty="0"/>
              <a:t> taking place than the presentation (do not tell the children this…!)</a:t>
            </a:r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1824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EF42-5611-6342-8E26-063DD74A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B6363-2906-304D-9303-2CD9A57B5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This is when children start to simply write numerals (numbers) in their books, on their whiteboards, occasionally on the tables (don’t tell </a:t>
            </a:r>
            <a:r>
              <a:rPr lang="en-US" sz="2700" dirty="0" err="1"/>
              <a:t>Mr</a:t>
            </a:r>
            <a:r>
              <a:rPr lang="en-US" sz="2700" dirty="0"/>
              <a:t> Pritchard).</a:t>
            </a:r>
          </a:p>
          <a:p>
            <a:endParaRPr lang="en-US" sz="2700" dirty="0"/>
          </a:p>
          <a:p>
            <a:r>
              <a:rPr lang="en-US" sz="2700" dirty="0"/>
              <a:t>This may be simply a number sentence: 3 + 4 = 7, however the learning behind that simple sentence will have been extensive.</a:t>
            </a:r>
          </a:p>
        </p:txBody>
      </p:sp>
    </p:spTree>
    <p:extLst>
      <p:ext uri="{BB962C8B-B14F-4D97-AF65-F5344CB8AC3E}">
        <p14:creationId xmlns:p14="http://schemas.microsoft.com/office/powerpoint/2010/main" val="260394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1FB77B-B9FF-614D-96C5-E1D5CB8D6CDF}"/>
              </a:ext>
            </a:extLst>
          </p:cNvPr>
          <p:cNvSpPr txBox="1"/>
          <p:nvPr/>
        </p:nvSpPr>
        <p:spPr>
          <a:xfrm>
            <a:off x="450574" y="397565"/>
            <a:ext cx="5155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CPA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75D4C-4755-AA4B-8B74-C7D1A71F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040"/>
            <a:ext cx="12192000" cy="56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8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C959-5626-E540-A716-219157C4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94F0-DB24-D644-BDCC-3EA84DD08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2364961"/>
            <a:ext cx="11754677" cy="3416300"/>
          </a:xfrm>
        </p:spPr>
        <p:txBody>
          <a:bodyPr>
            <a:noAutofit/>
          </a:bodyPr>
          <a:lstStyle/>
          <a:p>
            <a:r>
              <a:rPr lang="en-US" sz="2400" dirty="0"/>
              <a:t>Many people see mathematical success as answering a question quickly.</a:t>
            </a:r>
          </a:p>
          <a:p>
            <a:r>
              <a:rPr lang="en-US" sz="2400" dirty="0"/>
              <a:t>This couldn’t be more wrong.</a:t>
            </a:r>
          </a:p>
          <a:p>
            <a:r>
              <a:rPr lang="en-US" sz="2400" dirty="0"/>
              <a:t>Mathematical success is measured by getting it right. </a:t>
            </a:r>
          </a:p>
          <a:p>
            <a:r>
              <a:rPr lang="en-US" sz="2400" dirty="0"/>
              <a:t>This may be done using resources, using a drawing or mentally.</a:t>
            </a:r>
          </a:p>
          <a:p>
            <a:r>
              <a:rPr lang="en-US" sz="2400" dirty="0"/>
              <a:t>They’re all correct, regardless of how it is worked out.</a:t>
            </a:r>
          </a:p>
          <a:p>
            <a:r>
              <a:rPr lang="en-US" sz="2400" dirty="0"/>
              <a:t>At </a:t>
            </a:r>
            <a:r>
              <a:rPr lang="en-US" sz="2400" dirty="0" err="1"/>
              <a:t>Kennington</a:t>
            </a:r>
            <a:r>
              <a:rPr lang="en-US" sz="2400" dirty="0"/>
              <a:t>, we are embracing the power of prove it.</a:t>
            </a:r>
          </a:p>
          <a:p>
            <a:r>
              <a:rPr lang="en-US" sz="2400" dirty="0"/>
              <a:t>I once counted up the number of times I asked a child to explain their answer, to prove it, or asked how do you know that, why do you think that, in a </a:t>
            </a:r>
            <a:r>
              <a:rPr lang="en-US" sz="2400" dirty="0" err="1"/>
              <a:t>maths</a:t>
            </a:r>
            <a:r>
              <a:rPr lang="en-US" sz="2400" dirty="0"/>
              <a:t> lessons – I lost count after 30 occasions.</a:t>
            </a:r>
          </a:p>
        </p:txBody>
      </p:sp>
    </p:spTree>
    <p:extLst>
      <p:ext uri="{BB962C8B-B14F-4D97-AF65-F5344CB8AC3E}">
        <p14:creationId xmlns:p14="http://schemas.microsoft.com/office/powerpoint/2010/main" val="238238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F329-E4BD-9D47-827F-A721118B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18D83-AFC6-594E-9878-B877ABA5C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Getting the answer right isn’t enough – it will get them a high score on their arithmetic test in Year 6, but without a deep understanding, they will not be successful mathematicians.</a:t>
            </a:r>
          </a:p>
          <a:p>
            <a:r>
              <a:rPr lang="en-US" sz="3000" dirty="0"/>
              <a:t>Take this message home – ask why.</a:t>
            </a:r>
          </a:p>
          <a:p>
            <a:r>
              <a:rPr lang="en-US" sz="3000" dirty="0"/>
              <a:t>Ask the children to prove it with resources, or with a drawing. </a:t>
            </a:r>
          </a:p>
        </p:txBody>
      </p:sp>
    </p:spTree>
    <p:extLst>
      <p:ext uri="{BB962C8B-B14F-4D97-AF65-F5344CB8AC3E}">
        <p14:creationId xmlns:p14="http://schemas.microsoft.com/office/powerpoint/2010/main" val="93792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2E9FB-B122-974C-99A9-C177FF94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models – my </a:t>
            </a:r>
            <a:r>
              <a:rPr lang="en-US" dirty="0" err="1"/>
              <a:t>favourite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5DEC5-EB77-D04C-8A66-CC7C0E3A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relatively new representation of calculations is the use of a bar model…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3729E-D311-774B-BE66-0C5B1EE9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55" y="3810552"/>
            <a:ext cx="96139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1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CF704A-96BC-9F4E-ACDE-DC51087C6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39" y="2395606"/>
            <a:ext cx="8163339" cy="405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5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F523-D319-2E43-95CD-E3C89008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Maths</a:t>
            </a:r>
            <a:r>
              <a:rPr lang="en-US" dirty="0"/>
              <a:t> homework…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37976-0B88-C547-80CD-7901F0CB6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Children in Year 5 and 6 will be given </a:t>
            </a:r>
            <a:r>
              <a:rPr lang="en-US" sz="3000" dirty="0" err="1"/>
              <a:t>MyMaths</a:t>
            </a:r>
            <a:r>
              <a:rPr lang="en-US" sz="3000" dirty="0"/>
              <a:t> tasks to do online - (</a:t>
            </a:r>
            <a:r>
              <a:rPr lang="en-US" sz="3000" dirty="0" err="1"/>
              <a:t>ipad</a:t>
            </a:r>
            <a:r>
              <a:rPr lang="en-US" sz="3000" dirty="0"/>
              <a:t>/tablet, laptop, PC, phone) – if your child is finding the task hard, get some ”stuff” out or encourage them to do a drawing of the calculation.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91772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53B1-D0C8-6C41-AAE5-9B93E73C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224C6-0100-AC48-9AA6-29258DF65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526298" cy="4254500"/>
          </a:xfrm>
        </p:spPr>
        <p:txBody>
          <a:bodyPr>
            <a:normAutofit/>
          </a:bodyPr>
          <a:lstStyle/>
          <a:p>
            <a:r>
              <a:rPr lang="en-US" dirty="0"/>
              <a:t>The Government is introducing the Multiplication Tables Check (MTC) in the summer of 2020 for Year 4 pupils</a:t>
            </a:r>
          </a:p>
          <a:p>
            <a:r>
              <a:rPr lang="en-US" dirty="0"/>
              <a:t>Times Tables are initially taught in Year 2, which builds upon ‘counting in…’ from Year 1.</a:t>
            </a:r>
          </a:p>
          <a:p>
            <a:r>
              <a:rPr lang="en-US" dirty="0"/>
              <a:t>By the spring of Year 4, the national expectation is that every child is fluent within their times tables up to 12 x 12.</a:t>
            </a:r>
          </a:p>
          <a:p>
            <a:r>
              <a:rPr lang="en-US" dirty="0"/>
              <a:t>This does not mean that Year 5 and Year 6 pupils don’t also need to practice their times tables.</a:t>
            </a:r>
          </a:p>
          <a:p>
            <a:r>
              <a:rPr lang="en-US" dirty="0"/>
              <a:t>Having that fluency to manipulate with number will help with efficiency within the their SATs.</a:t>
            </a:r>
          </a:p>
        </p:txBody>
      </p:sp>
    </p:spTree>
    <p:extLst>
      <p:ext uri="{BB962C8B-B14F-4D97-AF65-F5344CB8AC3E}">
        <p14:creationId xmlns:p14="http://schemas.microsoft.com/office/powerpoint/2010/main" val="201620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B0F326-6EF7-254F-99DA-3D6D8A27D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343" y="3539987"/>
            <a:ext cx="66802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23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1B40-7FDF-FF47-8E90-56C46AB7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9C67-9E24-664E-ABF4-6E13C57EC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The MTC is a Government tool that has been introduced.</a:t>
            </a:r>
          </a:p>
          <a:p>
            <a:r>
              <a:rPr lang="en-US" sz="2500" dirty="0"/>
              <a:t>As a school, it is essential that children cannot just recall the times tables, but can also apply them.</a:t>
            </a:r>
          </a:p>
          <a:p>
            <a:r>
              <a:rPr lang="en-US" sz="2500" dirty="0"/>
              <a:t>If a farmer has 7 fields, with 7 sheep in each one, can they apply the fact that they know 7 x 7 to this problem?</a:t>
            </a:r>
          </a:p>
        </p:txBody>
      </p:sp>
    </p:spTree>
    <p:extLst>
      <p:ext uri="{BB962C8B-B14F-4D97-AF65-F5344CB8AC3E}">
        <p14:creationId xmlns:p14="http://schemas.microsoft.com/office/powerpoint/2010/main" val="1148303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3C9D-FB66-C64E-8ACE-8FBFCF6D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9258-2FDF-5644-97F0-CDCAAA3B3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following documents will be uploaded to our school website:</a:t>
            </a:r>
          </a:p>
          <a:p>
            <a:r>
              <a:rPr lang="en-US" sz="2000" dirty="0"/>
              <a:t>This PowerPoint.</a:t>
            </a:r>
          </a:p>
          <a:p>
            <a:r>
              <a:rPr lang="en-US" sz="2000" dirty="0"/>
              <a:t>Support booklets for each year group.</a:t>
            </a:r>
          </a:p>
          <a:p>
            <a:r>
              <a:rPr lang="en-US" sz="2000" dirty="0"/>
              <a:t>Calculation videos for addition, subtraction, multiplication and division.</a:t>
            </a:r>
          </a:p>
          <a:p>
            <a:r>
              <a:rPr lang="en-US" sz="2000" dirty="0"/>
              <a:t>Links to TT </a:t>
            </a:r>
            <a:r>
              <a:rPr lang="en-US" sz="2000" dirty="0" err="1"/>
              <a:t>Rockstars</a:t>
            </a:r>
            <a:r>
              <a:rPr lang="en-US" sz="2000" dirty="0"/>
              <a:t> and </a:t>
            </a:r>
            <a:r>
              <a:rPr lang="en-US" sz="2000" dirty="0" err="1"/>
              <a:t>MyMaths</a:t>
            </a:r>
            <a:r>
              <a:rPr lang="en-US" sz="2000" dirty="0"/>
              <a:t>.</a:t>
            </a:r>
          </a:p>
          <a:p>
            <a:r>
              <a:rPr lang="en-US" sz="2000" dirty="0"/>
              <a:t>Log ins will be in the front and back cover of your child’s reading record. Replacements can be given out if needed (ask your child’s class teacher).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8707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9DFB-E820-8843-B86E-1621A38B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Would anyone like a challenge?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3837F4-055E-CA49-B38A-0384CDB40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544" y="2864818"/>
            <a:ext cx="6730310" cy="2692124"/>
          </a:xfrm>
        </p:spPr>
      </p:pic>
    </p:spTree>
    <p:extLst>
      <p:ext uri="{BB962C8B-B14F-4D97-AF65-F5344CB8AC3E}">
        <p14:creationId xmlns:p14="http://schemas.microsoft.com/office/powerpoint/2010/main" val="335395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C706-6B17-6948-8A6A-1315F788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13E13-3212-FE41-8F01-B982D7374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3122267"/>
            <a:ext cx="3617884" cy="12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3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42FA-402A-AD43-9F98-B2811842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E6576-3B2B-014C-AE1E-A29E1F592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93" y="528773"/>
            <a:ext cx="10212185" cy="62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2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EB363-5DE7-624E-B76F-3AEC3908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B5293-94AD-3547-B20E-408909126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03500"/>
            <a:ext cx="10349948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Can you work this out – feel free to use some resources, or draw a picture…: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1 3/7 – 4/7 = </a:t>
            </a:r>
          </a:p>
        </p:txBody>
      </p:sp>
    </p:spTree>
    <p:extLst>
      <p:ext uri="{BB962C8B-B14F-4D97-AF65-F5344CB8AC3E}">
        <p14:creationId xmlns:p14="http://schemas.microsoft.com/office/powerpoint/2010/main" val="220264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3B6C-FDBA-684D-9FBF-093A9A4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Maths</a:t>
            </a:r>
            <a:r>
              <a:rPr lang="en-US" dirty="0"/>
              <a:t> in Year 5 and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D7395-CEFD-1A41-8065-3F2940566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Maths</a:t>
            </a:r>
            <a:r>
              <a:rPr lang="en-US" dirty="0"/>
              <a:t> is taught every day in school</a:t>
            </a:r>
          </a:p>
          <a:p>
            <a:r>
              <a:rPr lang="en-US" dirty="0"/>
              <a:t>It will usually take place in the classroom, however it may occur in the corridor, in another classroom, on the school field, in the playground and everywhere else in-between.</a:t>
            </a:r>
          </a:p>
          <a:p>
            <a:r>
              <a:rPr lang="en-US" dirty="0"/>
              <a:t>In Years 5 and 6, </a:t>
            </a:r>
            <a:r>
              <a:rPr lang="en-US" dirty="0" err="1"/>
              <a:t>maths</a:t>
            </a:r>
            <a:r>
              <a:rPr lang="en-US" dirty="0"/>
              <a:t> tends to last for around an hour, usually in the morning.</a:t>
            </a:r>
          </a:p>
          <a:p>
            <a:r>
              <a:rPr lang="en-US" dirty="0"/>
              <a:t>We </a:t>
            </a:r>
            <a:r>
              <a:rPr lang="en-US" dirty="0" err="1"/>
              <a:t>utilise</a:t>
            </a:r>
            <a:r>
              <a:rPr lang="en-US" dirty="0"/>
              <a:t> a high-quality </a:t>
            </a:r>
            <a:r>
              <a:rPr lang="en-US" dirty="0" err="1"/>
              <a:t>maths</a:t>
            </a:r>
            <a:r>
              <a:rPr lang="en-US" dirty="0"/>
              <a:t> scheme called White Rose </a:t>
            </a:r>
            <a:r>
              <a:rPr lang="en-US" dirty="0" err="1"/>
              <a:t>Maths</a:t>
            </a:r>
            <a:r>
              <a:rPr lang="en-US" dirty="0"/>
              <a:t>, which encourages lots of mathematical thinking, as well as reasoning and problem-solving in every lesson.</a:t>
            </a:r>
          </a:p>
          <a:p>
            <a:r>
              <a:rPr lang="en-US" dirty="0"/>
              <a:t>We also use many other well-structured, developed resources, such as I see Reasoning and documents and resources from the NCETM.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4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FC798A-6BB3-1F43-9541-AEB4B1E230C4}"/>
              </a:ext>
            </a:extLst>
          </p:cNvPr>
          <p:cNvSpPr/>
          <p:nvPr/>
        </p:nvSpPr>
        <p:spPr>
          <a:xfrm>
            <a:off x="834887" y="2413338"/>
            <a:ext cx="1046921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/>
              <a:t>Children need to understand our number system, starting with counting numbers, building an understanding of how our numbers work and fit together. </a:t>
            </a:r>
          </a:p>
          <a:p>
            <a:endParaRPr lang="en-GB" sz="2500" dirty="0"/>
          </a:p>
          <a:p>
            <a:r>
              <a:rPr lang="en-GB" sz="2500" dirty="0"/>
              <a:t>This includes exploring place value and comparing and ordering numbers then  applying this understanding in different contexts.</a:t>
            </a:r>
          </a:p>
          <a:p>
            <a:endParaRPr lang="en-GB" sz="2500" dirty="0"/>
          </a:p>
          <a:p>
            <a:r>
              <a:rPr lang="en-GB" sz="2500" dirty="0"/>
              <a:t>In Years 5 and 6, children apply their knowledge in a wide variety of contexts, and are introduced to elements of maths such as algebra, ratio and proportion.</a:t>
            </a:r>
          </a:p>
        </p:txBody>
      </p:sp>
    </p:spTree>
    <p:extLst>
      <p:ext uri="{BB962C8B-B14F-4D97-AF65-F5344CB8AC3E}">
        <p14:creationId xmlns:p14="http://schemas.microsoft.com/office/powerpoint/2010/main" val="357814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9427-8B23-C649-9305-168B28DE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Maths</a:t>
            </a:r>
            <a:r>
              <a:rPr lang="en-US" dirty="0"/>
              <a:t> at home…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EB285-A208-5F4E-9365-9C26AAF59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2199861"/>
            <a:ext cx="10774017" cy="4929808"/>
          </a:xfrm>
        </p:spPr>
        <p:txBody>
          <a:bodyPr>
            <a:noAutofit/>
          </a:bodyPr>
          <a:lstStyle/>
          <a:p>
            <a:r>
              <a:rPr lang="en-US" dirty="0"/>
              <a:t>Children need to be encouraged at home, on the way home, in the supermarket, everywhere to see the </a:t>
            </a:r>
            <a:r>
              <a:rPr lang="en-US" dirty="0" err="1"/>
              <a:t>maths</a:t>
            </a:r>
            <a:r>
              <a:rPr lang="en-US" dirty="0"/>
              <a:t> around us:</a:t>
            </a:r>
          </a:p>
          <a:p>
            <a:r>
              <a:rPr lang="en-US" dirty="0"/>
              <a:t>Look for repeating patterns.</a:t>
            </a:r>
          </a:p>
          <a:p>
            <a:r>
              <a:rPr lang="en-US" dirty="0"/>
              <a:t>Let your child borrow your watch (an analogue watch) – can they guess at what time it might be?</a:t>
            </a:r>
          </a:p>
          <a:p>
            <a:r>
              <a:rPr lang="en-US" dirty="0"/>
              <a:t>Show them a calendar and discuss today’s date – how many days is it until… Saturday? Today is the 11</a:t>
            </a:r>
            <a:r>
              <a:rPr lang="en-US" baseline="30000" dirty="0"/>
              <a:t>th</a:t>
            </a:r>
            <a:r>
              <a:rPr lang="en-US" dirty="0"/>
              <a:t>, how many days until the 15</a:t>
            </a:r>
            <a:r>
              <a:rPr lang="en-US" baseline="30000" dirty="0"/>
              <a:t>th</a:t>
            </a:r>
            <a:r>
              <a:rPr lang="en-US" dirty="0"/>
              <a:t>? How many days are in the current month? </a:t>
            </a:r>
          </a:p>
          <a:p>
            <a:r>
              <a:rPr lang="en-US" dirty="0"/>
              <a:t>In Sainsbury’s, can you challenge the children to find two items that add up to a certain amount/ just below a certain amount/ just above a certain amount.</a:t>
            </a:r>
          </a:p>
          <a:p>
            <a:r>
              <a:rPr lang="en-US" dirty="0"/>
              <a:t>Do some cooking – measure out ingredients!</a:t>
            </a:r>
          </a:p>
          <a:p>
            <a:r>
              <a:rPr lang="en-US" dirty="0"/>
              <a:t>The ability to estimate</a:t>
            </a:r>
          </a:p>
          <a:p>
            <a:r>
              <a:rPr lang="en-US" dirty="0" err="1"/>
              <a:t>Practise</a:t>
            </a:r>
            <a:r>
              <a:rPr lang="en-US" dirty="0"/>
              <a:t> times tables… </a:t>
            </a:r>
          </a:p>
        </p:txBody>
      </p:sp>
    </p:spTree>
    <p:extLst>
      <p:ext uri="{BB962C8B-B14F-4D97-AF65-F5344CB8AC3E}">
        <p14:creationId xmlns:p14="http://schemas.microsoft.com/office/powerpoint/2010/main" val="71036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45BF-B4D9-C64D-9EC7-061972B7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KS2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C21CD-A30A-A74A-ACAF-6B2702C9A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In 2017, I introduced a new calculation policy for </a:t>
            </a:r>
            <a:r>
              <a:rPr lang="en-US" sz="2700" dirty="0" err="1"/>
              <a:t>Kennington</a:t>
            </a:r>
            <a:r>
              <a:rPr lang="en-US" sz="2700" dirty="0"/>
              <a:t>, rooted in educational research.</a:t>
            </a:r>
          </a:p>
          <a:p>
            <a:r>
              <a:rPr lang="en-US" sz="2700" dirty="0"/>
              <a:t>In KS1, we follow the CPA approach – this is the Concrete, Pictorial, Abstract approach.</a:t>
            </a:r>
          </a:p>
          <a:p>
            <a:r>
              <a:rPr lang="en-US" sz="2700" dirty="0"/>
              <a:t>For anyone who is interested… (Bruner’s Theory of Instruction 1966)</a:t>
            </a:r>
          </a:p>
          <a:p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921269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125</TotalTime>
  <Words>1035</Words>
  <Application>Microsoft Macintosh PowerPoint</Application>
  <PresentationFormat>Widescreen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 Boardroom</vt:lpstr>
      <vt:lpstr>Maths in Year 5 and 6 at Kennington Primary School</vt:lpstr>
      <vt:lpstr>PowerPoint Presentation</vt:lpstr>
      <vt:lpstr>PowerPoint Presentation</vt:lpstr>
      <vt:lpstr>PowerPoint Presentation</vt:lpstr>
      <vt:lpstr>Task:</vt:lpstr>
      <vt:lpstr>Maths in Year 5 and 6</vt:lpstr>
      <vt:lpstr>PowerPoint Presentation</vt:lpstr>
      <vt:lpstr>Maths at home…</vt:lpstr>
      <vt:lpstr>KS2 learning</vt:lpstr>
      <vt:lpstr>Resources</vt:lpstr>
      <vt:lpstr>Pictorial</vt:lpstr>
      <vt:lpstr>Abstract</vt:lpstr>
      <vt:lpstr>PowerPoint Presentation</vt:lpstr>
      <vt:lpstr>Prove it.</vt:lpstr>
      <vt:lpstr>Prove it…</vt:lpstr>
      <vt:lpstr>Bar models – my favourite!</vt:lpstr>
      <vt:lpstr>PowerPoint Presentation</vt:lpstr>
      <vt:lpstr>Maths homework…</vt:lpstr>
      <vt:lpstr>Times Tables</vt:lpstr>
      <vt:lpstr>Reasoning</vt:lpstr>
      <vt:lpstr>Looking ahead</vt:lpstr>
      <vt:lpstr>Would anyone like a challenge?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at Kennington Primary School</dc:title>
  <dc:creator>Microsoft Office User</dc:creator>
  <cp:lastModifiedBy>Microsoft Office User</cp:lastModifiedBy>
  <cp:revision>24</cp:revision>
  <dcterms:created xsi:type="dcterms:W3CDTF">2019-09-10T18:46:16Z</dcterms:created>
  <dcterms:modified xsi:type="dcterms:W3CDTF">2019-09-24T18:30:28Z</dcterms:modified>
</cp:coreProperties>
</file>