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61" r:id="rId2"/>
    <p:sldId id="259" r:id="rId3"/>
    <p:sldId id="260" r:id="rId4"/>
    <p:sldId id="276" r:id="rId5"/>
    <p:sldId id="277" r:id="rId6"/>
    <p:sldId id="274" r:id="rId7"/>
    <p:sldId id="262" r:id="rId8"/>
    <p:sldId id="275" r:id="rId9"/>
    <p:sldId id="265" r:id="rId10"/>
    <p:sldId id="266" r:id="rId11"/>
    <p:sldId id="278" r:id="rId12"/>
    <p:sldId id="267" r:id="rId13"/>
    <p:sldId id="279" r:id="rId14"/>
    <p:sldId id="280" r:id="rId15"/>
    <p:sldId id="281" r:id="rId16"/>
    <p:sldId id="268" r:id="rId17"/>
    <p:sldId id="264" r:id="rId18"/>
    <p:sldId id="269" r:id="rId19"/>
    <p:sldId id="270" r:id="rId20"/>
    <p:sldId id="273" r:id="rId21"/>
    <p:sldId id="27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1DA35D-FDC4-CAA5-1281-383F7BF431E7}" v="1" dt="2026-10-07T13:32:28.0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6327"/>
  </p:normalViewPr>
  <p:slideViewPr>
    <p:cSldViewPr snapToGrid="0">
      <p:cViewPr varScale="1">
        <p:scale>
          <a:sx n="85" d="100"/>
          <a:sy n="85" d="100"/>
        </p:scale>
        <p:origin x="56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4D0D6E-DF6D-6742-843E-B1482FF1B650}" type="datetimeFigureOut">
              <a:rPr lang="en-US" smtClean="0"/>
              <a:t>10/7/2026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620CA5-27CA-3D4C-9B48-19507F747B34}" type="slidenum">
              <a:rPr lang="en-US" smtClean="0"/>
              <a:t>‹#›</a:t>
            </a:fld>
            <a:endParaRPr lang="en-US"/>
          </a:p>
        </p:txBody>
      </p:sp>
    </p:spTree>
    <p:extLst>
      <p:ext uri="{BB962C8B-B14F-4D97-AF65-F5344CB8AC3E}">
        <p14:creationId xmlns:p14="http://schemas.microsoft.com/office/powerpoint/2010/main" val="754598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Explain the importance of partnership working</a:t>
            </a:r>
          </a:p>
        </p:txBody>
      </p:sp>
      <p:sp>
        <p:nvSpPr>
          <p:cNvPr id="4" name="Slide Number Placeholder 3"/>
          <p:cNvSpPr>
            <a:spLocks noGrp="1"/>
          </p:cNvSpPr>
          <p:nvPr>
            <p:ph type="sldNum" sz="quarter" idx="5"/>
          </p:nvPr>
        </p:nvSpPr>
        <p:spPr/>
        <p:txBody>
          <a:bodyPr/>
          <a:lstStyle/>
          <a:p>
            <a:fld id="{7D4F47A0-E25E-4C8E-9672-184EA1CC2EA3}" type="slidenum">
              <a:t>2</a:t>
            </a:fld>
            <a:endParaRPr lang="en-US"/>
          </a:p>
        </p:txBody>
      </p:sp>
    </p:spTree>
    <p:extLst>
      <p:ext uri="{BB962C8B-B14F-4D97-AF65-F5344CB8AC3E}">
        <p14:creationId xmlns:p14="http://schemas.microsoft.com/office/powerpoint/2010/main" val="993051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C54F3-0982-78FE-6A71-83CE9AC6C59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590FC5E-B59B-D288-97D9-E7C236CF8D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B72927C-5CDC-04FF-D6FD-28E3276FA923}"/>
              </a:ext>
            </a:extLst>
          </p:cNvPr>
          <p:cNvSpPr>
            <a:spLocks noGrp="1"/>
          </p:cNvSpPr>
          <p:nvPr>
            <p:ph type="dt" sz="half" idx="10"/>
          </p:nvPr>
        </p:nvSpPr>
        <p:spPr/>
        <p:txBody>
          <a:bodyPr/>
          <a:lstStyle/>
          <a:p>
            <a:fld id="{7187CC36-1ABB-0441-BACA-10D617B38A3E}" type="datetimeFigureOut">
              <a:rPr lang="en-US" smtClean="0"/>
              <a:t>10/7/2026</a:t>
            </a:fld>
            <a:endParaRPr lang="en-US"/>
          </a:p>
        </p:txBody>
      </p:sp>
      <p:sp>
        <p:nvSpPr>
          <p:cNvPr id="5" name="Footer Placeholder 4">
            <a:extLst>
              <a:ext uri="{FF2B5EF4-FFF2-40B4-BE49-F238E27FC236}">
                <a16:creationId xmlns:a16="http://schemas.microsoft.com/office/drawing/2014/main" id="{BFDB1941-E3C6-502D-CB27-721E6B69C3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1F53EF-E3EF-58BD-550D-07AF03A5D30D}"/>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3052503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45FEE-1242-6C3C-81BC-C4E1F544E7D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6D07C92-7034-E6F8-3F30-3D4EAFC035F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2918F02-A23D-2D91-62B3-6930902C9566}"/>
              </a:ext>
            </a:extLst>
          </p:cNvPr>
          <p:cNvSpPr>
            <a:spLocks noGrp="1"/>
          </p:cNvSpPr>
          <p:nvPr>
            <p:ph type="dt" sz="half" idx="10"/>
          </p:nvPr>
        </p:nvSpPr>
        <p:spPr/>
        <p:txBody>
          <a:bodyPr/>
          <a:lstStyle/>
          <a:p>
            <a:fld id="{7187CC36-1ABB-0441-BACA-10D617B38A3E}" type="datetimeFigureOut">
              <a:rPr lang="en-US" smtClean="0"/>
              <a:t>10/7/2026</a:t>
            </a:fld>
            <a:endParaRPr lang="en-US"/>
          </a:p>
        </p:txBody>
      </p:sp>
      <p:sp>
        <p:nvSpPr>
          <p:cNvPr id="5" name="Footer Placeholder 4">
            <a:extLst>
              <a:ext uri="{FF2B5EF4-FFF2-40B4-BE49-F238E27FC236}">
                <a16:creationId xmlns:a16="http://schemas.microsoft.com/office/drawing/2014/main" id="{6DE81CBA-2FAF-C1C2-13C6-D07ADD01E4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134D00-E87F-0E8A-1511-F71171D4A677}"/>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2201475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6B6A2-1A74-02D6-5435-B9F533CE111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C8C2A85-F538-FAC0-4F43-2CB83AC1E4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569B7AB-4114-76F7-224D-9B3BDB2E0149}"/>
              </a:ext>
            </a:extLst>
          </p:cNvPr>
          <p:cNvSpPr>
            <a:spLocks noGrp="1"/>
          </p:cNvSpPr>
          <p:nvPr>
            <p:ph type="dt" sz="half" idx="10"/>
          </p:nvPr>
        </p:nvSpPr>
        <p:spPr/>
        <p:txBody>
          <a:bodyPr/>
          <a:lstStyle/>
          <a:p>
            <a:fld id="{7187CC36-1ABB-0441-BACA-10D617B38A3E}" type="datetimeFigureOut">
              <a:rPr lang="en-US" smtClean="0"/>
              <a:t>10/7/2026</a:t>
            </a:fld>
            <a:endParaRPr lang="en-US"/>
          </a:p>
        </p:txBody>
      </p:sp>
      <p:sp>
        <p:nvSpPr>
          <p:cNvPr id="5" name="Footer Placeholder 4">
            <a:extLst>
              <a:ext uri="{FF2B5EF4-FFF2-40B4-BE49-F238E27FC236}">
                <a16:creationId xmlns:a16="http://schemas.microsoft.com/office/drawing/2014/main" id="{2678B2A5-6960-C343-89A2-63B4A7FBBF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DD8E93-EA02-CC4D-A5E7-D26991FA6650}"/>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2083157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72BCE-4C98-AFFD-7E8D-1868D8AA75F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E1B7633-AA4B-DBD0-120A-47A99F026CD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CC85264-33B5-C298-7695-AA2479F7C07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F90E9BD-14C9-33F0-1E79-86A8E36168D1}"/>
              </a:ext>
            </a:extLst>
          </p:cNvPr>
          <p:cNvSpPr>
            <a:spLocks noGrp="1"/>
          </p:cNvSpPr>
          <p:nvPr>
            <p:ph type="dt" sz="half" idx="10"/>
          </p:nvPr>
        </p:nvSpPr>
        <p:spPr/>
        <p:txBody>
          <a:bodyPr/>
          <a:lstStyle/>
          <a:p>
            <a:fld id="{7187CC36-1ABB-0441-BACA-10D617B38A3E}" type="datetimeFigureOut">
              <a:rPr lang="en-US" smtClean="0"/>
              <a:t>10/7/2026</a:t>
            </a:fld>
            <a:endParaRPr lang="en-US"/>
          </a:p>
        </p:txBody>
      </p:sp>
      <p:sp>
        <p:nvSpPr>
          <p:cNvPr id="6" name="Footer Placeholder 5">
            <a:extLst>
              <a:ext uri="{FF2B5EF4-FFF2-40B4-BE49-F238E27FC236}">
                <a16:creationId xmlns:a16="http://schemas.microsoft.com/office/drawing/2014/main" id="{9F008BD1-2EB3-08BA-A846-A593A60A4B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DCDBD3-F9EF-7AD7-9052-5E74BD06EA63}"/>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345156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24107-A33D-88D3-3C57-4A1192E792FB}"/>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64B094E-EE60-9041-3ECB-A557793B6B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4D904AC-FA79-8F6A-57AD-3692544474C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09C1A80-243B-BC93-F617-A6AE755B57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1F93D43-E208-2AF0-82A7-2E0A9E079FB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416A5A2-52F7-5463-B287-CEC418EA1B76}"/>
              </a:ext>
            </a:extLst>
          </p:cNvPr>
          <p:cNvSpPr>
            <a:spLocks noGrp="1"/>
          </p:cNvSpPr>
          <p:nvPr>
            <p:ph type="dt" sz="half" idx="10"/>
          </p:nvPr>
        </p:nvSpPr>
        <p:spPr/>
        <p:txBody>
          <a:bodyPr/>
          <a:lstStyle/>
          <a:p>
            <a:fld id="{7187CC36-1ABB-0441-BACA-10D617B38A3E}" type="datetimeFigureOut">
              <a:rPr lang="en-US" smtClean="0"/>
              <a:t>10/7/2026</a:t>
            </a:fld>
            <a:endParaRPr lang="en-US"/>
          </a:p>
        </p:txBody>
      </p:sp>
      <p:sp>
        <p:nvSpPr>
          <p:cNvPr id="8" name="Footer Placeholder 7">
            <a:extLst>
              <a:ext uri="{FF2B5EF4-FFF2-40B4-BE49-F238E27FC236}">
                <a16:creationId xmlns:a16="http://schemas.microsoft.com/office/drawing/2014/main" id="{865BF99D-B514-A5E2-2864-1AED2B02C7F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09051-D119-4930-4E6B-7D7ACAF91298}"/>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4092947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1D978-61B7-F095-1B2F-EF0204C7063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30933AE-AD68-1F5E-FFBB-4454F5165BB9}"/>
              </a:ext>
            </a:extLst>
          </p:cNvPr>
          <p:cNvSpPr>
            <a:spLocks noGrp="1"/>
          </p:cNvSpPr>
          <p:nvPr>
            <p:ph type="dt" sz="half" idx="10"/>
          </p:nvPr>
        </p:nvSpPr>
        <p:spPr/>
        <p:txBody>
          <a:bodyPr/>
          <a:lstStyle/>
          <a:p>
            <a:fld id="{7187CC36-1ABB-0441-BACA-10D617B38A3E}" type="datetimeFigureOut">
              <a:rPr lang="en-US" smtClean="0"/>
              <a:t>10/7/2026</a:t>
            </a:fld>
            <a:endParaRPr lang="en-US"/>
          </a:p>
        </p:txBody>
      </p:sp>
      <p:sp>
        <p:nvSpPr>
          <p:cNvPr id="4" name="Footer Placeholder 3">
            <a:extLst>
              <a:ext uri="{FF2B5EF4-FFF2-40B4-BE49-F238E27FC236}">
                <a16:creationId xmlns:a16="http://schemas.microsoft.com/office/drawing/2014/main" id="{E5D1B04F-4276-C977-9BB4-D14FF46888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674C6F-1C3B-EE86-C90E-A1146ACF32E4}"/>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3345500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57E187-2E5D-FCA3-8A7B-8EB3CD243998}"/>
              </a:ext>
            </a:extLst>
          </p:cNvPr>
          <p:cNvSpPr>
            <a:spLocks noGrp="1"/>
          </p:cNvSpPr>
          <p:nvPr>
            <p:ph type="dt" sz="half" idx="10"/>
          </p:nvPr>
        </p:nvSpPr>
        <p:spPr/>
        <p:txBody>
          <a:bodyPr/>
          <a:lstStyle/>
          <a:p>
            <a:fld id="{7187CC36-1ABB-0441-BACA-10D617B38A3E}" type="datetimeFigureOut">
              <a:rPr lang="en-US" smtClean="0"/>
              <a:t>10/7/2026</a:t>
            </a:fld>
            <a:endParaRPr lang="en-US"/>
          </a:p>
        </p:txBody>
      </p:sp>
      <p:sp>
        <p:nvSpPr>
          <p:cNvPr id="3" name="Footer Placeholder 2">
            <a:extLst>
              <a:ext uri="{FF2B5EF4-FFF2-40B4-BE49-F238E27FC236}">
                <a16:creationId xmlns:a16="http://schemas.microsoft.com/office/drawing/2014/main" id="{6BFEB1A8-0E30-31CB-11B5-841C7FC0BB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136B4B7-5A1C-06B7-D0A7-C8D78244A765}"/>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726315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11245-7F55-7AB4-53E3-6FA2C5EB575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6A3CAD6-9706-3099-15ED-1BE2E32C7B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491CFC8-CCAE-7060-2A04-D641946195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D186B96-172F-65DC-9194-BB164EFF2B2D}"/>
              </a:ext>
            </a:extLst>
          </p:cNvPr>
          <p:cNvSpPr>
            <a:spLocks noGrp="1"/>
          </p:cNvSpPr>
          <p:nvPr>
            <p:ph type="dt" sz="half" idx="10"/>
          </p:nvPr>
        </p:nvSpPr>
        <p:spPr/>
        <p:txBody>
          <a:bodyPr/>
          <a:lstStyle/>
          <a:p>
            <a:fld id="{7187CC36-1ABB-0441-BACA-10D617B38A3E}" type="datetimeFigureOut">
              <a:rPr lang="en-US" smtClean="0"/>
              <a:t>10/7/2026</a:t>
            </a:fld>
            <a:endParaRPr lang="en-US"/>
          </a:p>
        </p:txBody>
      </p:sp>
      <p:sp>
        <p:nvSpPr>
          <p:cNvPr id="6" name="Footer Placeholder 5">
            <a:extLst>
              <a:ext uri="{FF2B5EF4-FFF2-40B4-BE49-F238E27FC236}">
                <a16:creationId xmlns:a16="http://schemas.microsoft.com/office/drawing/2014/main" id="{EB12EAD1-DC85-266F-B504-69BF3DB3E9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6BDA25-D308-1ADE-E6F0-894DA8F627DB}"/>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653096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11743-301F-C862-E46D-04C5BE9237C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1E7C068-67D7-A45F-A38D-9CFCEFF6A0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4E0A3BF-7847-3251-F3B1-953B1AA56B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F55B3F8-49BC-9F72-A043-980BF30B1FEA}"/>
              </a:ext>
            </a:extLst>
          </p:cNvPr>
          <p:cNvSpPr>
            <a:spLocks noGrp="1"/>
          </p:cNvSpPr>
          <p:nvPr>
            <p:ph type="dt" sz="half" idx="10"/>
          </p:nvPr>
        </p:nvSpPr>
        <p:spPr/>
        <p:txBody>
          <a:bodyPr/>
          <a:lstStyle/>
          <a:p>
            <a:fld id="{7187CC36-1ABB-0441-BACA-10D617B38A3E}" type="datetimeFigureOut">
              <a:rPr lang="en-US" smtClean="0"/>
              <a:t>10/7/2026</a:t>
            </a:fld>
            <a:endParaRPr lang="en-US"/>
          </a:p>
        </p:txBody>
      </p:sp>
      <p:sp>
        <p:nvSpPr>
          <p:cNvPr id="6" name="Footer Placeholder 5">
            <a:extLst>
              <a:ext uri="{FF2B5EF4-FFF2-40B4-BE49-F238E27FC236}">
                <a16:creationId xmlns:a16="http://schemas.microsoft.com/office/drawing/2014/main" id="{8B84E48B-1FBB-FADD-DC01-4E858D5DB8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328398-96B6-A32C-061D-D0D4386C1046}"/>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067931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7B4A1-E66A-46E2-5896-2148711CFB8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7E124B1-0A51-69AC-530E-E84A2E702DF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BB40260-D877-B285-A53A-F190124FFF9A}"/>
              </a:ext>
            </a:extLst>
          </p:cNvPr>
          <p:cNvSpPr>
            <a:spLocks noGrp="1"/>
          </p:cNvSpPr>
          <p:nvPr>
            <p:ph type="dt" sz="half" idx="10"/>
          </p:nvPr>
        </p:nvSpPr>
        <p:spPr/>
        <p:txBody>
          <a:bodyPr/>
          <a:lstStyle/>
          <a:p>
            <a:fld id="{7187CC36-1ABB-0441-BACA-10D617B38A3E}" type="datetimeFigureOut">
              <a:rPr lang="en-US" smtClean="0"/>
              <a:t>10/7/2026</a:t>
            </a:fld>
            <a:endParaRPr lang="en-US"/>
          </a:p>
        </p:txBody>
      </p:sp>
      <p:sp>
        <p:nvSpPr>
          <p:cNvPr id="5" name="Footer Placeholder 4">
            <a:extLst>
              <a:ext uri="{FF2B5EF4-FFF2-40B4-BE49-F238E27FC236}">
                <a16:creationId xmlns:a16="http://schemas.microsoft.com/office/drawing/2014/main" id="{526614F1-FB4F-9B72-B877-3963813690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FC4372-401C-27F4-DE71-F40F2E71135B}"/>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919150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B96FB8-9C5C-8EEE-025B-39E514DF3F5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B570392-5B9B-B87B-B1F3-7D1BC8ABD05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8F0D5C2-48FE-A8BC-DA80-D1546B19AF69}"/>
              </a:ext>
            </a:extLst>
          </p:cNvPr>
          <p:cNvSpPr>
            <a:spLocks noGrp="1"/>
          </p:cNvSpPr>
          <p:nvPr>
            <p:ph type="dt" sz="half" idx="10"/>
          </p:nvPr>
        </p:nvSpPr>
        <p:spPr/>
        <p:txBody>
          <a:bodyPr/>
          <a:lstStyle/>
          <a:p>
            <a:fld id="{7187CC36-1ABB-0441-BACA-10D617B38A3E}" type="datetimeFigureOut">
              <a:rPr lang="en-US" smtClean="0"/>
              <a:t>10/7/2026</a:t>
            </a:fld>
            <a:endParaRPr lang="en-US"/>
          </a:p>
        </p:txBody>
      </p:sp>
      <p:sp>
        <p:nvSpPr>
          <p:cNvPr id="5" name="Footer Placeholder 4">
            <a:extLst>
              <a:ext uri="{FF2B5EF4-FFF2-40B4-BE49-F238E27FC236}">
                <a16:creationId xmlns:a16="http://schemas.microsoft.com/office/drawing/2014/main" id="{491E0509-165B-B0C9-64E4-93EE09D0FE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55FC45-7048-B174-31BF-881D4657AEFA}"/>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240146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83F962-A5FA-200B-FC7C-90380878EF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3470019-809D-C0BC-DD33-401F3CE91D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C050EFE-DDE7-E8D6-473F-3E8050C8E0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87CC36-1ABB-0441-BACA-10D617B38A3E}" type="datetimeFigureOut">
              <a:rPr lang="en-US" smtClean="0"/>
              <a:t>10/7/2026</a:t>
            </a:fld>
            <a:endParaRPr lang="en-US"/>
          </a:p>
        </p:txBody>
      </p:sp>
      <p:sp>
        <p:nvSpPr>
          <p:cNvPr id="5" name="Footer Placeholder 4">
            <a:extLst>
              <a:ext uri="{FF2B5EF4-FFF2-40B4-BE49-F238E27FC236}">
                <a16:creationId xmlns:a16="http://schemas.microsoft.com/office/drawing/2014/main" id="{D3EEA13B-5A93-06FC-C68D-AD4F8A9760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BE9FFD-1657-FFE9-1699-F963B6C04A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CFCE8D-2C34-3141-8920-163E036E6C36}" type="slidenum">
              <a:rPr lang="en-US" smtClean="0"/>
              <a:t>‹#›</a:t>
            </a:fld>
            <a:endParaRPr lang="en-US"/>
          </a:p>
        </p:txBody>
      </p:sp>
    </p:spTree>
    <p:extLst>
      <p:ext uri="{BB962C8B-B14F-4D97-AF65-F5344CB8AC3E}">
        <p14:creationId xmlns:p14="http://schemas.microsoft.com/office/powerpoint/2010/main" val="648018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7D181-8C1B-7628-4FF0-921E9548FB7E}"/>
              </a:ext>
            </a:extLst>
          </p:cNvPr>
          <p:cNvSpPr/>
          <p:nvPr/>
        </p:nvSpPr>
        <p:spPr>
          <a:xfrm>
            <a:off x="0" y="0"/>
            <a:ext cx="547646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73D9E3A-2CDF-72B8-5258-6D599F052637}"/>
              </a:ext>
            </a:extLst>
          </p:cNvPr>
          <p:cNvSpPr txBox="1">
            <a:spLocks/>
          </p:cNvSpPr>
          <p:nvPr/>
        </p:nvSpPr>
        <p:spPr>
          <a:xfrm>
            <a:off x="305627" y="0"/>
            <a:ext cx="4865205" cy="22614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u="sng" dirty="0">
                <a:solidFill>
                  <a:schemeClr val="bg1"/>
                </a:solidFill>
                <a:latin typeface="+mn-lt"/>
                <a:ea typeface="Cambria"/>
                <a:cs typeface="Calibri Light"/>
              </a:rPr>
              <a:t>Meet The Teacher Session</a:t>
            </a:r>
            <a:endParaRPr lang="en-US" sz="4800" b="1" u="sng" dirty="0">
              <a:solidFill>
                <a:schemeClr val="bg1"/>
              </a:solidFill>
              <a:latin typeface="+mn-lt"/>
              <a:ea typeface="Cambria"/>
            </a:endParaRPr>
          </a:p>
        </p:txBody>
      </p:sp>
      <p:sp>
        <p:nvSpPr>
          <p:cNvPr id="6" name="Subtitle 2">
            <a:extLst>
              <a:ext uri="{FF2B5EF4-FFF2-40B4-BE49-F238E27FC236}">
                <a16:creationId xmlns:a16="http://schemas.microsoft.com/office/drawing/2014/main" id="{EADF8AC4-EB7C-028D-90E4-06C6A014F625}"/>
              </a:ext>
            </a:extLst>
          </p:cNvPr>
          <p:cNvSpPr txBox="1">
            <a:spLocks/>
          </p:cNvSpPr>
          <p:nvPr/>
        </p:nvSpPr>
        <p:spPr>
          <a:xfrm>
            <a:off x="136662" y="2801289"/>
            <a:ext cx="5034170" cy="29932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a:solidFill>
                  <a:schemeClr val="bg1"/>
                </a:solidFill>
                <a:ea typeface="Cambria"/>
                <a:cs typeface="Calibri"/>
              </a:rPr>
              <a:t>Welcome to Year 6</a:t>
            </a:r>
          </a:p>
          <a:p>
            <a:pPr marL="0" indent="0" algn="ctr">
              <a:buNone/>
            </a:pPr>
            <a:r>
              <a:rPr lang="en-US" sz="3200" dirty="0">
                <a:solidFill>
                  <a:schemeClr val="bg1"/>
                </a:solidFill>
                <a:ea typeface="Cambria"/>
                <a:cs typeface="Calibri"/>
              </a:rPr>
              <a:t>Sycamore Class</a:t>
            </a:r>
            <a:br>
              <a:rPr lang="en-US" sz="3200" dirty="0">
                <a:solidFill>
                  <a:schemeClr val="bg1"/>
                </a:solidFill>
                <a:cs typeface="Calibri"/>
              </a:rPr>
            </a:br>
            <a:endParaRPr lang="en-US" sz="3200" dirty="0">
              <a:solidFill>
                <a:schemeClr val="bg1"/>
              </a:solidFill>
              <a:cs typeface="Calibri"/>
            </a:endParaRPr>
          </a:p>
          <a:p>
            <a:pPr marL="0" indent="0">
              <a:buNone/>
            </a:pPr>
            <a:r>
              <a:rPr lang="en-US" sz="3200" dirty="0">
                <a:solidFill>
                  <a:schemeClr val="bg1"/>
                </a:solidFill>
                <a:cs typeface="Calibri"/>
              </a:rPr>
              <a:t>Class Teacher: Miss Clarke</a:t>
            </a:r>
          </a:p>
          <a:p>
            <a:pPr marL="0" indent="0">
              <a:buNone/>
            </a:pPr>
            <a:r>
              <a:rPr lang="en-US" sz="3200" dirty="0">
                <a:solidFill>
                  <a:schemeClr val="bg1"/>
                </a:solidFill>
                <a:ea typeface="Cambria"/>
                <a:cs typeface="Calibri"/>
              </a:rPr>
              <a:t>Supported by Miss </a:t>
            </a:r>
            <a:r>
              <a:rPr lang="en-US" sz="3200" dirty="0" err="1">
                <a:solidFill>
                  <a:schemeClr val="bg1"/>
                </a:solidFill>
                <a:ea typeface="Cambria"/>
                <a:cs typeface="Calibri"/>
              </a:rPr>
              <a:t>Vaid</a:t>
            </a:r>
            <a:endParaRPr lang="en-US" sz="3200" dirty="0">
              <a:solidFill>
                <a:schemeClr val="bg1"/>
              </a:solidFill>
              <a:highlight>
                <a:srgbClr val="FFFF00"/>
              </a:highlight>
              <a:ea typeface="Cambria"/>
              <a:cs typeface="Calibri"/>
            </a:endParaRPr>
          </a:p>
          <a:p>
            <a:endParaRPr lang="en-US" sz="2000" dirty="0">
              <a:solidFill>
                <a:srgbClr val="FFFFFF"/>
              </a:solidFill>
              <a:latin typeface="Cambria"/>
              <a:ea typeface="Cambria"/>
              <a:cs typeface="Calibri"/>
            </a:endParaRPr>
          </a:p>
        </p:txBody>
      </p:sp>
      <p:pic>
        <p:nvPicPr>
          <p:cNvPr id="1026" name="Picture 2" descr="Kennington Primary School">
            <a:extLst>
              <a:ext uri="{FF2B5EF4-FFF2-40B4-BE49-F238E27FC236}">
                <a16:creationId xmlns:a16="http://schemas.microsoft.com/office/drawing/2014/main" id="{C1E9D53E-5111-D5BC-4EE0-6E8D182A97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7688"/>
          <a:stretch/>
        </p:blipFill>
        <p:spPr bwMode="auto">
          <a:xfrm>
            <a:off x="5958701" y="504027"/>
            <a:ext cx="5927672" cy="5849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404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99E39-F094-1BC6-3B35-87D0295F66BA}"/>
              </a:ext>
            </a:extLst>
          </p:cNvPr>
          <p:cNvSpPr>
            <a:spLocks noGrp="1"/>
          </p:cNvSpPr>
          <p:nvPr>
            <p:ph type="title"/>
          </p:nvPr>
        </p:nvSpPr>
        <p:spPr>
          <a:xfrm>
            <a:off x="838200" y="585216"/>
            <a:ext cx="10515600" cy="1325563"/>
          </a:xfrm>
        </p:spPr>
        <p:txBody>
          <a:bodyPr>
            <a:normAutofit/>
          </a:bodyPr>
          <a:lstStyle/>
          <a:p>
            <a:r>
              <a:rPr lang="en-US">
                <a:solidFill>
                  <a:schemeClr val="bg1"/>
                </a:solidFill>
                <a:cs typeface="Calibri Light"/>
              </a:rPr>
              <a:t>Pupil, family and teacher partnerships</a:t>
            </a:r>
          </a:p>
        </p:txBody>
      </p:sp>
      <p:pic>
        <p:nvPicPr>
          <p:cNvPr id="4" name="Picture 4" descr="Diagram&#10;&#10;Description automatically generated">
            <a:extLst>
              <a:ext uri="{FF2B5EF4-FFF2-40B4-BE49-F238E27FC236}">
                <a16:creationId xmlns:a16="http://schemas.microsoft.com/office/drawing/2014/main" id="{AD8477D9-04E0-41F7-44F8-8831ECDB1A65}"/>
              </a:ext>
            </a:extLst>
          </p:cNvPr>
          <p:cNvPicPr>
            <a:picLocks noChangeAspect="1"/>
          </p:cNvPicPr>
          <p:nvPr/>
        </p:nvPicPr>
        <p:blipFill rotWithShape="1">
          <a:blip r:embed="rId3"/>
          <a:srcRect l="7077" r="7733"/>
          <a:stretch/>
        </p:blipFill>
        <p:spPr>
          <a:xfrm>
            <a:off x="655320" y="2516777"/>
            <a:ext cx="6236208" cy="3660185"/>
          </a:xfrm>
          <a:prstGeom prst="rect">
            <a:avLst/>
          </a:prstGeom>
        </p:spPr>
      </p:pic>
      <p:sp>
        <p:nvSpPr>
          <p:cNvPr id="8" name="Content Placeholder 7">
            <a:extLst>
              <a:ext uri="{FF2B5EF4-FFF2-40B4-BE49-F238E27FC236}">
                <a16:creationId xmlns:a16="http://schemas.microsoft.com/office/drawing/2014/main" id="{A0917602-DEF7-E560-E2C5-2A6A22E3245D}"/>
              </a:ext>
            </a:extLst>
          </p:cNvPr>
          <p:cNvSpPr>
            <a:spLocks noGrp="1"/>
          </p:cNvSpPr>
          <p:nvPr>
            <p:ph idx="1"/>
          </p:nvPr>
        </p:nvSpPr>
        <p:spPr>
          <a:xfrm>
            <a:off x="7546848" y="2516777"/>
            <a:ext cx="3803904" cy="3660185"/>
          </a:xfrm>
        </p:spPr>
        <p:txBody>
          <a:bodyPr anchor="ctr">
            <a:normAutofit/>
          </a:bodyPr>
          <a:lstStyle/>
          <a:p>
            <a:pPr marL="0" indent="0">
              <a:buNone/>
            </a:pPr>
            <a:r>
              <a:rPr lang="en-US" sz="4000" dirty="0">
                <a:ea typeface="Cambria"/>
                <a:cs typeface="Calibri"/>
              </a:rPr>
              <a:t>Your children achieve their full potential when all 3 work well together. </a:t>
            </a:r>
          </a:p>
          <a:p>
            <a:pPr marL="0" indent="0">
              <a:buNone/>
            </a:pPr>
            <a:endParaRPr lang="en-US" sz="2200" dirty="0">
              <a:latin typeface="Cambria"/>
              <a:ea typeface="Cambria"/>
              <a:cs typeface="Calibri"/>
            </a:endParaRPr>
          </a:p>
        </p:txBody>
      </p:sp>
      <p:sp>
        <p:nvSpPr>
          <p:cNvPr id="6" name="Rectangle 5">
            <a:extLst>
              <a:ext uri="{FF2B5EF4-FFF2-40B4-BE49-F238E27FC236}">
                <a16:creationId xmlns:a16="http://schemas.microsoft.com/office/drawing/2014/main" id="{01A4B372-0ECC-9048-FFA9-2F85556E5A01}"/>
              </a:ext>
            </a:extLst>
          </p:cNvPr>
          <p:cNvSpPr/>
          <p:nvPr/>
        </p:nvSpPr>
        <p:spPr>
          <a:xfrm>
            <a:off x="258417" y="198783"/>
            <a:ext cx="11608905" cy="13815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t>Pupil, family and teacher partnerships</a:t>
            </a:r>
          </a:p>
        </p:txBody>
      </p:sp>
    </p:spTree>
    <p:extLst>
      <p:ext uri="{BB962C8B-B14F-4D97-AF65-F5344CB8AC3E}">
        <p14:creationId xmlns:p14="http://schemas.microsoft.com/office/powerpoint/2010/main" val="1611494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31FAC77-4DE1-D0C0-3870-245F3C2E8FD8}"/>
              </a:ext>
            </a:extLst>
          </p:cNvPr>
          <p:cNvSpPr/>
          <p:nvPr/>
        </p:nvSpPr>
        <p:spPr>
          <a:xfrm>
            <a:off x="0" y="3278"/>
            <a:ext cx="243508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5">
            <a:extLst>
              <a:ext uri="{FF2B5EF4-FFF2-40B4-BE49-F238E27FC236}">
                <a16:creationId xmlns:a16="http://schemas.microsoft.com/office/drawing/2014/main" id="{4E3F9061-0449-FAAD-EA74-94F19A873212}"/>
              </a:ext>
            </a:extLst>
          </p:cNvPr>
          <p:cNvSpPr txBox="1"/>
          <p:nvPr/>
        </p:nvSpPr>
        <p:spPr>
          <a:xfrm>
            <a:off x="2703610" y="402001"/>
            <a:ext cx="8100060" cy="649605"/>
          </a:xfrm>
          <a:prstGeom prst="rect">
            <a:avLst/>
          </a:prstGeom>
          <a:noFill/>
        </p:spPr>
        <p:txBody>
          <a:bodyPr wrap="square">
            <a:spAutoFit/>
          </a:bodyPr>
          <a:lstStyle/>
          <a:p>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Children can arrive from 8:35am doors locked at 8:50am.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D</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uring this time, children have the opportunity to practice and consolidate skills.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2" name="TextBox 9">
            <a:extLst>
              <a:ext uri="{FF2B5EF4-FFF2-40B4-BE49-F238E27FC236}">
                <a16:creationId xmlns:a16="http://schemas.microsoft.com/office/drawing/2014/main" id="{FA8356B8-D8A3-8D7A-9D5D-B8FDAB2F8841}"/>
              </a:ext>
            </a:extLst>
          </p:cNvPr>
          <p:cNvSpPr txBox="1"/>
          <p:nvPr/>
        </p:nvSpPr>
        <p:spPr>
          <a:xfrm>
            <a:off x="2703610" y="1264222"/>
            <a:ext cx="9451975" cy="928370"/>
          </a:xfrm>
          <a:prstGeom prst="rect">
            <a:avLst/>
          </a:prstGeom>
          <a:noFill/>
        </p:spPr>
        <p:txBody>
          <a:bodyPr wrap="square">
            <a:spAutoFit/>
          </a:bodyPr>
          <a:lstStyle/>
          <a:p>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Children who are late and arrive after 8:50am or after miss</a:t>
            </a:r>
            <a:r>
              <a:rPr lang="en-US" sz="1800" kern="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up to</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20 minutes of learning each day – equating to an hour lost over the course of a week and 37 hours lost in a year.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P</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unctuality is important at </a:t>
            </a:r>
            <a:r>
              <a:rPr lang="en-US" sz="1800" kern="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Kennington</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 name="TextBox 7">
            <a:extLst>
              <a:ext uri="{FF2B5EF4-FFF2-40B4-BE49-F238E27FC236}">
                <a16:creationId xmlns:a16="http://schemas.microsoft.com/office/drawing/2014/main" id="{1FCE27FA-7444-A6ED-9DE7-2FE88AE17BD6}"/>
              </a:ext>
            </a:extLst>
          </p:cNvPr>
          <p:cNvSpPr txBox="1"/>
          <p:nvPr/>
        </p:nvSpPr>
        <p:spPr>
          <a:xfrm>
            <a:off x="2703610" y="2551160"/>
            <a:ext cx="6459855" cy="370205"/>
          </a:xfrm>
          <a:prstGeom prst="rect">
            <a:avLst/>
          </a:prstGeom>
          <a:noFill/>
        </p:spPr>
        <p:txBody>
          <a:bodyPr wrap="square">
            <a:spAutoFit/>
          </a:bodyPr>
          <a:lstStyle/>
          <a:p>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Formal teaching starts at 8:50.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6" name="TextBox 11">
            <a:extLst>
              <a:ext uri="{FF2B5EF4-FFF2-40B4-BE49-F238E27FC236}">
                <a16:creationId xmlns:a16="http://schemas.microsoft.com/office/drawing/2014/main" id="{8E90E15B-F5BA-FE65-B611-3A3DCE982846}"/>
              </a:ext>
            </a:extLst>
          </p:cNvPr>
          <p:cNvSpPr txBox="1"/>
          <p:nvPr/>
        </p:nvSpPr>
        <p:spPr>
          <a:xfrm>
            <a:off x="2703610" y="3284708"/>
            <a:ext cx="9004300" cy="646331"/>
          </a:xfrm>
          <a:prstGeom prst="rect">
            <a:avLst/>
          </a:prstGeom>
          <a:noFill/>
        </p:spPr>
        <p:txBody>
          <a:bodyPr wrap="square" lIns="91440" tIns="45720" rIns="91440" bIns="45720" anchor="t">
            <a:spAutoFit/>
          </a:bodyPr>
          <a:lstStyle/>
          <a:p>
            <a:r>
              <a:rPr lang="en-US" sz="1800" kern="1200" dirty="0">
                <a:solidFill>
                  <a:srgbClr val="000000"/>
                </a:solidFill>
                <a:effectLst/>
                <a:latin typeface="Calibri"/>
                <a:ea typeface="Calibri" panose="020F0502020204030204" pitchFamily="34" charset="0"/>
                <a:cs typeface="Times New Roman"/>
              </a:rPr>
              <a:t>PE is on Wednesdays</a:t>
            </a:r>
            <a:r>
              <a:rPr lang="en-US" sz="1800" kern="1200" dirty="0">
                <a:effectLst/>
                <a:latin typeface="Calibri"/>
                <a:ea typeface="Calibri" panose="020F0502020204030204" pitchFamily="34" charset="0"/>
                <a:cs typeface="Times New Roman"/>
              </a:rPr>
              <a:t> and Fridays </a:t>
            </a:r>
            <a:r>
              <a:rPr lang="en-US" sz="1800" kern="1200" dirty="0">
                <a:solidFill>
                  <a:srgbClr val="000000"/>
                </a:solidFill>
                <a:effectLst/>
                <a:latin typeface="Calibri"/>
                <a:ea typeface="Calibri" panose="020F0502020204030204" pitchFamily="34" charset="0"/>
                <a:cs typeface="Times New Roman"/>
              </a:rPr>
              <a:t>this term. Please ensure that your child comes into school in their PE kit on these days.</a:t>
            </a:r>
            <a:endParaRPr lang="en-GB" sz="1200" dirty="0">
              <a:effectLst/>
              <a:latin typeface="Calibri"/>
              <a:ea typeface="Calibri" panose="020F0502020204030204" pitchFamily="34" charset="0"/>
              <a:cs typeface="Times New Roman"/>
            </a:endParaRPr>
          </a:p>
        </p:txBody>
      </p:sp>
      <p:sp>
        <p:nvSpPr>
          <p:cNvPr id="28" name="TextBox 13">
            <a:extLst>
              <a:ext uri="{FF2B5EF4-FFF2-40B4-BE49-F238E27FC236}">
                <a16:creationId xmlns:a16="http://schemas.microsoft.com/office/drawing/2014/main" id="{C0AD813D-1545-E6A4-4AFC-960A20D7D8BE}"/>
              </a:ext>
            </a:extLst>
          </p:cNvPr>
          <p:cNvSpPr txBox="1"/>
          <p:nvPr/>
        </p:nvSpPr>
        <p:spPr>
          <a:xfrm>
            <a:off x="2703610" y="4295204"/>
            <a:ext cx="8338820" cy="646331"/>
          </a:xfrm>
          <a:prstGeom prst="rect">
            <a:avLst/>
          </a:prstGeom>
          <a:noFill/>
        </p:spPr>
        <p:txBody>
          <a:bodyPr wrap="square">
            <a:spAutoFit/>
          </a:bodyPr>
          <a:lstStyle/>
          <a:p>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Water bottles and healthy snacks</a:t>
            </a:r>
            <a:r>
              <a:rPr lang="en-US" sz="1800" kern="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r>
              <a:rPr lang="en-US" sz="18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Water bottles must be small, plastic bottles which have a sports cap to prevent spillages in class. </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30" name="TextBox 15">
            <a:extLst>
              <a:ext uri="{FF2B5EF4-FFF2-40B4-BE49-F238E27FC236}">
                <a16:creationId xmlns:a16="http://schemas.microsoft.com/office/drawing/2014/main" id="{A0085B84-A302-A796-CE03-F4FE67EE3763}"/>
              </a:ext>
            </a:extLst>
          </p:cNvPr>
          <p:cNvSpPr txBox="1"/>
          <p:nvPr/>
        </p:nvSpPr>
        <p:spPr>
          <a:xfrm>
            <a:off x="2703610" y="5129593"/>
            <a:ext cx="8100060" cy="928370"/>
          </a:xfrm>
          <a:prstGeom prst="rect">
            <a:avLst/>
          </a:prstGeom>
          <a:noFill/>
        </p:spPr>
        <p:txBody>
          <a:bodyPr wrap="square" lIns="91440" tIns="45720" rIns="91440" bIns="45720" anchor="t">
            <a:spAutoFit/>
          </a:bodyPr>
          <a:lstStyle/>
          <a:p>
            <a:r>
              <a:rPr lang="en-US" dirty="0">
                <a:solidFill>
                  <a:srgbClr val="000000"/>
                </a:solidFill>
                <a:latin typeface="Calibri"/>
                <a:ea typeface="Calibri" panose="020F0502020204030204" pitchFamily="34" charset="0"/>
                <a:cs typeface="Times New Roman"/>
              </a:rPr>
              <a:t>E</a:t>
            </a:r>
            <a:r>
              <a:rPr lang="en-US" sz="1800" kern="1200" dirty="0">
                <a:solidFill>
                  <a:srgbClr val="000000"/>
                </a:solidFill>
                <a:effectLst/>
                <a:latin typeface="Calibri"/>
                <a:ea typeface="Calibri" panose="020F0502020204030204" pitchFamily="34" charset="0"/>
                <a:cs typeface="Times New Roman"/>
              </a:rPr>
              <a:t>nd of day collection. Please wait on the junior playground . At the end of the day, we often have great things to tell our families so please feel relaxed if we call you over! It's more often than not to celebrate success! School finishes at 3:20pm</a:t>
            </a:r>
            <a:endParaRPr lang="en-GB" sz="1200" dirty="0">
              <a:effectLst/>
              <a:latin typeface="Calibri"/>
              <a:ea typeface="Calibri" panose="020F0502020204030204" pitchFamily="34" charset="0"/>
              <a:cs typeface="Times New Roman"/>
            </a:endParaRPr>
          </a:p>
        </p:txBody>
      </p:sp>
    </p:spTree>
    <p:extLst>
      <p:ext uri="{BB962C8B-B14F-4D97-AF65-F5344CB8AC3E}">
        <p14:creationId xmlns:p14="http://schemas.microsoft.com/office/powerpoint/2010/main" val="3278543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4E9F7C-6198-CF29-2514-E6B1543F7422}"/>
              </a:ext>
            </a:extLst>
          </p:cNvPr>
          <p:cNvSpPr/>
          <p:nvPr/>
        </p:nvSpPr>
        <p:spPr>
          <a:xfrm>
            <a:off x="9756913" y="0"/>
            <a:ext cx="243508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6A56A6F-525B-A4BB-4325-A25FFE00E727}"/>
              </a:ext>
            </a:extLst>
          </p:cNvPr>
          <p:cNvSpPr txBox="1"/>
          <p:nvPr/>
        </p:nvSpPr>
        <p:spPr>
          <a:xfrm>
            <a:off x="3190461" y="168965"/>
            <a:ext cx="4134209" cy="769441"/>
          </a:xfrm>
          <a:prstGeom prst="rect">
            <a:avLst/>
          </a:prstGeom>
          <a:noFill/>
        </p:spPr>
        <p:txBody>
          <a:bodyPr wrap="none" lIns="91440" tIns="45720" rIns="91440" bIns="45720" rtlCol="0" anchor="t">
            <a:spAutoFit/>
          </a:bodyPr>
          <a:lstStyle/>
          <a:p>
            <a:r>
              <a:rPr lang="en-US" sz="4400" b="1" dirty="0"/>
              <a:t>Reading Journals</a:t>
            </a:r>
          </a:p>
        </p:txBody>
      </p:sp>
      <p:sp>
        <p:nvSpPr>
          <p:cNvPr id="3" name="TextBox 2"/>
          <p:cNvSpPr txBox="1"/>
          <p:nvPr/>
        </p:nvSpPr>
        <p:spPr>
          <a:xfrm>
            <a:off x="464040" y="1181907"/>
            <a:ext cx="9200820" cy="5909310"/>
          </a:xfrm>
          <a:prstGeom prst="rect">
            <a:avLst/>
          </a:prstGeom>
          <a:noFill/>
        </p:spPr>
        <p:txBody>
          <a:bodyPr wrap="square" lIns="91440" tIns="45720" rIns="91440" bIns="45720" rtlCol="0" anchor="t">
            <a:spAutoFit/>
          </a:bodyPr>
          <a:lstStyle/>
          <a:p>
            <a:r>
              <a:rPr lang="en-GB" dirty="0"/>
              <a:t>As we are a school that promotes reading for pleasure, we use reading journals to record reading.   Each reading journal contains:</a:t>
            </a:r>
          </a:p>
          <a:p>
            <a:pPr marL="285750" indent="-285750">
              <a:buFont typeface="Arial" panose="020B0604020202020204" pitchFamily="34" charset="0"/>
              <a:buChar char="•"/>
            </a:pPr>
            <a:r>
              <a:rPr lang="en-GB" dirty="0"/>
              <a:t>A question prompt sheet to help children respond to their reading book</a:t>
            </a:r>
          </a:p>
          <a:p>
            <a:pPr marL="285750" indent="-285750">
              <a:buFont typeface="Arial" panose="020B0604020202020204" pitchFamily="34" charset="0"/>
              <a:buChar char="•"/>
            </a:pPr>
            <a:r>
              <a:rPr lang="en-GB" dirty="0"/>
              <a:t>A list of a variety of activities that the children can choose to complete in their reading journal</a:t>
            </a:r>
          </a:p>
          <a:p>
            <a:pPr marL="285750" indent="-285750">
              <a:buFont typeface="Arial" panose="020B0604020202020204" pitchFamily="34" charset="0"/>
              <a:buChar char="•"/>
            </a:pPr>
            <a:r>
              <a:rPr lang="en-GB" dirty="0"/>
              <a:t>A reading tracker</a:t>
            </a:r>
          </a:p>
          <a:p>
            <a:pPr marL="285750" indent="-285750">
              <a:buFont typeface="Arial" panose="020B0604020202020204" pitchFamily="34" charset="0"/>
              <a:buChar char="•"/>
            </a:pPr>
            <a:r>
              <a:rPr lang="en-GB" dirty="0"/>
              <a:t>A book review template</a:t>
            </a:r>
          </a:p>
          <a:p>
            <a:pPr marL="285750" indent="-285750">
              <a:buFont typeface="Arial" panose="020B0604020202020204" pitchFamily="34" charset="0"/>
              <a:buChar char="•"/>
            </a:pPr>
            <a:r>
              <a:rPr lang="en-GB" dirty="0"/>
              <a:t>A reading book log to record their quiz scores</a:t>
            </a:r>
          </a:p>
          <a:p>
            <a:pPr marL="285750" indent="-285750">
              <a:buFont typeface="Arial" panose="020B0604020202020204" pitchFamily="34" charset="0"/>
              <a:buChar char="•"/>
            </a:pPr>
            <a:endParaRPr lang="en-GB" dirty="0"/>
          </a:p>
          <a:p>
            <a:r>
              <a:rPr lang="en-GB" dirty="0"/>
              <a:t>Reading journals allow our children to respond to a variety of texts in different ways.​</a:t>
            </a:r>
          </a:p>
          <a:p>
            <a:r>
              <a:rPr lang="en-GB" dirty="0"/>
              <a:t>They provide space for reflection and evaluation as well as speculation and exploration of ideas, giving teachers valuable insight to their thinking and comprehension skills as they engage with text. Children will develop their reading skills through this approach as well as their ability to discuss and share recommendations, something which we value highly at Kennington.</a:t>
            </a:r>
          </a:p>
          <a:p>
            <a:endParaRPr lang="en-GB" dirty="0"/>
          </a:p>
          <a:p>
            <a:r>
              <a:rPr lang="en-GB" dirty="0"/>
              <a:t>We don’t expect the children to complete a large journal entry for ​ every single piece of reading they do. If they are short of time or​ the book hasn’t inspired them, they can just log the book as read.​  We will provide children with an opportunity to use their journals in our Accelerated Reader time as well as in our Book Club sessions.  Entries into our journals will be shared weekly within our classes as well as in assemblies.</a:t>
            </a:r>
          </a:p>
          <a:p>
            <a:r>
              <a:rPr lang="en-GB" dirty="0"/>
              <a:t> </a:t>
            </a:r>
          </a:p>
          <a:p>
            <a:endParaRPr lang="en-GB" dirty="0"/>
          </a:p>
        </p:txBody>
      </p:sp>
    </p:spTree>
    <p:extLst>
      <p:ext uri="{BB962C8B-B14F-4D97-AF65-F5344CB8AC3E}">
        <p14:creationId xmlns:p14="http://schemas.microsoft.com/office/powerpoint/2010/main" val="3450826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64E56-8353-550D-6A9E-D06F8603FAD8}"/>
              </a:ext>
            </a:extLst>
          </p:cNvPr>
          <p:cNvSpPr>
            <a:spLocks noGrp="1"/>
          </p:cNvSpPr>
          <p:nvPr>
            <p:ph type="title"/>
          </p:nvPr>
        </p:nvSpPr>
        <p:spPr/>
        <p:txBody>
          <a:bodyPr/>
          <a:lstStyle/>
          <a:p>
            <a:pPr algn="ctr"/>
            <a:r>
              <a:rPr lang="en-GB" b="1" dirty="0"/>
              <a:t>Examples of Reading Journals</a:t>
            </a:r>
          </a:p>
        </p:txBody>
      </p:sp>
      <p:sp>
        <p:nvSpPr>
          <p:cNvPr id="3" name="Content Placeholder 2">
            <a:extLst>
              <a:ext uri="{FF2B5EF4-FFF2-40B4-BE49-F238E27FC236}">
                <a16:creationId xmlns:a16="http://schemas.microsoft.com/office/drawing/2014/main" id="{9F9F7F36-48DC-17F4-43EB-81E58C2578C2}"/>
              </a:ext>
            </a:extLst>
          </p:cNvPr>
          <p:cNvSpPr>
            <a:spLocks noGrp="1"/>
          </p:cNvSpPr>
          <p:nvPr>
            <p:ph idx="1"/>
          </p:nvPr>
        </p:nvSpPr>
        <p:spPr/>
        <p:txBody>
          <a:bodyPr/>
          <a:lstStyle/>
          <a:p>
            <a:endParaRPr lang="en-GB"/>
          </a:p>
        </p:txBody>
      </p:sp>
      <p:pic>
        <p:nvPicPr>
          <p:cNvPr id="2050" name="Picture 2" descr="Image">
            <a:extLst>
              <a:ext uri="{FF2B5EF4-FFF2-40B4-BE49-F238E27FC236}">
                <a16:creationId xmlns:a16="http://schemas.microsoft.com/office/drawing/2014/main" id="{BC2FC152-182F-D04D-CA97-9FEAF7112A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522" y="1531144"/>
            <a:ext cx="3705225" cy="49403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a:extLst>
              <a:ext uri="{FF2B5EF4-FFF2-40B4-BE49-F238E27FC236}">
                <a16:creationId xmlns:a16="http://schemas.microsoft.com/office/drawing/2014/main" id="{3CFAEF53-784D-79A5-B4E5-E647F8D43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7304" y="1531144"/>
            <a:ext cx="3875484" cy="516731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a:extLst>
              <a:ext uri="{FF2B5EF4-FFF2-40B4-BE49-F238E27FC236}">
                <a16:creationId xmlns:a16="http://schemas.microsoft.com/office/drawing/2014/main" id="{39E247E7-AC66-2194-8EA6-F1E2363DFB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2045" y="1531144"/>
            <a:ext cx="3815655" cy="5087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8492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4E9F7C-6198-CF29-2514-E6B1543F7422}"/>
              </a:ext>
            </a:extLst>
          </p:cNvPr>
          <p:cNvSpPr/>
          <p:nvPr/>
        </p:nvSpPr>
        <p:spPr>
          <a:xfrm>
            <a:off x="9756913" y="0"/>
            <a:ext cx="243508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6A56A6F-525B-A4BB-4325-A25FFE00E727}"/>
              </a:ext>
            </a:extLst>
          </p:cNvPr>
          <p:cNvSpPr txBox="1"/>
          <p:nvPr/>
        </p:nvSpPr>
        <p:spPr>
          <a:xfrm>
            <a:off x="3190461" y="168965"/>
            <a:ext cx="4313745" cy="769441"/>
          </a:xfrm>
          <a:prstGeom prst="rect">
            <a:avLst/>
          </a:prstGeom>
          <a:noFill/>
        </p:spPr>
        <p:txBody>
          <a:bodyPr wrap="none" rtlCol="0">
            <a:spAutoFit/>
          </a:bodyPr>
          <a:lstStyle/>
          <a:p>
            <a:r>
              <a:rPr lang="en-US" sz="4400" b="1" dirty="0"/>
              <a:t>Reading in School</a:t>
            </a:r>
          </a:p>
        </p:txBody>
      </p:sp>
      <p:sp>
        <p:nvSpPr>
          <p:cNvPr id="3" name="TextBox 2"/>
          <p:cNvSpPr txBox="1"/>
          <p:nvPr/>
        </p:nvSpPr>
        <p:spPr>
          <a:xfrm>
            <a:off x="151523" y="938406"/>
            <a:ext cx="9478613" cy="5909310"/>
          </a:xfrm>
          <a:prstGeom prst="rect">
            <a:avLst/>
          </a:prstGeom>
          <a:noFill/>
        </p:spPr>
        <p:txBody>
          <a:bodyPr wrap="square" lIns="91440" tIns="45720" rIns="91440" bIns="45720" rtlCol="0" anchor="t">
            <a:spAutoFit/>
          </a:bodyPr>
          <a:lstStyle/>
          <a:p>
            <a:r>
              <a:rPr lang="en-GB" dirty="0"/>
              <a:t>In Year 6 children have access to a wide variety of quality books from our classroom library, as well as </a:t>
            </a:r>
            <a:r>
              <a:rPr lang="en-GB" dirty="0" err="1"/>
              <a:t>Booktopia</a:t>
            </a:r>
            <a:r>
              <a:rPr lang="en-GB" dirty="0"/>
              <a:t> (in the corridor).</a:t>
            </a:r>
          </a:p>
          <a:p>
            <a:endParaRPr lang="en-GB" dirty="0"/>
          </a:p>
          <a:p>
            <a:r>
              <a:rPr lang="en-GB" dirty="0"/>
              <a:t>Children chose their reading books based on their ZPD which is a range of books determined by their reading Star Assessment each term. </a:t>
            </a:r>
          </a:p>
          <a:p>
            <a:endParaRPr lang="en-GB" dirty="0"/>
          </a:p>
          <a:p>
            <a:r>
              <a:rPr lang="en-GB" dirty="0"/>
              <a:t>Once a child has finished their reading book, they will quiz on Accelerated Reader. This helps to determine their understanding of the text.   We expect children to be quizzing </a:t>
            </a:r>
            <a:r>
              <a:rPr lang="en-GB" b="1" dirty="0"/>
              <a:t>a minimum of once every 2 weeks. </a:t>
            </a:r>
            <a:r>
              <a:rPr lang="en-GB" dirty="0"/>
              <a:t>As a parent, you can see your child’s progress with their quiz scores at home by using Renaissance Home Connect.</a:t>
            </a:r>
            <a:r>
              <a:rPr lang="en-GB" b="1" dirty="0"/>
              <a:t> </a:t>
            </a:r>
            <a:endParaRPr lang="en-GB" b="1" dirty="0">
              <a:ea typeface="Calibri"/>
              <a:cs typeface="Calibri"/>
            </a:endParaRPr>
          </a:p>
          <a:p>
            <a:endParaRPr lang="en-GB" dirty="0"/>
          </a:p>
          <a:p>
            <a:r>
              <a:rPr lang="en-GB" dirty="0"/>
              <a:t>Across school, we ensure that our pupils receive a reading rich curriculum.  Reading is at the core of our curriculum in order to instil an understanding in children that reading is a transferable skill and will benefit them in all subjects.  We ensure that children read within and outside of reading lessons for a range of purposes.  Teachers and teaching assistants listen to children read during our Accelerated Reader time.</a:t>
            </a:r>
          </a:p>
          <a:p>
            <a:endParaRPr lang="en-GB" dirty="0"/>
          </a:p>
          <a:p>
            <a:r>
              <a:rPr lang="en-GB" dirty="0"/>
              <a:t>Please support your child through regular reading at home and discussing the text as they read. This helps develop a greater set of comprehension skills and also allows them to develop ideas for writing.  It is also beneficial for your child to see their parents as readers.</a:t>
            </a:r>
          </a:p>
          <a:p>
            <a:endParaRPr lang="en-GB" dirty="0"/>
          </a:p>
        </p:txBody>
      </p:sp>
    </p:spTree>
    <p:extLst>
      <p:ext uri="{BB962C8B-B14F-4D97-AF65-F5344CB8AC3E}">
        <p14:creationId xmlns:p14="http://schemas.microsoft.com/office/powerpoint/2010/main" val="2732169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E07DFDF-8C5B-2024-66F8-196FC5D8F6CF}"/>
              </a:ext>
            </a:extLst>
          </p:cNvPr>
          <p:cNvSpPr/>
          <p:nvPr/>
        </p:nvSpPr>
        <p:spPr>
          <a:xfrm>
            <a:off x="9756913" y="0"/>
            <a:ext cx="243508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E5F8488-2F55-E6B4-CFB1-A6C733927AE6}"/>
              </a:ext>
            </a:extLst>
          </p:cNvPr>
          <p:cNvSpPr txBox="1"/>
          <p:nvPr/>
        </p:nvSpPr>
        <p:spPr>
          <a:xfrm>
            <a:off x="2892288" y="99392"/>
            <a:ext cx="4613058" cy="830997"/>
          </a:xfrm>
          <a:prstGeom prst="rect">
            <a:avLst/>
          </a:prstGeom>
          <a:noFill/>
        </p:spPr>
        <p:txBody>
          <a:bodyPr wrap="none" rtlCol="0">
            <a:spAutoFit/>
          </a:bodyPr>
          <a:lstStyle/>
          <a:p>
            <a:r>
              <a:rPr lang="en-US" sz="4800" b="1" dirty="0"/>
              <a:t>Reading At Home</a:t>
            </a:r>
          </a:p>
        </p:txBody>
      </p:sp>
      <p:pic>
        <p:nvPicPr>
          <p:cNvPr id="6" name="Picture 3" descr="A picture containing text, book, shelf&#10;&#10;Description automatically generated">
            <a:extLst>
              <a:ext uri="{FF2B5EF4-FFF2-40B4-BE49-F238E27FC236}">
                <a16:creationId xmlns:a16="http://schemas.microsoft.com/office/drawing/2014/main" id="{84F748A0-F2D7-81CA-C914-64A1196E49CB}"/>
              </a:ext>
            </a:extLst>
          </p:cNvPr>
          <p:cNvPicPr>
            <a:picLocks noChangeAspect="1"/>
          </p:cNvPicPr>
          <p:nvPr/>
        </p:nvPicPr>
        <p:blipFill>
          <a:blip r:embed="rId2"/>
          <a:stretch>
            <a:fillRect/>
          </a:stretch>
        </p:blipFill>
        <p:spPr>
          <a:xfrm>
            <a:off x="1119001" y="1187960"/>
            <a:ext cx="7723513" cy="5570648"/>
          </a:xfrm>
          <a:prstGeom prst="rect">
            <a:avLst/>
          </a:prstGeom>
        </p:spPr>
      </p:pic>
    </p:spTree>
    <p:extLst>
      <p:ext uri="{BB962C8B-B14F-4D97-AF65-F5344CB8AC3E}">
        <p14:creationId xmlns:p14="http://schemas.microsoft.com/office/powerpoint/2010/main" val="1936967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7ABEC6-D867-F48A-D318-298031BC1383}"/>
              </a:ext>
            </a:extLst>
          </p:cNvPr>
          <p:cNvSpPr/>
          <p:nvPr/>
        </p:nvSpPr>
        <p:spPr>
          <a:xfrm>
            <a:off x="1" y="5883965"/>
            <a:ext cx="12192000" cy="9740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6D8FEB8-F25F-13E9-E6BC-5241B5AF47F6}"/>
              </a:ext>
            </a:extLst>
          </p:cNvPr>
          <p:cNvSpPr txBox="1"/>
          <p:nvPr/>
        </p:nvSpPr>
        <p:spPr>
          <a:xfrm>
            <a:off x="3791394" y="123031"/>
            <a:ext cx="5022785" cy="769441"/>
          </a:xfrm>
          <a:prstGeom prst="rect">
            <a:avLst/>
          </a:prstGeom>
          <a:noFill/>
        </p:spPr>
        <p:txBody>
          <a:bodyPr wrap="none" rtlCol="0">
            <a:spAutoFit/>
          </a:bodyPr>
          <a:lstStyle/>
          <a:p>
            <a:r>
              <a:rPr lang="en-US" sz="4400" b="1" dirty="0"/>
              <a:t>Homework in Year 6 </a:t>
            </a:r>
          </a:p>
        </p:txBody>
      </p:sp>
      <p:sp>
        <p:nvSpPr>
          <p:cNvPr id="6" name="TextBox 5">
            <a:extLst>
              <a:ext uri="{FF2B5EF4-FFF2-40B4-BE49-F238E27FC236}">
                <a16:creationId xmlns:a16="http://schemas.microsoft.com/office/drawing/2014/main" id="{046F2DF1-4C72-7E44-B34F-3655B0CF43E6}"/>
              </a:ext>
            </a:extLst>
          </p:cNvPr>
          <p:cNvSpPr txBox="1"/>
          <p:nvPr/>
        </p:nvSpPr>
        <p:spPr>
          <a:xfrm>
            <a:off x="2335033" y="892472"/>
            <a:ext cx="7521931" cy="369332"/>
          </a:xfrm>
          <a:prstGeom prst="rect">
            <a:avLst/>
          </a:prstGeom>
          <a:noFill/>
        </p:spPr>
        <p:txBody>
          <a:bodyPr wrap="none" rtlCol="0">
            <a:spAutoFit/>
          </a:bodyPr>
          <a:lstStyle/>
          <a:p>
            <a:r>
              <a:rPr lang="en-US" dirty="0"/>
              <a:t>We want to make homework as straight forward and stress free for everyone!</a:t>
            </a:r>
          </a:p>
        </p:txBody>
      </p:sp>
      <p:sp>
        <p:nvSpPr>
          <p:cNvPr id="2" name="TextBox 1"/>
          <p:cNvSpPr txBox="1"/>
          <p:nvPr/>
        </p:nvSpPr>
        <p:spPr>
          <a:xfrm>
            <a:off x="496387" y="2031245"/>
            <a:ext cx="11573692" cy="3416320"/>
          </a:xfrm>
          <a:prstGeom prst="rect">
            <a:avLst/>
          </a:prstGeom>
          <a:noFill/>
        </p:spPr>
        <p:txBody>
          <a:bodyPr wrap="square" rtlCol="0">
            <a:spAutoFit/>
          </a:bodyPr>
          <a:lstStyle/>
          <a:p>
            <a:pPr fontAlgn="base"/>
            <a:r>
              <a:rPr lang="en-GB" sz="2400" b="1" dirty="0"/>
              <a:t>Upper KS2 30-45 minutes per night</a:t>
            </a:r>
            <a:r>
              <a:rPr lang="en-GB" sz="2400" dirty="0"/>
              <a:t> </a:t>
            </a:r>
          </a:p>
          <a:p>
            <a:pPr fontAlgn="base"/>
            <a:r>
              <a:rPr lang="en-GB" sz="2400" dirty="0"/>
              <a:t>Reading – Daily 30 minutes minimum . </a:t>
            </a:r>
          </a:p>
          <a:p>
            <a:pPr fontAlgn="base"/>
            <a:r>
              <a:rPr lang="en-GB" sz="2400" dirty="0"/>
              <a:t>TT </a:t>
            </a:r>
            <a:r>
              <a:rPr lang="en-GB" sz="2400" dirty="0" err="1"/>
              <a:t>Rockstar</a:t>
            </a:r>
            <a:r>
              <a:rPr lang="en-GB" sz="2400" dirty="0"/>
              <a:t> Maths practise 10 minutes, 3 times a week.</a:t>
            </a:r>
          </a:p>
          <a:p>
            <a:pPr fontAlgn="base"/>
            <a:r>
              <a:rPr lang="en-GB" sz="2400" dirty="0"/>
              <a:t>Spellings/English/Maths – 10 minute workouts from CGP books (children have their own copies of these to write in)</a:t>
            </a:r>
          </a:p>
          <a:p>
            <a:pPr fontAlgn="base"/>
            <a:endParaRPr lang="en-GB" sz="2400" dirty="0"/>
          </a:p>
          <a:p>
            <a:pPr fontAlgn="base"/>
            <a:r>
              <a:rPr lang="en-GB" sz="2400" dirty="0"/>
              <a:t>During the Spring Term, children may receive additional homework tasks to the CGP books as we begin to focus on areas for revision.</a:t>
            </a:r>
          </a:p>
          <a:p>
            <a:endParaRPr lang="en-GB" sz="2400" dirty="0"/>
          </a:p>
        </p:txBody>
      </p:sp>
      <p:sp>
        <p:nvSpPr>
          <p:cNvPr id="8" name="TextBox 7"/>
          <p:cNvSpPr txBox="1"/>
          <p:nvPr/>
        </p:nvSpPr>
        <p:spPr>
          <a:xfrm>
            <a:off x="0" y="6130186"/>
            <a:ext cx="12592593" cy="800219"/>
          </a:xfrm>
          <a:prstGeom prst="rect">
            <a:avLst/>
          </a:prstGeom>
          <a:noFill/>
        </p:spPr>
        <p:txBody>
          <a:bodyPr wrap="square" rtlCol="0">
            <a:spAutoFit/>
          </a:bodyPr>
          <a:lstStyle/>
          <a:p>
            <a:r>
              <a:rPr lang="en-GB" sz="2800" b="1" dirty="0">
                <a:solidFill>
                  <a:schemeClr val="bg1"/>
                </a:solidFill>
              </a:rPr>
              <a:t>All Usernames and login details have been sent home on their password card.</a:t>
            </a:r>
            <a:endParaRPr lang="en-GB" sz="2800" dirty="0">
              <a:solidFill>
                <a:schemeClr val="bg1"/>
              </a:solidFill>
            </a:endParaRPr>
          </a:p>
          <a:p>
            <a:endParaRPr lang="en-GB" dirty="0"/>
          </a:p>
        </p:txBody>
      </p:sp>
      <p:sp>
        <p:nvSpPr>
          <p:cNvPr id="7" name="Rectangle 6"/>
          <p:cNvSpPr/>
          <p:nvPr/>
        </p:nvSpPr>
        <p:spPr>
          <a:xfrm>
            <a:off x="496387" y="1338747"/>
            <a:ext cx="11312435" cy="646331"/>
          </a:xfrm>
          <a:prstGeom prst="rect">
            <a:avLst/>
          </a:prstGeom>
        </p:spPr>
        <p:txBody>
          <a:bodyPr wrap="square">
            <a:spAutoFit/>
          </a:bodyPr>
          <a:lstStyle/>
          <a:p>
            <a:r>
              <a:rPr lang="en-GB" dirty="0">
                <a:solidFill>
                  <a:srgbClr val="000000"/>
                </a:solidFill>
              </a:rPr>
              <a:t>In Year 6, we focus on getting your child high school ready. Therefore, there is an expectation that children take responsibility for managing their homework and ensuring it is completed on time.</a:t>
            </a:r>
            <a:endParaRPr lang="en-GB" dirty="0"/>
          </a:p>
        </p:txBody>
      </p:sp>
    </p:spTree>
    <p:extLst>
      <p:ext uri="{BB962C8B-B14F-4D97-AF65-F5344CB8AC3E}">
        <p14:creationId xmlns:p14="http://schemas.microsoft.com/office/powerpoint/2010/main" val="1022960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B834C4-A5D2-B35D-923F-263E895D971B}"/>
              </a:ext>
            </a:extLst>
          </p:cNvPr>
          <p:cNvSpPr/>
          <p:nvPr/>
        </p:nvSpPr>
        <p:spPr>
          <a:xfrm>
            <a:off x="0" y="0"/>
            <a:ext cx="12192000" cy="9740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030E79B-5B50-E751-2267-5139A95A61C6}"/>
              </a:ext>
            </a:extLst>
          </p:cNvPr>
          <p:cNvSpPr txBox="1"/>
          <p:nvPr/>
        </p:nvSpPr>
        <p:spPr>
          <a:xfrm>
            <a:off x="2991678" y="974034"/>
            <a:ext cx="6760056" cy="646331"/>
          </a:xfrm>
          <a:prstGeom prst="rect">
            <a:avLst/>
          </a:prstGeom>
          <a:noFill/>
        </p:spPr>
        <p:txBody>
          <a:bodyPr wrap="none" rtlCol="0">
            <a:spAutoFit/>
          </a:bodyPr>
          <a:lstStyle/>
          <a:p>
            <a:r>
              <a:rPr lang="en-US" sz="3600" dirty="0"/>
              <a:t>Communicating with class teachers</a:t>
            </a:r>
          </a:p>
        </p:txBody>
      </p:sp>
      <p:sp>
        <p:nvSpPr>
          <p:cNvPr id="6" name="TextBox 5">
            <a:extLst>
              <a:ext uri="{FF2B5EF4-FFF2-40B4-BE49-F238E27FC236}">
                <a16:creationId xmlns:a16="http://schemas.microsoft.com/office/drawing/2014/main" id="{233F4132-ED05-1EC0-E74F-2D811B78A0EB}"/>
              </a:ext>
            </a:extLst>
          </p:cNvPr>
          <p:cNvSpPr txBox="1"/>
          <p:nvPr/>
        </p:nvSpPr>
        <p:spPr>
          <a:xfrm>
            <a:off x="506896" y="1828800"/>
            <a:ext cx="10492030" cy="2031325"/>
          </a:xfrm>
          <a:prstGeom prst="rect">
            <a:avLst/>
          </a:prstGeom>
          <a:noFill/>
        </p:spPr>
        <p:txBody>
          <a:bodyPr wrap="square" lIns="91440" tIns="45720" rIns="91440" bIns="45720" rtlCol="0" anchor="t">
            <a:spAutoFit/>
          </a:bodyPr>
          <a:lstStyle/>
          <a:p>
            <a:r>
              <a:rPr lang="en-GB" dirty="0"/>
              <a:t>If you have anything you wish to discuss regarding school or your child, please do not hesitate to contact me.   </a:t>
            </a:r>
          </a:p>
          <a:p>
            <a:endParaRPr lang="en-GB" dirty="0"/>
          </a:p>
          <a:p>
            <a:r>
              <a:rPr lang="en-US" dirty="0"/>
              <a:t>I am always available at the end of the day on the playground</a:t>
            </a:r>
            <a:endParaRPr lang="en-US" dirty="0">
              <a:cs typeface="Calibri"/>
            </a:endParaRPr>
          </a:p>
          <a:p>
            <a:r>
              <a:rPr lang="en-US" dirty="0"/>
              <a:t>If you would like to arrange a more formal meeting, please contact the office. </a:t>
            </a:r>
            <a:endParaRPr lang="en-US" dirty="0">
              <a:cs typeface="Calibri"/>
            </a:endParaRPr>
          </a:p>
          <a:p>
            <a:r>
              <a:rPr lang="en-US" dirty="0"/>
              <a:t>TAs and Miss Broadbent/Miss </a:t>
            </a:r>
            <a:r>
              <a:rPr lang="en-US" dirty="0" err="1"/>
              <a:t>Gavell</a:t>
            </a:r>
            <a:r>
              <a:rPr lang="en-US" dirty="0"/>
              <a:t> can also always pass messages on if you ring school.</a:t>
            </a:r>
            <a:endParaRPr lang="en-US" dirty="0">
              <a:cs typeface="Calibri"/>
            </a:endParaRPr>
          </a:p>
          <a:p>
            <a:r>
              <a:rPr lang="en-US" dirty="0"/>
              <a:t>Parents evenings</a:t>
            </a:r>
            <a:endParaRPr lang="en-US" dirty="0">
              <a:cs typeface="Calibri"/>
            </a:endParaRPr>
          </a:p>
          <a:p>
            <a:endParaRPr lang="en-US" dirty="0">
              <a:highlight>
                <a:srgbClr val="FFFF00"/>
              </a:highlight>
            </a:endParaRPr>
          </a:p>
        </p:txBody>
      </p:sp>
    </p:spTree>
    <p:extLst>
      <p:ext uri="{BB962C8B-B14F-4D97-AF65-F5344CB8AC3E}">
        <p14:creationId xmlns:p14="http://schemas.microsoft.com/office/powerpoint/2010/main" val="3074522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2AF011-2263-23DC-997A-6D5A7CC03E0D}"/>
              </a:ext>
            </a:extLst>
          </p:cNvPr>
          <p:cNvSpPr/>
          <p:nvPr/>
        </p:nvSpPr>
        <p:spPr>
          <a:xfrm>
            <a:off x="0" y="3278"/>
            <a:ext cx="243508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02CB166-231D-7876-F5DF-9B0D1E4A68C0}"/>
              </a:ext>
            </a:extLst>
          </p:cNvPr>
          <p:cNvSpPr txBox="1"/>
          <p:nvPr/>
        </p:nvSpPr>
        <p:spPr>
          <a:xfrm>
            <a:off x="2554357" y="99391"/>
            <a:ext cx="4054443" cy="707886"/>
          </a:xfrm>
          <a:prstGeom prst="rect">
            <a:avLst/>
          </a:prstGeom>
          <a:noFill/>
        </p:spPr>
        <p:txBody>
          <a:bodyPr wrap="none" rtlCol="0">
            <a:spAutoFit/>
          </a:bodyPr>
          <a:lstStyle/>
          <a:p>
            <a:r>
              <a:rPr lang="en-US" sz="4000" dirty="0"/>
              <a:t>Key Dates for Year </a:t>
            </a:r>
          </a:p>
        </p:txBody>
      </p:sp>
      <p:sp>
        <p:nvSpPr>
          <p:cNvPr id="6" name="TextBox 5">
            <a:extLst>
              <a:ext uri="{FF2B5EF4-FFF2-40B4-BE49-F238E27FC236}">
                <a16:creationId xmlns:a16="http://schemas.microsoft.com/office/drawing/2014/main" id="{B1E19BC4-07C8-CF1B-1199-5D578643A52D}"/>
              </a:ext>
            </a:extLst>
          </p:cNvPr>
          <p:cNvSpPr txBox="1"/>
          <p:nvPr/>
        </p:nvSpPr>
        <p:spPr>
          <a:xfrm>
            <a:off x="2554357" y="807195"/>
            <a:ext cx="9353574" cy="5909310"/>
          </a:xfrm>
          <a:prstGeom prst="rect">
            <a:avLst/>
          </a:prstGeom>
          <a:noFill/>
        </p:spPr>
        <p:txBody>
          <a:bodyPr wrap="square" lIns="91440" tIns="45720" rIns="91440" bIns="45720" rtlCol="0" anchor="t">
            <a:spAutoFit/>
          </a:bodyPr>
          <a:lstStyle/>
          <a:p>
            <a:r>
              <a:rPr lang="en-US" sz="2900" dirty="0"/>
              <a:t>Monday 19</a:t>
            </a:r>
            <a:r>
              <a:rPr lang="en-US" sz="2900" baseline="30000" dirty="0"/>
              <a:t>th</a:t>
            </a:r>
            <a:r>
              <a:rPr lang="en-US" sz="2900" dirty="0"/>
              <a:t> October – Thursday 22nd October – Bikeability </a:t>
            </a:r>
            <a:endParaRPr lang="en-US" sz="2900" dirty="0">
              <a:cs typeface="Calibri"/>
            </a:endParaRPr>
          </a:p>
          <a:p>
            <a:r>
              <a:rPr lang="en-US" sz="2900" dirty="0"/>
              <a:t>Wednesday 11th November – Parents Evening</a:t>
            </a:r>
            <a:endParaRPr lang="en-US" sz="2900" dirty="0">
              <a:cs typeface="Calibri"/>
            </a:endParaRPr>
          </a:p>
          <a:p>
            <a:r>
              <a:rPr lang="en-US" sz="2900" b="1" dirty="0"/>
              <a:t>BEFORE HALF TERM – </a:t>
            </a:r>
          </a:p>
          <a:p>
            <a:r>
              <a:rPr lang="en-US" sz="2900" dirty="0"/>
              <a:t>October Date TBC – HIGH SCHOOL ADMISSIONS AND SATS PARENT INFORMATION MEETING</a:t>
            </a:r>
            <a:endParaRPr lang="en-US" sz="2900" dirty="0">
              <a:ea typeface="Calibri"/>
              <a:cs typeface="Calibri"/>
            </a:endParaRPr>
          </a:p>
          <a:p>
            <a:r>
              <a:rPr lang="en-US" sz="2900" b="1" u="sng" dirty="0"/>
              <a:t>31</a:t>
            </a:r>
            <a:r>
              <a:rPr lang="en-US" sz="2900" b="1" u="sng" baseline="30000" dirty="0"/>
              <a:t>ST</a:t>
            </a:r>
            <a:r>
              <a:rPr lang="en-US" sz="2900" b="1" u="sng" dirty="0"/>
              <a:t> OCTOBER - APPLICATIONS FOR HIGH SCHOOL</a:t>
            </a:r>
            <a:endParaRPr lang="en-US" sz="2900" b="1" u="sng" dirty="0">
              <a:cs typeface="Calibri"/>
            </a:endParaRPr>
          </a:p>
          <a:p>
            <a:r>
              <a:rPr lang="en-US" sz="2900" dirty="0"/>
              <a:t>SPRING TERM – BOOSTER CLASSES AFTER SCHOOL</a:t>
            </a:r>
            <a:endParaRPr lang="en-US" sz="2900" dirty="0">
              <a:cs typeface="Calibri"/>
            </a:endParaRPr>
          </a:p>
          <a:p>
            <a:r>
              <a:rPr lang="en-US" sz="2900" dirty="0"/>
              <a:t>February/March – MOCK SATS WEEK</a:t>
            </a:r>
            <a:endParaRPr lang="en-US" sz="2900" dirty="0">
              <a:cs typeface="Calibri"/>
            </a:endParaRPr>
          </a:p>
          <a:p>
            <a:r>
              <a:rPr lang="en-US" sz="2900" b="1" dirty="0"/>
              <a:t>MONDAY 10</a:t>
            </a:r>
            <a:r>
              <a:rPr lang="en-US" sz="2900" b="1" baseline="30000" dirty="0"/>
              <a:t>TH</a:t>
            </a:r>
            <a:r>
              <a:rPr lang="en-US" sz="2900" b="1" dirty="0"/>
              <a:t> MAY – THURSDAY 13</a:t>
            </a:r>
            <a:r>
              <a:rPr lang="en-US" sz="2900" b="1" baseline="30000" dirty="0"/>
              <a:t>TH</a:t>
            </a:r>
            <a:r>
              <a:rPr lang="en-US" sz="2900" b="1" dirty="0"/>
              <a:t> MAY 2027 – KS2 SATS WEEK</a:t>
            </a:r>
            <a:endParaRPr lang="en-US" sz="2900" b="1" dirty="0">
              <a:cs typeface="Calibri"/>
            </a:endParaRPr>
          </a:p>
          <a:p>
            <a:r>
              <a:rPr lang="en-US" sz="2900" dirty="0">
                <a:cs typeface="Calibri"/>
              </a:rPr>
              <a:t>WEDNESDAY 23</a:t>
            </a:r>
            <a:r>
              <a:rPr lang="en-US" sz="2900" baseline="30000" dirty="0">
                <a:cs typeface="Calibri"/>
              </a:rPr>
              <a:t>rd</a:t>
            </a:r>
            <a:r>
              <a:rPr lang="en-US" sz="2900" dirty="0">
                <a:cs typeface="Calibri"/>
              </a:rPr>
              <a:t> JUNE– FRIDAY 25TH JUNE 2027 </a:t>
            </a:r>
            <a:r>
              <a:rPr lang="en-US" sz="2900" dirty="0"/>
              <a:t>Y6 Residential to PGL</a:t>
            </a:r>
            <a:endParaRPr lang="en-US" sz="2900" dirty="0">
              <a:cs typeface="Calibri"/>
            </a:endParaRPr>
          </a:p>
          <a:p>
            <a:endParaRPr lang="en-US" sz="3000" dirty="0">
              <a:highlight>
                <a:srgbClr val="FFFF00"/>
              </a:highlight>
            </a:endParaRPr>
          </a:p>
        </p:txBody>
      </p:sp>
    </p:spTree>
    <p:extLst>
      <p:ext uri="{BB962C8B-B14F-4D97-AF65-F5344CB8AC3E}">
        <p14:creationId xmlns:p14="http://schemas.microsoft.com/office/powerpoint/2010/main" val="1502850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0A3C9-9437-4287-C3B3-10A4F6AB6ED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21B958F-005F-AF23-8897-BC5FD3402C45}"/>
              </a:ext>
            </a:extLst>
          </p:cNvPr>
          <p:cNvSpPr/>
          <p:nvPr/>
        </p:nvSpPr>
        <p:spPr>
          <a:xfrm>
            <a:off x="0" y="3278"/>
            <a:ext cx="243508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469BBA8-DA45-BAC8-3B00-394D3D32156B}"/>
              </a:ext>
            </a:extLst>
          </p:cNvPr>
          <p:cNvSpPr txBox="1"/>
          <p:nvPr/>
        </p:nvSpPr>
        <p:spPr>
          <a:xfrm>
            <a:off x="2554357" y="99391"/>
            <a:ext cx="2551789" cy="707886"/>
          </a:xfrm>
          <a:prstGeom prst="rect">
            <a:avLst/>
          </a:prstGeom>
          <a:noFill/>
        </p:spPr>
        <p:txBody>
          <a:bodyPr wrap="none" lIns="91440" tIns="45720" rIns="91440" bIns="45720" rtlCol="0" anchor="t">
            <a:spAutoFit/>
          </a:bodyPr>
          <a:lstStyle/>
          <a:p>
            <a:r>
              <a:rPr lang="en-US" sz="4000" dirty="0"/>
              <a:t>Bikeability  </a:t>
            </a:r>
          </a:p>
        </p:txBody>
      </p:sp>
      <p:sp>
        <p:nvSpPr>
          <p:cNvPr id="6" name="TextBox 5">
            <a:extLst>
              <a:ext uri="{FF2B5EF4-FFF2-40B4-BE49-F238E27FC236}">
                <a16:creationId xmlns:a16="http://schemas.microsoft.com/office/drawing/2014/main" id="{1EC9DE54-CFB5-D7CA-96C0-E116F5974E46}"/>
              </a:ext>
            </a:extLst>
          </p:cNvPr>
          <p:cNvSpPr txBox="1"/>
          <p:nvPr/>
        </p:nvSpPr>
        <p:spPr>
          <a:xfrm>
            <a:off x="2554357" y="807195"/>
            <a:ext cx="9353574" cy="538609"/>
          </a:xfrm>
          <a:prstGeom prst="rect">
            <a:avLst/>
          </a:prstGeom>
          <a:noFill/>
        </p:spPr>
        <p:txBody>
          <a:bodyPr wrap="square" lIns="91440" tIns="45720" rIns="91440" bIns="45720" rtlCol="0" anchor="t">
            <a:spAutoFit/>
          </a:bodyPr>
          <a:lstStyle/>
          <a:p>
            <a:r>
              <a:rPr lang="en-US" sz="2900" dirty="0"/>
              <a:t>Monday 19</a:t>
            </a:r>
            <a:r>
              <a:rPr lang="en-US" sz="2900" baseline="30000" dirty="0"/>
              <a:t>th</a:t>
            </a:r>
            <a:r>
              <a:rPr lang="en-US" sz="2900" dirty="0"/>
              <a:t> October – Thursday 22nd October </a:t>
            </a:r>
            <a:endParaRPr lang="en-US" sz="2900" dirty="0">
              <a:ea typeface="Calibri"/>
              <a:cs typeface="Calibri"/>
            </a:endParaRPr>
          </a:p>
        </p:txBody>
      </p:sp>
      <p:pic>
        <p:nvPicPr>
          <p:cNvPr id="3" name="Graphic 2">
            <a:extLst>
              <a:ext uri="{FF2B5EF4-FFF2-40B4-BE49-F238E27FC236}">
                <a16:creationId xmlns:a16="http://schemas.microsoft.com/office/drawing/2014/main" id="{54E33E64-7314-63C6-0E17-CB983E2B66C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804434" y="1718982"/>
            <a:ext cx="3400661" cy="4114800"/>
          </a:xfrm>
          <a:prstGeom prst="rect">
            <a:avLst/>
          </a:prstGeom>
        </p:spPr>
      </p:pic>
      <p:sp>
        <p:nvSpPr>
          <p:cNvPr id="2" name="TextBox 1">
            <a:extLst>
              <a:ext uri="{FF2B5EF4-FFF2-40B4-BE49-F238E27FC236}">
                <a16:creationId xmlns:a16="http://schemas.microsoft.com/office/drawing/2014/main" id="{E8CA27B2-7A2C-854A-DBA3-3A5BEE8393A4}"/>
              </a:ext>
            </a:extLst>
          </p:cNvPr>
          <p:cNvSpPr txBox="1"/>
          <p:nvPr/>
        </p:nvSpPr>
        <p:spPr>
          <a:xfrm>
            <a:off x="6208059" y="1714500"/>
            <a:ext cx="6096000"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0" dirty="0">
                <a:latin typeface="Calibri"/>
                <a:ea typeface="Calibri"/>
                <a:cs typeface="Calibri"/>
              </a:rPr>
              <a:t>Important Information</a:t>
            </a:r>
          </a:p>
          <a:p>
            <a:r>
              <a:rPr lang="en-US" b="0" i="0" dirty="0">
                <a:latin typeface="Calibri"/>
                <a:ea typeface="Calibri"/>
                <a:cs typeface="Calibri"/>
              </a:rPr>
              <a:t>Children must already be able to ride a bike.</a:t>
            </a:r>
          </a:p>
          <a:p>
            <a:r>
              <a:rPr lang="en-US" b="0" i="0" dirty="0">
                <a:latin typeface="Calibri"/>
                <a:ea typeface="Calibri"/>
                <a:cs typeface="Calibri"/>
              </a:rPr>
              <a:t>A roadworthy bike and helmet are required.</a:t>
            </a:r>
          </a:p>
          <a:p>
            <a:r>
              <a:rPr lang="en-US" b="0" i="0" dirty="0">
                <a:latin typeface="Calibri"/>
                <a:ea typeface="Calibri"/>
                <a:cs typeface="Calibri"/>
              </a:rPr>
              <a:t>Bikes and helmets can be borrowed if needed.</a:t>
            </a:r>
            <a:br>
              <a:rPr lang="en-US" b="0" i="0" dirty="0">
                <a:latin typeface="Calibri"/>
                <a:ea typeface="Calibri"/>
                <a:cs typeface="Calibri"/>
              </a:rPr>
            </a:br>
            <a:r>
              <a:rPr lang="en-US" b="1" i="0" dirty="0">
                <a:latin typeface="Calibri"/>
                <a:ea typeface="Calibri"/>
                <a:cs typeface="Calibri"/>
              </a:rPr>
              <a:t>Please indicate this on the consent form when completing it.</a:t>
            </a:r>
          </a:p>
          <a:p>
            <a:endParaRPr lang="en-US" b="0" i="0" dirty="0">
              <a:latin typeface="Calibri"/>
              <a:ea typeface="Calibri"/>
              <a:cs typeface="Calibri"/>
            </a:endParaRPr>
          </a:p>
          <a:p>
            <a:pPr algn="ctr"/>
            <a:endParaRPr lang="en-US"/>
          </a:p>
        </p:txBody>
      </p:sp>
      <p:sp>
        <p:nvSpPr>
          <p:cNvPr id="7" name="TextBox 6">
            <a:extLst>
              <a:ext uri="{FF2B5EF4-FFF2-40B4-BE49-F238E27FC236}">
                <a16:creationId xmlns:a16="http://schemas.microsoft.com/office/drawing/2014/main" id="{E812A3CB-1CA2-D87A-9554-F2E3229CA0FC}"/>
              </a:ext>
            </a:extLst>
          </p:cNvPr>
          <p:cNvSpPr txBox="1"/>
          <p:nvPr/>
        </p:nvSpPr>
        <p:spPr>
          <a:xfrm>
            <a:off x="3048000" y="5972735"/>
            <a:ext cx="912158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0" dirty="0">
                <a:latin typeface="Segoe UI"/>
                <a:ea typeface="Segoe UI"/>
                <a:cs typeface="Segoe UI"/>
              </a:rPr>
              <a:t>Please complete the Bikeability consent form by Monday </a:t>
            </a:r>
            <a:r>
              <a:rPr lang="en-US" b="1" dirty="0">
                <a:latin typeface="Segoe UI"/>
                <a:ea typeface="Segoe UI"/>
                <a:cs typeface="Segoe UI"/>
              </a:rPr>
              <a:t>5th</a:t>
            </a:r>
            <a:r>
              <a:rPr lang="en-US" b="1" i="0" dirty="0">
                <a:latin typeface="Segoe UI"/>
                <a:ea typeface="Segoe UI"/>
                <a:cs typeface="Segoe UI"/>
              </a:rPr>
              <a:t> October.</a:t>
            </a:r>
          </a:p>
          <a:p>
            <a:r>
              <a:rPr lang="en-US" b="1" i="0" dirty="0">
                <a:latin typeface="Segoe UI"/>
                <a:ea typeface="Segoe UI"/>
                <a:cs typeface="Segoe UI"/>
              </a:rPr>
              <a:t>Scan the QR code below to complete the form</a:t>
            </a:r>
          </a:p>
          <a:p>
            <a:endParaRPr lang="en-US" b="0" i="0">
              <a:latin typeface="Segoe UI"/>
              <a:ea typeface="Segoe UI"/>
              <a:cs typeface="Segoe UI"/>
            </a:endParaRPr>
          </a:p>
          <a:p>
            <a:pPr algn="ctr"/>
            <a:endParaRPr lang="en-US"/>
          </a:p>
        </p:txBody>
      </p:sp>
      <p:sp>
        <p:nvSpPr>
          <p:cNvPr id="8" name="TextBox 7">
            <a:extLst>
              <a:ext uri="{FF2B5EF4-FFF2-40B4-BE49-F238E27FC236}">
                <a16:creationId xmlns:a16="http://schemas.microsoft.com/office/drawing/2014/main" id="{D66B9DE9-8369-BA40-A165-4B5BF7B644BC}"/>
              </a:ext>
            </a:extLst>
          </p:cNvPr>
          <p:cNvSpPr txBox="1"/>
          <p:nvPr/>
        </p:nvSpPr>
        <p:spPr>
          <a:xfrm>
            <a:off x="6208059" y="3429000"/>
            <a:ext cx="609600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Calibri"/>
                <a:ea typeface="Calibri"/>
                <a:cs typeface="Calibri"/>
              </a:rPr>
              <a:t>Why Take Part?</a:t>
            </a:r>
          </a:p>
          <a:p>
            <a:pPr>
              <a:buFont typeface=""/>
              <a:buChar char="•"/>
            </a:pPr>
            <a:r>
              <a:rPr lang="en-US" dirty="0">
                <a:latin typeface="Calibri"/>
                <a:ea typeface="Calibri"/>
                <a:cs typeface="Calibri"/>
              </a:rPr>
              <a:t>Build road safety awareness</a:t>
            </a:r>
          </a:p>
          <a:p>
            <a:pPr>
              <a:buFont typeface=""/>
              <a:buChar char="•"/>
            </a:pPr>
            <a:r>
              <a:rPr lang="en-US" dirty="0">
                <a:latin typeface="Calibri"/>
                <a:ea typeface="Calibri"/>
                <a:cs typeface="Calibri"/>
              </a:rPr>
              <a:t>Increase confidence when cycling</a:t>
            </a:r>
          </a:p>
          <a:p>
            <a:pPr>
              <a:buFont typeface=""/>
              <a:buChar char="•"/>
            </a:pPr>
            <a:r>
              <a:rPr lang="en-US" dirty="0">
                <a:latin typeface="Calibri"/>
                <a:ea typeface="Calibri"/>
                <a:cs typeface="Calibri"/>
              </a:rPr>
              <a:t>Learn practical cycling skills</a:t>
            </a:r>
          </a:p>
          <a:p>
            <a:pPr>
              <a:buFont typeface=""/>
              <a:buChar char="•"/>
            </a:pPr>
            <a:r>
              <a:rPr lang="en-US" dirty="0">
                <a:latin typeface="Calibri"/>
                <a:ea typeface="Calibri"/>
                <a:cs typeface="Calibri"/>
              </a:rPr>
              <a:t>Prepare for independent travel</a:t>
            </a:r>
          </a:p>
          <a:p>
            <a:endParaRPr lang="en-US" dirty="0">
              <a:latin typeface="Calibri"/>
              <a:ea typeface="Calibri"/>
              <a:cs typeface="Calibri"/>
            </a:endParaRPr>
          </a:p>
          <a:p>
            <a:r>
              <a:rPr lang="en-US" dirty="0">
                <a:latin typeface="Calibri"/>
                <a:ea typeface="Calibri"/>
                <a:cs typeface="Calibri"/>
              </a:rPr>
              <a:t>We hope all Year 6 pupils will take advantage of this valuable opportunity!</a:t>
            </a:r>
            <a:endParaRPr lang="en-US"/>
          </a:p>
        </p:txBody>
      </p:sp>
    </p:spTree>
    <p:extLst>
      <p:ext uri="{BB962C8B-B14F-4D97-AF65-F5344CB8AC3E}">
        <p14:creationId xmlns:p14="http://schemas.microsoft.com/office/powerpoint/2010/main" val="1205127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872F75C-9039-952C-E4A5-35B646CF0F0E}"/>
              </a:ext>
            </a:extLst>
          </p:cNvPr>
          <p:cNvSpPr/>
          <p:nvPr/>
        </p:nvSpPr>
        <p:spPr>
          <a:xfrm>
            <a:off x="9756913" y="0"/>
            <a:ext cx="243508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5750894-0E19-BD7C-C9C3-A21DE0E5BC72}"/>
              </a:ext>
            </a:extLst>
          </p:cNvPr>
          <p:cNvSpPr txBox="1"/>
          <p:nvPr/>
        </p:nvSpPr>
        <p:spPr>
          <a:xfrm>
            <a:off x="2524539" y="109330"/>
            <a:ext cx="5593198" cy="584775"/>
          </a:xfrm>
          <a:prstGeom prst="rect">
            <a:avLst/>
          </a:prstGeom>
          <a:noFill/>
        </p:spPr>
        <p:txBody>
          <a:bodyPr wrap="none" rtlCol="0">
            <a:spAutoFit/>
          </a:bodyPr>
          <a:lstStyle/>
          <a:p>
            <a:r>
              <a:rPr lang="en-US" sz="3200" b="1" dirty="0"/>
              <a:t>National Statutory Assessments</a:t>
            </a:r>
          </a:p>
        </p:txBody>
      </p:sp>
      <p:sp>
        <p:nvSpPr>
          <p:cNvPr id="6" name="TextBox 5">
            <a:extLst>
              <a:ext uri="{FF2B5EF4-FFF2-40B4-BE49-F238E27FC236}">
                <a16:creationId xmlns:a16="http://schemas.microsoft.com/office/drawing/2014/main" id="{DC70D73F-2753-4DFE-A724-7714D8DB8ABB}"/>
              </a:ext>
            </a:extLst>
          </p:cNvPr>
          <p:cNvSpPr txBox="1"/>
          <p:nvPr/>
        </p:nvSpPr>
        <p:spPr>
          <a:xfrm>
            <a:off x="306470" y="1188152"/>
            <a:ext cx="8500227" cy="4832092"/>
          </a:xfrm>
          <a:prstGeom prst="rect">
            <a:avLst/>
          </a:prstGeom>
          <a:noFill/>
        </p:spPr>
        <p:txBody>
          <a:bodyPr wrap="square" lIns="91440" tIns="45720" rIns="91440" bIns="45720" rtlCol="0" anchor="t">
            <a:spAutoFit/>
          </a:bodyPr>
          <a:lstStyle/>
          <a:p>
            <a:r>
              <a:rPr lang="en-GB" sz="2800" dirty="0"/>
              <a:t>The KS2 tests assess children on:</a:t>
            </a:r>
          </a:p>
          <a:p>
            <a:r>
              <a:rPr lang="en-GB" sz="2800" dirty="0"/>
              <a:t>GPS  - English grammar, punctuation and spelling (2 papers)</a:t>
            </a:r>
          </a:p>
          <a:p>
            <a:r>
              <a:rPr lang="en-GB" sz="2800" dirty="0"/>
              <a:t>Mathematics (reasoning and arithmetic)</a:t>
            </a:r>
          </a:p>
          <a:p>
            <a:r>
              <a:rPr lang="en-GB" sz="2800" dirty="0"/>
              <a:t>Reading</a:t>
            </a:r>
            <a:endParaRPr lang="en-GB" sz="2800" dirty="0">
              <a:cs typeface="Calibri" panose="020F0502020204030204"/>
            </a:endParaRPr>
          </a:p>
          <a:p>
            <a:endParaRPr lang="en-GB" sz="2800" dirty="0">
              <a:cs typeface="Calibri" panose="020F0502020204030204"/>
            </a:endParaRPr>
          </a:p>
          <a:p>
            <a:r>
              <a:rPr lang="en-US" sz="2800" b="1" dirty="0"/>
              <a:t>MONDAY 10</a:t>
            </a:r>
            <a:r>
              <a:rPr lang="en-US" sz="2800" b="1" baseline="30000" dirty="0"/>
              <a:t>TH</a:t>
            </a:r>
            <a:r>
              <a:rPr lang="en-US" sz="2800" b="1" dirty="0"/>
              <a:t> MAY – THURSDAY 13</a:t>
            </a:r>
            <a:r>
              <a:rPr lang="en-US" sz="2800" b="1" baseline="30000" dirty="0"/>
              <a:t>TH</a:t>
            </a:r>
            <a:r>
              <a:rPr lang="en-US" sz="2800" b="1" dirty="0"/>
              <a:t> MAY 2027 – KS2 SATS WEEK</a:t>
            </a:r>
            <a:endParaRPr lang="en-US" sz="2800" b="1" dirty="0">
              <a:cs typeface="Calibri"/>
            </a:endParaRPr>
          </a:p>
          <a:p>
            <a:endParaRPr lang="en-GB" sz="2800" dirty="0">
              <a:cs typeface="Calibri"/>
            </a:endParaRPr>
          </a:p>
          <a:p>
            <a:r>
              <a:rPr lang="en-GB" sz="2800" dirty="0"/>
              <a:t>Teacher Assessment takes place throughout the year and is reported to you (July) in Writing and Science</a:t>
            </a:r>
            <a:endParaRPr lang="en-GB" sz="2800" dirty="0">
              <a:cs typeface="Calibri"/>
            </a:endParaRPr>
          </a:p>
        </p:txBody>
      </p:sp>
    </p:spTree>
    <p:extLst>
      <p:ext uri="{BB962C8B-B14F-4D97-AF65-F5344CB8AC3E}">
        <p14:creationId xmlns:p14="http://schemas.microsoft.com/office/powerpoint/2010/main" val="41043978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8DE11-3387-A294-7291-C1366ACF4E57}"/>
              </a:ext>
            </a:extLst>
          </p:cNvPr>
          <p:cNvSpPr>
            <a:spLocks noGrp="1"/>
          </p:cNvSpPr>
          <p:nvPr>
            <p:ph type="title"/>
          </p:nvPr>
        </p:nvSpPr>
        <p:spPr/>
        <p:txBody>
          <a:bodyPr/>
          <a:lstStyle/>
          <a:p>
            <a:r>
              <a:rPr lang="en-US"/>
              <a:t>PGL </a:t>
            </a:r>
            <a:r>
              <a:rPr lang="en-US" err="1"/>
              <a:t>Centres</a:t>
            </a:r>
          </a:p>
        </p:txBody>
      </p:sp>
      <p:sp>
        <p:nvSpPr>
          <p:cNvPr id="3" name="Content Placeholder 2">
            <a:extLst>
              <a:ext uri="{FF2B5EF4-FFF2-40B4-BE49-F238E27FC236}">
                <a16:creationId xmlns:a16="http://schemas.microsoft.com/office/drawing/2014/main" id="{8E7B5EBC-F449-E697-66C8-210372F59553}"/>
              </a:ext>
            </a:extLst>
          </p:cNvPr>
          <p:cNvSpPr>
            <a:spLocks noGrp="1"/>
          </p:cNvSpPr>
          <p:nvPr>
            <p:ph idx="1"/>
          </p:nvPr>
        </p:nvSpPr>
        <p:spPr/>
        <p:txBody>
          <a:bodyPr vert="horz" lIns="91440" tIns="45720" rIns="91440" bIns="45720" rtlCol="0" anchor="t">
            <a:normAutofit/>
          </a:bodyPr>
          <a:lstStyle/>
          <a:p>
            <a:r>
              <a:rPr lang="en-US"/>
              <a:t>Outdoor education experts</a:t>
            </a:r>
          </a:p>
          <a:p>
            <a:r>
              <a:rPr lang="en-US"/>
              <a:t>A dedicated PGL groupie</a:t>
            </a:r>
          </a:p>
          <a:p>
            <a:r>
              <a:rPr lang="en-US"/>
              <a:t>24 on-</a:t>
            </a:r>
            <a:r>
              <a:rPr lang="en-US" err="1"/>
              <a:t>centre</a:t>
            </a:r>
            <a:r>
              <a:rPr lang="en-US"/>
              <a:t> support</a:t>
            </a:r>
          </a:p>
          <a:p>
            <a:r>
              <a:rPr lang="en-US" err="1"/>
              <a:t>Personalised</a:t>
            </a:r>
            <a:r>
              <a:rPr lang="en-US"/>
              <a:t> </a:t>
            </a:r>
            <a:r>
              <a:rPr lang="en-US" err="1"/>
              <a:t>programme</a:t>
            </a:r>
            <a:endParaRPr lang="en-US"/>
          </a:p>
          <a:p>
            <a:endParaRPr lang="en-US"/>
          </a:p>
          <a:p>
            <a:r>
              <a:rPr lang="en-US"/>
              <a:t>Children will be supervised by our teaching staff as well as PGL instructors throughout the day and evening.  Any downtime will include adult supervision</a:t>
            </a:r>
          </a:p>
        </p:txBody>
      </p:sp>
    </p:spTree>
    <p:extLst>
      <p:ext uri="{BB962C8B-B14F-4D97-AF65-F5344CB8AC3E}">
        <p14:creationId xmlns:p14="http://schemas.microsoft.com/office/powerpoint/2010/main" val="3498392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A4C11-9CA1-1F2D-373E-44B5A3F465BE}"/>
              </a:ext>
            </a:extLst>
          </p:cNvPr>
          <p:cNvSpPr>
            <a:spLocks noGrp="1"/>
          </p:cNvSpPr>
          <p:nvPr>
            <p:ph type="title"/>
          </p:nvPr>
        </p:nvSpPr>
        <p:spPr>
          <a:xfrm>
            <a:off x="481013" y="3752849"/>
            <a:ext cx="3290887" cy="2452687"/>
          </a:xfrm>
        </p:spPr>
        <p:txBody>
          <a:bodyPr anchor="ctr">
            <a:normAutofit/>
          </a:bodyPr>
          <a:lstStyle/>
          <a:p>
            <a:r>
              <a:rPr lang="en-US" sz="3600"/>
              <a:t>What will we be doing?</a:t>
            </a:r>
            <a:br>
              <a:rPr lang="en-US" sz="3600"/>
            </a:br>
            <a:r>
              <a:rPr lang="en-US" sz="2800"/>
              <a:t>Multi-activity Adventure </a:t>
            </a:r>
          </a:p>
        </p:txBody>
      </p:sp>
      <p:pic>
        <p:nvPicPr>
          <p:cNvPr id="4" name="Picture 3" descr="A blue background with white text&#10;&#10;AI-generated content may be incorrect.">
            <a:extLst>
              <a:ext uri="{FF2B5EF4-FFF2-40B4-BE49-F238E27FC236}">
                <a16:creationId xmlns:a16="http://schemas.microsoft.com/office/drawing/2014/main" id="{9D1A3CDD-5A4C-9DB1-DEBA-E8C03EE289B5}"/>
              </a:ext>
            </a:extLst>
          </p:cNvPr>
          <p:cNvPicPr>
            <a:picLocks noChangeAspect="1"/>
          </p:cNvPicPr>
          <p:nvPr/>
        </p:nvPicPr>
        <p:blipFill>
          <a:blip r:embed="rId2"/>
          <a:srcRect l="377" r="5159"/>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ED1B2D8F-A49C-1B81-5AD5-9B60342A6A50}"/>
              </a:ext>
            </a:extLst>
          </p:cNvPr>
          <p:cNvSpPr>
            <a:spLocks noGrp="1"/>
          </p:cNvSpPr>
          <p:nvPr>
            <p:ph idx="1"/>
          </p:nvPr>
        </p:nvSpPr>
        <p:spPr>
          <a:xfrm>
            <a:off x="4223982" y="3752850"/>
            <a:ext cx="7485413" cy="2452687"/>
          </a:xfrm>
        </p:spPr>
        <p:txBody>
          <a:bodyPr vert="horz" lIns="91440" tIns="45720" rIns="91440" bIns="45720" rtlCol="0" anchor="ctr">
            <a:normAutofit/>
          </a:bodyPr>
          <a:lstStyle/>
          <a:p>
            <a:r>
              <a:rPr lang="en-US" sz="1800"/>
              <a:t>4 action packed adventure sessions per day</a:t>
            </a:r>
          </a:p>
          <a:p>
            <a:r>
              <a:rPr lang="en-US" sz="1800"/>
              <a:t>Exciting evening entertainment activities</a:t>
            </a:r>
          </a:p>
          <a:p>
            <a:r>
              <a:rPr lang="en-US" sz="1800"/>
              <a:t>3 delicious, nutritious meals a day</a:t>
            </a:r>
          </a:p>
        </p:txBody>
      </p:sp>
    </p:spTree>
    <p:extLst>
      <p:ext uri="{BB962C8B-B14F-4D97-AF65-F5344CB8AC3E}">
        <p14:creationId xmlns:p14="http://schemas.microsoft.com/office/powerpoint/2010/main" val="3441178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A screen shot of a website&#10;&#10;AI-generated content may be incorrect.">
            <a:extLst>
              <a:ext uri="{FF2B5EF4-FFF2-40B4-BE49-F238E27FC236}">
                <a16:creationId xmlns:a16="http://schemas.microsoft.com/office/drawing/2014/main" id="{303D1F3E-ACDE-57BC-DCE8-18745DD226F7}"/>
              </a:ext>
            </a:extLst>
          </p:cNvPr>
          <p:cNvPicPr>
            <a:picLocks noGrp="1" noChangeAspect="1"/>
          </p:cNvPicPr>
          <p:nvPr>
            <p:ph idx="1"/>
          </p:nvPr>
        </p:nvPicPr>
        <p:blipFill>
          <a:blip r:embed="rId2"/>
          <a:srcRect r="2204"/>
          <a:stretch>
            <a:fillRect/>
          </a:stretch>
        </p:blipFill>
        <p:spPr>
          <a:xfrm>
            <a:off x="20" y="1282"/>
            <a:ext cx="12191980" cy="6856718"/>
          </a:xfrm>
          <a:prstGeom prst="rect">
            <a:avLst/>
          </a:prstGeom>
        </p:spPr>
      </p:pic>
    </p:spTree>
    <p:extLst>
      <p:ext uri="{BB962C8B-B14F-4D97-AF65-F5344CB8AC3E}">
        <p14:creationId xmlns:p14="http://schemas.microsoft.com/office/powerpoint/2010/main" val="1569681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78238C9-826E-90F0-9A49-F7BA5E56A605}"/>
              </a:ext>
            </a:extLst>
          </p:cNvPr>
          <p:cNvSpPr/>
          <p:nvPr/>
        </p:nvSpPr>
        <p:spPr>
          <a:xfrm>
            <a:off x="0" y="5883966"/>
            <a:ext cx="12192000" cy="9740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C769B7B-4383-D5A7-EF21-9BC6CFFA51AB}"/>
              </a:ext>
            </a:extLst>
          </p:cNvPr>
          <p:cNvSpPr txBox="1"/>
          <p:nvPr/>
        </p:nvSpPr>
        <p:spPr>
          <a:xfrm>
            <a:off x="874644" y="218517"/>
            <a:ext cx="11221278" cy="523220"/>
          </a:xfrm>
          <a:prstGeom prst="rect">
            <a:avLst/>
          </a:prstGeom>
          <a:noFill/>
        </p:spPr>
        <p:txBody>
          <a:bodyPr wrap="square">
            <a:spAutoFit/>
          </a:bodyPr>
          <a:lstStyle/>
          <a:p>
            <a:r>
              <a:rPr lang="en-US" sz="2800" b="1" u="sng" dirty="0">
                <a:ea typeface="Cambria"/>
                <a:cs typeface="Calibri Light"/>
              </a:rPr>
              <a:t>How will you let me know how my child is doing throughout the year? </a:t>
            </a:r>
            <a:endParaRPr lang="en-US" sz="2800" dirty="0"/>
          </a:p>
        </p:txBody>
      </p:sp>
      <p:sp>
        <p:nvSpPr>
          <p:cNvPr id="9" name="TextBox 8">
            <a:extLst>
              <a:ext uri="{FF2B5EF4-FFF2-40B4-BE49-F238E27FC236}">
                <a16:creationId xmlns:a16="http://schemas.microsoft.com/office/drawing/2014/main" id="{3E621206-CCD3-4317-7890-17D5F7556A31}"/>
              </a:ext>
            </a:extLst>
          </p:cNvPr>
          <p:cNvSpPr txBox="1"/>
          <p:nvPr/>
        </p:nvSpPr>
        <p:spPr>
          <a:xfrm>
            <a:off x="874644" y="1281526"/>
            <a:ext cx="10137913" cy="4154984"/>
          </a:xfrm>
          <a:prstGeom prst="rect">
            <a:avLst/>
          </a:prstGeom>
          <a:noFill/>
        </p:spPr>
        <p:txBody>
          <a:bodyPr wrap="square">
            <a:spAutoFit/>
          </a:bodyPr>
          <a:lstStyle/>
          <a:p>
            <a:pPr marL="0" indent="0">
              <a:buNone/>
            </a:pPr>
            <a:r>
              <a:rPr lang="en-US" sz="2400" dirty="0">
                <a:ea typeface="+mn-lt"/>
                <a:cs typeface="+mn-lt"/>
              </a:rPr>
              <a:t>1  Sharing the curriculum and lesson content with you via class information sheets.</a:t>
            </a:r>
          </a:p>
          <a:p>
            <a:pPr marL="0" indent="0">
              <a:buNone/>
            </a:pPr>
            <a:endParaRPr lang="en-US" sz="2400" dirty="0">
              <a:ea typeface="+mn-lt"/>
              <a:cs typeface="+mn-lt"/>
            </a:endParaRPr>
          </a:p>
          <a:p>
            <a:pPr marL="0" indent="0">
              <a:buNone/>
            </a:pPr>
            <a:r>
              <a:rPr lang="en-US" sz="2400" dirty="0">
                <a:ea typeface="+mn-lt"/>
                <a:cs typeface="+mn-lt"/>
              </a:rPr>
              <a:t>2. Via parents' evenings and the summer term school report.  </a:t>
            </a:r>
          </a:p>
          <a:p>
            <a:pPr marL="0" indent="0">
              <a:buNone/>
            </a:pPr>
            <a:endParaRPr lang="en-US" sz="2400" dirty="0">
              <a:ea typeface="+mn-lt"/>
              <a:cs typeface="+mn-lt"/>
            </a:endParaRPr>
          </a:p>
          <a:p>
            <a:pPr marL="0" indent="0">
              <a:buNone/>
            </a:pPr>
            <a:r>
              <a:rPr lang="en-US" sz="2400" dirty="0">
                <a:ea typeface="+mn-lt"/>
                <a:cs typeface="+mn-lt"/>
              </a:rPr>
              <a:t>3. By sharing assessment information with you via Pupil Information Sheets</a:t>
            </a:r>
          </a:p>
          <a:p>
            <a:pPr marL="0" indent="0">
              <a:buNone/>
            </a:pPr>
            <a:endParaRPr lang="en-US" sz="2400" dirty="0">
              <a:ea typeface="+mn-lt"/>
              <a:cs typeface="+mn-lt"/>
            </a:endParaRPr>
          </a:p>
          <a:p>
            <a:pPr marL="0" indent="0">
              <a:buNone/>
            </a:pPr>
            <a:r>
              <a:rPr lang="en-US" sz="2400" dirty="0">
                <a:ea typeface="+mn-lt"/>
                <a:cs typeface="+mn-lt"/>
              </a:rPr>
              <a:t>4. Through informal communication at the doors and via phone or email when needed. </a:t>
            </a:r>
            <a:endParaRPr lang="en-US" sz="2400" dirty="0">
              <a:ea typeface="Cambria"/>
              <a:cs typeface="+mn-lt"/>
            </a:endParaRPr>
          </a:p>
          <a:p>
            <a:pPr marL="0" indent="0">
              <a:buNone/>
            </a:pPr>
            <a:endParaRPr lang="en-US" sz="2400" dirty="0">
              <a:ea typeface="Cambria"/>
              <a:cs typeface="Calibri"/>
            </a:endParaRPr>
          </a:p>
          <a:p>
            <a:pPr marL="0" indent="0">
              <a:buNone/>
            </a:pPr>
            <a:r>
              <a:rPr lang="en-US" sz="2400" dirty="0">
                <a:ea typeface="Cambria"/>
                <a:cs typeface="Calibri"/>
              </a:rPr>
              <a:t>Parents of children with SEND have additional review points during the year.</a:t>
            </a:r>
          </a:p>
        </p:txBody>
      </p:sp>
    </p:spTree>
    <p:extLst>
      <p:ext uri="{BB962C8B-B14F-4D97-AF65-F5344CB8AC3E}">
        <p14:creationId xmlns:p14="http://schemas.microsoft.com/office/powerpoint/2010/main" val="3494317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B8E8227-6E1C-A7B8-1791-87A1C7C94F4C}"/>
              </a:ext>
            </a:extLst>
          </p:cNvPr>
          <p:cNvSpPr/>
          <p:nvPr/>
        </p:nvSpPr>
        <p:spPr>
          <a:xfrm>
            <a:off x="0" y="0"/>
            <a:ext cx="12192000" cy="9740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FDD504A-F349-C52A-C643-E19C9EE54088}"/>
              </a:ext>
            </a:extLst>
          </p:cNvPr>
          <p:cNvSpPr txBox="1"/>
          <p:nvPr/>
        </p:nvSpPr>
        <p:spPr>
          <a:xfrm>
            <a:off x="4237382" y="974034"/>
            <a:ext cx="3717235" cy="646331"/>
          </a:xfrm>
          <a:prstGeom prst="rect">
            <a:avLst/>
          </a:prstGeom>
          <a:noFill/>
        </p:spPr>
        <p:txBody>
          <a:bodyPr wrap="square">
            <a:spAutoFit/>
          </a:bodyPr>
          <a:lstStyle/>
          <a:p>
            <a:r>
              <a:rPr lang="en-US" sz="3600" dirty="0">
                <a:ea typeface="Cambria"/>
              </a:rPr>
              <a:t>Assessment</a:t>
            </a:r>
            <a:r>
              <a:rPr lang="en-US" sz="3600" kern="1200" dirty="0">
                <a:ea typeface="Cambria"/>
              </a:rPr>
              <a:t> Weeks</a:t>
            </a:r>
            <a:endParaRPr lang="en-US" sz="3600" dirty="0"/>
          </a:p>
        </p:txBody>
      </p:sp>
      <p:sp>
        <p:nvSpPr>
          <p:cNvPr id="7" name="TextBox 6">
            <a:extLst>
              <a:ext uri="{FF2B5EF4-FFF2-40B4-BE49-F238E27FC236}">
                <a16:creationId xmlns:a16="http://schemas.microsoft.com/office/drawing/2014/main" id="{1477EDFE-2B04-084E-E661-9CF5293641B8}"/>
              </a:ext>
            </a:extLst>
          </p:cNvPr>
          <p:cNvSpPr txBox="1"/>
          <p:nvPr/>
        </p:nvSpPr>
        <p:spPr>
          <a:xfrm>
            <a:off x="427049" y="1828800"/>
            <a:ext cx="11241156" cy="1754326"/>
          </a:xfrm>
          <a:prstGeom prst="rect">
            <a:avLst/>
          </a:prstGeom>
          <a:noFill/>
        </p:spPr>
        <p:txBody>
          <a:bodyPr wrap="square" rtlCol="0">
            <a:spAutoFit/>
          </a:bodyPr>
          <a:lstStyle/>
          <a:p>
            <a:r>
              <a:rPr lang="en-US" dirty="0"/>
              <a:t>Your child will be assessed regularly throughout their time in Y6 to help prepare them for their SATs and also to identify any gaps in knowledge that need to be retaught.</a:t>
            </a:r>
          </a:p>
          <a:p>
            <a:endParaRPr lang="en-US" dirty="0"/>
          </a:p>
          <a:p>
            <a:r>
              <a:rPr lang="en-US" dirty="0"/>
              <a:t>Each term, they will complete STAR Assessments.  Additionally, in Year 6, they will complete 3 sets of practice SATs.</a:t>
            </a:r>
          </a:p>
          <a:p>
            <a:r>
              <a:rPr lang="en-US" dirty="0"/>
              <a:t>One at the end of September as a baseline which will be discussed during parents evening. Another at the end of the Autumn term and the final MOCK in March.</a:t>
            </a:r>
          </a:p>
        </p:txBody>
      </p:sp>
      <p:sp>
        <p:nvSpPr>
          <p:cNvPr id="9" name="TextBox 8">
            <a:extLst>
              <a:ext uri="{FF2B5EF4-FFF2-40B4-BE49-F238E27FC236}">
                <a16:creationId xmlns:a16="http://schemas.microsoft.com/office/drawing/2014/main" id="{5B6228E5-07EC-2F22-E6F1-C47536593DB6}"/>
              </a:ext>
            </a:extLst>
          </p:cNvPr>
          <p:cNvSpPr txBox="1"/>
          <p:nvPr/>
        </p:nvSpPr>
        <p:spPr>
          <a:xfrm>
            <a:off x="427049" y="3986327"/>
            <a:ext cx="11241156" cy="2145203"/>
          </a:xfrm>
          <a:prstGeom prst="rect">
            <a:avLst/>
          </a:prstGeom>
          <a:noFill/>
        </p:spPr>
        <p:txBody>
          <a:bodyPr wrap="square">
            <a:spAutoFit/>
          </a:bodyPr>
          <a:lstStyle/>
          <a:p>
            <a:pPr>
              <a:lnSpc>
                <a:spcPct val="90000"/>
              </a:lnSpc>
              <a:spcAft>
                <a:spcPts val="600"/>
              </a:spcAft>
            </a:pPr>
            <a:r>
              <a:rPr lang="en-US" sz="1800" dirty="0">
                <a:ea typeface="Cambria"/>
              </a:rPr>
              <a:t>Assessments are a key tool in finding out what strengths children have and what areas they need to develop further.</a:t>
            </a:r>
            <a:endParaRPr lang="en-US" sz="1800" dirty="0">
              <a:ea typeface="Calibri" panose="020F0502020204030204"/>
              <a:cs typeface="Calibri" panose="020F0502020204030204"/>
            </a:endParaRPr>
          </a:p>
          <a:p>
            <a:pPr>
              <a:lnSpc>
                <a:spcPct val="90000"/>
              </a:lnSpc>
              <a:spcAft>
                <a:spcPts val="600"/>
              </a:spcAft>
            </a:pPr>
            <a:endParaRPr lang="en-US" sz="1800" dirty="0">
              <a:ea typeface="Cambria"/>
            </a:endParaRPr>
          </a:p>
          <a:p>
            <a:pPr>
              <a:lnSpc>
                <a:spcPct val="90000"/>
              </a:lnSpc>
              <a:spcAft>
                <a:spcPts val="600"/>
              </a:spcAft>
            </a:pPr>
            <a:r>
              <a:rPr lang="en-US" sz="1800" dirty="0">
                <a:ea typeface="Cambria"/>
              </a:rPr>
              <a:t>Assessments help to identify gaps in knowledge so that teachers can plan their future lessons. For example, if a whole class is struggling on the "fractions" element of </a:t>
            </a:r>
            <a:r>
              <a:rPr lang="en-US" sz="1800" dirty="0" err="1">
                <a:ea typeface="Cambria"/>
              </a:rPr>
              <a:t>maths</a:t>
            </a:r>
            <a:r>
              <a:rPr lang="en-US" sz="1800" dirty="0">
                <a:ea typeface="Cambria"/>
              </a:rPr>
              <a:t>, more lessons will focus on this. If all the class score well on times table questions, less time needs to be given to this. </a:t>
            </a:r>
            <a:endParaRPr lang="en-US" sz="1800" dirty="0">
              <a:ea typeface="Cambria"/>
              <a:cs typeface="Calibri"/>
            </a:endParaRPr>
          </a:p>
          <a:p>
            <a:pPr>
              <a:lnSpc>
                <a:spcPct val="90000"/>
              </a:lnSpc>
              <a:spcAft>
                <a:spcPts val="600"/>
              </a:spcAft>
            </a:pPr>
            <a:endParaRPr lang="en-US" sz="1800" dirty="0">
              <a:ea typeface="Cambria"/>
              <a:cs typeface="Calibri"/>
            </a:endParaRPr>
          </a:p>
          <a:p>
            <a:pPr>
              <a:lnSpc>
                <a:spcPct val="90000"/>
              </a:lnSpc>
              <a:spcAft>
                <a:spcPts val="600"/>
              </a:spcAft>
            </a:pPr>
            <a:r>
              <a:rPr lang="en-US" sz="1800" dirty="0">
                <a:ea typeface="Cambria"/>
                <a:cs typeface="Calibri"/>
              </a:rPr>
              <a:t>Our internal assessments are "low stakes" and we approach them positively with the children. </a:t>
            </a:r>
          </a:p>
        </p:txBody>
      </p:sp>
    </p:spTree>
    <p:extLst>
      <p:ext uri="{BB962C8B-B14F-4D97-AF65-F5344CB8AC3E}">
        <p14:creationId xmlns:p14="http://schemas.microsoft.com/office/powerpoint/2010/main" val="3655878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2521B9-7228-CF40-84EF-692E5168F109}"/>
              </a:ext>
            </a:extLst>
          </p:cNvPr>
          <p:cNvSpPr/>
          <p:nvPr/>
        </p:nvSpPr>
        <p:spPr>
          <a:xfrm>
            <a:off x="0" y="3278"/>
            <a:ext cx="243508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5F70661-6A71-35BD-E2D7-F4C51B2323BC}"/>
              </a:ext>
            </a:extLst>
          </p:cNvPr>
          <p:cNvSpPr txBox="1"/>
          <p:nvPr/>
        </p:nvSpPr>
        <p:spPr>
          <a:xfrm>
            <a:off x="2554356" y="79512"/>
            <a:ext cx="4232569" cy="707886"/>
          </a:xfrm>
          <a:prstGeom prst="rect">
            <a:avLst/>
          </a:prstGeom>
          <a:noFill/>
        </p:spPr>
        <p:txBody>
          <a:bodyPr wrap="none" rtlCol="0">
            <a:spAutoFit/>
          </a:bodyPr>
          <a:lstStyle/>
          <a:p>
            <a:r>
              <a:rPr lang="en-US" sz="4000" dirty="0"/>
              <a:t>Resolving Problems</a:t>
            </a:r>
          </a:p>
        </p:txBody>
      </p:sp>
      <p:sp>
        <p:nvSpPr>
          <p:cNvPr id="7" name="TextBox 6">
            <a:extLst>
              <a:ext uri="{FF2B5EF4-FFF2-40B4-BE49-F238E27FC236}">
                <a16:creationId xmlns:a16="http://schemas.microsoft.com/office/drawing/2014/main" id="{EBBFA94F-CD53-2D20-9720-CBCE81961F26}"/>
              </a:ext>
            </a:extLst>
          </p:cNvPr>
          <p:cNvSpPr txBox="1"/>
          <p:nvPr/>
        </p:nvSpPr>
        <p:spPr>
          <a:xfrm>
            <a:off x="2554356" y="921171"/>
            <a:ext cx="8967581" cy="923330"/>
          </a:xfrm>
          <a:prstGeom prst="rect">
            <a:avLst/>
          </a:prstGeom>
          <a:noFill/>
        </p:spPr>
        <p:txBody>
          <a:bodyPr wrap="square">
            <a:spAutoFit/>
          </a:bodyPr>
          <a:lstStyle/>
          <a:p>
            <a:pPr marL="0" indent="0">
              <a:buNone/>
            </a:pPr>
            <a:r>
              <a:rPr lang="en-US" dirty="0">
                <a:ea typeface="Cambria"/>
                <a:cs typeface="Calibri" panose="020F0502020204030204"/>
              </a:rPr>
              <a:t>We wish for a smooth year for each and every child and family but it is inevitable that at times, issues and complexities may arise. It is in everybody's interest that these are dealt with quickly and effectively. Our process for supporting families to resolve problems is outlined here: </a:t>
            </a:r>
            <a:endParaRPr lang="en-US" dirty="0">
              <a:cs typeface="Calibri" panose="020F0502020204030204"/>
            </a:endParaRPr>
          </a:p>
        </p:txBody>
      </p:sp>
      <p:sp>
        <p:nvSpPr>
          <p:cNvPr id="9" name="TextBox 8">
            <a:extLst>
              <a:ext uri="{FF2B5EF4-FFF2-40B4-BE49-F238E27FC236}">
                <a16:creationId xmlns:a16="http://schemas.microsoft.com/office/drawing/2014/main" id="{C2201B4A-A98C-6477-4FA4-0E2666E90944}"/>
              </a:ext>
            </a:extLst>
          </p:cNvPr>
          <p:cNvSpPr txBox="1"/>
          <p:nvPr/>
        </p:nvSpPr>
        <p:spPr>
          <a:xfrm>
            <a:off x="3743666" y="2427008"/>
            <a:ext cx="156721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ea typeface="Cambria"/>
              </a:rPr>
              <a:t>Class Teacher</a:t>
            </a:r>
            <a:endParaRPr lang="en-US" dirty="0">
              <a:ea typeface="Cambria"/>
              <a:cs typeface="Calibri"/>
            </a:endParaRPr>
          </a:p>
        </p:txBody>
      </p:sp>
      <p:sp>
        <p:nvSpPr>
          <p:cNvPr id="12" name="TextBox 11">
            <a:extLst>
              <a:ext uri="{FF2B5EF4-FFF2-40B4-BE49-F238E27FC236}">
                <a16:creationId xmlns:a16="http://schemas.microsoft.com/office/drawing/2014/main" id="{989A7614-C17C-8238-47D5-172011417DBC}"/>
              </a:ext>
            </a:extLst>
          </p:cNvPr>
          <p:cNvSpPr txBox="1"/>
          <p:nvPr/>
        </p:nvSpPr>
        <p:spPr>
          <a:xfrm>
            <a:off x="5530086" y="3187029"/>
            <a:ext cx="266969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ea typeface="Cambria"/>
              </a:rPr>
              <a:t>Key Stage Leaders</a:t>
            </a:r>
          </a:p>
          <a:p>
            <a:pPr algn="ctr"/>
            <a:r>
              <a:rPr lang="en-US" sz="1400" dirty="0">
                <a:cs typeface="Calibri" panose="020F0502020204030204"/>
              </a:rPr>
              <a:t>(KS1 </a:t>
            </a:r>
            <a:r>
              <a:rPr lang="en-US" sz="1400" dirty="0" err="1">
                <a:cs typeface="Calibri" panose="020F0502020204030204"/>
              </a:rPr>
              <a:t>Mr</a:t>
            </a:r>
            <a:r>
              <a:rPr lang="en-US" sz="1400" dirty="0">
                <a:cs typeface="Calibri" panose="020F0502020204030204"/>
              </a:rPr>
              <a:t> </a:t>
            </a:r>
            <a:r>
              <a:rPr lang="en-US" sz="1400" dirty="0" err="1">
                <a:cs typeface="Calibri" panose="020F0502020204030204"/>
              </a:rPr>
              <a:t>Sudell</a:t>
            </a:r>
            <a:r>
              <a:rPr lang="en-US" sz="1400" dirty="0">
                <a:cs typeface="Calibri" panose="020F0502020204030204"/>
              </a:rPr>
              <a:t>, KS2 Miss Clarke)</a:t>
            </a:r>
          </a:p>
        </p:txBody>
      </p:sp>
      <p:sp>
        <p:nvSpPr>
          <p:cNvPr id="13" name="TextBox 12">
            <a:extLst>
              <a:ext uri="{FF2B5EF4-FFF2-40B4-BE49-F238E27FC236}">
                <a16:creationId xmlns:a16="http://schemas.microsoft.com/office/drawing/2014/main" id="{5512B806-B483-7F92-CE30-C9D1B0D54C84}"/>
              </a:ext>
            </a:extLst>
          </p:cNvPr>
          <p:cNvSpPr txBox="1"/>
          <p:nvPr/>
        </p:nvSpPr>
        <p:spPr>
          <a:xfrm>
            <a:off x="7564523" y="4090362"/>
            <a:ext cx="192366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ea typeface="Cambria"/>
                <a:cs typeface="Calibri"/>
              </a:rPr>
              <a:t>Deputy Head</a:t>
            </a:r>
          </a:p>
          <a:p>
            <a:pPr algn="ctr"/>
            <a:r>
              <a:rPr lang="en-US" sz="1400" dirty="0" err="1">
                <a:cs typeface="Calibri"/>
              </a:rPr>
              <a:t>Mrs</a:t>
            </a:r>
            <a:r>
              <a:rPr lang="en-US" sz="1400" dirty="0">
                <a:cs typeface="Calibri"/>
              </a:rPr>
              <a:t> Duffy</a:t>
            </a:r>
            <a:endParaRPr lang="en-US" sz="1400" dirty="0"/>
          </a:p>
        </p:txBody>
      </p:sp>
      <p:sp>
        <p:nvSpPr>
          <p:cNvPr id="14" name="TextBox 13">
            <a:extLst>
              <a:ext uri="{FF2B5EF4-FFF2-40B4-BE49-F238E27FC236}">
                <a16:creationId xmlns:a16="http://schemas.microsoft.com/office/drawing/2014/main" id="{60D84C34-8708-2AC3-1171-C1006391E019}"/>
              </a:ext>
            </a:extLst>
          </p:cNvPr>
          <p:cNvSpPr txBox="1"/>
          <p:nvPr/>
        </p:nvSpPr>
        <p:spPr>
          <a:xfrm>
            <a:off x="9210331" y="4993695"/>
            <a:ext cx="21468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ea typeface="Cambria"/>
                <a:cs typeface="Calibri"/>
              </a:rPr>
              <a:t>Head Teacher</a:t>
            </a:r>
            <a:endParaRPr lang="en-US" sz="1100" dirty="0">
              <a:cs typeface="Calibri" panose="020F0502020204030204"/>
            </a:endParaRPr>
          </a:p>
        </p:txBody>
      </p:sp>
      <p:sp>
        <p:nvSpPr>
          <p:cNvPr id="17" name="Bent Up Arrow 16">
            <a:extLst>
              <a:ext uri="{FF2B5EF4-FFF2-40B4-BE49-F238E27FC236}">
                <a16:creationId xmlns:a16="http://schemas.microsoft.com/office/drawing/2014/main" id="{F5868D08-C842-C970-6CC5-0CF0C9F4F238}"/>
              </a:ext>
            </a:extLst>
          </p:cNvPr>
          <p:cNvSpPr/>
          <p:nvPr/>
        </p:nvSpPr>
        <p:spPr>
          <a:xfrm rot="5400000">
            <a:off x="4768153" y="2611565"/>
            <a:ext cx="646332" cy="1128093"/>
          </a:xfrm>
          <a:prstGeom prst="bentUpArrow">
            <a:avLst>
              <a:gd name="adj1" fmla="val 25000"/>
              <a:gd name="adj2" fmla="val 22693"/>
              <a:gd name="adj3" fmla="val 419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Bent Up Arrow 17">
            <a:extLst>
              <a:ext uri="{FF2B5EF4-FFF2-40B4-BE49-F238E27FC236}">
                <a16:creationId xmlns:a16="http://schemas.microsoft.com/office/drawing/2014/main" id="{9A19E9C9-8E36-C96E-460E-4D5BE06734BD}"/>
              </a:ext>
            </a:extLst>
          </p:cNvPr>
          <p:cNvSpPr/>
          <p:nvPr/>
        </p:nvSpPr>
        <p:spPr>
          <a:xfrm rot="5400000">
            <a:off x="6927887" y="3530924"/>
            <a:ext cx="646332" cy="1128093"/>
          </a:xfrm>
          <a:prstGeom prst="bentUpArrow">
            <a:avLst>
              <a:gd name="adj1" fmla="val 25000"/>
              <a:gd name="adj2" fmla="val 22693"/>
              <a:gd name="adj3" fmla="val 419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ent Up Arrow 18">
            <a:extLst>
              <a:ext uri="{FF2B5EF4-FFF2-40B4-BE49-F238E27FC236}">
                <a16:creationId xmlns:a16="http://schemas.microsoft.com/office/drawing/2014/main" id="{BE636D69-4966-551E-3AFE-B4F978C6ECDD}"/>
              </a:ext>
            </a:extLst>
          </p:cNvPr>
          <p:cNvSpPr/>
          <p:nvPr/>
        </p:nvSpPr>
        <p:spPr>
          <a:xfrm rot="5400000">
            <a:off x="8600974" y="4429649"/>
            <a:ext cx="646332" cy="1128093"/>
          </a:xfrm>
          <a:prstGeom prst="bentUpArrow">
            <a:avLst>
              <a:gd name="adj1" fmla="val 25000"/>
              <a:gd name="adj2" fmla="val 22693"/>
              <a:gd name="adj3" fmla="val 419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E634B33C-4505-2CF8-A7F1-56E3A4D10A93}"/>
              </a:ext>
            </a:extLst>
          </p:cNvPr>
          <p:cNvSpPr txBox="1"/>
          <p:nvPr/>
        </p:nvSpPr>
        <p:spPr>
          <a:xfrm>
            <a:off x="4670640" y="6017665"/>
            <a:ext cx="4877682" cy="369332"/>
          </a:xfrm>
          <a:prstGeom prst="rect">
            <a:avLst/>
          </a:prstGeom>
          <a:noFill/>
        </p:spPr>
        <p:txBody>
          <a:bodyPr wrap="none" lIns="91440" tIns="45720" rIns="91440" bIns="45720" rtlCol="0" anchor="t">
            <a:spAutoFit/>
          </a:bodyPr>
          <a:lstStyle/>
          <a:p>
            <a:r>
              <a:rPr lang="en-US" dirty="0"/>
              <a:t>If the issue concerns SEND our SENCo is </a:t>
            </a:r>
            <a:r>
              <a:rPr lang="en-US" dirty="0" err="1"/>
              <a:t>Mrs</a:t>
            </a:r>
            <a:r>
              <a:rPr lang="en-US" dirty="0"/>
              <a:t> Duffy</a:t>
            </a:r>
          </a:p>
        </p:txBody>
      </p:sp>
    </p:spTree>
    <p:extLst>
      <p:ext uri="{BB962C8B-B14F-4D97-AF65-F5344CB8AC3E}">
        <p14:creationId xmlns:p14="http://schemas.microsoft.com/office/powerpoint/2010/main" val="1472097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4A222-BD97-D310-0109-4E8DC727D3C6}"/>
              </a:ext>
            </a:extLst>
          </p:cNvPr>
          <p:cNvSpPr/>
          <p:nvPr/>
        </p:nvSpPr>
        <p:spPr>
          <a:xfrm>
            <a:off x="9756913" y="0"/>
            <a:ext cx="243508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F40A91A-DF4B-B4D3-0DF8-916ED53957A3}"/>
              </a:ext>
            </a:extLst>
          </p:cNvPr>
          <p:cNvSpPr txBox="1"/>
          <p:nvPr/>
        </p:nvSpPr>
        <p:spPr>
          <a:xfrm>
            <a:off x="4969566" y="0"/>
            <a:ext cx="4691541" cy="769441"/>
          </a:xfrm>
          <a:prstGeom prst="rect">
            <a:avLst/>
          </a:prstGeom>
          <a:noFill/>
        </p:spPr>
        <p:txBody>
          <a:bodyPr wrap="none" rtlCol="0">
            <a:spAutoFit/>
          </a:bodyPr>
          <a:lstStyle/>
          <a:p>
            <a:r>
              <a:rPr lang="en-US" sz="4400" dirty="0"/>
              <a:t>Celebrating Success</a:t>
            </a:r>
          </a:p>
        </p:txBody>
      </p:sp>
      <p:sp>
        <p:nvSpPr>
          <p:cNvPr id="6" name="TextBox 5">
            <a:extLst>
              <a:ext uri="{FF2B5EF4-FFF2-40B4-BE49-F238E27FC236}">
                <a16:creationId xmlns:a16="http://schemas.microsoft.com/office/drawing/2014/main" id="{ACD1D42F-E4BE-E1A0-B61C-B929F9AF695F}"/>
              </a:ext>
            </a:extLst>
          </p:cNvPr>
          <p:cNvSpPr txBox="1"/>
          <p:nvPr/>
        </p:nvSpPr>
        <p:spPr>
          <a:xfrm>
            <a:off x="685801" y="1689652"/>
            <a:ext cx="8865704" cy="4247317"/>
          </a:xfrm>
          <a:prstGeom prst="rect">
            <a:avLst/>
          </a:prstGeom>
          <a:noFill/>
        </p:spPr>
        <p:txBody>
          <a:bodyPr wrap="square" rtlCol="0">
            <a:spAutoFit/>
          </a:bodyPr>
          <a:lstStyle/>
          <a:p>
            <a:r>
              <a:rPr lang="en-US" sz="2800" dirty="0"/>
              <a:t>We celebrate success and effort in many ways at </a:t>
            </a:r>
            <a:r>
              <a:rPr lang="en-US" sz="2800" dirty="0" err="1"/>
              <a:t>Kennington</a:t>
            </a:r>
            <a:r>
              <a:rPr lang="en-US" sz="2800" dirty="0"/>
              <a:t>. These include:</a:t>
            </a:r>
          </a:p>
          <a:p>
            <a:endParaRPr lang="en-US" sz="2800" dirty="0"/>
          </a:p>
          <a:p>
            <a:pPr marL="285750" indent="-285750">
              <a:buFont typeface="Arial" panose="020B0604020202020204" pitchFamily="34" charset="0"/>
              <a:buChar char="•"/>
            </a:pPr>
            <a:r>
              <a:rPr lang="en-US" sz="2800" dirty="0"/>
              <a:t>Certificates</a:t>
            </a:r>
          </a:p>
          <a:p>
            <a:pPr marL="285750" indent="-285750">
              <a:buFont typeface="Arial" panose="020B0604020202020204" pitchFamily="34" charset="0"/>
              <a:buChar char="•"/>
            </a:pPr>
            <a:r>
              <a:rPr lang="en-US" sz="2800" dirty="0"/>
              <a:t>Dojos</a:t>
            </a:r>
          </a:p>
          <a:p>
            <a:pPr marL="285750" indent="-285750">
              <a:buFont typeface="Arial" panose="020B0604020202020204" pitchFamily="34" charset="0"/>
              <a:buChar char="•"/>
            </a:pPr>
            <a:r>
              <a:rPr lang="en-US" sz="2800" dirty="0"/>
              <a:t>Verbal Praise</a:t>
            </a:r>
          </a:p>
          <a:p>
            <a:pPr marL="285750" indent="-285750">
              <a:buFont typeface="Arial" panose="020B0604020202020204" pitchFamily="34" charset="0"/>
              <a:buChar char="•"/>
            </a:pPr>
            <a:r>
              <a:rPr lang="en-US" sz="2800" dirty="0"/>
              <a:t>Awards Assemblies</a:t>
            </a:r>
          </a:p>
          <a:p>
            <a:pPr marL="285750" indent="-285750">
              <a:buFont typeface="Arial" panose="020B0604020202020204" pitchFamily="34" charset="0"/>
              <a:buChar char="•"/>
            </a:pPr>
            <a:r>
              <a:rPr lang="en-US" sz="2800" dirty="0"/>
              <a:t>Book Tokens for the Book Machine</a:t>
            </a:r>
          </a:p>
          <a:p>
            <a:pPr marL="285750" indent="-285750">
              <a:buFont typeface="Arial" panose="020B0604020202020204" pitchFamily="34" charset="0"/>
              <a:buChar char="•"/>
            </a:pPr>
            <a:r>
              <a:rPr lang="en-US" sz="2800" dirty="0"/>
              <a:t>Postcards home</a:t>
            </a:r>
          </a:p>
          <a:p>
            <a:endParaRPr lang="en-US" dirty="0"/>
          </a:p>
        </p:txBody>
      </p:sp>
    </p:spTree>
    <p:extLst>
      <p:ext uri="{BB962C8B-B14F-4D97-AF65-F5344CB8AC3E}">
        <p14:creationId xmlns:p14="http://schemas.microsoft.com/office/powerpoint/2010/main" val="38805439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BB3D015-4950-7CC0-5E2E-618E742B5246}"/>
              </a:ext>
            </a:extLst>
          </p:cNvPr>
          <p:cNvSpPr/>
          <p:nvPr/>
        </p:nvSpPr>
        <p:spPr>
          <a:xfrm>
            <a:off x="0" y="5883966"/>
            <a:ext cx="12192000" cy="9740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823DD10-752F-7502-3B8D-AC66AD21ACE5}"/>
              </a:ext>
            </a:extLst>
          </p:cNvPr>
          <p:cNvSpPr txBox="1"/>
          <p:nvPr/>
        </p:nvSpPr>
        <p:spPr>
          <a:xfrm>
            <a:off x="3529207" y="1500808"/>
            <a:ext cx="5133585" cy="3662541"/>
          </a:xfrm>
          <a:prstGeom prst="rect">
            <a:avLst/>
          </a:prstGeom>
          <a:noFill/>
        </p:spPr>
        <p:txBody>
          <a:bodyPr wrap="none" rtlCol="0">
            <a:spAutoFit/>
          </a:bodyPr>
          <a:lstStyle/>
          <a:p>
            <a:pPr algn="ctr"/>
            <a:r>
              <a:rPr lang="en-US" sz="6600" dirty="0"/>
              <a:t>Any Questions</a:t>
            </a:r>
          </a:p>
          <a:p>
            <a:pPr algn="ctr"/>
            <a:r>
              <a:rPr lang="en-US" sz="16600" dirty="0"/>
              <a:t>?</a:t>
            </a:r>
          </a:p>
        </p:txBody>
      </p:sp>
    </p:spTree>
    <p:extLst>
      <p:ext uri="{BB962C8B-B14F-4D97-AF65-F5344CB8AC3E}">
        <p14:creationId xmlns:p14="http://schemas.microsoft.com/office/powerpoint/2010/main" val="9443773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7D181-8C1B-7628-4FF0-921E9548FB7E}"/>
              </a:ext>
            </a:extLst>
          </p:cNvPr>
          <p:cNvSpPr/>
          <p:nvPr/>
        </p:nvSpPr>
        <p:spPr>
          <a:xfrm>
            <a:off x="0" y="0"/>
            <a:ext cx="547646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73D9E3A-2CDF-72B8-5258-6D599F052637}"/>
              </a:ext>
            </a:extLst>
          </p:cNvPr>
          <p:cNvSpPr txBox="1">
            <a:spLocks/>
          </p:cNvSpPr>
          <p:nvPr/>
        </p:nvSpPr>
        <p:spPr>
          <a:xfrm>
            <a:off x="305627" y="488602"/>
            <a:ext cx="4865205" cy="5406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u="sng" dirty="0">
                <a:solidFill>
                  <a:schemeClr val="bg1"/>
                </a:solidFill>
                <a:latin typeface="+mn-lt"/>
                <a:ea typeface="Cambria"/>
              </a:rPr>
              <a:t>Thank you for coming to meet us this afternoon and we look forward to a great year working together!</a:t>
            </a:r>
          </a:p>
        </p:txBody>
      </p:sp>
      <p:pic>
        <p:nvPicPr>
          <p:cNvPr id="2" name="Picture 2" descr="Kennington Primary School">
            <a:extLst>
              <a:ext uri="{FF2B5EF4-FFF2-40B4-BE49-F238E27FC236}">
                <a16:creationId xmlns:a16="http://schemas.microsoft.com/office/drawing/2014/main" id="{44D7C019-A2BE-38B9-13C0-515BE4AF78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7688"/>
          <a:stretch/>
        </p:blipFill>
        <p:spPr bwMode="auto">
          <a:xfrm>
            <a:off x="5958701" y="504027"/>
            <a:ext cx="5927672" cy="5849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7057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422</TotalTime>
  <Words>1490</Words>
  <Application>Microsoft Office PowerPoint</Application>
  <PresentationFormat>Widescreen</PresentationFormat>
  <Paragraphs>118</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Pupil, family and teacher partnerships</vt:lpstr>
      <vt:lpstr>PowerPoint Presentation</vt:lpstr>
      <vt:lpstr>PowerPoint Presentation</vt:lpstr>
      <vt:lpstr>Examples of Reading Journals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PGL Centres</vt:lpstr>
      <vt:lpstr>What will we be doing? Multi-activity Adventure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Pritchard , Thomas (T0077677)</dc:creator>
  <cp:lastModifiedBy>Rebecca Clarke</cp:lastModifiedBy>
  <cp:revision>89</cp:revision>
  <dcterms:created xsi:type="dcterms:W3CDTF">2022-09-04T13:03:29Z</dcterms:created>
  <dcterms:modified xsi:type="dcterms:W3CDTF">2026-10-07T13:32:59Z</dcterms:modified>
</cp:coreProperties>
</file>