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61" r:id="rId5"/>
    <p:sldId id="259" r:id="rId6"/>
    <p:sldId id="260" r:id="rId7"/>
    <p:sldId id="271" r:id="rId8"/>
    <p:sldId id="274" r:id="rId9"/>
    <p:sldId id="262" r:id="rId10"/>
    <p:sldId id="263" r:id="rId11"/>
    <p:sldId id="265" r:id="rId12"/>
    <p:sldId id="269" r:id="rId13"/>
    <p:sldId id="267" r:id="rId14"/>
    <p:sldId id="268" r:id="rId15"/>
    <p:sldId id="264" r:id="rId16"/>
    <p:sldId id="270" r:id="rId17"/>
    <p:sldId id="273"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1919"/>
    <a:srgbClr val="F3D7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187CA4-EB45-457C-DF8B-F4D4AB0EE373}" v="114" dt="2026-10-08T12:15:09.025"/>
    <p1510:client id="{71D62220-F93A-A5B3-EA83-964CEC2BF7DE}" v="24" dt="2026-10-08T12:25:46.7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p:cViewPr>
        <p:scale>
          <a:sx n="33" d="100"/>
          <a:sy n="33" d="100"/>
        </p:scale>
        <p:origin x="2154" y="9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54F3-0982-78FE-6A71-83CE9AC6C5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90FC5E-B59B-D288-97D9-E7C236CF8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B72927C-5CDC-04FF-D6FD-28E3276FA923}"/>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BFDB1941-E3C6-502D-CB27-721E6B69C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F53EF-E3EF-58BD-550D-07AF03A5D30D}"/>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05250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5FEE-1242-6C3C-81BC-C4E1F544E7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D07C92-7034-E6F8-3F30-3D4EAFC035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918F02-A23D-2D91-62B3-6930902C956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6DE81CBA-2FAF-C1C2-13C6-D07ADD01E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34D00-E87F-0E8A-1511-F71171D4A67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2014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B6A2-1A74-02D6-5435-B9F533CE1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C8C2A85-F538-FAC0-4F43-2CB83AC1E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9B7AB-4114-76F7-224D-9B3BDB2E014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2678B2A5-6960-C343-89A2-63B4A7FBB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D8E93-EA02-CC4D-A5E7-D26991FA665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0831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2BCE-4C98-AFFD-7E8D-1868D8AA75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B7633-AA4B-DBD0-120A-47A99F026C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C85264-33B5-C298-7695-AA2479F7C0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90E9BD-14C9-33F0-1E79-86A8E36168D1}"/>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9F008BD1-2EB3-08BA-A846-A593A60A4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CDBD3-F9EF-7AD7-9052-5E74BD06EA6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4515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4107-A33D-88D3-3C57-4A1192E792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4B094E-EE60-9041-3ECB-A557793B6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D904AC-FA79-8F6A-57AD-369254447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9C1A80-243B-BC93-F617-A6AE755B5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F93D43-E208-2AF0-82A7-2E0A9E079F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16A5A2-52F7-5463-B287-CEC418EA1B7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8" name="Footer Placeholder 7">
            <a:extLst>
              <a:ext uri="{FF2B5EF4-FFF2-40B4-BE49-F238E27FC236}">
                <a16:creationId xmlns:a16="http://schemas.microsoft.com/office/drawing/2014/main" id="{865BF99D-B514-A5E2-2864-1AED2B02C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09051-D119-4930-4E6B-7D7ACAF91298}"/>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40929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978-61B7-F095-1B2F-EF0204C706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0933AE-AD68-1F5E-FFBB-4454F5165BB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4" name="Footer Placeholder 3">
            <a:extLst>
              <a:ext uri="{FF2B5EF4-FFF2-40B4-BE49-F238E27FC236}">
                <a16:creationId xmlns:a16="http://schemas.microsoft.com/office/drawing/2014/main" id="{E5D1B04F-4276-C977-9BB4-D14FF4688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74C6F-1C3B-EE86-C90E-A1146ACF32E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3455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7E187-2E5D-FCA3-8A7B-8EB3CD243998}"/>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3" name="Footer Placeholder 2">
            <a:extLst>
              <a:ext uri="{FF2B5EF4-FFF2-40B4-BE49-F238E27FC236}">
                <a16:creationId xmlns:a16="http://schemas.microsoft.com/office/drawing/2014/main" id="{6BFEB1A8-0E30-31CB-11B5-841C7FC0BB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6B4B7-5A1C-06B7-D0A7-C8D78244A7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72631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1245-7F55-7AB4-53E3-6FA2C5EB57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6A3CAD6-9706-3099-15ED-1BE2E32C7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491CFC8-CCAE-7060-2A04-D64194619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186B96-172F-65DC-9194-BB164EFF2B2D}"/>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EB12EAD1-DC85-266F-B504-69BF3DB3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BDA25-D308-1ADE-E6F0-894DA8F627D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530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1743-301F-C862-E46D-04C5BE923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1E7C068-67D7-A45F-A38D-9CFCEFF6A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0A3BF-7847-3251-F3B1-953B1AA56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55B3F8-49BC-9F72-A043-980BF30B1FE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8B84E48B-1FBB-FADD-DC01-4E858D5DB8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28398-96B6-A32C-061D-D0D4386C1046}"/>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06793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B4A1-E66A-46E2-5896-2148711CFB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E124B1-0A51-69AC-530E-E84A2E702D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B40260-D877-B285-A53A-F190124FFF9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526614F1-FB4F-9B72-B877-396381369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C4372-401C-27F4-DE71-F40F2E71135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91915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96FB8-9C5C-8EEE-025B-39E514DF3F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570392-5B9B-B87B-B1F3-7D1BC8ABD0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F0D5C2-48FE-A8BC-DA80-D1546B19AF6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491E0509-165B-B0C9-64E4-93EE09D0F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5FC45-7048-B174-31BF-881D4657AEFA}"/>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24014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3F962-A5FA-200B-FC7C-90380878E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70019-809D-C0BC-DD33-401F3CE91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050EFE-DDE7-E8D6-473F-3E8050C8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D3EEA13B-5A93-06FC-C68D-AD4F8A97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E9FFD-1657-FFE9-1699-F963B6C04A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64801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258045"/>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solidFill>
                  <a:schemeClr val="bg1"/>
                </a:solidFill>
                <a:latin typeface="+mn-lt"/>
                <a:ea typeface="Cambria"/>
                <a:cs typeface="Calibri Light"/>
              </a:rPr>
              <a:t>Meet The Teacher Session</a:t>
            </a:r>
            <a:endParaRPr lang="en-US" sz="4800" b="1" u="sng">
              <a:solidFill>
                <a:schemeClr val="bg1"/>
              </a:solidFill>
              <a:latin typeface="+mn-lt"/>
              <a:ea typeface="Cambria"/>
              <a:cs typeface="Calibri"/>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492262" y="2435947"/>
            <a:ext cx="4501083" cy="299322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chemeClr val="bg1"/>
                </a:solidFill>
                <a:ea typeface="Cambria"/>
                <a:cs typeface="Calibri"/>
              </a:rPr>
              <a:t>Welcome to </a:t>
            </a:r>
            <a:r>
              <a:rPr lang="en-US" sz="3200" b="1" dirty="0">
                <a:solidFill>
                  <a:schemeClr val="bg1"/>
                </a:solidFill>
                <a:ea typeface="Cambria"/>
                <a:cs typeface="Calibri"/>
              </a:rPr>
              <a:t>Beech Class</a:t>
            </a:r>
            <a:br>
              <a:rPr lang="en-US" sz="3200" dirty="0">
                <a:solidFill>
                  <a:schemeClr val="bg1"/>
                </a:solidFill>
                <a:cs typeface="Calibri"/>
              </a:rPr>
            </a:br>
            <a:endParaRPr lang="en-US" sz="3200">
              <a:solidFill>
                <a:schemeClr val="bg1"/>
              </a:solidFill>
              <a:ea typeface="Calibri"/>
              <a:cs typeface="Calibri"/>
            </a:endParaRPr>
          </a:p>
          <a:p>
            <a:pPr marL="0" indent="0" algn="ctr">
              <a:buNone/>
            </a:pPr>
            <a:r>
              <a:rPr lang="en-US" sz="3200">
                <a:solidFill>
                  <a:schemeClr val="bg1"/>
                </a:solidFill>
                <a:cs typeface="Calibri"/>
              </a:rPr>
              <a:t>Class Teacher:</a:t>
            </a:r>
            <a:endParaRPr lang="en-US" sz="3200">
              <a:solidFill>
                <a:schemeClr val="bg1"/>
              </a:solidFill>
              <a:ea typeface="Calibri"/>
              <a:cs typeface="Calibri"/>
            </a:endParaRPr>
          </a:p>
          <a:p>
            <a:pPr marL="0" indent="0" algn="ctr">
              <a:buNone/>
            </a:pPr>
            <a:r>
              <a:rPr lang="en-US" sz="3200">
                <a:solidFill>
                  <a:schemeClr val="bg1"/>
                </a:solidFill>
                <a:cs typeface="Calibri"/>
              </a:rPr>
              <a:t>Miss </a:t>
            </a:r>
            <a:r>
              <a:rPr lang="en-US" sz="3200" dirty="0">
                <a:solidFill>
                  <a:schemeClr val="bg1"/>
                </a:solidFill>
                <a:cs typeface="Calibri"/>
              </a:rPr>
              <a:t>Mitchell</a:t>
            </a:r>
            <a:endParaRPr lang="en-US" sz="3200">
              <a:solidFill>
                <a:schemeClr val="bg1"/>
              </a:solidFill>
              <a:ea typeface="Calibri"/>
              <a:cs typeface="Calibri"/>
            </a:endParaRPr>
          </a:p>
          <a:p>
            <a:pPr marL="0" indent="0" algn="ctr">
              <a:buNone/>
            </a:pPr>
            <a:endParaRPr lang="en-US" sz="3200" dirty="0">
              <a:solidFill>
                <a:schemeClr val="bg1"/>
              </a:solidFill>
              <a:ea typeface="Calibri"/>
              <a:cs typeface="Calibri"/>
            </a:endParaRPr>
          </a:p>
          <a:p>
            <a:pPr marL="0" indent="0" algn="ctr">
              <a:buNone/>
            </a:pPr>
            <a:r>
              <a:rPr lang="en-US" sz="3200" dirty="0">
                <a:solidFill>
                  <a:schemeClr val="bg1"/>
                </a:solidFill>
                <a:ea typeface="Cambria"/>
                <a:cs typeface="Calibri"/>
              </a:rPr>
              <a:t>Supported by:  </a:t>
            </a:r>
            <a:br>
              <a:rPr lang="en-US" sz="3200" dirty="0">
                <a:solidFill>
                  <a:schemeClr val="bg1"/>
                </a:solidFill>
                <a:ea typeface="Cambria"/>
                <a:cs typeface="Calibri"/>
              </a:rPr>
            </a:br>
            <a:r>
              <a:rPr lang="en-US" sz="3200" dirty="0" err="1">
                <a:solidFill>
                  <a:schemeClr val="bg1"/>
                </a:solidFill>
                <a:ea typeface="Cambria"/>
                <a:cs typeface="Calibri"/>
              </a:rPr>
              <a:t>Mrs</a:t>
            </a:r>
            <a:r>
              <a:rPr lang="en-US" sz="3200" dirty="0">
                <a:solidFill>
                  <a:schemeClr val="bg1"/>
                </a:solidFill>
                <a:ea typeface="Cambria"/>
                <a:cs typeface="Calibri"/>
              </a:rPr>
              <a:t> Hussain</a:t>
            </a:r>
            <a:endParaRPr lang="en-US" sz="3200">
              <a:solidFill>
                <a:schemeClr val="bg1"/>
              </a:solidFill>
              <a:latin typeface="Calibri"/>
              <a:ea typeface="Cambria"/>
              <a:cs typeface="Calibri"/>
            </a:endParaRPr>
          </a:p>
        </p:txBody>
      </p:sp>
      <p:pic>
        <p:nvPicPr>
          <p:cNvPr id="1026"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417"/>
          <a:stretch/>
        </p:blipFill>
        <p:spPr bwMode="auto">
          <a:xfrm>
            <a:off x="6910336" y="726588"/>
            <a:ext cx="3649509" cy="35713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l="32846" r="2106"/>
          <a:stretch/>
        </p:blipFill>
        <p:spPr bwMode="auto">
          <a:xfrm>
            <a:off x="6042124" y="4009626"/>
            <a:ext cx="5810864" cy="284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182750"/>
            <a:ext cx="6236208" cy="3660185"/>
          </a:xfrm>
          <a:prstGeom prst="rect">
            <a:avLst/>
          </a:prstGeom>
        </p:spPr>
      </p:pic>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all 3 </a:t>
            </a:r>
            <a:r>
              <a:rPr lang="en-US" sz="4000">
                <a:ea typeface="Cambria"/>
                <a:cs typeface="Calibri"/>
              </a:rPr>
              <a:t>work well</a:t>
            </a:r>
            <a:r>
              <a:rPr lang="en-US" sz="4000" dirty="0">
                <a:ea typeface="Cambria"/>
                <a:cs typeface="Calibri"/>
              </a:rPr>
              <a:t> together. </a:t>
            </a:r>
          </a:p>
          <a:p>
            <a:pPr marL="0" indent="0">
              <a:buNone/>
            </a:pPr>
            <a:endParaRPr lang="en-US" sz="2200" dirty="0">
              <a:latin typeface="Cambria"/>
              <a:ea typeface="Cambria"/>
              <a:cs typeface="Calibri"/>
            </a:endParaRPr>
          </a:p>
        </p:txBody>
      </p:sp>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381539"/>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400" dirty="0"/>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0" y="3278"/>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656109" y="948266"/>
            <a:ext cx="8100060" cy="649605"/>
          </a:xfrm>
          <a:prstGeom prst="rect">
            <a:avLst/>
          </a:prstGeom>
          <a:noFill/>
        </p:spPr>
        <p:txBody>
          <a:bodyPr wrap="square" lIns="91440" tIns="45720" rIns="91440" bIns="45720" anchor="t">
            <a:spAutoFit/>
          </a:bodyPr>
          <a:lstStyle/>
          <a:p>
            <a:r>
              <a:rPr lang="en-US" sz="1800" kern="1200" dirty="0">
                <a:solidFill>
                  <a:srgbClr val="000000"/>
                </a:solidFill>
                <a:effectLst/>
                <a:latin typeface="Calibri"/>
                <a:ea typeface="Calibri"/>
                <a:cs typeface="Times New Roman"/>
              </a:rPr>
              <a:t>Children can arrive </a:t>
            </a:r>
            <a:r>
              <a:rPr lang="en-US" sz="1800" b="1" kern="1200" dirty="0">
                <a:solidFill>
                  <a:srgbClr val="000000"/>
                </a:solidFill>
                <a:effectLst/>
                <a:latin typeface="Calibri"/>
                <a:ea typeface="Calibri"/>
                <a:cs typeface="Times New Roman"/>
              </a:rPr>
              <a:t>from 8:35am</a:t>
            </a:r>
            <a:r>
              <a:rPr lang="en-US" dirty="0">
                <a:solidFill>
                  <a:srgbClr val="000000"/>
                </a:solidFill>
                <a:latin typeface="Calibri"/>
                <a:ea typeface="Calibri"/>
                <a:cs typeface="Times New Roman"/>
              </a:rPr>
              <a:t>. D</a:t>
            </a:r>
            <a:r>
              <a:rPr lang="en-US" sz="1800" kern="1200" dirty="0">
                <a:solidFill>
                  <a:srgbClr val="000000"/>
                </a:solidFill>
                <a:effectLst/>
                <a:latin typeface="Calibri"/>
                <a:ea typeface="Calibri"/>
                <a:cs typeface="Times New Roman"/>
              </a:rPr>
              <a:t>oors will be locked at </a:t>
            </a:r>
            <a:r>
              <a:rPr lang="en-US" dirty="0">
                <a:solidFill>
                  <a:srgbClr val="000000"/>
                </a:solidFill>
                <a:latin typeface="Calibri"/>
                <a:ea typeface="Calibri"/>
                <a:cs typeface="Times New Roman"/>
              </a:rPr>
              <a:t>8:55am</a:t>
            </a:r>
            <a:r>
              <a:rPr lang="en-US" sz="1800" kern="1200" dirty="0">
                <a:solidFill>
                  <a:srgbClr val="000000"/>
                </a:solidFill>
                <a:effectLst/>
                <a:latin typeface="Calibri"/>
                <a:ea typeface="Calibri"/>
                <a:cs typeface="Times New Roman"/>
              </a:rPr>
              <a:t>. </a:t>
            </a:r>
            <a:br>
              <a:rPr lang="en-US" sz="1800" kern="1200" dirty="0">
                <a:effectLst/>
                <a:latin typeface="Calibri" panose="020F0502020204030204" pitchFamily="34" charset="0"/>
                <a:ea typeface="Calibri" panose="020F0502020204030204" pitchFamily="34" charset="0"/>
                <a:cs typeface="Times New Roman" panose="02020603050405020304" pitchFamily="18" charset="0"/>
              </a:rPr>
            </a:br>
            <a:r>
              <a:rPr lang="en-US" dirty="0">
                <a:solidFill>
                  <a:srgbClr val="000000"/>
                </a:solidFill>
                <a:latin typeface="Calibri"/>
                <a:ea typeface="Calibri"/>
                <a:cs typeface="Times New Roman"/>
              </a:rPr>
              <a:t>D</a:t>
            </a:r>
            <a:r>
              <a:rPr lang="en-US" sz="1800" kern="1200" dirty="0">
                <a:solidFill>
                  <a:srgbClr val="000000"/>
                </a:solidFill>
                <a:effectLst/>
                <a:latin typeface="Calibri"/>
                <a:ea typeface="Calibri"/>
                <a:cs typeface="Times New Roman"/>
              </a:rPr>
              <a:t>uring this time children have the opportunity to practice and consolidate skills.</a:t>
            </a:r>
            <a:endParaRPr lang="en-GB" sz="1200" dirty="0">
              <a:effectLst/>
              <a:latin typeface="Calibri"/>
              <a:ea typeface="Calibri"/>
              <a:cs typeface="Times New Roman"/>
            </a:endParaRPr>
          </a:p>
        </p:txBody>
      </p:sp>
      <p:sp>
        <p:nvSpPr>
          <p:cNvPr id="22" name="TextBox 9">
            <a:extLst>
              <a:ext uri="{FF2B5EF4-FFF2-40B4-BE49-F238E27FC236}">
                <a16:creationId xmlns:a16="http://schemas.microsoft.com/office/drawing/2014/main" id="{FA8356B8-D8A3-8D7A-9D5D-B8FDAB2F8841}"/>
              </a:ext>
            </a:extLst>
          </p:cNvPr>
          <p:cNvSpPr txBox="1"/>
          <p:nvPr/>
        </p:nvSpPr>
        <p:spPr>
          <a:xfrm>
            <a:off x="2656109" y="1958762"/>
            <a:ext cx="9451975" cy="928370"/>
          </a:xfrm>
          <a:prstGeom prst="rect">
            <a:avLst/>
          </a:prstGeom>
          <a:noFill/>
        </p:spPr>
        <p:txBody>
          <a:bodyPr wrap="square">
            <a:spAutoFit/>
          </a:bodyPr>
          <a:lstStyle/>
          <a:p>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who are late and arrive after 8:35am could miss</a:t>
            </a:r>
            <a:r>
              <a:rPr lang="en-US" sz="1800" i="1"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up to</a:t>
            </a:r>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 minutes of learning each day – equating to an hour lost over the course of a week and 37 hours lost in a year. </a:t>
            </a:r>
            <a:b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unctuality is important at </a:t>
            </a:r>
            <a:r>
              <a:rPr lang="en-US" sz="1800" i="1"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Kennington</a:t>
            </a:r>
            <a:r>
              <a:rPr lang="en-US" sz="1800" i="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656109" y="3097425"/>
            <a:ext cx="6459855" cy="370205"/>
          </a:xfrm>
          <a:prstGeom prst="rect">
            <a:avLst/>
          </a:prstGeom>
          <a:noFill/>
        </p:spPr>
        <p:txBody>
          <a:bodyPr wrap="square" lIns="91440" tIns="45720" rIns="91440" bIns="45720" anchor="t">
            <a:spAutoFit/>
          </a:bodyPr>
          <a:lstStyle/>
          <a:p>
            <a:r>
              <a:rPr lang="en-US" sz="1800" kern="1200" dirty="0">
                <a:solidFill>
                  <a:srgbClr val="000000"/>
                </a:solidFill>
                <a:effectLst/>
                <a:latin typeface="Calibri"/>
                <a:ea typeface="Calibri"/>
                <a:cs typeface="Times New Roman"/>
              </a:rPr>
              <a:t>Formal teaching starts at </a:t>
            </a:r>
            <a:r>
              <a:rPr lang="en-US" b="1">
                <a:solidFill>
                  <a:srgbClr val="000000"/>
                </a:solidFill>
                <a:latin typeface="Calibri"/>
                <a:ea typeface="Calibri"/>
                <a:cs typeface="Times New Roman"/>
              </a:rPr>
              <a:t>8:55am</a:t>
            </a:r>
            <a:r>
              <a:rPr lang="en-US" sz="1800" kern="1200">
                <a:solidFill>
                  <a:srgbClr val="000000"/>
                </a:solidFill>
                <a:effectLst/>
                <a:latin typeface="Calibri"/>
                <a:ea typeface="Calibri"/>
                <a:cs typeface="Times New Roman"/>
              </a:rPr>
              <a:t>.   </a:t>
            </a:r>
            <a:endParaRPr lang="en-GB" sz="1200">
              <a:effectLst/>
              <a:latin typeface="Calibri"/>
              <a:ea typeface="Calibri"/>
              <a:cs typeface="Times New Roman"/>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656109" y="3830973"/>
            <a:ext cx="9004300" cy="646331"/>
          </a:xfrm>
          <a:prstGeom prst="rect">
            <a:avLst/>
          </a:prstGeom>
          <a:noFill/>
        </p:spPr>
        <p:txBody>
          <a:bodyPr wrap="square" lIns="91440" tIns="45720" rIns="91440" bIns="45720" anchor="t">
            <a:spAutoFit/>
          </a:bodyPr>
          <a:lstStyle/>
          <a:p>
            <a:r>
              <a:rPr lang="en-US" sz="1800" kern="1200" dirty="0">
                <a:solidFill>
                  <a:srgbClr val="000000"/>
                </a:solidFill>
                <a:effectLst/>
                <a:latin typeface="Calibri"/>
                <a:ea typeface="Calibri"/>
                <a:cs typeface="Times New Roman"/>
              </a:rPr>
              <a:t>PE is currently on </a:t>
            </a:r>
            <a:r>
              <a:rPr lang="en-US" b="1" dirty="0">
                <a:solidFill>
                  <a:srgbClr val="000000"/>
                </a:solidFill>
                <a:latin typeface="Calibri"/>
                <a:ea typeface="Calibri"/>
                <a:cs typeface="Times New Roman"/>
              </a:rPr>
              <a:t> Mondays </a:t>
            </a:r>
            <a:r>
              <a:rPr lang="en-US" dirty="0">
                <a:solidFill>
                  <a:srgbClr val="000000"/>
                </a:solidFill>
                <a:latin typeface="Calibri"/>
                <a:ea typeface="Calibri"/>
                <a:cs typeface="Times New Roman"/>
              </a:rPr>
              <a:t>and</a:t>
            </a:r>
            <a:r>
              <a:rPr lang="en-US" sz="1800" kern="1200" dirty="0">
                <a:solidFill>
                  <a:srgbClr val="000000"/>
                </a:solidFill>
                <a:effectLst/>
                <a:latin typeface="Calibri"/>
                <a:ea typeface="Calibri"/>
                <a:cs typeface="Times New Roman"/>
              </a:rPr>
              <a:t> </a:t>
            </a:r>
            <a:r>
              <a:rPr lang="en-US" b="1" dirty="0">
                <a:solidFill>
                  <a:srgbClr val="000000"/>
                </a:solidFill>
                <a:latin typeface="Calibri"/>
                <a:ea typeface="Calibri"/>
                <a:cs typeface="Times New Roman"/>
              </a:rPr>
              <a:t>Thursdays</a:t>
            </a:r>
            <a:r>
              <a:rPr lang="en-US" sz="1800" kern="1200" dirty="0">
                <a:solidFill>
                  <a:srgbClr val="000000"/>
                </a:solidFill>
                <a:effectLst/>
                <a:latin typeface="Calibri"/>
                <a:ea typeface="Calibri"/>
                <a:cs typeface="Times New Roman"/>
              </a:rPr>
              <a:t>. </a:t>
            </a:r>
            <a:br>
              <a:rPr lang="en-US" sz="1800" kern="12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a:ea typeface="Calibri"/>
                <a:cs typeface="Times New Roman"/>
              </a:rPr>
              <a:t>Please ensure children are in their PE kits on these days. </a:t>
            </a:r>
            <a:endParaRPr lang="en-GB" sz="1200" dirty="0">
              <a:effectLst/>
              <a:latin typeface="Calibri"/>
              <a:ea typeface="Calibri"/>
              <a:cs typeface="Times New Roman"/>
            </a:endParaRPr>
          </a:p>
        </p:txBody>
      </p:sp>
      <p:sp>
        <p:nvSpPr>
          <p:cNvPr id="28" name="TextBox 13">
            <a:extLst>
              <a:ext uri="{FF2B5EF4-FFF2-40B4-BE49-F238E27FC236}">
                <a16:creationId xmlns:a16="http://schemas.microsoft.com/office/drawing/2014/main" id="{C0AD813D-1545-E6A4-4AFC-960A20D7D8BE}"/>
              </a:ext>
            </a:extLst>
          </p:cNvPr>
          <p:cNvSpPr txBox="1"/>
          <p:nvPr/>
        </p:nvSpPr>
        <p:spPr>
          <a:xfrm>
            <a:off x="2656109" y="4841469"/>
            <a:ext cx="8338820" cy="3702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Water bottles can be brought in to school.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656109" y="5572565"/>
            <a:ext cx="8886707" cy="1200329"/>
          </a:xfrm>
          <a:prstGeom prst="rect">
            <a:avLst/>
          </a:prstGeom>
          <a:noFill/>
        </p:spPr>
        <p:txBody>
          <a:bodyPr wrap="square">
            <a:spAutoFit/>
          </a:bodyPr>
          <a:lstStyle/>
          <a:p>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nd of day collection: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Please wait on the infant playground. Children will line up along the wall near the hall.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the end of the day, we often have great things to tell our families so please feel relaxed if we call you over. It's more often than not to celebrate success! School finishes at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3:20pm</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6A56A6F-525B-A4BB-4325-A25FFE00E727}"/>
              </a:ext>
            </a:extLst>
          </p:cNvPr>
          <p:cNvSpPr txBox="1"/>
          <p:nvPr/>
        </p:nvSpPr>
        <p:spPr>
          <a:xfrm>
            <a:off x="2656109" y="17488"/>
            <a:ext cx="5499326" cy="769441"/>
          </a:xfrm>
          <a:prstGeom prst="rect">
            <a:avLst/>
          </a:prstGeom>
          <a:noFill/>
        </p:spPr>
        <p:txBody>
          <a:bodyPr wrap="none" rtlCol="0">
            <a:spAutoFit/>
          </a:bodyPr>
          <a:lstStyle/>
          <a:p>
            <a:r>
              <a:rPr lang="en-US" sz="4400" b="1" dirty="0"/>
              <a:t>For your information…</a:t>
            </a:r>
          </a:p>
        </p:txBody>
      </p:sp>
      <p:sp>
        <p:nvSpPr>
          <p:cNvPr id="10" name="TextBox 5">
            <a:extLst>
              <a:ext uri="{FF2B5EF4-FFF2-40B4-BE49-F238E27FC236}">
                <a16:creationId xmlns:a16="http://schemas.microsoft.com/office/drawing/2014/main" id="{4E3F9061-0449-FAAD-EA74-94F19A873212}"/>
              </a:ext>
            </a:extLst>
          </p:cNvPr>
          <p:cNvSpPr txBox="1"/>
          <p:nvPr/>
        </p:nvSpPr>
        <p:spPr>
          <a:xfrm>
            <a:off x="656212" y="948266"/>
            <a:ext cx="1889386" cy="369332"/>
          </a:xfrm>
          <a:prstGeom prst="rect">
            <a:avLst/>
          </a:prstGeom>
          <a:noFill/>
        </p:spPr>
        <p:txBody>
          <a:bodyPr wrap="square" lIns="91440" tIns="45720" rIns="91440" bIns="45720" anchor="t">
            <a:spAutoFit/>
          </a:bodyPr>
          <a:lstStyle/>
          <a:p>
            <a:r>
              <a:rPr lang="en-US" sz="1800" kern="1200">
                <a:solidFill>
                  <a:schemeClr val="bg1"/>
                </a:solidFill>
                <a:effectLst/>
                <a:latin typeface="Calibri"/>
                <a:ea typeface="Calibri"/>
                <a:cs typeface="Times New Roman"/>
              </a:rPr>
              <a:t>Start Times:</a:t>
            </a:r>
          </a:p>
        </p:txBody>
      </p:sp>
      <p:sp>
        <p:nvSpPr>
          <p:cNvPr id="11" name="TextBox 5">
            <a:extLst>
              <a:ext uri="{FF2B5EF4-FFF2-40B4-BE49-F238E27FC236}">
                <a16:creationId xmlns:a16="http://schemas.microsoft.com/office/drawing/2014/main" id="{4E3F9061-0449-FAAD-EA74-94F19A873212}"/>
              </a:ext>
            </a:extLst>
          </p:cNvPr>
          <p:cNvSpPr txBox="1"/>
          <p:nvPr/>
        </p:nvSpPr>
        <p:spPr>
          <a:xfrm>
            <a:off x="656212" y="3830973"/>
            <a:ext cx="1889386" cy="369332"/>
          </a:xfrm>
          <a:prstGeom prst="rect">
            <a:avLst/>
          </a:prstGeom>
          <a:noFill/>
        </p:spPr>
        <p:txBody>
          <a:bodyPr wrap="square">
            <a:spAutoFit/>
          </a:bodyPr>
          <a:lstStyle/>
          <a:p>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a:t>
            </a:r>
            <a:endParaRPr lang="en-GB"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5">
            <a:extLst>
              <a:ext uri="{FF2B5EF4-FFF2-40B4-BE49-F238E27FC236}">
                <a16:creationId xmlns:a16="http://schemas.microsoft.com/office/drawing/2014/main" id="{4E3F9061-0449-FAAD-EA74-94F19A873212}"/>
              </a:ext>
            </a:extLst>
          </p:cNvPr>
          <p:cNvSpPr txBox="1"/>
          <p:nvPr/>
        </p:nvSpPr>
        <p:spPr>
          <a:xfrm>
            <a:off x="654555" y="4882320"/>
            <a:ext cx="1889386" cy="369332"/>
          </a:xfrm>
          <a:prstGeom prst="rect">
            <a:avLst/>
          </a:prstGeom>
          <a:noFill/>
        </p:spPr>
        <p:txBody>
          <a:bodyPr wrap="square">
            <a:spAutoFit/>
          </a:bodyPr>
          <a:lstStyle/>
          <a:p>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Water:</a:t>
            </a:r>
            <a:endParaRPr lang="en-GB"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5">
            <a:extLst>
              <a:ext uri="{FF2B5EF4-FFF2-40B4-BE49-F238E27FC236}">
                <a16:creationId xmlns:a16="http://schemas.microsoft.com/office/drawing/2014/main" id="{4E3F9061-0449-FAAD-EA74-94F19A873212}"/>
              </a:ext>
            </a:extLst>
          </p:cNvPr>
          <p:cNvSpPr txBox="1"/>
          <p:nvPr/>
        </p:nvSpPr>
        <p:spPr>
          <a:xfrm>
            <a:off x="654555" y="5572565"/>
            <a:ext cx="1889386" cy="369332"/>
          </a:xfrm>
          <a:prstGeom prst="rect">
            <a:avLst/>
          </a:prstGeom>
          <a:noFill/>
        </p:spPr>
        <p:txBody>
          <a:bodyPr wrap="square">
            <a:spAutoFit/>
          </a:bodyPr>
          <a:lstStyle/>
          <a:p>
            <a:r>
              <a:rPr lang="en-US" sz="1800" kern="1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Hometime</a:t>
            </a: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54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P spid="28"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2785830" y="-5417"/>
            <a:ext cx="4313745" cy="769441"/>
          </a:xfrm>
          <a:prstGeom prst="rect">
            <a:avLst/>
          </a:prstGeom>
          <a:noFill/>
        </p:spPr>
        <p:txBody>
          <a:bodyPr wrap="none" rtlCol="0">
            <a:spAutoFit/>
          </a:bodyPr>
          <a:lstStyle/>
          <a:p>
            <a:r>
              <a:rPr lang="en-US" sz="4400" b="1" dirty="0"/>
              <a:t>Reading in School</a:t>
            </a:r>
          </a:p>
        </p:txBody>
      </p:sp>
      <p:sp>
        <p:nvSpPr>
          <p:cNvPr id="7" name="TextBox 6">
            <a:extLst>
              <a:ext uri="{FF2B5EF4-FFF2-40B4-BE49-F238E27FC236}">
                <a16:creationId xmlns:a16="http://schemas.microsoft.com/office/drawing/2014/main" id="{3E729C8F-3C0F-AFB9-A898-4D9D3D20AFC8}"/>
              </a:ext>
            </a:extLst>
          </p:cNvPr>
          <p:cNvSpPr txBox="1"/>
          <p:nvPr/>
        </p:nvSpPr>
        <p:spPr>
          <a:xfrm>
            <a:off x="370704" y="764024"/>
            <a:ext cx="9143999" cy="5293757"/>
          </a:xfrm>
          <a:prstGeom prst="rect">
            <a:avLst/>
          </a:prstGeom>
          <a:noFill/>
        </p:spPr>
        <p:txBody>
          <a:bodyPr wrap="square" rtlCol="0">
            <a:spAutoFit/>
          </a:bodyPr>
          <a:lstStyle/>
          <a:p>
            <a:r>
              <a:rPr lang="en-US" sz="2600" dirty="0"/>
              <a:t>Your child should now have a reading book to take home each day. </a:t>
            </a:r>
          </a:p>
          <a:p>
            <a:endParaRPr lang="en-US" sz="2600" dirty="0"/>
          </a:p>
          <a:p>
            <a:pPr marL="342900" indent="-342900">
              <a:buFont typeface="Arial" panose="020B0604020202020204" pitchFamily="34" charset="0"/>
              <a:buChar char="•"/>
            </a:pPr>
            <a:r>
              <a:rPr lang="en-US" sz="2600" b="1" dirty="0"/>
              <a:t>Home reading books </a:t>
            </a:r>
            <a:r>
              <a:rPr lang="en-US" sz="2600" dirty="0"/>
              <a:t>are related to phonic sounds they have </a:t>
            </a:r>
            <a:r>
              <a:rPr lang="en-US" sz="2600" i="1" dirty="0"/>
              <a:t>previously been taught </a:t>
            </a:r>
            <a:r>
              <a:rPr lang="en-US" sz="2600" dirty="0"/>
              <a:t>in earlier phases</a:t>
            </a:r>
          </a:p>
          <a:p>
            <a:pPr marL="342900" indent="-342900">
              <a:buFont typeface="Arial" panose="020B0604020202020204" pitchFamily="34" charset="0"/>
              <a:buChar char="•"/>
            </a:pPr>
            <a:r>
              <a:rPr lang="en-US" sz="2600" dirty="0">
                <a:solidFill>
                  <a:prstClr val="black"/>
                </a:solidFill>
              </a:rPr>
              <a:t>Reading in school (</a:t>
            </a:r>
            <a:r>
              <a:rPr lang="en-US" sz="2600" b="1" dirty="0">
                <a:solidFill>
                  <a:prstClr val="black"/>
                </a:solidFill>
              </a:rPr>
              <a:t>Guided Reading</a:t>
            </a:r>
            <a:r>
              <a:rPr lang="en-US" sz="2600" dirty="0">
                <a:solidFill>
                  <a:prstClr val="black"/>
                </a:solidFill>
              </a:rPr>
              <a:t>) books are linked to the new phonic sounds they are </a:t>
            </a:r>
            <a:r>
              <a:rPr lang="en-US" sz="2600" i="1" dirty="0">
                <a:solidFill>
                  <a:prstClr val="black"/>
                </a:solidFill>
              </a:rPr>
              <a:t>currently learning </a:t>
            </a:r>
            <a:r>
              <a:rPr lang="en-US" sz="2600" dirty="0">
                <a:solidFill>
                  <a:prstClr val="black"/>
                </a:solidFill>
              </a:rPr>
              <a:t>in phonic groups</a:t>
            </a:r>
            <a:endParaRPr lang="en-US" sz="2600" dirty="0"/>
          </a:p>
          <a:p>
            <a:pPr marL="342900" indent="-342900">
              <a:buFont typeface="Arial" panose="020B0604020202020204" pitchFamily="34" charset="0"/>
              <a:buChar char="•"/>
            </a:pPr>
            <a:r>
              <a:rPr lang="en-US" sz="2600" b="1" dirty="0"/>
              <a:t>Please aim to read every night with your child. </a:t>
            </a:r>
          </a:p>
          <a:p>
            <a:pPr marL="342900" indent="-342900">
              <a:buFont typeface="Arial" panose="020B0604020202020204" pitchFamily="34" charset="0"/>
              <a:buChar char="•"/>
            </a:pPr>
            <a:r>
              <a:rPr lang="en-US" sz="2600" dirty="0"/>
              <a:t>Little and often is best - it is not necessary to read the whole book in one night. Focus on </a:t>
            </a:r>
            <a:r>
              <a:rPr lang="en-US" sz="2600" dirty="0">
                <a:solidFill>
                  <a:prstClr val="black"/>
                </a:solidFill>
              </a:rPr>
              <a:t>talking about the book - the picture/story/characters/ if your child liked it or not -discuss why. </a:t>
            </a:r>
          </a:p>
          <a:p>
            <a:pPr marL="342900" indent="-342900">
              <a:buFont typeface="Arial" panose="020B0604020202020204" pitchFamily="34" charset="0"/>
              <a:buChar char="•"/>
            </a:pPr>
            <a:r>
              <a:rPr lang="en-US" sz="2600" dirty="0">
                <a:solidFill>
                  <a:prstClr val="black"/>
                </a:solidFill>
              </a:rPr>
              <a:t>Share other stories together – books from home/the library and talk about the books</a:t>
            </a:r>
            <a:endParaRPr lang="en-US" sz="2600" dirty="0"/>
          </a:p>
        </p:txBody>
      </p:sp>
    </p:spTree>
    <p:extLst>
      <p:ext uri="{BB962C8B-B14F-4D97-AF65-F5344CB8AC3E}">
        <p14:creationId xmlns:p14="http://schemas.microsoft.com/office/powerpoint/2010/main" val="108092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00"/>
                                        <p:tgtEl>
                                          <p:spTgt spid="7">
                                            <p:txEl>
                                              <p:pRg st="5" end="5"/>
                                            </p:txEl>
                                          </p:spTgt>
                                        </p:tgtEl>
                                      </p:cBhvr>
                                    </p:animEffect>
                                    <p:anim calcmode="lin" valueType="num">
                                      <p:cBhvr>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1000"/>
                                        <p:tgtEl>
                                          <p:spTgt spid="7">
                                            <p:txEl>
                                              <p:pRg st="6" end="6"/>
                                            </p:txEl>
                                          </p:spTgt>
                                        </p:tgtEl>
                                      </p:cBhvr>
                                    </p:animEffect>
                                    <p:anim calcmode="lin" valueType="num">
                                      <p:cBhvr>
                                        <p:cTn id="3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6A56A6F-525B-A4BB-4325-A25FFE00E727}"/>
              </a:ext>
            </a:extLst>
          </p:cNvPr>
          <p:cNvSpPr txBox="1"/>
          <p:nvPr/>
        </p:nvSpPr>
        <p:spPr>
          <a:xfrm>
            <a:off x="2710924" y="272951"/>
            <a:ext cx="4555799"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Reading continued</a:t>
            </a:r>
          </a:p>
        </p:txBody>
      </p:sp>
      <p:sp>
        <p:nvSpPr>
          <p:cNvPr id="7" name="TextBox 6">
            <a:extLst>
              <a:ext uri="{FF2B5EF4-FFF2-40B4-BE49-F238E27FC236}">
                <a16:creationId xmlns:a16="http://schemas.microsoft.com/office/drawing/2014/main" id="{3E729C8F-3C0F-AFB9-A898-4D9D3D20AFC8}"/>
              </a:ext>
            </a:extLst>
          </p:cNvPr>
          <p:cNvSpPr txBox="1"/>
          <p:nvPr/>
        </p:nvSpPr>
        <p:spPr>
          <a:xfrm>
            <a:off x="358040" y="500917"/>
            <a:ext cx="9261566" cy="624786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sng" strike="noStrike" kern="1200" cap="none" spc="0" normalizeH="0" baseline="0" noProof="0" dirty="0">
                <a:ln>
                  <a:noFill/>
                </a:ln>
                <a:solidFill>
                  <a:prstClr val="black"/>
                </a:solidFill>
                <a:effectLst/>
                <a:uLnTx/>
                <a:uFillTx/>
                <a:latin typeface="Calibri" panose="020F0502020204030204"/>
                <a:ea typeface="+mn-ea"/>
                <a:cs typeface="+mn-cs"/>
              </a:rPr>
              <a:t>Reading diaries</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Please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sign each time you read </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with your child.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Write down the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pages read, add a comment </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about how they read or something they liked and then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sign it</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If you read every night, you should have signed the diary 5 times in the week (or more including weekend)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When books are completed, comments will be reviewed, comprehension checked and then the book will be changed.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If the diary isn’t signed, the book will not be changed.</a:t>
            </a:r>
            <a:b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500" b="1" i="0" u="none" strike="noStrike" kern="1200" cap="none" spc="0" normalizeH="0" baseline="0" noProof="0">
                <a:ln>
                  <a:noFill/>
                </a:ln>
                <a:solidFill>
                  <a:srgbClr val="FF0000"/>
                </a:solidFill>
                <a:effectLst/>
                <a:uLnTx/>
                <a:uFillTx/>
                <a:latin typeface="Calibri" panose="020F0502020204030204"/>
                <a:ea typeface="+mn-ea"/>
                <a:cs typeface="+mn-cs"/>
              </a:rPr>
              <a:t>**Reading</a:t>
            </a:r>
            <a:r>
              <a:rPr kumimoji="0" lang="en-US" sz="2500" b="1" i="0" u="none" strike="noStrike" kern="1200" cap="none" spc="0" normalizeH="0" noProof="0">
                <a:ln>
                  <a:noFill/>
                </a:ln>
                <a:solidFill>
                  <a:srgbClr val="FF0000"/>
                </a:solidFill>
                <a:effectLst/>
                <a:uLnTx/>
                <a:uFillTx/>
                <a:latin typeface="Calibri" panose="020F0502020204030204"/>
                <a:ea typeface="+mn-ea"/>
                <a:cs typeface="+mn-cs"/>
              </a:rPr>
              <a:t> books will be changed on a Monday and </a:t>
            </a:r>
            <a:r>
              <a:rPr lang="en-US" sz="2500" b="1">
                <a:solidFill>
                  <a:srgbClr val="FF0000"/>
                </a:solidFill>
                <a:latin typeface="Calibri" panose="020F0502020204030204"/>
              </a:rPr>
              <a:t>Wednesday</a:t>
            </a:r>
            <a:r>
              <a:rPr kumimoji="0" lang="en-US" sz="2500" b="1" i="0" u="none" strike="noStrike" kern="1200" cap="none" spc="0" normalizeH="0" noProof="0">
                <a:ln>
                  <a:noFill/>
                </a:ln>
                <a:solidFill>
                  <a:srgbClr val="FF0000"/>
                </a:solidFill>
                <a:effectLst/>
                <a:uLnTx/>
                <a:uFillTx/>
                <a:latin typeface="Calibri" panose="020F0502020204030204"/>
                <a:ea typeface="+mn-ea"/>
                <a:cs typeface="+mn-cs"/>
              </a:rPr>
              <a:t>**</a:t>
            </a:r>
            <a:endParaRPr lang="en-US" sz="2500" b="1" i="0" u="none" strike="noStrike" kern="1200" cap="none" spc="0" normalizeH="0" baseline="0" noProof="0">
              <a:ln>
                <a:noFill/>
              </a:ln>
              <a:solidFill>
                <a:srgbClr val="FF0000"/>
              </a:solidFill>
              <a:effectLst/>
              <a:uLnTx/>
              <a:uFillTx/>
              <a:latin typeface="Calibri" panose="020F0502020204030204"/>
              <a:ea typeface="Calibri"/>
              <a:cs typeface="Calibri"/>
            </a:endParaRPr>
          </a:p>
          <a:p>
            <a:pPr marR="0" lvl="0" algn="l" defTabSz="914400" rtl="0" eaLnBrk="1" fontAlgn="auto" latinLnBrk="0" hangingPunct="1">
              <a:lnSpc>
                <a:spcPct val="100000"/>
              </a:lnSpc>
              <a:spcBef>
                <a:spcPts val="0"/>
              </a:spcBef>
              <a:spcAft>
                <a:spcPts val="0"/>
              </a:spcAft>
              <a:buClrTx/>
              <a:buSzTx/>
              <a:tabLst/>
              <a:defRPr/>
            </a:pPr>
            <a:b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500" b="0" i="0" u="sng" strike="noStrike" kern="1200" cap="none" spc="0" normalizeH="0" baseline="0" noProof="0" dirty="0">
                <a:ln>
                  <a:noFill/>
                </a:ln>
                <a:solidFill>
                  <a:prstClr val="black"/>
                </a:solidFill>
                <a:effectLst/>
                <a:uLnTx/>
                <a:uFillTx/>
                <a:latin typeface="Calibri" panose="020F0502020204030204"/>
                <a:ea typeface="+mn-ea"/>
                <a:cs typeface="+mn-cs"/>
              </a:rPr>
              <a:t>Reading Tokens</a:t>
            </a:r>
            <a:r>
              <a:rPr kumimoji="0" lang="en-US" sz="2500" b="0" i="0"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500" b="0" i="0" strike="noStrike" kern="1200" cap="none" spc="0" normalizeH="0" noProof="0" dirty="0">
                <a:ln>
                  <a:noFill/>
                </a:ln>
                <a:solidFill>
                  <a:prstClr val="black"/>
                </a:solidFill>
                <a:effectLst/>
                <a:uLnTx/>
                <a:uFillTx/>
                <a:latin typeface="Calibri" panose="020F0502020204030204"/>
                <a:ea typeface="+mn-ea"/>
                <a:cs typeface="+mn-cs"/>
              </a:rPr>
              <a:t> </a:t>
            </a:r>
            <a:r>
              <a:rPr kumimoji="0" lang="en-US" sz="2500" b="0" i="0" u="none" strike="noStrike" kern="1200" cap="none" spc="0" normalizeH="0" noProof="0" dirty="0">
                <a:ln>
                  <a:noFill/>
                </a:ln>
                <a:solidFill>
                  <a:prstClr val="black"/>
                </a:solidFill>
                <a:effectLst/>
                <a:uLnTx/>
                <a:uFillTx/>
                <a:latin typeface="Calibri" panose="020F0502020204030204"/>
                <a:ea typeface="+mn-ea"/>
                <a:cs typeface="+mn-cs"/>
              </a:rPr>
              <a:t>Each time your child completes a home reading book, they will be given a sticker on their reading rainbow. If they complete 2 arcs of the rainbow, they will receive a token to exchange for a new </a:t>
            </a:r>
            <a:r>
              <a:rPr kumimoji="0" lang="en-US" sz="2500" b="0" i="0" u="none" strike="noStrike" kern="1200" cap="none" spc="0" normalizeH="0" noProof="0">
                <a:ln>
                  <a:noFill/>
                </a:ln>
                <a:solidFill>
                  <a:prstClr val="black"/>
                </a:solidFill>
                <a:effectLst/>
                <a:uLnTx/>
                <a:uFillTx/>
                <a:latin typeface="Calibri" panose="020F0502020204030204"/>
                <a:ea typeface="+mn-ea"/>
                <a:cs typeface="+mn-cs"/>
              </a:rPr>
              <a:t>book from the vending machine in the hall. </a:t>
            </a:r>
            <a:endParaRPr lang="en-US" sz="25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325779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1000"/>
                                        <p:tgtEl>
                                          <p:spTgt spid="7">
                                            <p:txEl>
                                              <p:pRg st="3" end="3"/>
                                            </p:txEl>
                                          </p:spTgt>
                                        </p:tgtEl>
                                      </p:cBhvr>
                                    </p:animEffect>
                                    <p:anim calcmode="lin" valueType="num">
                                      <p:cBhvr>
                                        <p:cTn id="1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00"/>
                                        <p:tgtEl>
                                          <p:spTgt spid="7">
                                            <p:txEl>
                                              <p:pRg st="5" end="5"/>
                                            </p:txEl>
                                          </p:spTgt>
                                        </p:tgtEl>
                                      </p:cBhvr>
                                    </p:animEffect>
                                    <p:anim calcmode="lin" valueType="num">
                                      <p:cBhvr>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1000"/>
                                        <p:tgtEl>
                                          <p:spTgt spid="7">
                                            <p:txEl>
                                              <p:pRg st="6" end="6"/>
                                            </p:txEl>
                                          </p:spTgt>
                                        </p:tgtEl>
                                      </p:cBhvr>
                                    </p:animEffect>
                                    <p:anim calcmode="lin" valueType="num">
                                      <p:cBhvr>
                                        <p:cTn id="3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2940040" y="123031"/>
            <a:ext cx="6311921" cy="769441"/>
          </a:xfrm>
          <a:prstGeom prst="rect">
            <a:avLst/>
          </a:prstGeom>
          <a:noFill/>
        </p:spPr>
        <p:txBody>
          <a:bodyPr wrap="none" rtlCol="0">
            <a:spAutoFit/>
          </a:bodyPr>
          <a:lstStyle/>
          <a:p>
            <a:r>
              <a:rPr lang="en-US" sz="4400" b="1" dirty="0"/>
              <a:t>Homework in Beech Class </a:t>
            </a:r>
          </a:p>
        </p:txBody>
      </p:sp>
      <p:sp>
        <p:nvSpPr>
          <p:cNvPr id="6" name="TextBox 5">
            <a:extLst>
              <a:ext uri="{FF2B5EF4-FFF2-40B4-BE49-F238E27FC236}">
                <a16:creationId xmlns:a16="http://schemas.microsoft.com/office/drawing/2014/main" id="{046F2DF1-4C72-7E44-B34F-3655B0CF43E6}"/>
              </a:ext>
            </a:extLst>
          </p:cNvPr>
          <p:cNvSpPr txBox="1"/>
          <p:nvPr/>
        </p:nvSpPr>
        <p:spPr>
          <a:xfrm>
            <a:off x="1254902" y="892472"/>
            <a:ext cx="9855840" cy="461665"/>
          </a:xfrm>
          <a:prstGeom prst="rect">
            <a:avLst/>
          </a:prstGeom>
          <a:noFill/>
        </p:spPr>
        <p:txBody>
          <a:bodyPr wrap="none" rtlCol="0">
            <a:spAutoFit/>
          </a:bodyPr>
          <a:lstStyle/>
          <a:p>
            <a:r>
              <a:rPr lang="en-US" sz="2400" dirty="0"/>
              <a:t>We want to make homework as straight forward and stress free for everyone!</a:t>
            </a:r>
          </a:p>
        </p:txBody>
      </p:sp>
      <p:sp>
        <p:nvSpPr>
          <p:cNvPr id="8" name="TextBox 7">
            <a:extLst>
              <a:ext uri="{FF2B5EF4-FFF2-40B4-BE49-F238E27FC236}">
                <a16:creationId xmlns:a16="http://schemas.microsoft.com/office/drawing/2014/main" id="{9EE45B15-BD7F-1C66-E5B2-EF4870E3D00D}"/>
              </a:ext>
            </a:extLst>
          </p:cNvPr>
          <p:cNvSpPr txBox="1"/>
          <p:nvPr/>
        </p:nvSpPr>
        <p:spPr>
          <a:xfrm>
            <a:off x="577298" y="1980141"/>
            <a:ext cx="11211048" cy="2923877"/>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300" b="1" dirty="0"/>
              <a:t>Reading</a:t>
            </a:r>
            <a:r>
              <a:rPr lang="en-US" sz="2300" dirty="0"/>
              <a:t> – the main one! Every night.</a:t>
            </a:r>
          </a:p>
          <a:p>
            <a:pPr marL="342900" indent="-342900">
              <a:buFont typeface="Arial" panose="020B0604020202020204" pitchFamily="34" charset="0"/>
              <a:buChar char="•"/>
            </a:pPr>
            <a:r>
              <a:rPr lang="en-US" sz="2300" b="1" dirty="0" err="1"/>
              <a:t>Purplemash</a:t>
            </a:r>
            <a:r>
              <a:rPr lang="en-US" sz="2300" dirty="0"/>
              <a:t> - child’s passwords and logins and passwords are stuck in the inside cover of your child’s reading diary. </a:t>
            </a:r>
          </a:p>
          <a:p>
            <a:pPr marL="342900" indent="-342900">
              <a:buFont typeface="Arial" panose="020B0604020202020204" pitchFamily="34" charset="0"/>
              <a:buChar char="•"/>
            </a:pPr>
            <a:endParaRPr lang="en-US" sz="2300" dirty="0"/>
          </a:p>
          <a:p>
            <a:r>
              <a:rPr lang="en-US" sz="2300" dirty="0"/>
              <a:t>There will be 1 task set each week, linked to the </a:t>
            </a:r>
            <a:r>
              <a:rPr lang="en-US" sz="2300" b="1" dirty="0" err="1"/>
              <a:t>Maths</a:t>
            </a:r>
            <a:r>
              <a:rPr lang="en-US" sz="2300" dirty="0"/>
              <a:t> or </a:t>
            </a:r>
            <a:r>
              <a:rPr lang="en-US" sz="2300" b="1" dirty="0"/>
              <a:t>Spellings </a:t>
            </a:r>
            <a:r>
              <a:rPr lang="en-US" sz="2300" dirty="0"/>
              <a:t>done in class that week.</a:t>
            </a:r>
            <a:endParaRPr lang="en-US"/>
          </a:p>
          <a:p>
            <a:endParaRPr lang="en-US" sz="2300" dirty="0">
              <a:ea typeface="Calibri"/>
              <a:cs typeface="Calibri"/>
            </a:endParaRPr>
          </a:p>
          <a:p>
            <a:pPr algn="ctr"/>
            <a:r>
              <a:rPr lang="en-US" sz="2300" dirty="0">
                <a:solidFill>
                  <a:srgbClr val="801919"/>
                </a:solidFill>
              </a:rPr>
              <a:t>         </a:t>
            </a:r>
            <a:r>
              <a:rPr lang="en-US" sz="2300" b="1" dirty="0">
                <a:solidFill>
                  <a:srgbClr val="801919"/>
                </a:solidFill>
              </a:rPr>
              <a:t>Homework will be given out on Mondays and will need to be completed by the following Monday. </a:t>
            </a:r>
            <a:endParaRPr lang="en-US" sz="2300" b="1" dirty="0">
              <a:solidFill>
                <a:srgbClr val="801919"/>
              </a:solidFill>
              <a:ea typeface="Calibri"/>
              <a:cs typeface="Calibri"/>
            </a:endParaRPr>
          </a:p>
        </p:txBody>
      </p:sp>
    </p:spTree>
    <p:extLst>
      <p:ext uri="{BB962C8B-B14F-4D97-AF65-F5344CB8AC3E}">
        <p14:creationId xmlns:p14="http://schemas.microsoft.com/office/powerpoint/2010/main" val="912650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991678" y="974034"/>
            <a:ext cx="6910225" cy="646331"/>
          </a:xfrm>
          <a:prstGeom prst="rect">
            <a:avLst/>
          </a:prstGeom>
          <a:noFill/>
        </p:spPr>
        <p:txBody>
          <a:bodyPr wrap="none" rtlCol="0">
            <a:spAutoFit/>
          </a:bodyPr>
          <a:lstStyle/>
          <a:p>
            <a:r>
              <a:rPr lang="en-US" sz="3600" b="1" dirty="0"/>
              <a:t>Communicating with class teachers</a:t>
            </a:r>
          </a:p>
        </p:txBody>
      </p:sp>
      <p:sp>
        <p:nvSpPr>
          <p:cNvPr id="7" name="TextBox 6">
            <a:extLst>
              <a:ext uri="{FF2B5EF4-FFF2-40B4-BE49-F238E27FC236}">
                <a16:creationId xmlns:a16="http://schemas.microsoft.com/office/drawing/2014/main" id="{233F4132-ED05-1EC0-E74F-2D811B78A0EB}"/>
              </a:ext>
            </a:extLst>
          </p:cNvPr>
          <p:cNvSpPr txBox="1"/>
          <p:nvPr/>
        </p:nvSpPr>
        <p:spPr>
          <a:xfrm>
            <a:off x="391560" y="1709541"/>
            <a:ext cx="11408879" cy="3939540"/>
          </a:xfrm>
          <a:prstGeom prst="rect">
            <a:avLst/>
          </a:prstGeom>
          <a:noFill/>
        </p:spPr>
        <p:txBody>
          <a:bodyPr wrap="square" rtlCol="0">
            <a:spAutoFit/>
          </a:bodyPr>
          <a:lstStyle/>
          <a:p>
            <a:r>
              <a:rPr lang="en-US" sz="2500" dirty="0"/>
              <a:t>Please talk to us if you have any questions, queries or problems – don’t let things brew and stew. We want to know so we can sort things out. </a:t>
            </a:r>
          </a:p>
          <a:p>
            <a:endParaRPr lang="en-US" sz="2500" dirty="0"/>
          </a:p>
          <a:p>
            <a:pPr marL="342900" indent="-342900">
              <a:buFont typeface="Arial" panose="020B0604020202020204" pitchFamily="34" charset="0"/>
              <a:buChar char="•"/>
            </a:pPr>
            <a:r>
              <a:rPr lang="en-US" sz="2500" dirty="0"/>
              <a:t>Write a message in the </a:t>
            </a:r>
            <a:r>
              <a:rPr lang="en-US" sz="2500" b="1" dirty="0"/>
              <a:t>reading diary</a:t>
            </a:r>
          </a:p>
          <a:p>
            <a:pPr marL="342900" indent="-342900">
              <a:buFont typeface="Arial" panose="020B0604020202020204" pitchFamily="34" charset="0"/>
              <a:buChar char="•"/>
            </a:pPr>
            <a:r>
              <a:rPr lang="en-US" sz="2500" dirty="0"/>
              <a:t>Leave a message with the </a:t>
            </a:r>
            <a:r>
              <a:rPr lang="en-US" sz="2500" b="1" dirty="0"/>
              <a:t>staff member on duty in a morning </a:t>
            </a:r>
            <a:r>
              <a:rPr lang="en-US" sz="2500" dirty="0"/>
              <a:t>– messages are passed on when they come in</a:t>
            </a:r>
          </a:p>
          <a:p>
            <a:pPr marL="342900" indent="-342900">
              <a:buFont typeface="Arial" panose="020B0604020202020204" pitchFamily="34" charset="0"/>
              <a:buChar char="•"/>
            </a:pPr>
            <a:r>
              <a:rPr lang="en-US" sz="2500" dirty="0"/>
              <a:t>Talk to us </a:t>
            </a:r>
            <a:r>
              <a:rPr lang="en-US" sz="2500" b="1" dirty="0"/>
              <a:t>at the end of the day </a:t>
            </a:r>
            <a:br>
              <a:rPr lang="en-US" sz="2500" b="1" dirty="0"/>
            </a:br>
            <a:r>
              <a:rPr lang="en-US" sz="2500" dirty="0"/>
              <a:t>(or if we are unable to talk there and then, we can arrange a suitable time)</a:t>
            </a:r>
          </a:p>
          <a:p>
            <a:pPr marL="342900" indent="-342900">
              <a:buFont typeface="Arial" panose="020B0604020202020204" pitchFamily="34" charset="0"/>
              <a:buChar char="•"/>
            </a:pPr>
            <a:r>
              <a:rPr lang="en-US" sz="2500" b="1" dirty="0"/>
              <a:t>Arrange a meeting </a:t>
            </a:r>
            <a:r>
              <a:rPr lang="en-US" sz="2500" dirty="0"/>
              <a:t>with us by phoning the office</a:t>
            </a:r>
          </a:p>
          <a:p>
            <a:endParaRPr lang="en-US" sz="2500" dirty="0"/>
          </a:p>
        </p:txBody>
      </p:sp>
    </p:spTree>
    <p:extLst>
      <p:ext uri="{BB962C8B-B14F-4D97-AF65-F5344CB8AC3E}">
        <p14:creationId xmlns:p14="http://schemas.microsoft.com/office/powerpoint/2010/main" val="3074522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830378" y="1946496"/>
            <a:ext cx="156721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rPr>
              <a:t>Class Teacher</a:t>
            </a:r>
            <a:endParaRPr lang="en-US" sz="2400"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482646" y="2860306"/>
            <a:ext cx="401143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rPr>
              <a:t>Key Stage Leaders</a:t>
            </a:r>
          </a:p>
          <a:p>
            <a:pPr algn="ctr"/>
            <a:r>
              <a:rPr lang="en-US" dirty="0">
                <a:cs typeface="Calibri" panose="020F0502020204030204"/>
              </a:rPr>
              <a:t>(KS1 Mr Sudell, KS2 Miss Clarke)</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749926" y="3885700"/>
            <a:ext cx="192366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cs typeface="Calibri"/>
              </a:rPr>
              <a:t>Deputy Head</a:t>
            </a:r>
          </a:p>
          <a:p>
            <a:pPr algn="ctr"/>
            <a:r>
              <a:rPr lang="en-US" dirty="0" err="1">
                <a:cs typeface="Calibri"/>
              </a:rPr>
              <a:t>Mrs</a:t>
            </a:r>
            <a:r>
              <a:rPr lang="en-US" dirty="0">
                <a:cs typeface="Calibri"/>
              </a:rPr>
              <a:t> Duffy</a:t>
            </a:r>
            <a:endParaRPr lang="en-US"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375085" y="4848569"/>
            <a:ext cx="214685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cs typeface="Calibri"/>
              </a:rPr>
              <a:t>Head Teacher</a:t>
            </a:r>
          </a:p>
          <a:p>
            <a:pPr algn="ctr"/>
            <a:r>
              <a:rPr lang="en-US" dirty="0" err="1">
                <a:cs typeface="Calibri"/>
              </a:rPr>
              <a:t>Mr</a:t>
            </a:r>
            <a:r>
              <a:rPr lang="en-US" dirty="0">
                <a:cs typeface="Calibri"/>
              </a:rPr>
              <a:t> Pritchard</a:t>
            </a:r>
            <a:endParaRPr lang="en-US" dirty="0"/>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a:solidFill>
            <a:srgbClr val="80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a:solidFill>
            <a:srgbClr val="80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600974" y="4429649"/>
            <a:ext cx="646332" cy="1128093"/>
          </a:xfrm>
          <a:prstGeom prst="bentUpArrow">
            <a:avLst>
              <a:gd name="adj1" fmla="val 25000"/>
              <a:gd name="adj2" fmla="val 22693"/>
              <a:gd name="adj3" fmla="val 41916"/>
            </a:avLst>
          </a:prstGeom>
          <a:solidFill>
            <a:srgbClr val="80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E634B33C-4505-2CF8-A7F1-56E3A4D10A93}"/>
              </a:ext>
            </a:extLst>
          </p:cNvPr>
          <p:cNvSpPr txBox="1"/>
          <p:nvPr/>
        </p:nvSpPr>
        <p:spPr>
          <a:xfrm>
            <a:off x="3710912" y="6041181"/>
            <a:ext cx="6237861" cy="461665"/>
          </a:xfrm>
          <a:prstGeom prst="rect">
            <a:avLst/>
          </a:prstGeom>
          <a:noFill/>
        </p:spPr>
        <p:txBody>
          <a:bodyPr wrap="none" lIns="91440" tIns="45720" rIns="91440" bIns="45720" rtlCol="0" anchor="t">
            <a:spAutoFit/>
          </a:bodyPr>
          <a:lstStyle/>
          <a:p>
            <a:r>
              <a:rPr lang="en-US" sz="2400" dirty="0"/>
              <a:t>If the issue concerns SEN our SENCo is </a:t>
            </a:r>
            <a:r>
              <a:rPr lang="en-US" sz="2400" dirty="0" err="1"/>
              <a:t>Mrs</a:t>
            </a:r>
            <a:r>
              <a:rPr lang="en-US" sz="2400" dirty="0"/>
              <a:t> Duffy</a:t>
            </a:r>
          </a:p>
        </p:txBody>
      </p:sp>
    </p:spTree>
    <p:extLst>
      <p:ext uri="{BB962C8B-B14F-4D97-AF65-F5344CB8AC3E}">
        <p14:creationId xmlns:p14="http://schemas.microsoft.com/office/powerpoint/2010/main" val="1472097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72F75C-9039-952C-E4A5-35B646CF0F0E}"/>
              </a:ext>
            </a:extLst>
          </p:cNvPr>
          <p:cNvSpPr/>
          <p:nvPr/>
        </p:nvSpPr>
        <p:spPr>
          <a:xfrm>
            <a:off x="9756913" y="0"/>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5750894-0E19-BD7C-C9C3-A21DE0E5BC72}"/>
              </a:ext>
            </a:extLst>
          </p:cNvPr>
          <p:cNvSpPr txBox="1"/>
          <p:nvPr/>
        </p:nvSpPr>
        <p:spPr>
          <a:xfrm>
            <a:off x="2524539" y="109330"/>
            <a:ext cx="5593198" cy="584775"/>
          </a:xfrm>
          <a:prstGeom prst="rect">
            <a:avLst/>
          </a:prstGeom>
          <a:noFill/>
        </p:spPr>
        <p:txBody>
          <a:bodyPr wrap="none" rtlCol="0">
            <a:spAutoFit/>
          </a:bodyPr>
          <a:lstStyle/>
          <a:p>
            <a:r>
              <a:rPr lang="en-US" sz="3200" b="1" dirty="0"/>
              <a:t>National Statutory Assessments</a:t>
            </a:r>
          </a:p>
        </p:txBody>
      </p:sp>
      <p:sp>
        <p:nvSpPr>
          <p:cNvPr id="7" name="TextBox 6">
            <a:extLst>
              <a:ext uri="{FF2B5EF4-FFF2-40B4-BE49-F238E27FC236}">
                <a16:creationId xmlns:a16="http://schemas.microsoft.com/office/drawing/2014/main" id="{046F2DF1-4C72-7E44-B34F-3655B0CF43E6}"/>
              </a:ext>
            </a:extLst>
          </p:cNvPr>
          <p:cNvSpPr txBox="1"/>
          <p:nvPr/>
        </p:nvSpPr>
        <p:spPr>
          <a:xfrm>
            <a:off x="327250" y="985238"/>
            <a:ext cx="9287013" cy="5093702"/>
          </a:xfrm>
          <a:prstGeom prst="rect">
            <a:avLst/>
          </a:prstGeom>
          <a:noFill/>
        </p:spPr>
        <p:txBody>
          <a:bodyPr wrap="square" rtlCol="0">
            <a:spAutoFit/>
          </a:bodyPr>
          <a:lstStyle/>
          <a:p>
            <a:r>
              <a:rPr lang="en-US" sz="2400" b="1" dirty="0"/>
              <a:t>Phonics: </a:t>
            </a:r>
            <a:r>
              <a:rPr lang="en-US" sz="2400" dirty="0"/>
              <a:t>Children will have completed a Phonics screening check in Year 1. Children who didn’t achieve the pass mark will have another chance to reach the pass mark at the end of Year 2.</a:t>
            </a:r>
          </a:p>
          <a:p>
            <a:endParaRPr lang="en-US" sz="2400" dirty="0"/>
          </a:p>
          <a:p>
            <a:r>
              <a:rPr lang="en-US" sz="2400" b="1" dirty="0"/>
              <a:t>KS1 SATS:</a:t>
            </a:r>
            <a:r>
              <a:rPr lang="en-US" sz="2400" dirty="0"/>
              <a:t> These are no longer statutory- meaning they are now optional for us as a school. </a:t>
            </a:r>
          </a:p>
          <a:p>
            <a:endParaRPr lang="en-US" sz="2400" b="1" dirty="0"/>
          </a:p>
          <a:p>
            <a:pPr marL="228600" lvl="0" indent="-228600">
              <a:lnSpc>
                <a:spcPct val="90000"/>
              </a:lnSpc>
              <a:buClr>
                <a:schemeClr val="dk1"/>
              </a:buClr>
              <a:buSzPts val="2400"/>
              <a:buChar char="•"/>
            </a:pPr>
            <a:r>
              <a:rPr lang="en-GB" sz="2400" dirty="0"/>
              <a:t>Previously done in May- We now do them in June. </a:t>
            </a:r>
          </a:p>
          <a:p>
            <a:pPr marL="228600" lvl="0" indent="-228600">
              <a:lnSpc>
                <a:spcPct val="90000"/>
              </a:lnSpc>
              <a:buClr>
                <a:schemeClr val="dk1"/>
              </a:buClr>
              <a:buSzPts val="2400"/>
              <a:buChar char="•"/>
            </a:pPr>
            <a:r>
              <a:rPr lang="en-GB" sz="2400" dirty="0"/>
              <a:t>Assessing </a:t>
            </a:r>
            <a:r>
              <a:rPr lang="en-GB" sz="2400" b="1" dirty="0"/>
              <a:t>Maths</a:t>
            </a:r>
            <a:r>
              <a:rPr lang="en-GB" sz="2400" dirty="0"/>
              <a:t>, </a:t>
            </a:r>
            <a:r>
              <a:rPr lang="en-GB" sz="2400" b="1" dirty="0"/>
              <a:t>Reading</a:t>
            </a:r>
            <a:r>
              <a:rPr lang="en-GB" sz="2400" dirty="0"/>
              <a:t>, </a:t>
            </a:r>
            <a:r>
              <a:rPr lang="en-GB" sz="2400" b="1" dirty="0"/>
              <a:t>Grammar</a:t>
            </a:r>
            <a:r>
              <a:rPr lang="en-GB" sz="2400" dirty="0"/>
              <a:t>,</a:t>
            </a:r>
            <a:r>
              <a:rPr lang="en-GB" sz="2400" b="1" dirty="0"/>
              <a:t> Punctuation</a:t>
            </a:r>
            <a:r>
              <a:rPr lang="en-GB" sz="2400" dirty="0"/>
              <a:t> and </a:t>
            </a:r>
            <a:r>
              <a:rPr lang="en-GB" sz="2400" b="1" dirty="0"/>
              <a:t>Spelling</a:t>
            </a:r>
          </a:p>
          <a:p>
            <a:pPr marL="228600" lvl="0" indent="-228600">
              <a:lnSpc>
                <a:spcPct val="90000"/>
              </a:lnSpc>
              <a:spcBef>
                <a:spcPts val="1000"/>
              </a:spcBef>
              <a:buClr>
                <a:schemeClr val="dk1"/>
              </a:buClr>
              <a:buSzPts val="2400"/>
              <a:buChar char="•"/>
            </a:pPr>
            <a:endParaRPr lang="en-GB" sz="2400" b="1" dirty="0"/>
          </a:p>
          <a:p>
            <a:pPr lvl="0">
              <a:lnSpc>
                <a:spcPct val="90000"/>
              </a:lnSpc>
              <a:spcBef>
                <a:spcPts val="1000"/>
              </a:spcBef>
              <a:buClr>
                <a:schemeClr val="dk1"/>
              </a:buClr>
              <a:buSzPts val="2400"/>
            </a:pPr>
            <a:r>
              <a:rPr lang="en-GB" sz="2400" dirty="0"/>
              <a:t>They are marked internally and they are used to support the overall teacher assessment. </a:t>
            </a:r>
          </a:p>
          <a:p>
            <a:endParaRPr lang="en-US" sz="2400" b="1" dirty="0"/>
          </a:p>
        </p:txBody>
      </p:sp>
    </p:spTree>
    <p:extLst>
      <p:ext uri="{BB962C8B-B14F-4D97-AF65-F5344CB8AC3E}">
        <p14:creationId xmlns:p14="http://schemas.microsoft.com/office/powerpoint/2010/main" val="41043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1000"/>
                                        <p:tgtEl>
                                          <p:spTgt spid="7">
                                            <p:txEl>
                                              <p:pRg st="5" end="5"/>
                                            </p:txEl>
                                          </p:spTgt>
                                        </p:tgtEl>
                                      </p:cBhvr>
                                    </p:animEffect>
                                    <p:anim calcmode="lin" valueType="num">
                                      <p:cBhvr>
                                        <p:cTn id="25"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animEffect transition="in" filter="fade">
                                      <p:cBhvr>
                                        <p:cTn id="29" dur="1000"/>
                                        <p:tgtEl>
                                          <p:spTgt spid="7">
                                            <p:txEl>
                                              <p:pRg st="7" end="7"/>
                                            </p:txEl>
                                          </p:spTgt>
                                        </p:tgtEl>
                                      </p:cBhvr>
                                    </p:animEffect>
                                    <p:anim calcmode="lin" valueType="num">
                                      <p:cBhvr>
                                        <p:cTn id="30"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Informing you of progress…</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4154984"/>
          </a:xfrm>
          <a:prstGeom prst="rect">
            <a:avLst/>
          </a:prstGeom>
          <a:noFill/>
        </p:spPr>
        <p:txBody>
          <a:bodyPr wrap="square">
            <a:spAutoFit/>
          </a:bodyPr>
          <a:lstStyle/>
          <a:p>
            <a:pPr marL="0" indent="0">
              <a:buNone/>
            </a:pPr>
            <a:r>
              <a:rPr lang="en-US" sz="2400" dirty="0">
                <a:ea typeface="+mn-lt"/>
                <a:cs typeface="+mn-lt"/>
              </a:rPr>
              <a:t>1.  Sharing the curriculum and lesson content with you via </a:t>
            </a:r>
            <a:r>
              <a:rPr lang="en-US" sz="2400" b="1" dirty="0">
                <a:ea typeface="+mn-lt"/>
                <a:cs typeface="+mn-lt"/>
              </a:rPr>
              <a:t>class information sheets</a:t>
            </a:r>
            <a:r>
              <a:rPr lang="en-US" sz="2400" dirty="0">
                <a:ea typeface="+mn-lt"/>
                <a:cs typeface="+mn-lt"/>
              </a:rPr>
              <a:t> (newsletters) each term</a:t>
            </a:r>
          </a:p>
          <a:p>
            <a:pPr marL="0" indent="0">
              <a:buNone/>
            </a:pPr>
            <a:endParaRPr lang="en-US" sz="2400" dirty="0">
              <a:ea typeface="+mn-lt"/>
              <a:cs typeface="+mn-lt"/>
            </a:endParaRPr>
          </a:p>
          <a:p>
            <a:pPr marL="0" indent="0">
              <a:buNone/>
            </a:pPr>
            <a:r>
              <a:rPr lang="en-US" sz="2400" dirty="0">
                <a:ea typeface="+mn-lt"/>
                <a:cs typeface="+mn-lt"/>
              </a:rPr>
              <a:t>2. Two in-person </a:t>
            </a:r>
            <a:r>
              <a:rPr lang="en-US" sz="2400" b="1" dirty="0">
                <a:ea typeface="+mn-lt"/>
                <a:cs typeface="+mn-lt"/>
              </a:rPr>
              <a:t>parents' evenings</a:t>
            </a:r>
            <a:r>
              <a:rPr lang="en-US" sz="2400" dirty="0">
                <a:ea typeface="+mn-lt"/>
                <a:cs typeface="+mn-lt"/>
              </a:rPr>
              <a:t> and the </a:t>
            </a:r>
            <a:r>
              <a:rPr lang="en-US" sz="2400" b="1" dirty="0">
                <a:ea typeface="+mn-lt"/>
                <a:cs typeface="+mn-lt"/>
              </a:rPr>
              <a:t>summer term school report</a:t>
            </a:r>
            <a:r>
              <a:rPr lang="en-US" sz="2400" dirty="0">
                <a:ea typeface="+mn-lt"/>
                <a:cs typeface="+mn-lt"/>
              </a:rPr>
              <a:t>.  </a:t>
            </a:r>
          </a:p>
          <a:p>
            <a:pPr marL="0" indent="0">
              <a:buNone/>
            </a:pPr>
            <a:endParaRPr lang="en-US" sz="2400" dirty="0">
              <a:ea typeface="+mn-lt"/>
              <a:cs typeface="+mn-lt"/>
            </a:endParaRPr>
          </a:p>
          <a:p>
            <a:pPr marL="0" indent="0">
              <a:buNone/>
            </a:pPr>
            <a:r>
              <a:rPr lang="en-US" sz="2400" dirty="0">
                <a:ea typeface="+mn-lt"/>
                <a:cs typeface="+mn-lt"/>
              </a:rPr>
              <a:t>3. By sharing assessment information with you via </a:t>
            </a:r>
            <a:r>
              <a:rPr lang="en-US" sz="2400" b="1" dirty="0">
                <a:ea typeface="+mn-lt"/>
                <a:cs typeface="+mn-lt"/>
              </a:rPr>
              <a:t>Pupil Information Sheets.</a:t>
            </a:r>
          </a:p>
          <a:p>
            <a:pPr marL="0" indent="0">
              <a:buNone/>
            </a:pPr>
            <a:endParaRPr lang="en-US" sz="2400" dirty="0">
              <a:ea typeface="+mn-lt"/>
              <a:cs typeface="+mn-lt"/>
            </a:endParaRPr>
          </a:p>
          <a:p>
            <a:pPr marL="0" indent="0">
              <a:buNone/>
            </a:pPr>
            <a:r>
              <a:rPr lang="en-US" sz="2400" dirty="0">
                <a:ea typeface="+mn-lt"/>
                <a:cs typeface="+mn-lt"/>
              </a:rPr>
              <a:t>4. Through </a:t>
            </a:r>
            <a:r>
              <a:rPr lang="en-US" sz="2400" b="1" dirty="0">
                <a:ea typeface="+mn-lt"/>
                <a:cs typeface="+mn-lt"/>
              </a:rPr>
              <a:t>informal communication</a:t>
            </a:r>
            <a:r>
              <a:rPr lang="en-US" sz="2400" dirty="0">
                <a:ea typeface="+mn-lt"/>
                <a:cs typeface="+mn-lt"/>
              </a:rPr>
              <a:t> at the doors and via phone or email when needed. </a:t>
            </a:r>
            <a:endParaRPr lang="en-US" sz="2400" dirty="0">
              <a:ea typeface="Cambria"/>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8E8227-6E1C-A7B8-1791-87A1C7C94F4C}"/>
              </a:ext>
            </a:extLst>
          </p:cNvPr>
          <p:cNvSpPr/>
          <p:nvPr/>
        </p:nvSpPr>
        <p:spPr>
          <a:xfrm>
            <a:off x="0" y="0"/>
            <a:ext cx="12192000" cy="974034"/>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DD504A-F349-C52A-C643-E19C9EE54088}"/>
              </a:ext>
            </a:extLst>
          </p:cNvPr>
          <p:cNvSpPr txBox="1"/>
          <p:nvPr/>
        </p:nvSpPr>
        <p:spPr>
          <a:xfrm>
            <a:off x="4237382" y="974034"/>
            <a:ext cx="3717235" cy="646331"/>
          </a:xfrm>
          <a:prstGeom prst="rect">
            <a:avLst/>
          </a:prstGeom>
          <a:noFill/>
        </p:spPr>
        <p:txBody>
          <a:bodyPr wrap="square">
            <a:spAutoFit/>
          </a:bodyPr>
          <a:lstStyle/>
          <a:p>
            <a:r>
              <a:rPr lang="en-US" sz="3600" dirty="0">
                <a:ea typeface="Cambria"/>
              </a:rPr>
              <a:t>Assessment</a:t>
            </a:r>
            <a:r>
              <a:rPr lang="en-US" sz="3600" kern="1200" dirty="0">
                <a:ea typeface="Cambria"/>
              </a:rPr>
              <a:t> Weeks</a:t>
            </a:r>
            <a:endParaRPr lang="en-US" sz="3600" dirty="0"/>
          </a:p>
        </p:txBody>
      </p:sp>
      <p:sp>
        <p:nvSpPr>
          <p:cNvPr id="9" name="TextBox 8">
            <a:extLst>
              <a:ext uri="{FF2B5EF4-FFF2-40B4-BE49-F238E27FC236}">
                <a16:creationId xmlns:a16="http://schemas.microsoft.com/office/drawing/2014/main" id="{5B6228E5-07EC-2F22-E6F1-C47536593DB6}"/>
              </a:ext>
            </a:extLst>
          </p:cNvPr>
          <p:cNvSpPr txBox="1"/>
          <p:nvPr/>
        </p:nvSpPr>
        <p:spPr>
          <a:xfrm>
            <a:off x="506895" y="4703705"/>
            <a:ext cx="11241156" cy="1492716"/>
          </a:xfrm>
          <a:prstGeom prst="rect">
            <a:avLst/>
          </a:prstGeom>
          <a:noFill/>
        </p:spPr>
        <p:txBody>
          <a:bodyPr wrap="square">
            <a:spAutoFit/>
          </a:bodyPr>
          <a:lstStyle/>
          <a:p>
            <a:pPr>
              <a:lnSpc>
                <a:spcPct val="90000"/>
              </a:lnSpc>
              <a:spcAft>
                <a:spcPts val="600"/>
              </a:spcAft>
            </a:pPr>
            <a:r>
              <a:rPr lang="en-US" sz="1800" dirty="0">
                <a:ea typeface="Cambria"/>
              </a:rPr>
              <a:t>Assessments are a key tool in finding out what strengths children have and what areas they need to develop further.</a:t>
            </a:r>
            <a:endParaRPr lang="en-US" sz="1800" dirty="0">
              <a:ea typeface="Calibri" panose="020F0502020204030204"/>
              <a:cs typeface="Calibri" panose="020F0502020204030204"/>
            </a:endParaRPr>
          </a:p>
          <a:p>
            <a:pPr>
              <a:lnSpc>
                <a:spcPct val="90000"/>
              </a:lnSpc>
              <a:spcAft>
                <a:spcPts val="600"/>
              </a:spcAft>
            </a:pPr>
            <a:endParaRPr lang="en-US" sz="1800" dirty="0">
              <a:ea typeface="Cambria"/>
            </a:endParaRPr>
          </a:p>
          <a:p>
            <a:pPr>
              <a:lnSpc>
                <a:spcPct val="90000"/>
              </a:lnSpc>
              <a:spcAft>
                <a:spcPts val="600"/>
              </a:spcAft>
            </a:pPr>
            <a:r>
              <a:rPr lang="en-US" sz="1800" dirty="0">
                <a:ea typeface="Cambria"/>
              </a:rPr>
              <a:t>Assessments help to identify gaps in knowledge so that teachers can plan their future lessons. For example, if a whole class is struggling on the "fractions" element of </a:t>
            </a:r>
            <a:r>
              <a:rPr lang="en-US" sz="1800" dirty="0" err="1">
                <a:ea typeface="Cambria"/>
              </a:rPr>
              <a:t>maths</a:t>
            </a:r>
            <a:r>
              <a:rPr lang="en-US" sz="1800" dirty="0">
                <a:ea typeface="Cambria"/>
              </a:rPr>
              <a:t>, more lessons will focus on this. If all the class score well on times table questions, less time needs to be given to this. </a:t>
            </a:r>
            <a:endParaRPr lang="en-US" sz="1800" dirty="0">
              <a:ea typeface="Cambria"/>
              <a:cs typeface="Calibri"/>
            </a:endParaRPr>
          </a:p>
        </p:txBody>
      </p:sp>
      <p:sp>
        <p:nvSpPr>
          <p:cNvPr id="2" name="Rectangle 1"/>
          <p:cNvSpPr/>
          <p:nvPr/>
        </p:nvSpPr>
        <p:spPr>
          <a:xfrm>
            <a:off x="506895" y="1620365"/>
            <a:ext cx="11141765" cy="2585323"/>
          </a:xfrm>
          <a:prstGeom prst="rect">
            <a:avLst/>
          </a:prstGeom>
        </p:spPr>
        <p:txBody>
          <a:bodyPr wrap="square">
            <a:spAutoFit/>
          </a:bodyPr>
          <a:lstStyle/>
          <a:p>
            <a:r>
              <a:rPr lang="en-US" b="1" dirty="0"/>
              <a:t>Autumn and Spring term:</a:t>
            </a:r>
          </a:p>
          <a:p>
            <a:r>
              <a:rPr lang="en-US" dirty="0"/>
              <a:t>Maths – End of Term Tests- using NFER Assessments</a:t>
            </a:r>
          </a:p>
          <a:p>
            <a:r>
              <a:rPr lang="en-US" dirty="0"/>
              <a:t>Reading – End of Term Tests- using NFER Assessments</a:t>
            </a:r>
          </a:p>
          <a:p>
            <a:r>
              <a:rPr lang="en-US" dirty="0"/>
              <a:t>Writing – written pieces of work, 1 per half term. </a:t>
            </a:r>
          </a:p>
          <a:p>
            <a:endParaRPr lang="en-US" dirty="0"/>
          </a:p>
          <a:p>
            <a:r>
              <a:rPr lang="en-US" b="1" dirty="0"/>
              <a:t>Summer Term</a:t>
            </a:r>
          </a:p>
          <a:p>
            <a:r>
              <a:rPr lang="en-US" dirty="0"/>
              <a:t>Maths- Mock Assessments and SATS: Arithmetic and reasoning Papers</a:t>
            </a:r>
            <a:br>
              <a:rPr lang="en-US" dirty="0"/>
            </a:br>
            <a:r>
              <a:rPr lang="en-US" dirty="0"/>
              <a:t>Reading- Mock Assessments and SATS: 2 Reading Papers</a:t>
            </a:r>
            <a:br>
              <a:rPr lang="en-US" dirty="0"/>
            </a:br>
            <a:r>
              <a:rPr lang="en-US" dirty="0"/>
              <a:t>Writing –written pieces of work, 1 per half term. </a:t>
            </a:r>
          </a:p>
        </p:txBody>
      </p:sp>
    </p:spTree>
    <p:extLst>
      <p:ext uri="{BB962C8B-B14F-4D97-AF65-F5344CB8AC3E}">
        <p14:creationId xmlns:p14="http://schemas.microsoft.com/office/powerpoint/2010/main" val="365587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1000"/>
                                        <p:tgtEl>
                                          <p:spTgt spid="2">
                                            <p:txEl>
                                              <p:pRg st="5" end="5"/>
                                            </p:txEl>
                                          </p:spTgt>
                                        </p:tgtEl>
                                      </p:cBhvr>
                                    </p:animEffect>
                                    <p:anim calcmode="lin" valueType="num">
                                      <p:cBhvr>
                                        <p:cTn id="3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1000"/>
                                        <p:tgtEl>
                                          <p:spTgt spid="2">
                                            <p:txEl>
                                              <p:pRg st="6" end="6"/>
                                            </p:txEl>
                                          </p:spTgt>
                                        </p:tgtEl>
                                      </p:cBhvr>
                                    </p:animEffect>
                                    <p:anim calcmode="lin" valueType="num">
                                      <p:cBhvr>
                                        <p:cTn id="3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1000"/>
                                        <p:tgtEl>
                                          <p:spTgt spid="9">
                                            <p:txEl>
                                              <p:pRg st="0" end="0"/>
                                            </p:txEl>
                                          </p:spTgt>
                                        </p:tgtEl>
                                      </p:cBhvr>
                                    </p:animEffect>
                                    <p:anim calcmode="lin" valueType="num">
                                      <p:cBhvr>
                                        <p:cTn id="4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9">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xEl>
                                              <p:pRg st="2" end="2"/>
                                            </p:txEl>
                                          </p:spTgt>
                                        </p:tgtEl>
                                        <p:attrNameLst>
                                          <p:attrName>style.visibility</p:attrName>
                                        </p:attrNameLst>
                                      </p:cBhvr>
                                      <p:to>
                                        <p:strVal val="visible"/>
                                      </p:to>
                                    </p:set>
                                    <p:animEffect transition="in" filter="fade">
                                      <p:cBhvr>
                                        <p:cTn id="46" dur="1000"/>
                                        <p:tgtEl>
                                          <p:spTgt spid="9">
                                            <p:txEl>
                                              <p:pRg st="2" end="2"/>
                                            </p:txEl>
                                          </p:spTgt>
                                        </p:tgtEl>
                                      </p:cBhvr>
                                    </p:animEffect>
                                    <p:anim calcmode="lin" valueType="num">
                                      <p:cBhvr>
                                        <p:cTn id="4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685801" y="592561"/>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579783" y="1649895"/>
            <a:ext cx="8961782" cy="4678204"/>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 Star of the Week and Reader of the Week</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Attendance Incentives</a:t>
            </a:r>
          </a:p>
          <a:p>
            <a:pPr marL="285750" indent="-285750">
              <a:buFont typeface="Arial" panose="020B0604020202020204" pitchFamily="34" charset="0"/>
              <a:buChar char="•"/>
            </a:pPr>
            <a:r>
              <a:rPr lang="en-US" sz="2800" dirty="0"/>
              <a:t>Postcards home</a:t>
            </a:r>
          </a:p>
          <a:p>
            <a:pPr marL="285750" indent="-285750">
              <a:buFont typeface="Arial" panose="020B0604020202020204" pitchFamily="34" charset="0"/>
              <a:buChar char="•"/>
            </a:pPr>
            <a:r>
              <a:rPr lang="en-US" sz="2800" dirty="0"/>
              <a:t>Book Tokens for the Book Machine</a:t>
            </a:r>
          </a:p>
          <a:p>
            <a:pPr marL="285750" indent="-285750">
              <a:buFont typeface="Arial" panose="020B0604020202020204" pitchFamily="34" charset="0"/>
              <a:buChar char="•"/>
            </a:pPr>
            <a:r>
              <a:rPr lang="en-US" sz="2800" dirty="0"/>
              <a:t>Stickers</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rgbClr val="801919"/>
          </a:solidFill>
          <a:ln>
            <a:solidFill>
              <a:srgbClr val="80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728684"/>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chemeClr val="bg1"/>
                </a:solidFill>
                <a:latin typeface="+mn-lt"/>
                <a:ea typeface="Cambria"/>
              </a:rPr>
              <a:t>Thank you for coming to meet us this afternoon and we look forward to a great year working together!</a:t>
            </a:r>
          </a:p>
        </p:txBody>
      </p:sp>
      <p:pic>
        <p:nvPicPr>
          <p:cNvPr id="8"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417"/>
          <a:stretch/>
        </p:blipFill>
        <p:spPr bwMode="auto">
          <a:xfrm>
            <a:off x="6910336" y="726588"/>
            <a:ext cx="3649509" cy="35713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l="32846" r="2106"/>
          <a:stretch/>
        </p:blipFill>
        <p:spPr bwMode="auto">
          <a:xfrm>
            <a:off x="6042124" y="4009626"/>
            <a:ext cx="5810864" cy="284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d014b0-692a-4089-af1a-df732bf73787">
      <Terms xmlns="http://schemas.microsoft.com/office/infopath/2007/PartnerControls"/>
    </lcf76f155ced4ddcb4097134ff3c332f>
    <TaxCatchAll xmlns="04f65636-0589-4ae2-b338-1c8080d4068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DEB8625BD7D784B93DC62980B22809D" ma:contentTypeVersion="16" ma:contentTypeDescription="Create a new document." ma:contentTypeScope="" ma:versionID="32b01d97d8757d7f02f4a8a1733ec0b3">
  <xsd:schema xmlns:xsd="http://www.w3.org/2001/XMLSchema" xmlns:xs="http://www.w3.org/2001/XMLSchema" xmlns:p="http://schemas.microsoft.com/office/2006/metadata/properties" xmlns:ns2="82d014b0-692a-4089-af1a-df732bf73787" xmlns:ns3="04f65636-0589-4ae2-b338-1c8080d40689" targetNamespace="http://schemas.microsoft.com/office/2006/metadata/properties" ma:root="true" ma:fieldsID="da9862bd8e992388d51fe527c83c1aa1" ns2:_="" ns3:_="">
    <xsd:import namespace="82d014b0-692a-4089-af1a-df732bf73787"/>
    <xsd:import namespace="04f65636-0589-4ae2-b338-1c8080d406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014b0-692a-4089-af1a-df732bf737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121b248-be32-4aa6-92d9-43a5957bfd7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f65636-0589-4ae2-b338-1c8080d4068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4550a23-27fd-4476-9b56-55d6c03953ee}" ma:internalName="TaxCatchAll" ma:showField="CatchAllData" ma:web="04f65636-0589-4ae2-b338-1c8080d406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D58F7C-8044-4F66-B43C-A4973BB3A50C}">
  <ds:schemaRefs>
    <ds:schemaRef ds:uri="http://schemas.microsoft.com/sharepoint/v3/contenttype/forms"/>
  </ds:schemaRefs>
</ds:datastoreItem>
</file>

<file path=customXml/itemProps2.xml><?xml version="1.0" encoding="utf-8"?>
<ds:datastoreItem xmlns:ds="http://schemas.openxmlformats.org/officeDocument/2006/customXml" ds:itemID="{AEB371E8-EBE9-4004-BC60-653ECD21B19D}">
  <ds:schemaRefs>
    <ds:schemaRef ds:uri="http://purl.org/dc/elements/1.1/"/>
    <ds:schemaRef ds:uri="04f65636-0589-4ae2-b338-1c8080d40689"/>
    <ds:schemaRef ds:uri="82d014b0-692a-4089-af1a-df732bf73787"/>
    <ds:schemaRef ds:uri="http://www.w3.org/XML/1998/namespace"/>
    <ds:schemaRef ds:uri="http://schemas.microsoft.com/office/infopath/2007/PartnerControls"/>
    <ds:schemaRef ds:uri="http://schemas.microsoft.com/office/2006/documentManagement/types"/>
    <ds:schemaRef ds:uri="http://purl.org/dc/terms/"/>
    <ds:schemaRef ds:uri="http://schemas.microsoft.com/office/2006/metadata/properties"/>
    <ds:schemaRef ds:uri="http://purl.org/dc/dcmitype/"/>
    <ds:schemaRef ds:uri="http://schemas.openxmlformats.org/package/2006/metadata/core-properties"/>
  </ds:schemaRefs>
</ds:datastoreItem>
</file>

<file path=customXml/itemProps3.xml><?xml version="1.0" encoding="utf-8"?>
<ds:datastoreItem xmlns:ds="http://schemas.openxmlformats.org/officeDocument/2006/customXml" ds:itemID="{95CEA188-161A-49D1-9DBC-6DBE3D2F86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d014b0-692a-4089-af1a-df732bf73787"/>
    <ds:schemaRef ds:uri="04f65636-0589-4ae2-b338-1c8080d406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730</TotalTime>
  <Words>1206</Words>
  <Application>Microsoft Office PowerPoint</Application>
  <PresentationFormat>Widescreen</PresentationFormat>
  <Paragraphs>110</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Pupil, family and teacher partnerships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Jonathan Sudell</cp:lastModifiedBy>
  <cp:revision>120</cp:revision>
  <dcterms:created xsi:type="dcterms:W3CDTF">2022-09-04T13:03:29Z</dcterms:created>
  <dcterms:modified xsi:type="dcterms:W3CDTF">2026-10-08T12:36:57Z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0x010100FDEB8625BD7D784B93DC62980B22809D</vt:lpwstr>
  </property>
  <property fmtid="{D5CDD505-2E9C-101B-9397-08002B2CF9AE}" pid="3" name="MediaServiceImageTags">
    <vt:lpwstr/>
  </property>
</Properties>
</file>