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61" r:id="rId2"/>
    <p:sldId id="259" r:id="rId3"/>
    <p:sldId id="260" r:id="rId4"/>
    <p:sldId id="271" r:id="rId5"/>
    <p:sldId id="274" r:id="rId6"/>
    <p:sldId id="262" r:id="rId7"/>
    <p:sldId id="263" r:id="rId8"/>
    <p:sldId id="265" r:id="rId9"/>
    <p:sldId id="269" r:id="rId10"/>
    <p:sldId id="267" r:id="rId11"/>
    <p:sldId id="268" r:id="rId12"/>
    <p:sldId id="264" r:id="rId13"/>
    <p:sldId id="270" r:id="rId14"/>
    <p:sldId id="273"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327"/>
  </p:normalViewPr>
  <p:slideViewPr>
    <p:cSldViewPr snapToGrid="0">
      <p:cViewPr varScale="1">
        <p:scale>
          <a:sx n="64" d="100"/>
          <a:sy n="64" d="100"/>
        </p:scale>
        <p:origin x="90"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4D0D6E-DF6D-6742-843E-B1482FF1B650}" type="datetimeFigureOut">
              <a:rPr lang="en-US" smtClean="0"/>
              <a:t>9/18/2023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620CA5-27CA-3D4C-9B48-19507F747B34}" type="slidenum">
              <a:rPr lang="en-US" smtClean="0"/>
              <a:t>‹#›</a:t>
            </a:fld>
            <a:endParaRPr lang="en-US"/>
          </a:p>
        </p:txBody>
      </p:sp>
    </p:spTree>
    <p:extLst>
      <p:ext uri="{BB962C8B-B14F-4D97-AF65-F5344CB8AC3E}">
        <p14:creationId xmlns:p14="http://schemas.microsoft.com/office/powerpoint/2010/main" val="754598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Explain the importance of partnership working</a:t>
            </a:r>
          </a:p>
        </p:txBody>
      </p:sp>
      <p:sp>
        <p:nvSpPr>
          <p:cNvPr id="4" name="Slide Number Placeholder 3"/>
          <p:cNvSpPr>
            <a:spLocks noGrp="1"/>
          </p:cNvSpPr>
          <p:nvPr>
            <p:ph type="sldNum" sz="quarter" idx="5"/>
          </p:nvPr>
        </p:nvSpPr>
        <p:spPr/>
        <p:txBody>
          <a:bodyPr/>
          <a:lstStyle/>
          <a:p>
            <a:fld id="{7D4F47A0-E25E-4C8E-9672-184EA1CC2EA3}" type="slidenum">
              <a:t>2</a:t>
            </a:fld>
            <a:endParaRPr lang="en-US"/>
          </a:p>
        </p:txBody>
      </p:sp>
    </p:spTree>
    <p:extLst>
      <p:ext uri="{BB962C8B-B14F-4D97-AF65-F5344CB8AC3E}">
        <p14:creationId xmlns:p14="http://schemas.microsoft.com/office/powerpoint/2010/main" val="993051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C54F3-0982-78FE-6A71-83CE9AC6C59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3590FC5E-B59B-D288-97D9-E7C236CF8D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7B72927C-5CDC-04FF-D6FD-28E3276FA923}"/>
              </a:ext>
            </a:extLst>
          </p:cNvPr>
          <p:cNvSpPr>
            <a:spLocks noGrp="1"/>
          </p:cNvSpPr>
          <p:nvPr>
            <p:ph type="dt" sz="half" idx="10"/>
          </p:nvPr>
        </p:nvSpPr>
        <p:spPr/>
        <p:txBody>
          <a:bodyPr/>
          <a:lstStyle/>
          <a:p>
            <a:fld id="{7187CC36-1ABB-0441-BACA-10D617B38A3E}" type="datetimeFigureOut">
              <a:rPr lang="en-US" smtClean="0"/>
              <a:t>9/18/2023</a:t>
            </a:fld>
            <a:endParaRPr lang="en-US"/>
          </a:p>
        </p:txBody>
      </p:sp>
      <p:sp>
        <p:nvSpPr>
          <p:cNvPr id="5" name="Footer Placeholder 4">
            <a:extLst>
              <a:ext uri="{FF2B5EF4-FFF2-40B4-BE49-F238E27FC236}">
                <a16:creationId xmlns:a16="http://schemas.microsoft.com/office/drawing/2014/main" id="{BFDB1941-E3C6-502D-CB27-721E6B69C3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1F53EF-E3EF-58BD-550D-07AF03A5D30D}"/>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3052503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7B4A1-E66A-46E2-5896-2148711CFB8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7E124B1-0A51-69AC-530E-E84A2E702DF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BB40260-D877-B285-A53A-F190124FFF9A}"/>
              </a:ext>
            </a:extLst>
          </p:cNvPr>
          <p:cNvSpPr>
            <a:spLocks noGrp="1"/>
          </p:cNvSpPr>
          <p:nvPr>
            <p:ph type="dt" sz="half" idx="10"/>
          </p:nvPr>
        </p:nvSpPr>
        <p:spPr/>
        <p:txBody>
          <a:bodyPr/>
          <a:lstStyle/>
          <a:p>
            <a:fld id="{7187CC36-1ABB-0441-BACA-10D617B38A3E}" type="datetimeFigureOut">
              <a:rPr lang="en-US" smtClean="0"/>
              <a:t>9/18/2023</a:t>
            </a:fld>
            <a:endParaRPr lang="en-US"/>
          </a:p>
        </p:txBody>
      </p:sp>
      <p:sp>
        <p:nvSpPr>
          <p:cNvPr id="5" name="Footer Placeholder 4">
            <a:extLst>
              <a:ext uri="{FF2B5EF4-FFF2-40B4-BE49-F238E27FC236}">
                <a16:creationId xmlns:a16="http://schemas.microsoft.com/office/drawing/2014/main" id="{526614F1-FB4F-9B72-B877-3963813690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FC4372-401C-27F4-DE71-F40F2E71135B}"/>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919150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B96FB8-9C5C-8EEE-025B-39E514DF3F5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B570392-5B9B-B87B-B1F3-7D1BC8ABD05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8F0D5C2-48FE-A8BC-DA80-D1546B19AF69}"/>
              </a:ext>
            </a:extLst>
          </p:cNvPr>
          <p:cNvSpPr>
            <a:spLocks noGrp="1"/>
          </p:cNvSpPr>
          <p:nvPr>
            <p:ph type="dt" sz="half" idx="10"/>
          </p:nvPr>
        </p:nvSpPr>
        <p:spPr/>
        <p:txBody>
          <a:bodyPr/>
          <a:lstStyle/>
          <a:p>
            <a:fld id="{7187CC36-1ABB-0441-BACA-10D617B38A3E}" type="datetimeFigureOut">
              <a:rPr lang="en-US" smtClean="0"/>
              <a:t>9/18/2023</a:t>
            </a:fld>
            <a:endParaRPr lang="en-US"/>
          </a:p>
        </p:txBody>
      </p:sp>
      <p:sp>
        <p:nvSpPr>
          <p:cNvPr id="5" name="Footer Placeholder 4">
            <a:extLst>
              <a:ext uri="{FF2B5EF4-FFF2-40B4-BE49-F238E27FC236}">
                <a16:creationId xmlns:a16="http://schemas.microsoft.com/office/drawing/2014/main" id="{491E0509-165B-B0C9-64E4-93EE09D0FE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55FC45-7048-B174-31BF-881D4657AEFA}"/>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1240146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45FEE-1242-6C3C-81BC-C4E1F544E7D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6D07C92-7034-E6F8-3F30-3D4EAFC035F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2918F02-A23D-2D91-62B3-6930902C9566}"/>
              </a:ext>
            </a:extLst>
          </p:cNvPr>
          <p:cNvSpPr>
            <a:spLocks noGrp="1"/>
          </p:cNvSpPr>
          <p:nvPr>
            <p:ph type="dt" sz="half" idx="10"/>
          </p:nvPr>
        </p:nvSpPr>
        <p:spPr/>
        <p:txBody>
          <a:bodyPr/>
          <a:lstStyle/>
          <a:p>
            <a:fld id="{7187CC36-1ABB-0441-BACA-10D617B38A3E}" type="datetimeFigureOut">
              <a:rPr lang="en-US" smtClean="0"/>
              <a:t>9/18/2023</a:t>
            </a:fld>
            <a:endParaRPr lang="en-US"/>
          </a:p>
        </p:txBody>
      </p:sp>
      <p:sp>
        <p:nvSpPr>
          <p:cNvPr id="5" name="Footer Placeholder 4">
            <a:extLst>
              <a:ext uri="{FF2B5EF4-FFF2-40B4-BE49-F238E27FC236}">
                <a16:creationId xmlns:a16="http://schemas.microsoft.com/office/drawing/2014/main" id="{6DE81CBA-2FAF-C1C2-13C6-D07ADD01E4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134D00-E87F-0E8A-1511-F71171D4A677}"/>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2201475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6B6A2-1A74-02D6-5435-B9F533CE111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C8C2A85-F538-FAC0-4F43-2CB83AC1E4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569B7AB-4114-76F7-224D-9B3BDB2E0149}"/>
              </a:ext>
            </a:extLst>
          </p:cNvPr>
          <p:cNvSpPr>
            <a:spLocks noGrp="1"/>
          </p:cNvSpPr>
          <p:nvPr>
            <p:ph type="dt" sz="half" idx="10"/>
          </p:nvPr>
        </p:nvSpPr>
        <p:spPr/>
        <p:txBody>
          <a:bodyPr/>
          <a:lstStyle/>
          <a:p>
            <a:fld id="{7187CC36-1ABB-0441-BACA-10D617B38A3E}" type="datetimeFigureOut">
              <a:rPr lang="en-US" smtClean="0"/>
              <a:t>9/18/2023</a:t>
            </a:fld>
            <a:endParaRPr lang="en-US"/>
          </a:p>
        </p:txBody>
      </p:sp>
      <p:sp>
        <p:nvSpPr>
          <p:cNvPr id="5" name="Footer Placeholder 4">
            <a:extLst>
              <a:ext uri="{FF2B5EF4-FFF2-40B4-BE49-F238E27FC236}">
                <a16:creationId xmlns:a16="http://schemas.microsoft.com/office/drawing/2014/main" id="{2678B2A5-6960-C343-89A2-63B4A7FBBF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DD8E93-EA02-CC4D-A5E7-D26991FA6650}"/>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2083157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72BCE-4C98-AFFD-7E8D-1868D8AA75F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E1B7633-AA4B-DBD0-120A-47A99F026CD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2CC85264-33B5-C298-7695-AA2479F7C07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F90E9BD-14C9-33F0-1E79-86A8E36168D1}"/>
              </a:ext>
            </a:extLst>
          </p:cNvPr>
          <p:cNvSpPr>
            <a:spLocks noGrp="1"/>
          </p:cNvSpPr>
          <p:nvPr>
            <p:ph type="dt" sz="half" idx="10"/>
          </p:nvPr>
        </p:nvSpPr>
        <p:spPr/>
        <p:txBody>
          <a:bodyPr/>
          <a:lstStyle/>
          <a:p>
            <a:fld id="{7187CC36-1ABB-0441-BACA-10D617B38A3E}" type="datetimeFigureOut">
              <a:rPr lang="en-US" smtClean="0"/>
              <a:t>9/18/2023</a:t>
            </a:fld>
            <a:endParaRPr lang="en-US"/>
          </a:p>
        </p:txBody>
      </p:sp>
      <p:sp>
        <p:nvSpPr>
          <p:cNvPr id="6" name="Footer Placeholder 5">
            <a:extLst>
              <a:ext uri="{FF2B5EF4-FFF2-40B4-BE49-F238E27FC236}">
                <a16:creationId xmlns:a16="http://schemas.microsoft.com/office/drawing/2014/main" id="{9F008BD1-2EB3-08BA-A846-A593A60A4B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DCDBD3-F9EF-7AD7-9052-5E74BD06EA63}"/>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345156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24107-A33D-88D3-3C57-4A1192E792F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64B094E-EE60-9041-3ECB-A557793B6B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4D904AC-FA79-8F6A-57AD-3692544474C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509C1A80-243B-BC93-F617-A6AE755B57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1F93D43-E208-2AF0-82A7-2E0A9E079FB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B416A5A2-52F7-5463-B287-CEC418EA1B76}"/>
              </a:ext>
            </a:extLst>
          </p:cNvPr>
          <p:cNvSpPr>
            <a:spLocks noGrp="1"/>
          </p:cNvSpPr>
          <p:nvPr>
            <p:ph type="dt" sz="half" idx="10"/>
          </p:nvPr>
        </p:nvSpPr>
        <p:spPr/>
        <p:txBody>
          <a:bodyPr/>
          <a:lstStyle/>
          <a:p>
            <a:fld id="{7187CC36-1ABB-0441-BACA-10D617B38A3E}" type="datetimeFigureOut">
              <a:rPr lang="en-US" smtClean="0"/>
              <a:t>9/18/2023</a:t>
            </a:fld>
            <a:endParaRPr lang="en-US"/>
          </a:p>
        </p:txBody>
      </p:sp>
      <p:sp>
        <p:nvSpPr>
          <p:cNvPr id="8" name="Footer Placeholder 7">
            <a:extLst>
              <a:ext uri="{FF2B5EF4-FFF2-40B4-BE49-F238E27FC236}">
                <a16:creationId xmlns:a16="http://schemas.microsoft.com/office/drawing/2014/main" id="{865BF99D-B514-A5E2-2864-1AED2B02C7F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2509051-D119-4930-4E6B-7D7ACAF91298}"/>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4092947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1D978-61B7-F095-1B2F-EF0204C7063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330933AE-AD68-1F5E-FFBB-4454F5165BB9}"/>
              </a:ext>
            </a:extLst>
          </p:cNvPr>
          <p:cNvSpPr>
            <a:spLocks noGrp="1"/>
          </p:cNvSpPr>
          <p:nvPr>
            <p:ph type="dt" sz="half" idx="10"/>
          </p:nvPr>
        </p:nvSpPr>
        <p:spPr/>
        <p:txBody>
          <a:bodyPr/>
          <a:lstStyle/>
          <a:p>
            <a:fld id="{7187CC36-1ABB-0441-BACA-10D617B38A3E}" type="datetimeFigureOut">
              <a:rPr lang="en-US" smtClean="0"/>
              <a:t>9/18/2023</a:t>
            </a:fld>
            <a:endParaRPr lang="en-US"/>
          </a:p>
        </p:txBody>
      </p:sp>
      <p:sp>
        <p:nvSpPr>
          <p:cNvPr id="4" name="Footer Placeholder 3">
            <a:extLst>
              <a:ext uri="{FF2B5EF4-FFF2-40B4-BE49-F238E27FC236}">
                <a16:creationId xmlns:a16="http://schemas.microsoft.com/office/drawing/2014/main" id="{E5D1B04F-4276-C977-9BB4-D14FF46888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674C6F-1C3B-EE86-C90E-A1146ACF32E4}"/>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3345500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57E187-2E5D-FCA3-8A7B-8EB3CD243998}"/>
              </a:ext>
            </a:extLst>
          </p:cNvPr>
          <p:cNvSpPr>
            <a:spLocks noGrp="1"/>
          </p:cNvSpPr>
          <p:nvPr>
            <p:ph type="dt" sz="half" idx="10"/>
          </p:nvPr>
        </p:nvSpPr>
        <p:spPr/>
        <p:txBody>
          <a:bodyPr/>
          <a:lstStyle/>
          <a:p>
            <a:fld id="{7187CC36-1ABB-0441-BACA-10D617B38A3E}" type="datetimeFigureOut">
              <a:rPr lang="en-US" smtClean="0"/>
              <a:t>9/18/2023</a:t>
            </a:fld>
            <a:endParaRPr lang="en-US"/>
          </a:p>
        </p:txBody>
      </p:sp>
      <p:sp>
        <p:nvSpPr>
          <p:cNvPr id="3" name="Footer Placeholder 2">
            <a:extLst>
              <a:ext uri="{FF2B5EF4-FFF2-40B4-BE49-F238E27FC236}">
                <a16:creationId xmlns:a16="http://schemas.microsoft.com/office/drawing/2014/main" id="{6BFEB1A8-0E30-31CB-11B5-841C7FC0BBD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36B4B7-5A1C-06B7-D0A7-C8D78244A765}"/>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1726315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11245-7F55-7AB4-53E3-6FA2C5EB575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B6A3CAD6-9706-3099-15ED-1BE2E32C7B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491CFC8-CCAE-7060-2A04-D641946195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D186B96-172F-65DC-9194-BB164EFF2B2D}"/>
              </a:ext>
            </a:extLst>
          </p:cNvPr>
          <p:cNvSpPr>
            <a:spLocks noGrp="1"/>
          </p:cNvSpPr>
          <p:nvPr>
            <p:ph type="dt" sz="half" idx="10"/>
          </p:nvPr>
        </p:nvSpPr>
        <p:spPr/>
        <p:txBody>
          <a:bodyPr/>
          <a:lstStyle/>
          <a:p>
            <a:fld id="{7187CC36-1ABB-0441-BACA-10D617B38A3E}" type="datetimeFigureOut">
              <a:rPr lang="en-US" smtClean="0"/>
              <a:t>9/18/2023</a:t>
            </a:fld>
            <a:endParaRPr lang="en-US"/>
          </a:p>
        </p:txBody>
      </p:sp>
      <p:sp>
        <p:nvSpPr>
          <p:cNvPr id="6" name="Footer Placeholder 5">
            <a:extLst>
              <a:ext uri="{FF2B5EF4-FFF2-40B4-BE49-F238E27FC236}">
                <a16:creationId xmlns:a16="http://schemas.microsoft.com/office/drawing/2014/main" id="{EB12EAD1-DC85-266F-B504-69BF3DB3E9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6BDA25-D308-1ADE-E6F0-894DA8F627DB}"/>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1653096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11743-301F-C862-E46D-04C5BE9237C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C1E7C068-67D7-A45F-A38D-9CFCEFF6A0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4E0A3BF-7847-3251-F3B1-953B1AA56B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F55B3F8-49BC-9F72-A043-980BF30B1FEA}"/>
              </a:ext>
            </a:extLst>
          </p:cNvPr>
          <p:cNvSpPr>
            <a:spLocks noGrp="1"/>
          </p:cNvSpPr>
          <p:nvPr>
            <p:ph type="dt" sz="half" idx="10"/>
          </p:nvPr>
        </p:nvSpPr>
        <p:spPr/>
        <p:txBody>
          <a:bodyPr/>
          <a:lstStyle/>
          <a:p>
            <a:fld id="{7187CC36-1ABB-0441-BACA-10D617B38A3E}" type="datetimeFigureOut">
              <a:rPr lang="en-US" smtClean="0"/>
              <a:t>9/18/2023</a:t>
            </a:fld>
            <a:endParaRPr lang="en-US"/>
          </a:p>
        </p:txBody>
      </p:sp>
      <p:sp>
        <p:nvSpPr>
          <p:cNvPr id="6" name="Footer Placeholder 5">
            <a:extLst>
              <a:ext uri="{FF2B5EF4-FFF2-40B4-BE49-F238E27FC236}">
                <a16:creationId xmlns:a16="http://schemas.microsoft.com/office/drawing/2014/main" id="{8B84E48B-1FBB-FADD-DC01-4E858D5DB8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328398-96B6-A32C-061D-D0D4386C1046}"/>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1067931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83F962-A5FA-200B-FC7C-90380878EF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3470019-809D-C0BC-DD33-401F3CE91D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C050EFE-DDE7-E8D6-473F-3E8050C8E0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87CC36-1ABB-0441-BACA-10D617B38A3E}" type="datetimeFigureOut">
              <a:rPr lang="en-US" smtClean="0"/>
              <a:t>9/18/2023</a:t>
            </a:fld>
            <a:endParaRPr lang="en-US"/>
          </a:p>
        </p:txBody>
      </p:sp>
      <p:sp>
        <p:nvSpPr>
          <p:cNvPr id="5" name="Footer Placeholder 4">
            <a:extLst>
              <a:ext uri="{FF2B5EF4-FFF2-40B4-BE49-F238E27FC236}">
                <a16:creationId xmlns:a16="http://schemas.microsoft.com/office/drawing/2014/main" id="{D3EEA13B-5A93-06FC-C68D-AD4F8A9760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5BE9FFD-1657-FFE9-1699-F963B6C04A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FCE8D-2C34-3141-8920-163E036E6C36}" type="slidenum">
              <a:rPr lang="en-US" smtClean="0"/>
              <a:t>‹#›</a:t>
            </a:fld>
            <a:endParaRPr lang="en-US"/>
          </a:p>
        </p:txBody>
      </p:sp>
    </p:spTree>
    <p:extLst>
      <p:ext uri="{BB962C8B-B14F-4D97-AF65-F5344CB8AC3E}">
        <p14:creationId xmlns:p14="http://schemas.microsoft.com/office/powerpoint/2010/main" val="648018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DB7D181-8C1B-7628-4FF0-921E9548FB7E}"/>
              </a:ext>
            </a:extLst>
          </p:cNvPr>
          <p:cNvSpPr/>
          <p:nvPr/>
        </p:nvSpPr>
        <p:spPr>
          <a:xfrm>
            <a:off x="0" y="0"/>
            <a:ext cx="547646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473D9E3A-2CDF-72B8-5258-6D599F052637}"/>
              </a:ext>
            </a:extLst>
          </p:cNvPr>
          <p:cNvSpPr txBox="1">
            <a:spLocks/>
          </p:cNvSpPr>
          <p:nvPr/>
        </p:nvSpPr>
        <p:spPr>
          <a:xfrm>
            <a:off x="305627" y="0"/>
            <a:ext cx="4865205" cy="22614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u="sng" dirty="0">
                <a:solidFill>
                  <a:schemeClr val="bg1"/>
                </a:solidFill>
                <a:latin typeface="+mn-lt"/>
                <a:ea typeface="Cambria"/>
                <a:cs typeface="Calibri Light"/>
              </a:rPr>
              <a:t>Meet The Teacher Session</a:t>
            </a:r>
            <a:endParaRPr lang="en-US" sz="4800" b="1" u="sng" dirty="0">
              <a:solidFill>
                <a:schemeClr val="bg1"/>
              </a:solidFill>
              <a:latin typeface="+mn-lt"/>
              <a:ea typeface="Cambria"/>
            </a:endParaRPr>
          </a:p>
        </p:txBody>
      </p:sp>
      <p:sp>
        <p:nvSpPr>
          <p:cNvPr id="6" name="Subtitle 2">
            <a:extLst>
              <a:ext uri="{FF2B5EF4-FFF2-40B4-BE49-F238E27FC236}">
                <a16:creationId xmlns:a16="http://schemas.microsoft.com/office/drawing/2014/main" id="{EADF8AC4-EB7C-028D-90E4-06C6A014F625}"/>
              </a:ext>
            </a:extLst>
          </p:cNvPr>
          <p:cNvSpPr txBox="1">
            <a:spLocks/>
          </p:cNvSpPr>
          <p:nvPr/>
        </p:nvSpPr>
        <p:spPr>
          <a:xfrm>
            <a:off x="136662" y="2801289"/>
            <a:ext cx="4501083" cy="299322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200" dirty="0">
                <a:solidFill>
                  <a:schemeClr val="bg1"/>
                </a:solidFill>
                <a:ea typeface="Cambria"/>
                <a:cs typeface="Calibri"/>
              </a:rPr>
              <a:t>Welcome to </a:t>
            </a:r>
            <a:r>
              <a:rPr lang="en-US" sz="3200" b="1" dirty="0" smtClean="0">
                <a:solidFill>
                  <a:schemeClr val="bg1"/>
                </a:solidFill>
                <a:ea typeface="Cambria"/>
                <a:cs typeface="Calibri"/>
              </a:rPr>
              <a:t>Beech Class</a:t>
            </a:r>
            <a:r>
              <a:rPr lang="en-US" sz="3200" dirty="0">
                <a:solidFill>
                  <a:schemeClr val="bg1"/>
                </a:solidFill>
                <a:cs typeface="Calibri"/>
              </a:rPr>
              <a:t/>
            </a:r>
            <a:br>
              <a:rPr lang="en-US" sz="3200" dirty="0">
                <a:solidFill>
                  <a:schemeClr val="bg1"/>
                </a:solidFill>
                <a:cs typeface="Calibri"/>
              </a:rPr>
            </a:br>
            <a:endParaRPr lang="en-US" sz="3200" dirty="0">
              <a:solidFill>
                <a:schemeClr val="bg1"/>
              </a:solidFill>
              <a:cs typeface="Calibri"/>
            </a:endParaRPr>
          </a:p>
          <a:p>
            <a:pPr marL="0" indent="0" algn="ctr">
              <a:buNone/>
            </a:pPr>
            <a:r>
              <a:rPr lang="en-US" sz="3200" dirty="0">
                <a:solidFill>
                  <a:schemeClr val="bg1"/>
                </a:solidFill>
                <a:cs typeface="Calibri"/>
              </a:rPr>
              <a:t>Class Teacher</a:t>
            </a:r>
            <a:r>
              <a:rPr lang="en-US" sz="3200" dirty="0" smtClean="0">
                <a:solidFill>
                  <a:schemeClr val="bg1"/>
                </a:solidFill>
                <a:cs typeface="Calibri"/>
              </a:rPr>
              <a:t>: </a:t>
            </a:r>
            <a:r>
              <a:rPr lang="en-US" sz="3200" dirty="0" err="1" smtClean="0">
                <a:solidFill>
                  <a:schemeClr val="bg1"/>
                </a:solidFill>
                <a:cs typeface="Calibri"/>
              </a:rPr>
              <a:t>Mr</a:t>
            </a:r>
            <a:r>
              <a:rPr lang="en-US" sz="3200" dirty="0" smtClean="0">
                <a:solidFill>
                  <a:schemeClr val="bg1"/>
                </a:solidFill>
                <a:cs typeface="Calibri"/>
              </a:rPr>
              <a:t> Sudell</a:t>
            </a:r>
            <a:endParaRPr lang="en-US" sz="3200" dirty="0">
              <a:solidFill>
                <a:schemeClr val="bg1"/>
              </a:solidFill>
              <a:cs typeface="Calibri"/>
            </a:endParaRPr>
          </a:p>
          <a:p>
            <a:pPr marL="0" indent="0" algn="ctr">
              <a:buNone/>
            </a:pPr>
            <a:r>
              <a:rPr lang="en-US" sz="3200" dirty="0">
                <a:solidFill>
                  <a:schemeClr val="bg1"/>
                </a:solidFill>
                <a:ea typeface="Cambria"/>
                <a:cs typeface="Calibri"/>
              </a:rPr>
              <a:t>Supported </a:t>
            </a:r>
            <a:r>
              <a:rPr lang="en-US" sz="3200" dirty="0" smtClean="0">
                <a:solidFill>
                  <a:schemeClr val="bg1"/>
                </a:solidFill>
                <a:ea typeface="Cambria"/>
                <a:cs typeface="Calibri"/>
              </a:rPr>
              <a:t>by:  </a:t>
            </a:r>
            <a:br>
              <a:rPr lang="en-US" sz="3200" dirty="0" smtClean="0">
                <a:solidFill>
                  <a:schemeClr val="bg1"/>
                </a:solidFill>
                <a:ea typeface="Cambria"/>
                <a:cs typeface="Calibri"/>
              </a:rPr>
            </a:br>
            <a:r>
              <a:rPr lang="en-US" sz="3200" dirty="0" err="1" smtClean="0">
                <a:solidFill>
                  <a:schemeClr val="bg1"/>
                </a:solidFill>
                <a:ea typeface="Cambria"/>
                <a:cs typeface="Calibri"/>
              </a:rPr>
              <a:t>Mrs</a:t>
            </a:r>
            <a:r>
              <a:rPr lang="en-US" sz="3200" dirty="0" smtClean="0">
                <a:solidFill>
                  <a:schemeClr val="bg1"/>
                </a:solidFill>
                <a:ea typeface="Cambria"/>
                <a:cs typeface="Calibri"/>
              </a:rPr>
              <a:t> Kaur</a:t>
            </a:r>
            <a:endParaRPr lang="en-US" sz="2000" dirty="0">
              <a:solidFill>
                <a:srgbClr val="FFFFFF"/>
              </a:solidFill>
              <a:latin typeface="Cambria"/>
              <a:ea typeface="Cambria"/>
              <a:cs typeface="Calibri"/>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56899" y="599394"/>
            <a:ext cx="4477159" cy="5366240"/>
          </a:xfrm>
          <a:prstGeom prst="rect">
            <a:avLst/>
          </a:prstGeom>
        </p:spPr>
      </p:pic>
    </p:spTree>
    <p:extLst>
      <p:ext uri="{BB962C8B-B14F-4D97-AF65-F5344CB8AC3E}">
        <p14:creationId xmlns:p14="http://schemas.microsoft.com/office/powerpoint/2010/main" val="3094041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872F75C-9039-952C-E4A5-35B646CF0F0E}"/>
              </a:ext>
            </a:extLst>
          </p:cNvPr>
          <p:cNvSpPr/>
          <p:nvPr/>
        </p:nvSpPr>
        <p:spPr>
          <a:xfrm>
            <a:off x="9756913" y="0"/>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5750894-0E19-BD7C-C9C3-A21DE0E5BC72}"/>
              </a:ext>
            </a:extLst>
          </p:cNvPr>
          <p:cNvSpPr txBox="1"/>
          <p:nvPr/>
        </p:nvSpPr>
        <p:spPr>
          <a:xfrm>
            <a:off x="2524539" y="109330"/>
            <a:ext cx="5593198" cy="584775"/>
          </a:xfrm>
          <a:prstGeom prst="rect">
            <a:avLst/>
          </a:prstGeom>
          <a:noFill/>
        </p:spPr>
        <p:txBody>
          <a:bodyPr wrap="none" rtlCol="0">
            <a:spAutoFit/>
          </a:bodyPr>
          <a:lstStyle/>
          <a:p>
            <a:r>
              <a:rPr lang="en-US" sz="3200" b="1" dirty="0"/>
              <a:t>National Statutory Assessments</a:t>
            </a:r>
          </a:p>
        </p:txBody>
      </p:sp>
      <p:sp>
        <p:nvSpPr>
          <p:cNvPr id="7" name="TextBox 6">
            <a:extLst>
              <a:ext uri="{FF2B5EF4-FFF2-40B4-BE49-F238E27FC236}">
                <a16:creationId xmlns:a16="http://schemas.microsoft.com/office/drawing/2014/main" id="{046F2DF1-4C72-7E44-B34F-3655B0CF43E6}"/>
              </a:ext>
            </a:extLst>
          </p:cNvPr>
          <p:cNvSpPr txBox="1"/>
          <p:nvPr/>
        </p:nvSpPr>
        <p:spPr>
          <a:xfrm>
            <a:off x="327250" y="985238"/>
            <a:ext cx="9287013" cy="5093702"/>
          </a:xfrm>
          <a:prstGeom prst="rect">
            <a:avLst/>
          </a:prstGeom>
          <a:noFill/>
        </p:spPr>
        <p:txBody>
          <a:bodyPr wrap="square" rtlCol="0">
            <a:spAutoFit/>
          </a:bodyPr>
          <a:lstStyle/>
          <a:p>
            <a:r>
              <a:rPr lang="en-US" sz="2400" b="1" dirty="0" smtClean="0"/>
              <a:t>Phonics: </a:t>
            </a:r>
            <a:r>
              <a:rPr lang="en-US" sz="2400" dirty="0" smtClean="0"/>
              <a:t>Children will have completed a Phonics screening check in Year 1. Children who didn’t achieve the pass mark will have another chance to reach the pass mark at the end of Year 2.</a:t>
            </a:r>
          </a:p>
          <a:p>
            <a:endParaRPr lang="en-US" sz="2400" dirty="0"/>
          </a:p>
          <a:p>
            <a:r>
              <a:rPr lang="en-US" sz="2400" b="1" dirty="0" smtClean="0"/>
              <a:t>KS1 SATS:</a:t>
            </a:r>
            <a:r>
              <a:rPr lang="en-US" sz="2400" dirty="0" smtClean="0"/>
              <a:t> These are no longer statutory- meaning they are now optional for us as a school</a:t>
            </a:r>
          </a:p>
          <a:p>
            <a:endParaRPr lang="en-US" sz="2400" b="1" dirty="0"/>
          </a:p>
          <a:p>
            <a:pPr marL="228600" lvl="0" indent="-228600">
              <a:lnSpc>
                <a:spcPct val="90000"/>
              </a:lnSpc>
              <a:buClr>
                <a:schemeClr val="dk1"/>
              </a:buClr>
              <a:buSzPts val="2400"/>
              <a:buChar char="•"/>
            </a:pPr>
            <a:r>
              <a:rPr lang="en-GB" sz="2400" dirty="0"/>
              <a:t>Standard assessment </a:t>
            </a:r>
            <a:r>
              <a:rPr lang="en-GB" sz="2400" dirty="0" smtClean="0"/>
              <a:t>tests in May 2024</a:t>
            </a:r>
            <a:endParaRPr lang="en-GB" sz="2400" dirty="0"/>
          </a:p>
          <a:p>
            <a:pPr marL="228600" lvl="0" indent="-228600">
              <a:lnSpc>
                <a:spcPct val="90000"/>
              </a:lnSpc>
              <a:spcBef>
                <a:spcPts val="1000"/>
              </a:spcBef>
              <a:buClr>
                <a:schemeClr val="dk1"/>
              </a:buClr>
              <a:buSzPts val="2400"/>
              <a:buChar char="•"/>
            </a:pPr>
            <a:r>
              <a:rPr lang="en-GB" sz="2400" dirty="0" smtClean="0"/>
              <a:t>Assessing </a:t>
            </a:r>
            <a:r>
              <a:rPr lang="en-GB" sz="2400" b="1" dirty="0"/>
              <a:t>Maths</a:t>
            </a:r>
            <a:r>
              <a:rPr lang="en-GB" sz="2400" dirty="0"/>
              <a:t>, </a:t>
            </a:r>
            <a:r>
              <a:rPr lang="en-GB" sz="2400" b="1" dirty="0"/>
              <a:t>Reading</a:t>
            </a:r>
            <a:r>
              <a:rPr lang="en-GB" sz="2400" dirty="0"/>
              <a:t>, </a:t>
            </a:r>
            <a:r>
              <a:rPr lang="en-GB" sz="2400" b="1" dirty="0"/>
              <a:t>Grammar</a:t>
            </a:r>
            <a:r>
              <a:rPr lang="en-GB" sz="2400" dirty="0"/>
              <a:t>,</a:t>
            </a:r>
            <a:r>
              <a:rPr lang="en-GB" sz="2400" b="1" dirty="0"/>
              <a:t> Punctuation</a:t>
            </a:r>
            <a:r>
              <a:rPr lang="en-GB" sz="2400" dirty="0"/>
              <a:t> and </a:t>
            </a:r>
            <a:r>
              <a:rPr lang="en-GB" sz="2400" b="1" dirty="0" smtClean="0"/>
              <a:t>Spelling</a:t>
            </a:r>
          </a:p>
          <a:p>
            <a:pPr marL="228600" lvl="0" indent="-228600">
              <a:lnSpc>
                <a:spcPct val="90000"/>
              </a:lnSpc>
              <a:spcBef>
                <a:spcPts val="1000"/>
              </a:spcBef>
              <a:buClr>
                <a:schemeClr val="dk1"/>
              </a:buClr>
              <a:buSzPts val="2400"/>
              <a:buChar char="•"/>
            </a:pPr>
            <a:endParaRPr lang="en-GB" sz="2400" b="1" dirty="0"/>
          </a:p>
          <a:p>
            <a:pPr lvl="0">
              <a:lnSpc>
                <a:spcPct val="90000"/>
              </a:lnSpc>
              <a:spcBef>
                <a:spcPts val="1000"/>
              </a:spcBef>
              <a:buClr>
                <a:schemeClr val="dk1"/>
              </a:buClr>
              <a:buSzPts val="2400"/>
            </a:pPr>
            <a:r>
              <a:rPr lang="en-GB" sz="2400" dirty="0" smtClean="0"/>
              <a:t>They are marked internally and they are used to support the overall teacher assessment. </a:t>
            </a:r>
            <a:endParaRPr lang="en-GB" sz="2400" dirty="0"/>
          </a:p>
          <a:p>
            <a:endParaRPr lang="en-US" sz="2400" b="1" dirty="0"/>
          </a:p>
        </p:txBody>
      </p:sp>
    </p:spTree>
    <p:extLst>
      <p:ext uri="{BB962C8B-B14F-4D97-AF65-F5344CB8AC3E}">
        <p14:creationId xmlns:p14="http://schemas.microsoft.com/office/powerpoint/2010/main" val="4104397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Effect transition="in" filter="fade">
                                      <p:cBhvr>
                                        <p:cTn id="14" dur="1000"/>
                                        <p:tgtEl>
                                          <p:spTgt spid="7">
                                            <p:txEl>
                                              <p:pRg st="2" end="2"/>
                                            </p:txEl>
                                          </p:spTgt>
                                        </p:tgtEl>
                                      </p:cBhvr>
                                    </p:animEffect>
                                    <p:anim calcmode="lin" valueType="num">
                                      <p:cBhvr>
                                        <p:cTn id="1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Effect transition="in" filter="fade">
                                      <p:cBhvr>
                                        <p:cTn id="19" dur="1000"/>
                                        <p:tgtEl>
                                          <p:spTgt spid="7">
                                            <p:txEl>
                                              <p:pRg st="4" end="4"/>
                                            </p:txEl>
                                          </p:spTgt>
                                        </p:tgtEl>
                                      </p:cBhvr>
                                    </p:animEffect>
                                    <p:anim calcmode="lin" valueType="num">
                                      <p:cBhvr>
                                        <p:cTn id="20"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7">
                                            <p:txEl>
                                              <p:pRg st="5" end="5"/>
                                            </p:txEl>
                                          </p:spTgt>
                                        </p:tgtEl>
                                        <p:attrNameLst>
                                          <p:attrName>style.visibility</p:attrName>
                                        </p:attrNameLst>
                                      </p:cBhvr>
                                      <p:to>
                                        <p:strVal val="visible"/>
                                      </p:to>
                                    </p:set>
                                    <p:animEffect transition="in" filter="fade">
                                      <p:cBhvr>
                                        <p:cTn id="24" dur="1000"/>
                                        <p:tgtEl>
                                          <p:spTgt spid="7">
                                            <p:txEl>
                                              <p:pRg st="5" end="5"/>
                                            </p:txEl>
                                          </p:spTgt>
                                        </p:tgtEl>
                                      </p:cBhvr>
                                    </p:animEffect>
                                    <p:anim calcmode="lin" valueType="num">
                                      <p:cBhvr>
                                        <p:cTn id="25"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5" end="5"/>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7">
                                            <p:txEl>
                                              <p:pRg st="7" end="7"/>
                                            </p:txEl>
                                          </p:spTgt>
                                        </p:tgtEl>
                                        <p:attrNameLst>
                                          <p:attrName>style.visibility</p:attrName>
                                        </p:attrNameLst>
                                      </p:cBhvr>
                                      <p:to>
                                        <p:strVal val="visible"/>
                                      </p:to>
                                    </p:set>
                                    <p:animEffect transition="in" filter="fade">
                                      <p:cBhvr>
                                        <p:cTn id="29" dur="1000"/>
                                        <p:tgtEl>
                                          <p:spTgt spid="7">
                                            <p:txEl>
                                              <p:pRg st="7" end="7"/>
                                            </p:txEl>
                                          </p:spTgt>
                                        </p:tgtEl>
                                      </p:cBhvr>
                                    </p:animEffect>
                                    <p:anim calcmode="lin" valueType="num">
                                      <p:cBhvr>
                                        <p:cTn id="30"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31"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78238C9-826E-90F0-9A49-F7BA5E56A605}"/>
              </a:ext>
            </a:extLst>
          </p:cNvPr>
          <p:cNvSpPr/>
          <p:nvPr/>
        </p:nvSpPr>
        <p:spPr>
          <a:xfrm>
            <a:off x="0" y="5883966"/>
            <a:ext cx="12192000" cy="974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9C769B7B-4383-D5A7-EF21-9BC6CFFA51AB}"/>
              </a:ext>
            </a:extLst>
          </p:cNvPr>
          <p:cNvSpPr txBox="1"/>
          <p:nvPr/>
        </p:nvSpPr>
        <p:spPr>
          <a:xfrm>
            <a:off x="874644" y="218517"/>
            <a:ext cx="11221278" cy="523220"/>
          </a:xfrm>
          <a:prstGeom prst="rect">
            <a:avLst/>
          </a:prstGeom>
          <a:noFill/>
        </p:spPr>
        <p:txBody>
          <a:bodyPr wrap="square">
            <a:spAutoFit/>
          </a:bodyPr>
          <a:lstStyle/>
          <a:p>
            <a:r>
              <a:rPr lang="en-US" sz="2800" b="1" u="sng" dirty="0" smtClean="0">
                <a:ea typeface="Cambria"/>
                <a:cs typeface="Calibri Light"/>
              </a:rPr>
              <a:t>Informing you of progress…</a:t>
            </a:r>
            <a:endParaRPr lang="en-US" sz="2800" dirty="0"/>
          </a:p>
        </p:txBody>
      </p:sp>
      <p:sp>
        <p:nvSpPr>
          <p:cNvPr id="9" name="TextBox 8">
            <a:extLst>
              <a:ext uri="{FF2B5EF4-FFF2-40B4-BE49-F238E27FC236}">
                <a16:creationId xmlns:a16="http://schemas.microsoft.com/office/drawing/2014/main" id="{3E621206-CCD3-4317-7890-17D5F7556A31}"/>
              </a:ext>
            </a:extLst>
          </p:cNvPr>
          <p:cNvSpPr txBox="1"/>
          <p:nvPr/>
        </p:nvSpPr>
        <p:spPr>
          <a:xfrm>
            <a:off x="874644" y="1281526"/>
            <a:ext cx="10137913" cy="4154984"/>
          </a:xfrm>
          <a:prstGeom prst="rect">
            <a:avLst/>
          </a:prstGeom>
          <a:noFill/>
        </p:spPr>
        <p:txBody>
          <a:bodyPr wrap="square">
            <a:spAutoFit/>
          </a:bodyPr>
          <a:lstStyle/>
          <a:p>
            <a:pPr marL="0" indent="0">
              <a:buNone/>
            </a:pPr>
            <a:r>
              <a:rPr lang="en-US" sz="2400" dirty="0" smtClean="0">
                <a:ea typeface="+mn-lt"/>
                <a:cs typeface="+mn-lt"/>
              </a:rPr>
              <a:t>1.</a:t>
            </a:r>
            <a:r>
              <a:rPr lang="en-US" sz="2400" dirty="0">
                <a:ea typeface="+mn-lt"/>
                <a:cs typeface="+mn-lt"/>
              </a:rPr>
              <a:t>  Sharing the curriculum and lesson content with you via </a:t>
            </a:r>
            <a:r>
              <a:rPr lang="en-US" sz="2400" b="1" dirty="0">
                <a:ea typeface="+mn-lt"/>
                <a:cs typeface="+mn-lt"/>
              </a:rPr>
              <a:t>class information </a:t>
            </a:r>
            <a:r>
              <a:rPr lang="en-US" sz="2400" b="1" dirty="0" smtClean="0">
                <a:ea typeface="+mn-lt"/>
                <a:cs typeface="+mn-lt"/>
              </a:rPr>
              <a:t>sheets</a:t>
            </a:r>
            <a:r>
              <a:rPr lang="en-US" sz="2400" dirty="0">
                <a:ea typeface="+mn-lt"/>
                <a:cs typeface="+mn-lt"/>
              </a:rPr>
              <a:t> </a:t>
            </a:r>
            <a:r>
              <a:rPr lang="en-US" sz="2400" dirty="0" smtClean="0">
                <a:ea typeface="+mn-lt"/>
                <a:cs typeface="+mn-lt"/>
              </a:rPr>
              <a:t>(newsletters) each term</a:t>
            </a:r>
            <a:endParaRPr lang="en-US" sz="2400" dirty="0">
              <a:ea typeface="+mn-lt"/>
              <a:cs typeface="+mn-lt"/>
            </a:endParaRPr>
          </a:p>
          <a:p>
            <a:pPr marL="0" indent="0">
              <a:buNone/>
            </a:pPr>
            <a:endParaRPr lang="en-US" sz="2400" dirty="0">
              <a:ea typeface="+mn-lt"/>
              <a:cs typeface="+mn-lt"/>
            </a:endParaRPr>
          </a:p>
          <a:p>
            <a:pPr marL="0" indent="0">
              <a:buNone/>
            </a:pPr>
            <a:r>
              <a:rPr lang="en-US" sz="2400" dirty="0">
                <a:ea typeface="+mn-lt"/>
                <a:cs typeface="+mn-lt"/>
              </a:rPr>
              <a:t>2. </a:t>
            </a:r>
            <a:r>
              <a:rPr lang="en-US" sz="2400" dirty="0" smtClean="0">
                <a:ea typeface="+mn-lt"/>
                <a:cs typeface="+mn-lt"/>
              </a:rPr>
              <a:t>Two in-person </a:t>
            </a:r>
            <a:r>
              <a:rPr lang="en-US" sz="2400" b="1" dirty="0" smtClean="0">
                <a:ea typeface="+mn-lt"/>
                <a:cs typeface="+mn-lt"/>
              </a:rPr>
              <a:t>parents</a:t>
            </a:r>
            <a:r>
              <a:rPr lang="en-US" sz="2400" b="1" dirty="0">
                <a:ea typeface="+mn-lt"/>
                <a:cs typeface="+mn-lt"/>
              </a:rPr>
              <a:t>' evenings</a:t>
            </a:r>
            <a:r>
              <a:rPr lang="en-US" sz="2400" dirty="0">
                <a:ea typeface="+mn-lt"/>
                <a:cs typeface="+mn-lt"/>
              </a:rPr>
              <a:t> and the </a:t>
            </a:r>
            <a:r>
              <a:rPr lang="en-US" sz="2400" b="1" dirty="0">
                <a:ea typeface="+mn-lt"/>
                <a:cs typeface="+mn-lt"/>
              </a:rPr>
              <a:t>summer term school report</a:t>
            </a:r>
            <a:r>
              <a:rPr lang="en-US" sz="2400" dirty="0">
                <a:ea typeface="+mn-lt"/>
                <a:cs typeface="+mn-lt"/>
              </a:rPr>
              <a:t>.  </a:t>
            </a:r>
          </a:p>
          <a:p>
            <a:pPr marL="0" indent="0">
              <a:buNone/>
            </a:pPr>
            <a:endParaRPr lang="en-US" sz="2400" dirty="0">
              <a:ea typeface="+mn-lt"/>
              <a:cs typeface="+mn-lt"/>
            </a:endParaRPr>
          </a:p>
          <a:p>
            <a:pPr marL="0" indent="0">
              <a:buNone/>
            </a:pPr>
            <a:r>
              <a:rPr lang="en-US" sz="2400" dirty="0">
                <a:ea typeface="+mn-lt"/>
                <a:cs typeface="+mn-lt"/>
              </a:rPr>
              <a:t>3. By sharing assessment information with you via </a:t>
            </a:r>
            <a:r>
              <a:rPr lang="en-US" sz="2400" b="1" dirty="0">
                <a:ea typeface="+mn-lt"/>
                <a:cs typeface="+mn-lt"/>
              </a:rPr>
              <a:t>Pupil Information </a:t>
            </a:r>
            <a:r>
              <a:rPr lang="en-US" sz="2400" b="1" dirty="0" smtClean="0">
                <a:ea typeface="+mn-lt"/>
                <a:cs typeface="+mn-lt"/>
              </a:rPr>
              <a:t>Sheets.</a:t>
            </a:r>
            <a:endParaRPr lang="en-US" sz="2400" b="1" dirty="0">
              <a:ea typeface="+mn-lt"/>
              <a:cs typeface="+mn-lt"/>
            </a:endParaRPr>
          </a:p>
          <a:p>
            <a:pPr marL="0" indent="0">
              <a:buNone/>
            </a:pPr>
            <a:endParaRPr lang="en-US" sz="2400" dirty="0">
              <a:ea typeface="+mn-lt"/>
              <a:cs typeface="+mn-lt"/>
            </a:endParaRPr>
          </a:p>
          <a:p>
            <a:pPr marL="0" indent="0">
              <a:buNone/>
            </a:pPr>
            <a:r>
              <a:rPr lang="en-US" sz="2400" dirty="0">
                <a:ea typeface="+mn-lt"/>
                <a:cs typeface="+mn-lt"/>
              </a:rPr>
              <a:t>4. Through </a:t>
            </a:r>
            <a:r>
              <a:rPr lang="en-US" sz="2400" b="1" dirty="0">
                <a:ea typeface="+mn-lt"/>
                <a:cs typeface="+mn-lt"/>
              </a:rPr>
              <a:t>informal communication</a:t>
            </a:r>
            <a:r>
              <a:rPr lang="en-US" sz="2400" dirty="0">
                <a:ea typeface="+mn-lt"/>
                <a:cs typeface="+mn-lt"/>
              </a:rPr>
              <a:t> at the doors and via phone or email when needed. </a:t>
            </a:r>
            <a:endParaRPr lang="en-US" sz="2400" dirty="0">
              <a:ea typeface="Cambria"/>
              <a:cs typeface="+mn-lt"/>
            </a:endParaRPr>
          </a:p>
          <a:p>
            <a:pPr marL="0" indent="0">
              <a:buNone/>
            </a:pPr>
            <a:endParaRPr lang="en-US" sz="2400" dirty="0">
              <a:ea typeface="Cambria"/>
              <a:cs typeface="Calibri"/>
            </a:endParaRPr>
          </a:p>
          <a:p>
            <a:pPr marL="0" indent="0">
              <a:buNone/>
            </a:pPr>
            <a:r>
              <a:rPr lang="en-US" sz="2400" dirty="0">
                <a:ea typeface="Cambria"/>
                <a:cs typeface="Calibri"/>
              </a:rPr>
              <a:t>Parents of children with SEND have additional review points during the year.</a:t>
            </a:r>
          </a:p>
        </p:txBody>
      </p:sp>
    </p:spTree>
    <p:extLst>
      <p:ext uri="{BB962C8B-B14F-4D97-AF65-F5344CB8AC3E}">
        <p14:creationId xmlns:p14="http://schemas.microsoft.com/office/powerpoint/2010/main" val="34943170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B8E8227-6E1C-A7B8-1791-87A1C7C94F4C}"/>
              </a:ext>
            </a:extLst>
          </p:cNvPr>
          <p:cNvSpPr/>
          <p:nvPr/>
        </p:nvSpPr>
        <p:spPr>
          <a:xfrm>
            <a:off x="0" y="0"/>
            <a:ext cx="12192000" cy="974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DFDD504A-F349-C52A-C643-E19C9EE54088}"/>
              </a:ext>
            </a:extLst>
          </p:cNvPr>
          <p:cNvSpPr txBox="1"/>
          <p:nvPr/>
        </p:nvSpPr>
        <p:spPr>
          <a:xfrm>
            <a:off x="4237382" y="974034"/>
            <a:ext cx="3717235" cy="646331"/>
          </a:xfrm>
          <a:prstGeom prst="rect">
            <a:avLst/>
          </a:prstGeom>
          <a:noFill/>
        </p:spPr>
        <p:txBody>
          <a:bodyPr wrap="square">
            <a:spAutoFit/>
          </a:bodyPr>
          <a:lstStyle/>
          <a:p>
            <a:r>
              <a:rPr lang="en-US" sz="3600" dirty="0">
                <a:ea typeface="Cambria"/>
              </a:rPr>
              <a:t>Assessment</a:t>
            </a:r>
            <a:r>
              <a:rPr lang="en-US" sz="3600" kern="1200" dirty="0">
                <a:ea typeface="Cambria"/>
              </a:rPr>
              <a:t> Weeks</a:t>
            </a:r>
            <a:endParaRPr lang="en-US" sz="3600" dirty="0"/>
          </a:p>
        </p:txBody>
      </p:sp>
      <p:sp>
        <p:nvSpPr>
          <p:cNvPr id="9" name="TextBox 8">
            <a:extLst>
              <a:ext uri="{FF2B5EF4-FFF2-40B4-BE49-F238E27FC236}">
                <a16:creationId xmlns:a16="http://schemas.microsoft.com/office/drawing/2014/main" id="{5B6228E5-07EC-2F22-E6F1-C47536593DB6}"/>
              </a:ext>
            </a:extLst>
          </p:cNvPr>
          <p:cNvSpPr txBox="1"/>
          <p:nvPr/>
        </p:nvSpPr>
        <p:spPr>
          <a:xfrm>
            <a:off x="506895" y="4703705"/>
            <a:ext cx="11241156" cy="1492716"/>
          </a:xfrm>
          <a:prstGeom prst="rect">
            <a:avLst/>
          </a:prstGeom>
          <a:noFill/>
        </p:spPr>
        <p:txBody>
          <a:bodyPr wrap="square">
            <a:spAutoFit/>
          </a:bodyPr>
          <a:lstStyle/>
          <a:p>
            <a:pPr>
              <a:lnSpc>
                <a:spcPct val="90000"/>
              </a:lnSpc>
              <a:spcAft>
                <a:spcPts val="600"/>
              </a:spcAft>
            </a:pPr>
            <a:r>
              <a:rPr lang="en-US" sz="1800" dirty="0">
                <a:ea typeface="Cambria"/>
              </a:rPr>
              <a:t>Assessments are a key tool in finding out what strengths children have and what areas they need to develop further.</a:t>
            </a:r>
            <a:endParaRPr lang="en-US" sz="1800" dirty="0">
              <a:ea typeface="Calibri" panose="020F0502020204030204"/>
              <a:cs typeface="Calibri" panose="020F0502020204030204"/>
            </a:endParaRPr>
          </a:p>
          <a:p>
            <a:pPr>
              <a:lnSpc>
                <a:spcPct val="90000"/>
              </a:lnSpc>
              <a:spcAft>
                <a:spcPts val="600"/>
              </a:spcAft>
            </a:pPr>
            <a:endParaRPr lang="en-US" sz="1800" dirty="0">
              <a:ea typeface="Cambria"/>
            </a:endParaRPr>
          </a:p>
          <a:p>
            <a:pPr>
              <a:lnSpc>
                <a:spcPct val="90000"/>
              </a:lnSpc>
              <a:spcAft>
                <a:spcPts val="600"/>
              </a:spcAft>
            </a:pPr>
            <a:r>
              <a:rPr lang="en-US" sz="1800" dirty="0">
                <a:ea typeface="Cambria"/>
              </a:rPr>
              <a:t>Assessments help to identify gaps in knowledge so that teachers can plan their future lessons. For example, if a whole class is struggling on the "fractions" element of </a:t>
            </a:r>
            <a:r>
              <a:rPr lang="en-US" sz="1800" dirty="0" err="1">
                <a:ea typeface="Cambria"/>
              </a:rPr>
              <a:t>maths</a:t>
            </a:r>
            <a:r>
              <a:rPr lang="en-US" sz="1800" dirty="0">
                <a:ea typeface="Cambria"/>
              </a:rPr>
              <a:t>, more lessons will focus on this. If all the class score well on times table questions, less time needs to be given to this. </a:t>
            </a:r>
            <a:endParaRPr lang="en-US" sz="1800" dirty="0">
              <a:ea typeface="Cambria"/>
              <a:cs typeface="Calibri"/>
            </a:endParaRPr>
          </a:p>
        </p:txBody>
      </p:sp>
      <p:sp>
        <p:nvSpPr>
          <p:cNvPr id="2" name="Rectangle 1"/>
          <p:cNvSpPr/>
          <p:nvPr/>
        </p:nvSpPr>
        <p:spPr>
          <a:xfrm>
            <a:off x="506895" y="1620365"/>
            <a:ext cx="11141765" cy="2585323"/>
          </a:xfrm>
          <a:prstGeom prst="rect">
            <a:avLst/>
          </a:prstGeom>
        </p:spPr>
        <p:txBody>
          <a:bodyPr wrap="square">
            <a:spAutoFit/>
          </a:bodyPr>
          <a:lstStyle/>
          <a:p>
            <a:r>
              <a:rPr lang="en-US" b="1" dirty="0"/>
              <a:t>Autumn </a:t>
            </a:r>
            <a:r>
              <a:rPr lang="en-US" b="1" dirty="0" smtClean="0"/>
              <a:t>and Spring term</a:t>
            </a:r>
            <a:r>
              <a:rPr lang="en-US" b="1" dirty="0"/>
              <a:t>:</a:t>
            </a:r>
          </a:p>
          <a:p>
            <a:r>
              <a:rPr lang="en-US" dirty="0"/>
              <a:t>Maths – </a:t>
            </a:r>
            <a:r>
              <a:rPr lang="en-US" dirty="0" smtClean="0"/>
              <a:t>End of Term Tests- using NFER Assessments</a:t>
            </a:r>
            <a:endParaRPr lang="en-US" dirty="0"/>
          </a:p>
          <a:p>
            <a:r>
              <a:rPr lang="en-US" dirty="0"/>
              <a:t>Reading – </a:t>
            </a:r>
            <a:r>
              <a:rPr lang="en-US" dirty="0" smtClean="0"/>
              <a:t>End of Term Tests- using NFER Assessments</a:t>
            </a:r>
            <a:endParaRPr lang="en-US" dirty="0"/>
          </a:p>
          <a:p>
            <a:r>
              <a:rPr lang="en-US" dirty="0"/>
              <a:t>Writing – </a:t>
            </a:r>
            <a:r>
              <a:rPr lang="en-US" dirty="0" smtClean="0"/>
              <a:t>4 written pieces of work, 1 per half term. </a:t>
            </a:r>
            <a:endParaRPr lang="en-US" dirty="0"/>
          </a:p>
          <a:p>
            <a:endParaRPr lang="en-US" dirty="0"/>
          </a:p>
          <a:p>
            <a:r>
              <a:rPr lang="en-US" b="1" dirty="0" smtClean="0"/>
              <a:t>Summer Term</a:t>
            </a:r>
            <a:endParaRPr lang="en-US" b="1" dirty="0"/>
          </a:p>
          <a:p>
            <a:r>
              <a:rPr lang="en-US" dirty="0" smtClean="0"/>
              <a:t>Maths- Mock Assessments and SATS: Arithmetic and reasoning Papers</a:t>
            </a:r>
            <a:br>
              <a:rPr lang="en-US" dirty="0" smtClean="0"/>
            </a:br>
            <a:r>
              <a:rPr lang="en-US" dirty="0" smtClean="0"/>
              <a:t>Reading- Mock Assessments and SATS: 2 Reading Papers</a:t>
            </a:r>
            <a:br>
              <a:rPr lang="en-US" dirty="0" smtClean="0"/>
            </a:br>
            <a:r>
              <a:rPr lang="en-US" dirty="0" smtClean="0"/>
              <a:t>Writing – </a:t>
            </a:r>
            <a:r>
              <a:rPr lang="en-US" dirty="0"/>
              <a:t>2 written pieces of work, 1 per half term. </a:t>
            </a:r>
          </a:p>
        </p:txBody>
      </p:sp>
    </p:spTree>
    <p:extLst>
      <p:ext uri="{BB962C8B-B14F-4D97-AF65-F5344CB8AC3E}">
        <p14:creationId xmlns:p14="http://schemas.microsoft.com/office/powerpoint/2010/main" val="3655878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Effect transition="in" filter="fade">
                                      <p:cBhvr>
                                        <p:cTn id="29" dur="1000"/>
                                        <p:tgtEl>
                                          <p:spTgt spid="2">
                                            <p:txEl>
                                              <p:pRg st="5" end="5"/>
                                            </p:txEl>
                                          </p:spTgt>
                                        </p:tgtEl>
                                      </p:cBhvr>
                                    </p:animEffect>
                                    <p:anim calcmode="lin" valueType="num">
                                      <p:cBhvr>
                                        <p:cTn id="3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2">
                                            <p:txEl>
                                              <p:pRg st="6" end="6"/>
                                            </p:txEl>
                                          </p:spTgt>
                                        </p:tgtEl>
                                        <p:attrNameLst>
                                          <p:attrName>style.visibility</p:attrName>
                                        </p:attrNameLst>
                                      </p:cBhvr>
                                      <p:to>
                                        <p:strVal val="visible"/>
                                      </p:to>
                                    </p:set>
                                    <p:animEffect transition="in" filter="fade">
                                      <p:cBhvr>
                                        <p:cTn id="34" dur="1000"/>
                                        <p:tgtEl>
                                          <p:spTgt spid="2">
                                            <p:txEl>
                                              <p:pRg st="6" end="6"/>
                                            </p:txEl>
                                          </p:spTgt>
                                        </p:tgtEl>
                                      </p:cBhvr>
                                    </p:animEffect>
                                    <p:anim calcmode="lin" valueType="num">
                                      <p:cBhvr>
                                        <p:cTn id="35"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9">
                                            <p:txEl>
                                              <p:pRg st="0" end="0"/>
                                            </p:txEl>
                                          </p:spTgt>
                                        </p:tgtEl>
                                        <p:attrNameLst>
                                          <p:attrName>style.visibility</p:attrName>
                                        </p:attrNameLst>
                                      </p:cBhvr>
                                      <p:to>
                                        <p:strVal val="visible"/>
                                      </p:to>
                                    </p:set>
                                    <p:animEffect transition="in" filter="fade">
                                      <p:cBhvr>
                                        <p:cTn id="41" dur="1000"/>
                                        <p:tgtEl>
                                          <p:spTgt spid="9">
                                            <p:txEl>
                                              <p:pRg st="0" end="0"/>
                                            </p:txEl>
                                          </p:spTgt>
                                        </p:tgtEl>
                                      </p:cBhvr>
                                    </p:animEffect>
                                    <p:anim calcmode="lin" valueType="num">
                                      <p:cBhvr>
                                        <p:cTn id="42"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43" dur="1000" fill="hold"/>
                                        <p:tgtEl>
                                          <p:spTgt spid="9">
                                            <p:txEl>
                                              <p:pRg st="0" end="0"/>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9">
                                            <p:txEl>
                                              <p:pRg st="2" end="2"/>
                                            </p:txEl>
                                          </p:spTgt>
                                        </p:tgtEl>
                                        <p:attrNameLst>
                                          <p:attrName>style.visibility</p:attrName>
                                        </p:attrNameLst>
                                      </p:cBhvr>
                                      <p:to>
                                        <p:strVal val="visible"/>
                                      </p:to>
                                    </p:set>
                                    <p:animEffect transition="in" filter="fade">
                                      <p:cBhvr>
                                        <p:cTn id="46" dur="1000"/>
                                        <p:tgtEl>
                                          <p:spTgt spid="9">
                                            <p:txEl>
                                              <p:pRg st="2" end="2"/>
                                            </p:txEl>
                                          </p:spTgt>
                                        </p:tgtEl>
                                      </p:cBhvr>
                                    </p:animEffect>
                                    <p:anim calcmode="lin" valueType="num">
                                      <p:cBhvr>
                                        <p:cTn id="47"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48"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764A222-BD97-D310-0109-4E8DC727D3C6}"/>
              </a:ext>
            </a:extLst>
          </p:cNvPr>
          <p:cNvSpPr/>
          <p:nvPr/>
        </p:nvSpPr>
        <p:spPr>
          <a:xfrm>
            <a:off x="9756913" y="0"/>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F40A91A-DF4B-B4D3-0DF8-916ED53957A3}"/>
              </a:ext>
            </a:extLst>
          </p:cNvPr>
          <p:cNvSpPr txBox="1"/>
          <p:nvPr/>
        </p:nvSpPr>
        <p:spPr>
          <a:xfrm>
            <a:off x="685801" y="592561"/>
            <a:ext cx="4691541" cy="769441"/>
          </a:xfrm>
          <a:prstGeom prst="rect">
            <a:avLst/>
          </a:prstGeom>
          <a:noFill/>
        </p:spPr>
        <p:txBody>
          <a:bodyPr wrap="none" rtlCol="0">
            <a:spAutoFit/>
          </a:bodyPr>
          <a:lstStyle/>
          <a:p>
            <a:r>
              <a:rPr lang="en-US" sz="4400" dirty="0"/>
              <a:t>Celebrating Success</a:t>
            </a:r>
          </a:p>
        </p:txBody>
      </p:sp>
      <p:sp>
        <p:nvSpPr>
          <p:cNvPr id="6" name="TextBox 5">
            <a:extLst>
              <a:ext uri="{FF2B5EF4-FFF2-40B4-BE49-F238E27FC236}">
                <a16:creationId xmlns:a16="http://schemas.microsoft.com/office/drawing/2014/main" id="{ACD1D42F-E4BE-E1A0-B61C-B929F9AF695F}"/>
              </a:ext>
            </a:extLst>
          </p:cNvPr>
          <p:cNvSpPr txBox="1"/>
          <p:nvPr/>
        </p:nvSpPr>
        <p:spPr>
          <a:xfrm>
            <a:off x="579783" y="1649895"/>
            <a:ext cx="8961782" cy="4678204"/>
          </a:xfrm>
          <a:prstGeom prst="rect">
            <a:avLst/>
          </a:prstGeom>
          <a:noFill/>
        </p:spPr>
        <p:txBody>
          <a:bodyPr wrap="square" rtlCol="0">
            <a:spAutoFit/>
          </a:bodyPr>
          <a:lstStyle/>
          <a:p>
            <a:r>
              <a:rPr lang="en-US" sz="2800" dirty="0"/>
              <a:t>We celebrate success and effort in many ways at </a:t>
            </a:r>
            <a:r>
              <a:rPr lang="en-US" sz="2800" dirty="0" err="1"/>
              <a:t>Kennington</a:t>
            </a:r>
            <a:r>
              <a:rPr lang="en-US" sz="2800" dirty="0"/>
              <a:t>. These include:</a:t>
            </a:r>
          </a:p>
          <a:p>
            <a:endParaRPr lang="en-US" sz="2800" dirty="0"/>
          </a:p>
          <a:p>
            <a:pPr marL="285750" indent="-285750">
              <a:buFont typeface="Arial" panose="020B0604020202020204" pitchFamily="34" charset="0"/>
              <a:buChar char="•"/>
            </a:pPr>
            <a:r>
              <a:rPr lang="en-US" sz="2800" dirty="0" smtClean="0"/>
              <a:t>Certificates- Star of the Week and Reader of the Week</a:t>
            </a:r>
            <a:endParaRPr lang="en-US" sz="2800" dirty="0"/>
          </a:p>
          <a:p>
            <a:pPr marL="285750" indent="-285750">
              <a:buFont typeface="Arial" panose="020B0604020202020204" pitchFamily="34" charset="0"/>
              <a:buChar char="•"/>
            </a:pPr>
            <a:r>
              <a:rPr lang="en-US" sz="2800" dirty="0"/>
              <a:t>Dojos</a:t>
            </a:r>
          </a:p>
          <a:p>
            <a:pPr marL="285750" indent="-285750">
              <a:buFont typeface="Arial" panose="020B0604020202020204" pitchFamily="34" charset="0"/>
              <a:buChar char="•"/>
            </a:pPr>
            <a:r>
              <a:rPr lang="en-US" sz="2800" dirty="0"/>
              <a:t>Verbal Praise</a:t>
            </a:r>
          </a:p>
          <a:p>
            <a:pPr marL="285750" indent="-285750">
              <a:buFont typeface="Arial" panose="020B0604020202020204" pitchFamily="34" charset="0"/>
              <a:buChar char="•"/>
            </a:pPr>
            <a:r>
              <a:rPr lang="en-US" sz="2800" dirty="0"/>
              <a:t>Awards </a:t>
            </a:r>
            <a:r>
              <a:rPr lang="en-US" sz="2800" dirty="0" smtClean="0"/>
              <a:t>Assemblies</a:t>
            </a:r>
          </a:p>
          <a:p>
            <a:pPr marL="285750" indent="-285750">
              <a:buFont typeface="Arial" panose="020B0604020202020204" pitchFamily="34" charset="0"/>
              <a:buChar char="•"/>
            </a:pPr>
            <a:r>
              <a:rPr lang="en-US" sz="2800" dirty="0" smtClean="0"/>
              <a:t>Attendance Incentives</a:t>
            </a:r>
          </a:p>
          <a:p>
            <a:pPr marL="285750" indent="-285750">
              <a:buFont typeface="Arial" panose="020B0604020202020204" pitchFamily="34" charset="0"/>
              <a:buChar char="•"/>
            </a:pPr>
            <a:r>
              <a:rPr lang="en-US" sz="2800" dirty="0" smtClean="0"/>
              <a:t>Postcards home</a:t>
            </a:r>
            <a:endParaRPr lang="en-US" sz="2800" dirty="0"/>
          </a:p>
          <a:p>
            <a:pPr marL="285750" indent="-285750">
              <a:buFont typeface="Arial" panose="020B0604020202020204" pitchFamily="34" charset="0"/>
              <a:buChar char="•"/>
            </a:pPr>
            <a:r>
              <a:rPr lang="en-US" sz="2800" dirty="0"/>
              <a:t>Book Tokens for the Book Machine</a:t>
            </a:r>
          </a:p>
          <a:p>
            <a:endParaRPr lang="en-US" dirty="0"/>
          </a:p>
        </p:txBody>
      </p:sp>
    </p:spTree>
    <p:extLst>
      <p:ext uri="{BB962C8B-B14F-4D97-AF65-F5344CB8AC3E}">
        <p14:creationId xmlns:p14="http://schemas.microsoft.com/office/powerpoint/2010/main" val="38805439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BB3D015-4950-7CC0-5E2E-618E742B5246}"/>
              </a:ext>
            </a:extLst>
          </p:cNvPr>
          <p:cNvSpPr/>
          <p:nvPr/>
        </p:nvSpPr>
        <p:spPr>
          <a:xfrm>
            <a:off x="0" y="5883966"/>
            <a:ext cx="12192000" cy="974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823DD10-752F-7502-3B8D-AC66AD21ACE5}"/>
              </a:ext>
            </a:extLst>
          </p:cNvPr>
          <p:cNvSpPr txBox="1"/>
          <p:nvPr/>
        </p:nvSpPr>
        <p:spPr>
          <a:xfrm>
            <a:off x="3529207" y="1500808"/>
            <a:ext cx="5133585" cy="3662541"/>
          </a:xfrm>
          <a:prstGeom prst="rect">
            <a:avLst/>
          </a:prstGeom>
          <a:noFill/>
        </p:spPr>
        <p:txBody>
          <a:bodyPr wrap="none" rtlCol="0">
            <a:spAutoFit/>
          </a:bodyPr>
          <a:lstStyle/>
          <a:p>
            <a:pPr algn="ctr"/>
            <a:r>
              <a:rPr lang="en-US" sz="6600" dirty="0"/>
              <a:t>Any Questions</a:t>
            </a:r>
          </a:p>
          <a:p>
            <a:pPr algn="ctr"/>
            <a:r>
              <a:rPr lang="en-US" sz="16600" dirty="0"/>
              <a:t>?</a:t>
            </a:r>
          </a:p>
        </p:txBody>
      </p:sp>
    </p:spTree>
    <p:extLst>
      <p:ext uri="{BB962C8B-B14F-4D97-AF65-F5344CB8AC3E}">
        <p14:creationId xmlns:p14="http://schemas.microsoft.com/office/powerpoint/2010/main" val="9443773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DB7D181-8C1B-7628-4FF0-921E9548FB7E}"/>
              </a:ext>
            </a:extLst>
          </p:cNvPr>
          <p:cNvSpPr/>
          <p:nvPr/>
        </p:nvSpPr>
        <p:spPr>
          <a:xfrm>
            <a:off x="0" y="0"/>
            <a:ext cx="547646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473D9E3A-2CDF-72B8-5258-6D599F052637}"/>
              </a:ext>
            </a:extLst>
          </p:cNvPr>
          <p:cNvSpPr txBox="1">
            <a:spLocks/>
          </p:cNvSpPr>
          <p:nvPr/>
        </p:nvSpPr>
        <p:spPr>
          <a:xfrm>
            <a:off x="305627" y="488602"/>
            <a:ext cx="4865205" cy="54068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a:solidFill>
                  <a:schemeClr val="bg1"/>
                </a:solidFill>
                <a:latin typeface="+mn-lt"/>
                <a:ea typeface="Cambria"/>
              </a:rPr>
              <a:t>Thank you for coming to meet us this afternoon and we look forward to a great year working together!</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56899" y="599394"/>
            <a:ext cx="4477159" cy="5366240"/>
          </a:xfrm>
          <a:prstGeom prst="rect">
            <a:avLst/>
          </a:prstGeom>
        </p:spPr>
      </p:pic>
    </p:spTree>
    <p:extLst>
      <p:ext uri="{BB962C8B-B14F-4D97-AF65-F5344CB8AC3E}">
        <p14:creationId xmlns:p14="http://schemas.microsoft.com/office/powerpoint/2010/main" val="2842705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99E39-F094-1BC6-3B35-87D0295F66BA}"/>
              </a:ext>
            </a:extLst>
          </p:cNvPr>
          <p:cNvSpPr>
            <a:spLocks noGrp="1"/>
          </p:cNvSpPr>
          <p:nvPr>
            <p:ph type="title"/>
          </p:nvPr>
        </p:nvSpPr>
        <p:spPr>
          <a:xfrm>
            <a:off x="838200" y="585216"/>
            <a:ext cx="10515600" cy="1325563"/>
          </a:xfrm>
        </p:spPr>
        <p:txBody>
          <a:bodyPr>
            <a:normAutofit/>
          </a:bodyPr>
          <a:lstStyle/>
          <a:p>
            <a:r>
              <a:rPr lang="en-US">
                <a:solidFill>
                  <a:schemeClr val="bg1"/>
                </a:solidFill>
                <a:cs typeface="Calibri Light"/>
              </a:rPr>
              <a:t>Pupil, family and teacher partnerships</a:t>
            </a:r>
          </a:p>
        </p:txBody>
      </p:sp>
      <p:pic>
        <p:nvPicPr>
          <p:cNvPr id="4" name="Picture 4" descr="Diagram&#10;&#10;Description automatically generated">
            <a:extLst>
              <a:ext uri="{FF2B5EF4-FFF2-40B4-BE49-F238E27FC236}">
                <a16:creationId xmlns:a16="http://schemas.microsoft.com/office/drawing/2014/main" id="{AD8477D9-04E0-41F7-44F8-8831ECDB1A65}"/>
              </a:ext>
            </a:extLst>
          </p:cNvPr>
          <p:cNvPicPr>
            <a:picLocks noChangeAspect="1"/>
          </p:cNvPicPr>
          <p:nvPr/>
        </p:nvPicPr>
        <p:blipFill rotWithShape="1">
          <a:blip r:embed="rId3"/>
          <a:srcRect l="7077" r="7733"/>
          <a:stretch/>
        </p:blipFill>
        <p:spPr>
          <a:xfrm>
            <a:off x="655320" y="2516777"/>
            <a:ext cx="6236208" cy="3660185"/>
          </a:xfrm>
          <a:prstGeom prst="rect">
            <a:avLst/>
          </a:prstGeom>
        </p:spPr>
      </p:pic>
      <p:sp>
        <p:nvSpPr>
          <p:cNvPr id="8" name="Content Placeholder 7">
            <a:extLst>
              <a:ext uri="{FF2B5EF4-FFF2-40B4-BE49-F238E27FC236}">
                <a16:creationId xmlns:a16="http://schemas.microsoft.com/office/drawing/2014/main" id="{A0917602-DEF7-E560-E2C5-2A6A22E3245D}"/>
              </a:ext>
            </a:extLst>
          </p:cNvPr>
          <p:cNvSpPr>
            <a:spLocks noGrp="1"/>
          </p:cNvSpPr>
          <p:nvPr>
            <p:ph idx="1"/>
          </p:nvPr>
        </p:nvSpPr>
        <p:spPr>
          <a:xfrm>
            <a:off x="7546848" y="2516777"/>
            <a:ext cx="3803904" cy="3660185"/>
          </a:xfrm>
        </p:spPr>
        <p:txBody>
          <a:bodyPr anchor="ctr">
            <a:normAutofit/>
          </a:bodyPr>
          <a:lstStyle/>
          <a:p>
            <a:pPr marL="0" indent="0">
              <a:buNone/>
            </a:pPr>
            <a:r>
              <a:rPr lang="en-US" sz="4000" dirty="0">
                <a:ea typeface="Cambria"/>
                <a:cs typeface="Calibri"/>
              </a:rPr>
              <a:t>Your children achieve their full potential when all 3 work work well together. </a:t>
            </a:r>
          </a:p>
          <a:p>
            <a:pPr marL="0" indent="0">
              <a:buNone/>
            </a:pPr>
            <a:endParaRPr lang="en-US" sz="2200" dirty="0">
              <a:latin typeface="Cambria"/>
              <a:ea typeface="Cambria"/>
              <a:cs typeface="Calibri"/>
            </a:endParaRPr>
          </a:p>
        </p:txBody>
      </p:sp>
      <p:sp>
        <p:nvSpPr>
          <p:cNvPr id="6" name="Rectangle 5">
            <a:extLst>
              <a:ext uri="{FF2B5EF4-FFF2-40B4-BE49-F238E27FC236}">
                <a16:creationId xmlns:a16="http://schemas.microsoft.com/office/drawing/2014/main" id="{01A4B372-0ECC-9048-FFA9-2F85556E5A01}"/>
              </a:ext>
            </a:extLst>
          </p:cNvPr>
          <p:cNvSpPr/>
          <p:nvPr/>
        </p:nvSpPr>
        <p:spPr>
          <a:xfrm>
            <a:off x="258417" y="198783"/>
            <a:ext cx="11608905" cy="13815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t>Pupil, family and teacher </a:t>
            </a:r>
            <a:r>
              <a:rPr lang="en-US" sz="5400" dirty="0" smtClean="0"/>
              <a:t>partnerships</a:t>
            </a:r>
            <a:endParaRPr lang="en-US" sz="5400" dirty="0"/>
          </a:p>
        </p:txBody>
      </p:sp>
    </p:spTree>
    <p:extLst>
      <p:ext uri="{BB962C8B-B14F-4D97-AF65-F5344CB8AC3E}">
        <p14:creationId xmlns:p14="http://schemas.microsoft.com/office/powerpoint/2010/main" val="16114941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31FAC77-4DE1-D0C0-3870-245F3C2E8FD8}"/>
              </a:ext>
            </a:extLst>
          </p:cNvPr>
          <p:cNvSpPr/>
          <p:nvPr/>
        </p:nvSpPr>
        <p:spPr>
          <a:xfrm>
            <a:off x="0" y="3278"/>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5">
            <a:extLst>
              <a:ext uri="{FF2B5EF4-FFF2-40B4-BE49-F238E27FC236}">
                <a16:creationId xmlns:a16="http://schemas.microsoft.com/office/drawing/2014/main" id="{4E3F9061-0449-FAAD-EA74-94F19A873212}"/>
              </a:ext>
            </a:extLst>
          </p:cNvPr>
          <p:cNvSpPr txBox="1"/>
          <p:nvPr/>
        </p:nvSpPr>
        <p:spPr>
          <a:xfrm>
            <a:off x="2656109" y="948266"/>
            <a:ext cx="8100060" cy="649605"/>
          </a:xfrm>
          <a:prstGeom prst="rect">
            <a:avLst/>
          </a:prstGeom>
          <a:noFill/>
        </p:spPr>
        <p:txBody>
          <a:bodyPr wrap="square">
            <a:spAutoFit/>
          </a:bodyPr>
          <a:lstStyle/>
          <a:p>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Children can arrive </a:t>
            </a:r>
            <a:r>
              <a:rPr lang="en-US" sz="18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from </a:t>
            </a:r>
            <a:r>
              <a:rPr lang="en-US" sz="18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8:35am</a:t>
            </a:r>
            <a:r>
              <a:rPr lang="en-US"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 D</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oors will be </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locked at 8:50am. </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r>
            <a:b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D</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uring </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this time children have the opportunity to practice and consolidate skills.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TextBox 9">
            <a:extLst>
              <a:ext uri="{FF2B5EF4-FFF2-40B4-BE49-F238E27FC236}">
                <a16:creationId xmlns:a16="http://schemas.microsoft.com/office/drawing/2014/main" id="{FA8356B8-D8A3-8D7A-9D5D-B8FDAB2F8841}"/>
              </a:ext>
            </a:extLst>
          </p:cNvPr>
          <p:cNvSpPr txBox="1"/>
          <p:nvPr/>
        </p:nvSpPr>
        <p:spPr>
          <a:xfrm>
            <a:off x="2656109" y="1958762"/>
            <a:ext cx="9451975" cy="928370"/>
          </a:xfrm>
          <a:prstGeom prst="rect">
            <a:avLst/>
          </a:prstGeom>
          <a:noFill/>
        </p:spPr>
        <p:txBody>
          <a:bodyPr wrap="square">
            <a:spAutoFit/>
          </a:bodyPr>
          <a:lstStyle/>
          <a:p>
            <a:r>
              <a:rPr lang="en-US" sz="1800" i="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Children who are late and arrive after </a:t>
            </a:r>
            <a:r>
              <a:rPr lang="en-US" sz="1800" i="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8:35am could miss</a:t>
            </a:r>
            <a:r>
              <a:rPr lang="en-US" sz="1800" i="1" kern="1200" dirty="0" smtClean="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a:t>
            </a:r>
            <a:r>
              <a:rPr lang="en-US" sz="1800" i="1"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up to</a:t>
            </a:r>
            <a:r>
              <a:rPr lang="en-US" sz="1800" i="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20 minutes of learning each day – equating to an hour lost over the course of a week and 37 hours lost in a year. </a:t>
            </a:r>
            <a:r>
              <a:rPr lang="en-US" sz="1800" i="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r>
            <a:br>
              <a:rPr lang="en-US" sz="1800" i="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US" i="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P</a:t>
            </a:r>
            <a:r>
              <a:rPr lang="en-US" sz="1800" i="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unctuality </a:t>
            </a:r>
            <a:r>
              <a:rPr lang="en-US" sz="1800" i="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is important at </a:t>
            </a:r>
            <a:r>
              <a:rPr lang="en-US" sz="1800" i="1" kern="1200" dirty="0" err="1"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Kennington</a:t>
            </a:r>
            <a:r>
              <a:rPr lang="en-US" sz="1800" i="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200"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4" name="TextBox 7">
            <a:extLst>
              <a:ext uri="{FF2B5EF4-FFF2-40B4-BE49-F238E27FC236}">
                <a16:creationId xmlns:a16="http://schemas.microsoft.com/office/drawing/2014/main" id="{1FCE27FA-7444-A6ED-9DE7-2FE88AE17BD6}"/>
              </a:ext>
            </a:extLst>
          </p:cNvPr>
          <p:cNvSpPr txBox="1"/>
          <p:nvPr/>
        </p:nvSpPr>
        <p:spPr>
          <a:xfrm>
            <a:off x="2656109" y="3097425"/>
            <a:ext cx="6459855" cy="370205"/>
          </a:xfrm>
          <a:prstGeom prst="rect">
            <a:avLst/>
          </a:prstGeom>
          <a:noFill/>
        </p:spPr>
        <p:txBody>
          <a:bodyPr wrap="square">
            <a:spAutoFit/>
          </a:bodyPr>
          <a:lstStyle/>
          <a:p>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Formal teaching starts at </a:t>
            </a:r>
            <a:r>
              <a:rPr lang="en-US" sz="18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8:50am</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6" name="TextBox 11">
            <a:extLst>
              <a:ext uri="{FF2B5EF4-FFF2-40B4-BE49-F238E27FC236}">
                <a16:creationId xmlns:a16="http://schemas.microsoft.com/office/drawing/2014/main" id="{8E90E15B-F5BA-FE65-B611-3A3DCE982846}"/>
              </a:ext>
            </a:extLst>
          </p:cNvPr>
          <p:cNvSpPr txBox="1"/>
          <p:nvPr/>
        </p:nvSpPr>
        <p:spPr>
          <a:xfrm>
            <a:off x="2656109" y="3830973"/>
            <a:ext cx="9004300" cy="646331"/>
          </a:xfrm>
          <a:prstGeom prst="rect">
            <a:avLst/>
          </a:prstGeom>
          <a:noFill/>
        </p:spPr>
        <p:txBody>
          <a:bodyPr wrap="square">
            <a:spAutoFit/>
          </a:bodyPr>
          <a:lstStyle/>
          <a:p>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 is </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currently on </a:t>
            </a:r>
            <a:r>
              <a:rPr lang="en-US" sz="18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Thursdays</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and </a:t>
            </a:r>
            <a:r>
              <a:rPr lang="en-US" sz="18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Fridays</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Please ensure children have </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their PE kits </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on these days.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8" name="TextBox 13">
            <a:extLst>
              <a:ext uri="{FF2B5EF4-FFF2-40B4-BE49-F238E27FC236}">
                <a16:creationId xmlns:a16="http://schemas.microsoft.com/office/drawing/2014/main" id="{C0AD813D-1545-E6A4-4AFC-960A20D7D8BE}"/>
              </a:ext>
            </a:extLst>
          </p:cNvPr>
          <p:cNvSpPr txBox="1"/>
          <p:nvPr/>
        </p:nvSpPr>
        <p:spPr>
          <a:xfrm>
            <a:off x="2656109" y="4841469"/>
            <a:ext cx="8338820" cy="370205"/>
          </a:xfrm>
          <a:prstGeom prst="rect">
            <a:avLst/>
          </a:prstGeom>
          <a:noFill/>
        </p:spPr>
        <p:txBody>
          <a:bodyPr wrap="square">
            <a:spAutoFit/>
          </a:bodyPr>
          <a:lstStyle/>
          <a:p>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Water bottles </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 be brought in to school.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0" name="TextBox 15">
            <a:extLst>
              <a:ext uri="{FF2B5EF4-FFF2-40B4-BE49-F238E27FC236}">
                <a16:creationId xmlns:a16="http://schemas.microsoft.com/office/drawing/2014/main" id="{A0085B84-A302-A796-CE03-F4FE67EE3763}"/>
              </a:ext>
            </a:extLst>
          </p:cNvPr>
          <p:cNvSpPr txBox="1"/>
          <p:nvPr/>
        </p:nvSpPr>
        <p:spPr>
          <a:xfrm>
            <a:off x="2656109" y="5572565"/>
            <a:ext cx="8886707" cy="1200329"/>
          </a:xfrm>
          <a:prstGeom prst="rect">
            <a:avLst/>
          </a:prstGeom>
          <a:noFill/>
        </p:spPr>
        <p:txBody>
          <a:bodyPr wrap="square">
            <a:spAutoFit/>
          </a:bodyPr>
          <a:lstStyle/>
          <a:p>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E</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nd of day </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collection: Please </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wait on </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infant playground. Children will line up along the wall near the hall. </a:t>
            </a:r>
            <a:b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end of the day, we often have great things to tell our families so please feel relaxed if we call you </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over. </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It's more often than not to celebrate success! School finishes at </a:t>
            </a:r>
            <a:r>
              <a:rPr lang="en-US" sz="18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3:00pm</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E6A56A6F-525B-A4BB-4325-A25FFE00E727}"/>
              </a:ext>
            </a:extLst>
          </p:cNvPr>
          <p:cNvSpPr txBox="1"/>
          <p:nvPr/>
        </p:nvSpPr>
        <p:spPr>
          <a:xfrm>
            <a:off x="2656109" y="17488"/>
            <a:ext cx="5499326" cy="769441"/>
          </a:xfrm>
          <a:prstGeom prst="rect">
            <a:avLst/>
          </a:prstGeom>
          <a:noFill/>
        </p:spPr>
        <p:txBody>
          <a:bodyPr wrap="none" rtlCol="0">
            <a:spAutoFit/>
          </a:bodyPr>
          <a:lstStyle/>
          <a:p>
            <a:r>
              <a:rPr lang="en-US" sz="4400" b="1" dirty="0" smtClean="0"/>
              <a:t>For your information…</a:t>
            </a:r>
            <a:endParaRPr lang="en-US" sz="4400" b="1" dirty="0"/>
          </a:p>
        </p:txBody>
      </p:sp>
      <p:sp>
        <p:nvSpPr>
          <p:cNvPr id="10" name="TextBox 5">
            <a:extLst>
              <a:ext uri="{FF2B5EF4-FFF2-40B4-BE49-F238E27FC236}">
                <a16:creationId xmlns:a16="http://schemas.microsoft.com/office/drawing/2014/main" id="{4E3F9061-0449-FAAD-EA74-94F19A873212}"/>
              </a:ext>
            </a:extLst>
          </p:cNvPr>
          <p:cNvSpPr txBox="1"/>
          <p:nvPr/>
        </p:nvSpPr>
        <p:spPr>
          <a:xfrm>
            <a:off x="656212" y="948266"/>
            <a:ext cx="1889386" cy="369332"/>
          </a:xfrm>
          <a:prstGeom prst="rect">
            <a:avLst/>
          </a:prstGeom>
          <a:noFill/>
        </p:spPr>
        <p:txBody>
          <a:bodyPr wrap="square">
            <a:spAutoFit/>
          </a:bodyPr>
          <a:lstStyle/>
          <a:p>
            <a:r>
              <a:rPr lang="en-US" sz="1800" kern="12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Start Times:</a:t>
            </a:r>
            <a:endParaRPr lang="en-GB"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Box 5">
            <a:extLst>
              <a:ext uri="{FF2B5EF4-FFF2-40B4-BE49-F238E27FC236}">
                <a16:creationId xmlns:a16="http://schemas.microsoft.com/office/drawing/2014/main" id="{4E3F9061-0449-FAAD-EA74-94F19A873212}"/>
              </a:ext>
            </a:extLst>
          </p:cNvPr>
          <p:cNvSpPr txBox="1"/>
          <p:nvPr/>
        </p:nvSpPr>
        <p:spPr>
          <a:xfrm>
            <a:off x="656212" y="3830973"/>
            <a:ext cx="1889386" cy="369332"/>
          </a:xfrm>
          <a:prstGeom prst="rect">
            <a:avLst/>
          </a:prstGeom>
          <a:noFill/>
        </p:spPr>
        <p:txBody>
          <a:bodyPr wrap="square">
            <a:spAutoFit/>
          </a:bodyPr>
          <a:lstStyle/>
          <a:p>
            <a:r>
              <a:rPr lang="en-US" sz="1800" kern="12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PE:</a:t>
            </a:r>
            <a:endParaRPr lang="en-GB"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Box 5">
            <a:extLst>
              <a:ext uri="{FF2B5EF4-FFF2-40B4-BE49-F238E27FC236}">
                <a16:creationId xmlns:a16="http://schemas.microsoft.com/office/drawing/2014/main" id="{4E3F9061-0449-FAAD-EA74-94F19A873212}"/>
              </a:ext>
            </a:extLst>
          </p:cNvPr>
          <p:cNvSpPr txBox="1"/>
          <p:nvPr/>
        </p:nvSpPr>
        <p:spPr>
          <a:xfrm>
            <a:off x="654555" y="4882320"/>
            <a:ext cx="1889386" cy="369332"/>
          </a:xfrm>
          <a:prstGeom prst="rect">
            <a:avLst/>
          </a:prstGeom>
          <a:noFill/>
        </p:spPr>
        <p:txBody>
          <a:bodyPr wrap="square">
            <a:spAutoFit/>
          </a:bodyPr>
          <a:lstStyle/>
          <a:p>
            <a:r>
              <a:rPr lang="en-US" sz="1800" kern="12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Water:</a:t>
            </a:r>
            <a:endParaRPr lang="en-GB"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Box 5">
            <a:extLst>
              <a:ext uri="{FF2B5EF4-FFF2-40B4-BE49-F238E27FC236}">
                <a16:creationId xmlns:a16="http://schemas.microsoft.com/office/drawing/2014/main" id="{4E3F9061-0449-FAAD-EA74-94F19A873212}"/>
              </a:ext>
            </a:extLst>
          </p:cNvPr>
          <p:cNvSpPr txBox="1"/>
          <p:nvPr/>
        </p:nvSpPr>
        <p:spPr>
          <a:xfrm>
            <a:off x="654555" y="5572565"/>
            <a:ext cx="1889386" cy="369332"/>
          </a:xfrm>
          <a:prstGeom prst="rect">
            <a:avLst/>
          </a:prstGeom>
          <a:noFill/>
        </p:spPr>
        <p:txBody>
          <a:bodyPr wrap="square">
            <a:spAutoFit/>
          </a:bodyPr>
          <a:lstStyle/>
          <a:p>
            <a:r>
              <a:rPr lang="en-US" sz="1800" kern="1200" dirty="0" err="1"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Hometime</a:t>
            </a:r>
            <a:r>
              <a:rPr lang="en-US" sz="1800" kern="12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8543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1000"/>
                                        <p:tgtEl>
                                          <p:spTgt spid="22"/>
                                        </p:tgtEl>
                                      </p:cBhvr>
                                    </p:animEffect>
                                    <p:anim calcmode="lin" valueType="num">
                                      <p:cBhvr>
                                        <p:cTn id="13" dur="1000" fill="hold"/>
                                        <p:tgtEl>
                                          <p:spTgt spid="22"/>
                                        </p:tgtEl>
                                        <p:attrNameLst>
                                          <p:attrName>ppt_x</p:attrName>
                                        </p:attrNameLst>
                                      </p:cBhvr>
                                      <p:tavLst>
                                        <p:tav tm="0">
                                          <p:val>
                                            <p:strVal val="#ppt_x"/>
                                          </p:val>
                                        </p:tav>
                                        <p:tav tm="100000">
                                          <p:val>
                                            <p:strVal val="#ppt_x"/>
                                          </p:val>
                                        </p:tav>
                                      </p:tavLst>
                                    </p:anim>
                                    <p:anim calcmode="lin" valueType="num">
                                      <p:cBhvr>
                                        <p:cTn id="14" dur="1000" fill="hold"/>
                                        <p:tgtEl>
                                          <p:spTgt spid="22"/>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1000"/>
                                        <p:tgtEl>
                                          <p:spTgt spid="24"/>
                                        </p:tgtEl>
                                      </p:cBhvr>
                                    </p:animEffect>
                                    <p:anim calcmode="lin" valueType="num">
                                      <p:cBhvr>
                                        <p:cTn id="18" dur="1000" fill="hold"/>
                                        <p:tgtEl>
                                          <p:spTgt spid="24"/>
                                        </p:tgtEl>
                                        <p:attrNameLst>
                                          <p:attrName>ppt_x</p:attrName>
                                        </p:attrNameLst>
                                      </p:cBhvr>
                                      <p:tavLst>
                                        <p:tav tm="0">
                                          <p:val>
                                            <p:strVal val="#ppt_x"/>
                                          </p:val>
                                        </p:tav>
                                        <p:tav tm="100000">
                                          <p:val>
                                            <p:strVal val="#ppt_x"/>
                                          </p:val>
                                        </p:tav>
                                      </p:tavLst>
                                    </p:anim>
                                    <p:anim calcmode="lin" valueType="num">
                                      <p:cBhvr>
                                        <p:cTn id="19"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26"/>
                                        </p:tgtEl>
                                        <p:attrNameLst>
                                          <p:attrName>style.visibility</p:attrName>
                                        </p:attrNameLst>
                                      </p:cBhvr>
                                      <p:to>
                                        <p:strVal val="visible"/>
                                      </p:to>
                                    </p:set>
                                    <p:animEffect transition="in" filter="fade">
                                      <p:cBhvr>
                                        <p:cTn id="24" dur="1000"/>
                                        <p:tgtEl>
                                          <p:spTgt spid="26"/>
                                        </p:tgtEl>
                                      </p:cBhvr>
                                    </p:animEffect>
                                    <p:anim calcmode="lin" valueType="num">
                                      <p:cBhvr>
                                        <p:cTn id="25" dur="1000" fill="hold"/>
                                        <p:tgtEl>
                                          <p:spTgt spid="26"/>
                                        </p:tgtEl>
                                        <p:attrNameLst>
                                          <p:attrName>ppt_x</p:attrName>
                                        </p:attrNameLst>
                                      </p:cBhvr>
                                      <p:tavLst>
                                        <p:tav tm="0">
                                          <p:val>
                                            <p:strVal val="#ppt_x"/>
                                          </p:val>
                                        </p:tav>
                                        <p:tav tm="100000">
                                          <p:val>
                                            <p:strVal val="#ppt_x"/>
                                          </p:val>
                                        </p:tav>
                                      </p:tavLst>
                                    </p:anim>
                                    <p:anim calcmode="lin" valueType="num">
                                      <p:cBhvr>
                                        <p:cTn id="26"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fade">
                                      <p:cBhvr>
                                        <p:cTn id="31" dur="1000"/>
                                        <p:tgtEl>
                                          <p:spTgt spid="28"/>
                                        </p:tgtEl>
                                      </p:cBhvr>
                                    </p:animEffect>
                                    <p:anim calcmode="lin" valueType="num">
                                      <p:cBhvr>
                                        <p:cTn id="32" dur="1000" fill="hold"/>
                                        <p:tgtEl>
                                          <p:spTgt spid="28"/>
                                        </p:tgtEl>
                                        <p:attrNameLst>
                                          <p:attrName>ppt_x</p:attrName>
                                        </p:attrNameLst>
                                      </p:cBhvr>
                                      <p:tavLst>
                                        <p:tav tm="0">
                                          <p:val>
                                            <p:strVal val="#ppt_x"/>
                                          </p:val>
                                        </p:tav>
                                        <p:tav tm="100000">
                                          <p:val>
                                            <p:strVal val="#ppt_x"/>
                                          </p:val>
                                        </p:tav>
                                      </p:tavLst>
                                    </p:anim>
                                    <p:anim calcmode="lin" valueType="num">
                                      <p:cBhvr>
                                        <p:cTn id="33"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0"/>
                                        </p:tgtEl>
                                        <p:attrNameLst>
                                          <p:attrName>style.visibility</p:attrName>
                                        </p:attrNameLst>
                                      </p:cBhvr>
                                      <p:to>
                                        <p:strVal val="visible"/>
                                      </p:to>
                                    </p:set>
                                    <p:animEffect transition="in" filter="fade">
                                      <p:cBhvr>
                                        <p:cTn id="38" dur="1000"/>
                                        <p:tgtEl>
                                          <p:spTgt spid="30"/>
                                        </p:tgtEl>
                                      </p:cBhvr>
                                    </p:animEffect>
                                    <p:anim calcmode="lin" valueType="num">
                                      <p:cBhvr>
                                        <p:cTn id="39" dur="1000" fill="hold"/>
                                        <p:tgtEl>
                                          <p:spTgt spid="30"/>
                                        </p:tgtEl>
                                        <p:attrNameLst>
                                          <p:attrName>ppt_x</p:attrName>
                                        </p:attrNameLst>
                                      </p:cBhvr>
                                      <p:tavLst>
                                        <p:tav tm="0">
                                          <p:val>
                                            <p:strVal val="#ppt_x"/>
                                          </p:val>
                                        </p:tav>
                                        <p:tav tm="100000">
                                          <p:val>
                                            <p:strVal val="#ppt_x"/>
                                          </p:val>
                                        </p:tav>
                                      </p:tavLst>
                                    </p:anim>
                                    <p:anim calcmode="lin" valueType="num">
                                      <p:cBhvr>
                                        <p:cTn id="40"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P spid="24" grpId="0"/>
      <p:bldP spid="26" grpId="0"/>
      <p:bldP spid="28" grpId="0"/>
      <p:bldP spid="3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4E9F7C-6198-CF29-2514-E6B1543F7422}"/>
              </a:ext>
            </a:extLst>
          </p:cNvPr>
          <p:cNvSpPr/>
          <p:nvPr/>
        </p:nvSpPr>
        <p:spPr>
          <a:xfrm>
            <a:off x="9756913" y="0"/>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6A56A6F-525B-A4BB-4325-A25FFE00E727}"/>
              </a:ext>
            </a:extLst>
          </p:cNvPr>
          <p:cNvSpPr txBox="1"/>
          <p:nvPr/>
        </p:nvSpPr>
        <p:spPr>
          <a:xfrm>
            <a:off x="2785830" y="-5417"/>
            <a:ext cx="4313745" cy="769441"/>
          </a:xfrm>
          <a:prstGeom prst="rect">
            <a:avLst/>
          </a:prstGeom>
          <a:noFill/>
        </p:spPr>
        <p:txBody>
          <a:bodyPr wrap="none" rtlCol="0">
            <a:spAutoFit/>
          </a:bodyPr>
          <a:lstStyle/>
          <a:p>
            <a:r>
              <a:rPr lang="en-US" sz="4400" b="1" dirty="0"/>
              <a:t>Reading in School</a:t>
            </a:r>
          </a:p>
        </p:txBody>
      </p:sp>
      <p:sp>
        <p:nvSpPr>
          <p:cNvPr id="7" name="TextBox 6">
            <a:extLst>
              <a:ext uri="{FF2B5EF4-FFF2-40B4-BE49-F238E27FC236}">
                <a16:creationId xmlns:a16="http://schemas.microsoft.com/office/drawing/2014/main" id="{3E729C8F-3C0F-AFB9-A898-4D9D3D20AFC8}"/>
              </a:ext>
            </a:extLst>
          </p:cNvPr>
          <p:cNvSpPr txBox="1"/>
          <p:nvPr/>
        </p:nvSpPr>
        <p:spPr>
          <a:xfrm>
            <a:off x="370704" y="764024"/>
            <a:ext cx="9143999" cy="6093976"/>
          </a:xfrm>
          <a:prstGeom prst="rect">
            <a:avLst/>
          </a:prstGeom>
          <a:noFill/>
        </p:spPr>
        <p:txBody>
          <a:bodyPr wrap="square" rtlCol="0">
            <a:spAutoFit/>
          </a:bodyPr>
          <a:lstStyle/>
          <a:p>
            <a:r>
              <a:rPr lang="en-US" sz="2600" dirty="0" smtClean="0"/>
              <a:t>Last year, our </a:t>
            </a:r>
            <a:r>
              <a:rPr lang="en-US" sz="2600" dirty="0"/>
              <a:t>reading scheme </a:t>
            </a:r>
            <a:r>
              <a:rPr lang="en-US" sz="2600" dirty="0" smtClean="0"/>
              <a:t>was updated </a:t>
            </a:r>
            <a:r>
              <a:rPr lang="en-US" sz="2600" dirty="0"/>
              <a:t>with brand new phonics books and </a:t>
            </a:r>
            <a:r>
              <a:rPr lang="en-US" sz="2600" dirty="0" smtClean="0"/>
              <a:t>your child should now have a reading book to take home each day. </a:t>
            </a:r>
            <a:endParaRPr lang="en-US" sz="2600" dirty="0"/>
          </a:p>
          <a:p>
            <a:endParaRPr lang="en-US" sz="2600" dirty="0"/>
          </a:p>
          <a:p>
            <a:pPr marL="342900" lvl="0" indent="-342900">
              <a:buFont typeface="Arial" panose="020B0604020202020204" pitchFamily="34" charset="0"/>
              <a:buChar char="•"/>
              <a:defRPr/>
            </a:pPr>
            <a:r>
              <a:rPr lang="en-US" sz="2600" dirty="0">
                <a:solidFill>
                  <a:prstClr val="black"/>
                </a:solidFill>
              </a:rPr>
              <a:t>Reading in school (</a:t>
            </a:r>
            <a:r>
              <a:rPr lang="en-US" sz="2600" b="1" dirty="0">
                <a:solidFill>
                  <a:prstClr val="black"/>
                </a:solidFill>
              </a:rPr>
              <a:t>Guided Reading</a:t>
            </a:r>
            <a:r>
              <a:rPr lang="en-US" sz="2600" dirty="0">
                <a:solidFill>
                  <a:prstClr val="black"/>
                </a:solidFill>
              </a:rPr>
              <a:t>) books are linked to the new phonic sounds they are </a:t>
            </a:r>
            <a:r>
              <a:rPr lang="en-US" sz="2600" i="1" dirty="0">
                <a:solidFill>
                  <a:prstClr val="black"/>
                </a:solidFill>
              </a:rPr>
              <a:t>currently learning </a:t>
            </a:r>
            <a:r>
              <a:rPr lang="en-US" sz="2600" dirty="0">
                <a:solidFill>
                  <a:prstClr val="black"/>
                </a:solidFill>
              </a:rPr>
              <a:t>in phonic groups</a:t>
            </a:r>
          </a:p>
          <a:p>
            <a:pPr marL="342900" indent="-342900">
              <a:buFont typeface="Arial" panose="020B0604020202020204" pitchFamily="34" charset="0"/>
              <a:buChar char="•"/>
            </a:pPr>
            <a:r>
              <a:rPr lang="en-US" sz="2600" b="1" dirty="0"/>
              <a:t>Home reading books </a:t>
            </a:r>
            <a:r>
              <a:rPr lang="en-US" sz="2600" dirty="0"/>
              <a:t>are related to phonic sounds they have </a:t>
            </a:r>
            <a:r>
              <a:rPr lang="en-US" sz="2600" i="1" dirty="0"/>
              <a:t>previously been taught </a:t>
            </a:r>
            <a:r>
              <a:rPr lang="en-US" sz="2600" dirty="0"/>
              <a:t>in earlier phases</a:t>
            </a:r>
          </a:p>
          <a:p>
            <a:pPr marL="342900" indent="-342900">
              <a:buFont typeface="Arial" panose="020B0604020202020204" pitchFamily="34" charset="0"/>
              <a:buChar char="•"/>
            </a:pPr>
            <a:r>
              <a:rPr lang="en-US" sz="2600" b="1" dirty="0" smtClean="0"/>
              <a:t>Please aim to read </a:t>
            </a:r>
            <a:r>
              <a:rPr lang="en-US" sz="2600" b="1" dirty="0"/>
              <a:t>every night with your child. </a:t>
            </a:r>
          </a:p>
          <a:p>
            <a:pPr marL="342900" indent="-342900">
              <a:buFont typeface="Arial" panose="020B0604020202020204" pitchFamily="34" charset="0"/>
              <a:buChar char="•"/>
            </a:pPr>
            <a:r>
              <a:rPr lang="en-US" sz="2600" dirty="0"/>
              <a:t>Little and often is best - it is not necessary to read the whole book in one night. Focus on </a:t>
            </a:r>
            <a:r>
              <a:rPr lang="en-US" sz="2600" dirty="0">
                <a:solidFill>
                  <a:prstClr val="black"/>
                </a:solidFill>
              </a:rPr>
              <a:t>talking about the book - the picture/story/characters/ if your child liked it or not -discuss why. </a:t>
            </a:r>
          </a:p>
          <a:p>
            <a:pPr marL="342900" indent="-342900">
              <a:buFont typeface="Arial" panose="020B0604020202020204" pitchFamily="34" charset="0"/>
              <a:buChar char="•"/>
            </a:pPr>
            <a:r>
              <a:rPr lang="en-US" sz="2600" dirty="0">
                <a:solidFill>
                  <a:prstClr val="black"/>
                </a:solidFill>
              </a:rPr>
              <a:t>Share other stories together – books from home/the library and talk about the books</a:t>
            </a:r>
            <a:endParaRPr lang="en-US" sz="2600" dirty="0"/>
          </a:p>
        </p:txBody>
      </p:sp>
    </p:spTree>
    <p:extLst>
      <p:ext uri="{BB962C8B-B14F-4D97-AF65-F5344CB8AC3E}">
        <p14:creationId xmlns:p14="http://schemas.microsoft.com/office/powerpoint/2010/main" val="1080926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fade">
                                      <p:cBhvr>
                                        <p:cTn id="7" dur="1000"/>
                                        <p:tgtEl>
                                          <p:spTgt spid="7">
                                            <p:txEl>
                                              <p:pRg st="2" end="2"/>
                                            </p:txEl>
                                          </p:spTgt>
                                        </p:tgtEl>
                                      </p:cBhvr>
                                    </p:animEffect>
                                    <p:anim calcmode="lin" valueType="num">
                                      <p:cBhvr>
                                        <p:cTn id="8"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3" end="3"/>
                                            </p:txEl>
                                          </p:spTgt>
                                        </p:tgtEl>
                                        <p:attrNameLst>
                                          <p:attrName>style.visibility</p:attrName>
                                        </p:attrNameLst>
                                      </p:cBhvr>
                                      <p:to>
                                        <p:strVal val="visible"/>
                                      </p:to>
                                    </p:set>
                                    <p:animEffect transition="in" filter="fade">
                                      <p:cBhvr>
                                        <p:cTn id="14" dur="1000"/>
                                        <p:tgtEl>
                                          <p:spTgt spid="7">
                                            <p:txEl>
                                              <p:pRg st="3" end="3"/>
                                            </p:txEl>
                                          </p:spTgt>
                                        </p:tgtEl>
                                      </p:cBhvr>
                                    </p:animEffect>
                                    <p:anim calcmode="lin" valueType="num">
                                      <p:cBhvr>
                                        <p:cTn id="15"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Effect transition="in" filter="fade">
                                      <p:cBhvr>
                                        <p:cTn id="21" dur="1000"/>
                                        <p:tgtEl>
                                          <p:spTgt spid="7">
                                            <p:txEl>
                                              <p:pRg st="4" end="4"/>
                                            </p:txEl>
                                          </p:spTgt>
                                        </p:tgtEl>
                                      </p:cBhvr>
                                    </p:animEffect>
                                    <p:anim calcmode="lin" valueType="num">
                                      <p:cBhvr>
                                        <p:cTn id="22"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4" end="4"/>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7">
                                            <p:txEl>
                                              <p:pRg st="5" end="5"/>
                                            </p:txEl>
                                          </p:spTgt>
                                        </p:tgtEl>
                                        <p:attrNameLst>
                                          <p:attrName>style.visibility</p:attrName>
                                        </p:attrNameLst>
                                      </p:cBhvr>
                                      <p:to>
                                        <p:strVal val="visible"/>
                                      </p:to>
                                    </p:set>
                                    <p:animEffect transition="in" filter="fade">
                                      <p:cBhvr>
                                        <p:cTn id="26" dur="1000"/>
                                        <p:tgtEl>
                                          <p:spTgt spid="7">
                                            <p:txEl>
                                              <p:pRg st="5" end="5"/>
                                            </p:txEl>
                                          </p:spTgt>
                                        </p:tgtEl>
                                      </p:cBhvr>
                                    </p:animEffect>
                                    <p:anim calcmode="lin" valueType="num">
                                      <p:cBhvr>
                                        <p:cTn id="27"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7">
                                            <p:txEl>
                                              <p:pRg st="6" end="6"/>
                                            </p:txEl>
                                          </p:spTgt>
                                        </p:tgtEl>
                                        <p:attrNameLst>
                                          <p:attrName>style.visibility</p:attrName>
                                        </p:attrNameLst>
                                      </p:cBhvr>
                                      <p:to>
                                        <p:strVal val="visible"/>
                                      </p:to>
                                    </p:set>
                                    <p:animEffect transition="in" filter="fade">
                                      <p:cBhvr>
                                        <p:cTn id="33" dur="1000"/>
                                        <p:tgtEl>
                                          <p:spTgt spid="7">
                                            <p:txEl>
                                              <p:pRg st="6" end="6"/>
                                            </p:txEl>
                                          </p:spTgt>
                                        </p:tgtEl>
                                      </p:cBhvr>
                                    </p:animEffect>
                                    <p:anim calcmode="lin" valueType="num">
                                      <p:cBhvr>
                                        <p:cTn id="34"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4E9F7C-6198-CF29-2514-E6B1543F7422}"/>
              </a:ext>
            </a:extLst>
          </p:cNvPr>
          <p:cNvSpPr/>
          <p:nvPr/>
        </p:nvSpPr>
        <p:spPr>
          <a:xfrm>
            <a:off x="9756913" y="0"/>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E6A56A6F-525B-A4BB-4325-A25FFE00E727}"/>
              </a:ext>
            </a:extLst>
          </p:cNvPr>
          <p:cNvSpPr txBox="1"/>
          <p:nvPr/>
        </p:nvSpPr>
        <p:spPr>
          <a:xfrm>
            <a:off x="2710924" y="272951"/>
            <a:ext cx="4555799" cy="76944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black"/>
                </a:solidFill>
                <a:effectLst/>
                <a:uLnTx/>
                <a:uFillTx/>
                <a:latin typeface="Calibri" panose="020F0502020204030204"/>
                <a:ea typeface="+mn-ea"/>
                <a:cs typeface="+mn-cs"/>
              </a:rPr>
              <a:t>Reading continued</a:t>
            </a:r>
          </a:p>
        </p:txBody>
      </p:sp>
      <p:sp>
        <p:nvSpPr>
          <p:cNvPr id="7" name="TextBox 6">
            <a:extLst>
              <a:ext uri="{FF2B5EF4-FFF2-40B4-BE49-F238E27FC236}">
                <a16:creationId xmlns:a16="http://schemas.microsoft.com/office/drawing/2014/main" id="{3E729C8F-3C0F-AFB9-A898-4D9D3D20AFC8}"/>
              </a:ext>
            </a:extLst>
          </p:cNvPr>
          <p:cNvSpPr txBox="1"/>
          <p:nvPr/>
        </p:nvSpPr>
        <p:spPr>
          <a:xfrm>
            <a:off x="759028" y="657671"/>
            <a:ext cx="8459589" cy="90486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5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500" b="0" i="0" u="sng" strike="noStrike" kern="1200" cap="none" spc="0" normalizeH="0" baseline="0" noProof="0" dirty="0">
                <a:ln>
                  <a:noFill/>
                </a:ln>
                <a:solidFill>
                  <a:prstClr val="black"/>
                </a:solidFill>
                <a:effectLst/>
                <a:uLnTx/>
                <a:uFillTx/>
                <a:latin typeface="Calibri" panose="020F0502020204030204"/>
                <a:ea typeface="+mn-ea"/>
                <a:cs typeface="+mn-cs"/>
              </a:rPr>
              <a:t>Reading diaries</a:t>
            </a:r>
            <a:r>
              <a:rPr kumimoji="0" lang="en-US" sz="25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500" b="0" i="0" u="none" strike="noStrike" kern="1200" cap="none" spc="0" normalizeH="0" baseline="0" noProof="0" dirty="0">
                <a:ln>
                  <a:noFill/>
                </a:ln>
                <a:solidFill>
                  <a:prstClr val="black"/>
                </a:solidFill>
                <a:effectLst/>
                <a:uLnTx/>
                <a:uFillTx/>
                <a:latin typeface="Calibri" panose="020F0502020204030204"/>
                <a:ea typeface="+mn-ea"/>
                <a:cs typeface="+mn-cs"/>
              </a:rPr>
              <a:t>Please </a:t>
            </a:r>
            <a:r>
              <a:rPr kumimoji="0" lang="en-US" sz="2500" b="1" i="0" u="none" strike="noStrike" kern="1200" cap="none" spc="0" normalizeH="0" baseline="0" noProof="0" dirty="0">
                <a:ln>
                  <a:noFill/>
                </a:ln>
                <a:solidFill>
                  <a:prstClr val="black"/>
                </a:solidFill>
                <a:effectLst/>
                <a:uLnTx/>
                <a:uFillTx/>
                <a:latin typeface="Calibri" panose="020F0502020204030204"/>
                <a:ea typeface="+mn-ea"/>
                <a:cs typeface="+mn-cs"/>
              </a:rPr>
              <a:t>sign each time you read </a:t>
            </a:r>
            <a:r>
              <a:rPr kumimoji="0" lang="en-US" sz="2500" b="0" i="0" u="none" strike="noStrike" kern="1200" cap="none" spc="0" normalizeH="0" baseline="0" noProof="0" dirty="0">
                <a:ln>
                  <a:noFill/>
                </a:ln>
                <a:solidFill>
                  <a:prstClr val="black"/>
                </a:solidFill>
                <a:effectLst/>
                <a:uLnTx/>
                <a:uFillTx/>
                <a:latin typeface="Calibri" panose="020F0502020204030204"/>
                <a:ea typeface="+mn-ea"/>
                <a:cs typeface="+mn-cs"/>
              </a:rPr>
              <a:t>with your child.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500" b="0" i="0" u="none" strike="noStrike" kern="1200" cap="none" spc="0" normalizeH="0" baseline="0" noProof="0" dirty="0" smtClean="0">
                <a:ln>
                  <a:noFill/>
                </a:ln>
                <a:solidFill>
                  <a:prstClr val="black"/>
                </a:solidFill>
                <a:effectLst/>
                <a:uLnTx/>
                <a:uFillTx/>
                <a:latin typeface="Calibri" panose="020F0502020204030204"/>
                <a:ea typeface="+mn-ea"/>
                <a:cs typeface="+mn-cs"/>
              </a:rPr>
              <a:t>Write down </a:t>
            </a:r>
            <a:r>
              <a:rPr kumimoji="0" lang="en-US" sz="2500" b="0" i="0" u="none" strike="noStrike" kern="1200" cap="none" spc="0" normalizeH="0" baseline="0" noProof="0" dirty="0">
                <a:ln>
                  <a:noFill/>
                </a:ln>
                <a:solidFill>
                  <a:prstClr val="black"/>
                </a:solidFill>
                <a:effectLst/>
                <a:uLnTx/>
                <a:uFillTx/>
                <a:latin typeface="Calibri" panose="020F0502020204030204"/>
                <a:ea typeface="+mn-ea"/>
                <a:cs typeface="+mn-cs"/>
              </a:rPr>
              <a:t>the </a:t>
            </a:r>
            <a:r>
              <a:rPr kumimoji="0" lang="en-US" sz="2500" b="1" i="0" u="none" strike="noStrike" kern="1200" cap="none" spc="0" normalizeH="0" baseline="0" noProof="0" dirty="0">
                <a:ln>
                  <a:noFill/>
                </a:ln>
                <a:solidFill>
                  <a:prstClr val="black"/>
                </a:solidFill>
                <a:effectLst/>
                <a:uLnTx/>
                <a:uFillTx/>
                <a:latin typeface="Calibri" panose="020F0502020204030204"/>
                <a:ea typeface="+mn-ea"/>
                <a:cs typeface="+mn-cs"/>
              </a:rPr>
              <a:t>pages read, add a comment </a:t>
            </a:r>
            <a:r>
              <a:rPr kumimoji="0" lang="en-US" sz="2500" b="0" i="0" u="none" strike="noStrike" kern="1200" cap="none" spc="0" normalizeH="0" baseline="0" noProof="0" dirty="0">
                <a:ln>
                  <a:noFill/>
                </a:ln>
                <a:solidFill>
                  <a:prstClr val="black"/>
                </a:solidFill>
                <a:effectLst/>
                <a:uLnTx/>
                <a:uFillTx/>
                <a:latin typeface="Calibri" panose="020F0502020204030204"/>
                <a:ea typeface="+mn-ea"/>
                <a:cs typeface="+mn-cs"/>
              </a:rPr>
              <a:t>about how they read or something they liked and then </a:t>
            </a:r>
            <a:r>
              <a:rPr kumimoji="0" lang="en-US" sz="2500" b="1" i="0" u="none" strike="noStrike" kern="1200" cap="none" spc="0" normalizeH="0" baseline="0" noProof="0" dirty="0">
                <a:ln>
                  <a:noFill/>
                </a:ln>
                <a:solidFill>
                  <a:prstClr val="black"/>
                </a:solidFill>
                <a:effectLst/>
                <a:uLnTx/>
                <a:uFillTx/>
                <a:latin typeface="Calibri" panose="020F0502020204030204"/>
                <a:ea typeface="+mn-ea"/>
                <a:cs typeface="+mn-cs"/>
              </a:rPr>
              <a:t>sign it</a:t>
            </a:r>
            <a:r>
              <a:rPr kumimoji="0" lang="en-US" sz="25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500" b="0" i="0" u="none" strike="noStrike" kern="1200" cap="none" spc="0" normalizeH="0" baseline="0" noProof="0" dirty="0">
                <a:ln>
                  <a:noFill/>
                </a:ln>
                <a:solidFill>
                  <a:prstClr val="black"/>
                </a:solidFill>
                <a:effectLst/>
                <a:uLnTx/>
                <a:uFillTx/>
                <a:latin typeface="Calibri" panose="020F0502020204030204"/>
                <a:ea typeface="+mn-ea"/>
                <a:cs typeface="+mn-cs"/>
              </a:rPr>
              <a:t>If you read every night, you should have signed the diary 5 times in the week (or more including weekend)</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500" b="0" i="0" u="none" strike="noStrike" kern="1200" cap="none" spc="0" normalizeH="0" baseline="0" noProof="0" dirty="0" smtClean="0">
                <a:ln>
                  <a:noFill/>
                </a:ln>
                <a:solidFill>
                  <a:prstClr val="black"/>
                </a:solidFill>
                <a:effectLst/>
                <a:uLnTx/>
                <a:uFillTx/>
                <a:latin typeface="Calibri" panose="020F0502020204030204"/>
                <a:ea typeface="+mn-ea"/>
                <a:cs typeface="+mn-cs"/>
              </a:rPr>
              <a:t>When </a:t>
            </a:r>
            <a:r>
              <a:rPr kumimoji="0" lang="en-US" sz="2500" b="0" i="0" u="none" strike="noStrike" kern="1200" cap="none" spc="0" normalizeH="0" baseline="0" noProof="0" dirty="0">
                <a:ln>
                  <a:noFill/>
                </a:ln>
                <a:solidFill>
                  <a:prstClr val="black"/>
                </a:solidFill>
                <a:effectLst/>
                <a:uLnTx/>
                <a:uFillTx/>
                <a:latin typeface="Calibri" panose="020F0502020204030204"/>
                <a:ea typeface="+mn-ea"/>
                <a:cs typeface="+mn-cs"/>
              </a:rPr>
              <a:t>books are completed, comments will be reviewed, comprehension checked and then the book will be changed. </a:t>
            </a:r>
            <a:r>
              <a:rPr kumimoji="0" lang="en-US" sz="2500" b="1" i="0" u="none" strike="noStrike" kern="1200" cap="none" spc="0" normalizeH="0" baseline="0" noProof="0" dirty="0">
                <a:ln>
                  <a:noFill/>
                </a:ln>
                <a:solidFill>
                  <a:prstClr val="black"/>
                </a:solidFill>
                <a:effectLst/>
                <a:uLnTx/>
                <a:uFillTx/>
                <a:latin typeface="Calibri" panose="020F0502020204030204"/>
                <a:ea typeface="+mn-ea"/>
                <a:cs typeface="+mn-cs"/>
              </a:rPr>
              <a:t>If the diary isn’t signed, the book will not be changed</a:t>
            </a:r>
            <a:r>
              <a:rPr kumimoji="0" lang="en-US" sz="2500" b="1" i="0" u="none" strike="noStrike" kern="1200" cap="none" spc="0" normalizeH="0" baseline="0" noProof="0" dirty="0" smtClean="0">
                <a:ln>
                  <a:noFill/>
                </a:ln>
                <a:solidFill>
                  <a:prstClr val="black"/>
                </a:solidFill>
                <a:effectLst/>
                <a:uLnTx/>
                <a:uFillTx/>
                <a:latin typeface="Calibri" panose="020F0502020204030204"/>
                <a:ea typeface="+mn-ea"/>
                <a:cs typeface="+mn-cs"/>
              </a:rPr>
              <a:t>.</a:t>
            </a:r>
            <a:br>
              <a:rPr kumimoji="0" lang="en-US" sz="2500" b="1" i="0" u="none" strike="noStrike" kern="1200" cap="none" spc="0" normalizeH="0" baseline="0" noProof="0" dirty="0" smtClean="0">
                <a:ln>
                  <a:noFill/>
                </a:ln>
                <a:solidFill>
                  <a:prstClr val="black"/>
                </a:solidFill>
                <a:effectLst/>
                <a:uLnTx/>
                <a:uFillTx/>
                <a:latin typeface="Calibri" panose="020F0502020204030204"/>
                <a:ea typeface="+mn-ea"/>
                <a:cs typeface="+mn-cs"/>
              </a:rPr>
            </a:br>
            <a:r>
              <a:rPr kumimoji="0" lang="en-US" sz="2500" b="1" i="0" u="none" strike="noStrike" kern="1200" cap="none" spc="0" normalizeH="0" baseline="0" noProof="0" dirty="0" smtClean="0">
                <a:ln>
                  <a:noFill/>
                </a:ln>
                <a:solidFill>
                  <a:srgbClr val="FF0000"/>
                </a:solidFill>
                <a:effectLst/>
                <a:uLnTx/>
                <a:uFillTx/>
                <a:latin typeface="Calibri" panose="020F0502020204030204"/>
                <a:ea typeface="+mn-ea"/>
                <a:cs typeface="+mn-cs"/>
              </a:rPr>
              <a:t>**Reading</a:t>
            </a:r>
            <a:r>
              <a:rPr kumimoji="0" lang="en-US" sz="2500" b="1" i="0" u="none" strike="noStrike" kern="1200" cap="none" spc="0" normalizeH="0" noProof="0" dirty="0" smtClean="0">
                <a:ln>
                  <a:noFill/>
                </a:ln>
                <a:solidFill>
                  <a:srgbClr val="FF0000"/>
                </a:solidFill>
                <a:effectLst/>
                <a:uLnTx/>
                <a:uFillTx/>
                <a:latin typeface="Calibri" panose="020F0502020204030204"/>
                <a:ea typeface="+mn-ea"/>
                <a:cs typeface="+mn-cs"/>
              </a:rPr>
              <a:t> books will be changed on a Monday and Friday**</a:t>
            </a:r>
            <a:endParaRPr kumimoji="0" lang="en-US" sz="2500" b="1" i="0" u="none" strike="noStrike" kern="1200" cap="none" spc="0" normalizeH="0" baseline="0" noProof="0" dirty="0">
              <a:ln>
                <a:noFill/>
              </a:ln>
              <a:solidFill>
                <a:srgbClr val="FF0000"/>
              </a:solidFill>
              <a:effectLst/>
              <a:uLnTx/>
              <a:uFillTx/>
              <a:latin typeface="Calibri" panose="020F0502020204030204"/>
              <a:ea typeface="+mn-ea"/>
              <a:cs typeface="+mn-cs"/>
            </a:endParaRPr>
          </a:p>
          <a:p>
            <a:pPr marR="0" lvl="0" algn="l" defTabSz="914400" rtl="0" eaLnBrk="1" fontAlgn="auto" latinLnBrk="0" hangingPunct="1">
              <a:lnSpc>
                <a:spcPct val="100000"/>
              </a:lnSpc>
              <a:spcBef>
                <a:spcPts val="0"/>
              </a:spcBef>
              <a:spcAft>
                <a:spcPts val="0"/>
              </a:spcAft>
              <a:buClrTx/>
              <a:buSzTx/>
              <a:tabLst/>
              <a:defRPr/>
            </a:pPr>
            <a:r>
              <a:rPr kumimoji="0" lang="en-US" sz="2500" b="0" i="0" u="none" strike="noStrike" kern="1200" cap="none" spc="0" normalizeH="0" baseline="0" noProof="0" dirty="0" smtClean="0">
                <a:ln>
                  <a:noFill/>
                </a:ln>
                <a:solidFill>
                  <a:prstClr val="black"/>
                </a:solidFill>
                <a:effectLst/>
                <a:uLnTx/>
                <a:uFillTx/>
                <a:latin typeface="Calibri" panose="020F0502020204030204"/>
                <a:ea typeface="+mn-ea"/>
                <a:cs typeface="+mn-cs"/>
              </a:rPr>
              <a:t/>
            </a:r>
            <a:br>
              <a:rPr kumimoji="0" lang="en-US" sz="2500" b="0" i="0" u="none" strike="noStrike" kern="1200" cap="none" spc="0" normalizeH="0" baseline="0" noProof="0" dirty="0" smtClean="0">
                <a:ln>
                  <a:noFill/>
                </a:ln>
                <a:solidFill>
                  <a:prstClr val="black"/>
                </a:solidFill>
                <a:effectLst/>
                <a:uLnTx/>
                <a:uFillTx/>
                <a:latin typeface="Calibri" panose="020F0502020204030204"/>
                <a:ea typeface="+mn-ea"/>
                <a:cs typeface="+mn-cs"/>
              </a:rPr>
            </a:br>
            <a:r>
              <a:rPr kumimoji="0" lang="en-US" sz="2500" b="0" i="0" u="sng" strike="noStrike" kern="1200" cap="none" spc="0" normalizeH="0" baseline="0" noProof="0" dirty="0" smtClean="0">
                <a:ln>
                  <a:noFill/>
                </a:ln>
                <a:solidFill>
                  <a:prstClr val="black"/>
                </a:solidFill>
                <a:effectLst/>
                <a:uLnTx/>
                <a:uFillTx/>
                <a:latin typeface="Calibri" panose="020F0502020204030204"/>
                <a:ea typeface="+mn-ea"/>
                <a:cs typeface="+mn-cs"/>
              </a:rPr>
              <a:t>Reading Tokens</a:t>
            </a:r>
            <a:r>
              <a:rPr kumimoji="0" lang="en-US" sz="2500" b="0" i="0" strike="noStrike" kern="1200" cap="none" spc="0" normalizeH="0" baseline="0" noProof="0" dirty="0" smtClean="0">
                <a:ln>
                  <a:noFill/>
                </a:ln>
                <a:solidFill>
                  <a:prstClr val="black"/>
                </a:solidFill>
                <a:effectLst/>
                <a:uLnTx/>
                <a:uFillTx/>
                <a:latin typeface="Calibri" panose="020F0502020204030204"/>
                <a:ea typeface="+mn-ea"/>
                <a:cs typeface="+mn-cs"/>
              </a:rPr>
              <a:t>-</a:t>
            </a:r>
            <a:r>
              <a:rPr kumimoji="0" lang="en-US" sz="2500" b="0" i="0" strike="noStrike" kern="1200" cap="none" spc="0" normalizeH="0" noProof="0" dirty="0" smtClean="0">
                <a:ln>
                  <a:noFill/>
                </a:ln>
                <a:solidFill>
                  <a:prstClr val="black"/>
                </a:solidFill>
                <a:effectLst/>
                <a:uLnTx/>
                <a:uFillTx/>
                <a:latin typeface="Calibri" panose="020F0502020204030204"/>
                <a:ea typeface="+mn-ea"/>
                <a:cs typeface="+mn-cs"/>
              </a:rPr>
              <a:t> </a:t>
            </a:r>
            <a:r>
              <a:rPr kumimoji="0" lang="en-US" sz="2500" b="0" i="0" u="none" strike="noStrike" kern="1200" cap="none" spc="0" normalizeH="0" noProof="0" dirty="0" smtClean="0">
                <a:ln>
                  <a:noFill/>
                </a:ln>
                <a:solidFill>
                  <a:prstClr val="black"/>
                </a:solidFill>
                <a:effectLst/>
                <a:uLnTx/>
                <a:uFillTx/>
                <a:latin typeface="Calibri" panose="020F0502020204030204"/>
                <a:ea typeface="+mn-ea"/>
                <a:cs typeface="+mn-cs"/>
              </a:rPr>
              <a:t>Each time your child completes a home reading book, they will be given a sticker on their reading rainbow. If they complete 2 arcs of the rainbow, they will receive a token to exchange for a new book from the vending machine in the hall. </a:t>
            </a:r>
            <a:endParaRPr kumimoji="0" lang="en-US" sz="25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5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5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3257798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fade">
                                      <p:cBhvr>
                                        <p:cTn id="7" dur="1000"/>
                                        <p:tgtEl>
                                          <p:spTgt spid="7">
                                            <p:txEl>
                                              <p:pRg st="2" end="2"/>
                                            </p:txEl>
                                          </p:spTgt>
                                        </p:tgtEl>
                                      </p:cBhvr>
                                    </p:animEffect>
                                    <p:anim calcmode="lin" valueType="num">
                                      <p:cBhvr>
                                        <p:cTn id="8"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Effect transition="in" filter="fade">
                                      <p:cBhvr>
                                        <p:cTn id="12" dur="1000"/>
                                        <p:tgtEl>
                                          <p:spTgt spid="7">
                                            <p:txEl>
                                              <p:pRg st="3" end="3"/>
                                            </p:txEl>
                                          </p:spTgt>
                                        </p:tgtEl>
                                      </p:cBhvr>
                                    </p:animEffect>
                                    <p:anim calcmode="lin" valueType="num">
                                      <p:cBhvr>
                                        <p:cTn id="13"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Effect transition="in" filter="fade">
                                      <p:cBhvr>
                                        <p:cTn id="19" dur="1000"/>
                                        <p:tgtEl>
                                          <p:spTgt spid="7">
                                            <p:txEl>
                                              <p:pRg st="4" end="4"/>
                                            </p:txEl>
                                          </p:spTgt>
                                        </p:tgtEl>
                                      </p:cBhvr>
                                    </p:animEffect>
                                    <p:anim calcmode="lin" valueType="num">
                                      <p:cBhvr>
                                        <p:cTn id="20"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7">
                                            <p:txEl>
                                              <p:pRg st="5" end="5"/>
                                            </p:txEl>
                                          </p:spTgt>
                                        </p:tgtEl>
                                        <p:attrNameLst>
                                          <p:attrName>style.visibility</p:attrName>
                                        </p:attrNameLst>
                                      </p:cBhvr>
                                      <p:to>
                                        <p:strVal val="visible"/>
                                      </p:to>
                                    </p:set>
                                    <p:animEffect transition="in" filter="fade">
                                      <p:cBhvr>
                                        <p:cTn id="26" dur="1000"/>
                                        <p:tgtEl>
                                          <p:spTgt spid="7">
                                            <p:txEl>
                                              <p:pRg st="5" end="5"/>
                                            </p:txEl>
                                          </p:spTgt>
                                        </p:tgtEl>
                                      </p:cBhvr>
                                    </p:animEffect>
                                    <p:anim calcmode="lin" valueType="num">
                                      <p:cBhvr>
                                        <p:cTn id="27"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7">
                                            <p:txEl>
                                              <p:pRg st="6" end="6"/>
                                            </p:txEl>
                                          </p:spTgt>
                                        </p:tgtEl>
                                        <p:attrNameLst>
                                          <p:attrName>style.visibility</p:attrName>
                                        </p:attrNameLst>
                                      </p:cBhvr>
                                      <p:to>
                                        <p:strVal val="visible"/>
                                      </p:to>
                                    </p:set>
                                    <p:animEffect transition="in" filter="fade">
                                      <p:cBhvr>
                                        <p:cTn id="33" dur="1000"/>
                                        <p:tgtEl>
                                          <p:spTgt spid="7">
                                            <p:txEl>
                                              <p:pRg st="6" end="6"/>
                                            </p:txEl>
                                          </p:spTgt>
                                        </p:tgtEl>
                                      </p:cBhvr>
                                    </p:animEffect>
                                    <p:anim calcmode="lin" valueType="num">
                                      <p:cBhvr>
                                        <p:cTn id="34"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E07DFDF-8C5B-2024-66F8-196FC5D8F6CF}"/>
              </a:ext>
            </a:extLst>
          </p:cNvPr>
          <p:cNvSpPr/>
          <p:nvPr/>
        </p:nvSpPr>
        <p:spPr>
          <a:xfrm>
            <a:off x="9756913" y="0"/>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E5F8488-2F55-E6B4-CFB1-A6C733927AE6}"/>
              </a:ext>
            </a:extLst>
          </p:cNvPr>
          <p:cNvSpPr txBox="1"/>
          <p:nvPr/>
        </p:nvSpPr>
        <p:spPr>
          <a:xfrm>
            <a:off x="2892288" y="99392"/>
            <a:ext cx="4613058" cy="830997"/>
          </a:xfrm>
          <a:prstGeom prst="rect">
            <a:avLst/>
          </a:prstGeom>
          <a:noFill/>
        </p:spPr>
        <p:txBody>
          <a:bodyPr wrap="none" rtlCol="0">
            <a:spAutoFit/>
          </a:bodyPr>
          <a:lstStyle/>
          <a:p>
            <a:r>
              <a:rPr lang="en-US" sz="4800" b="1" dirty="0"/>
              <a:t>Reading At Home</a:t>
            </a:r>
          </a:p>
        </p:txBody>
      </p:sp>
      <p:pic>
        <p:nvPicPr>
          <p:cNvPr id="6" name="Picture 3" descr="A picture containing text, book, shelf&#10;&#10;Description automatically generated">
            <a:extLst>
              <a:ext uri="{FF2B5EF4-FFF2-40B4-BE49-F238E27FC236}">
                <a16:creationId xmlns:a16="http://schemas.microsoft.com/office/drawing/2014/main" id="{84F748A0-F2D7-81CA-C914-64A1196E49CB}"/>
              </a:ext>
            </a:extLst>
          </p:cNvPr>
          <p:cNvPicPr>
            <a:picLocks noChangeAspect="1"/>
          </p:cNvPicPr>
          <p:nvPr/>
        </p:nvPicPr>
        <p:blipFill>
          <a:blip r:embed="rId2"/>
          <a:stretch>
            <a:fillRect/>
          </a:stretch>
        </p:blipFill>
        <p:spPr>
          <a:xfrm>
            <a:off x="1119001" y="1187960"/>
            <a:ext cx="7723513" cy="5570648"/>
          </a:xfrm>
          <a:prstGeom prst="rect">
            <a:avLst/>
          </a:prstGeom>
        </p:spPr>
      </p:pic>
    </p:spTree>
    <p:extLst>
      <p:ext uri="{BB962C8B-B14F-4D97-AF65-F5344CB8AC3E}">
        <p14:creationId xmlns:p14="http://schemas.microsoft.com/office/powerpoint/2010/main" val="19369675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B7ABEC6-D867-F48A-D318-298031BC1383}"/>
              </a:ext>
            </a:extLst>
          </p:cNvPr>
          <p:cNvSpPr/>
          <p:nvPr/>
        </p:nvSpPr>
        <p:spPr>
          <a:xfrm>
            <a:off x="1" y="5883965"/>
            <a:ext cx="12192000" cy="974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6D8FEB8-F25F-13E9-E6BC-5241B5AF47F6}"/>
              </a:ext>
            </a:extLst>
          </p:cNvPr>
          <p:cNvSpPr txBox="1"/>
          <p:nvPr/>
        </p:nvSpPr>
        <p:spPr>
          <a:xfrm>
            <a:off x="2940040" y="123031"/>
            <a:ext cx="6311921" cy="769441"/>
          </a:xfrm>
          <a:prstGeom prst="rect">
            <a:avLst/>
          </a:prstGeom>
          <a:noFill/>
        </p:spPr>
        <p:txBody>
          <a:bodyPr wrap="none" rtlCol="0">
            <a:spAutoFit/>
          </a:bodyPr>
          <a:lstStyle/>
          <a:p>
            <a:r>
              <a:rPr lang="en-US" sz="4400" b="1" dirty="0"/>
              <a:t>Homework in </a:t>
            </a:r>
            <a:r>
              <a:rPr lang="en-US" sz="4400" b="1" dirty="0" smtClean="0"/>
              <a:t>Beech Class </a:t>
            </a:r>
            <a:endParaRPr lang="en-US" sz="4400" b="1" dirty="0"/>
          </a:p>
        </p:txBody>
      </p:sp>
      <p:sp>
        <p:nvSpPr>
          <p:cNvPr id="6" name="TextBox 5">
            <a:extLst>
              <a:ext uri="{FF2B5EF4-FFF2-40B4-BE49-F238E27FC236}">
                <a16:creationId xmlns:a16="http://schemas.microsoft.com/office/drawing/2014/main" id="{046F2DF1-4C72-7E44-B34F-3655B0CF43E6}"/>
              </a:ext>
            </a:extLst>
          </p:cNvPr>
          <p:cNvSpPr txBox="1"/>
          <p:nvPr/>
        </p:nvSpPr>
        <p:spPr>
          <a:xfrm>
            <a:off x="1254902" y="892472"/>
            <a:ext cx="9855840" cy="461665"/>
          </a:xfrm>
          <a:prstGeom prst="rect">
            <a:avLst/>
          </a:prstGeom>
          <a:noFill/>
        </p:spPr>
        <p:txBody>
          <a:bodyPr wrap="none" rtlCol="0">
            <a:spAutoFit/>
          </a:bodyPr>
          <a:lstStyle/>
          <a:p>
            <a:r>
              <a:rPr lang="en-US" sz="2400" dirty="0"/>
              <a:t>We want to make homework as straight forward and stress free for everyone!</a:t>
            </a:r>
          </a:p>
        </p:txBody>
      </p:sp>
      <p:sp>
        <p:nvSpPr>
          <p:cNvPr id="8" name="TextBox 7">
            <a:extLst>
              <a:ext uri="{FF2B5EF4-FFF2-40B4-BE49-F238E27FC236}">
                <a16:creationId xmlns:a16="http://schemas.microsoft.com/office/drawing/2014/main" id="{9EE45B15-BD7F-1C66-E5B2-EF4870E3D00D}"/>
              </a:ext>
            </a:extLst>
          </p:cNvPr>
          <p:cNvSpPr txBox="1"/>
          <p:nvPr/>
        </p:nvSpPr>
        <p:spPr>
          <a:xfrm>
            <a:off x="577298" y="1980141"/>
            <a:ext cx="11211048" cy="2215991"/>
          </a:xfrm>
          <a:prstGeom prst="rect">
            <a:avLst/>
          </a:prstGeom>
          <a:noFill/>
        </p:spPr>
        <p:txBody>
          <a:bodyPr wrap="square" rtlCol="0">
            <a:spAutoFit/>
          </a:bodyPr>
          <a:lstStyle/>
          <a:p>
            <a:pPr marL="342900" indent="-342900">
              <a:buFont typeface="Arial" panose="020B0604020202020204" pitchFamily="34" charset="0"/>
              <a:buChar char="•"/>
            </a:pPr>
            <a:r>
              <a:rPr lang="en-US" sz="2300" b="1" dirty="0"/>
              <a:t>Reading</a:t>
            </a:r>
            <a:r>
              <a:rPr lang="en-US" sz="2300" dirty="0"/>
              <a:t> – the main one! Every night</a:t>
            </a:r>
            <a:r>
              <a:rPr lang="en-US" sz="2300" dirty="0" smtClean="0"/>
              <a:t>.</a:t>
            </a:r>
          </a:p>
          <a:p>
            <a:pPr marL="342900" indent="-342900">
              <a:buFont typeface="Arial" panose="020B0604020202020204" pitchFamily="34" charset="0"/>
              <a:buChar char="•"/>
            </a:pPr>
            <a:r>
              <a:rPr lang="en-US" sz="2300" b="1" dirty="0" err="1" smtClean="0"/>
              <a:t>Purplemash</a:t>
            </a:r>
            <a:r>
              <a:rPr lang="en-US" sz="2300" dirty="0" smtClean="0"/>
              <a:t> - </a:t>
            </a:r>
            <a:r>
              <a:rPr lang="en-US" sz="2300" dirty="0"/>
              <a:t>child’s passwords and </a:t>
            </a:r>
            <a:r>
              <a:rPr lang="en-US" sz="2300" dirty="0" smtClean="0"/>
              <a:t>logins and passwords </a:t>
            </a:r>
            <a:r>
              <a:rPr lang="en-US" sz="2300" dirty="0"/>
              <a:t>are stuck in the inside cover of your child’s reading diary</a:t>
            </a:r>
            <a:r>
              <a:rPr lang="en-US" sz="2300" dirty="0" smtClean="0"/>
              <a:t>. There will be 2 tasks set each week, linked to the </a:t>
            </a:r>
            <a:r>
              <a:rPr lang="en-US" sz="2300" dirty="0" err="1" smtClean="0"/>
              <a:t>Maths</a:t>
            </a:r>
            <a:r>
              <a:rPr lang="en-US" sz="2300" dirty="0" smtClean="0"/>
              <a:t> and Spellings done in class that week.</a:t>
            </a:r>
            <a:endParaRPr lang="en-US" sz="2300" dirty="0"/>
          </a:p>
          <a:p>
            <a:pPr algn="ctr"/>
            <a:r>
              <a:rPr lang="en-US" sz="2300" dirty="0"/>
              <a:t>         </a:t>
            </a:r>
            <a:r>
              <a:rPr lang="en-US" sz="2300" b="1" dirty="0" smtClean="0">
                <a:solidFill>
                  <a:srgbClr val="7030A0"/>
                </a:solidFill>
              </a:rPr>
              <a:t>Homework will be given out on Mondays and will need to </a:t>
            </a:r>
            <a:r>
              <a:rPr lang="en-US" sz="2300" b="1" dirty="0">
                <a:solidFill>
                  <a:srgbClr val="7030A0"/>
                </a:solidFill>
              </a:rPr>
              <a:t>be completed by the following </a:t>
            </a:r>
            <a:r>
              <a:rPr lang="en-US" sz="2300" b="1" dirty="0" smtClean="0">
                <a:solidFill>
                  <a:srgbClr val="7030A0"/>
                </a:solidFill>
              </a:rPr>
              <a:t>Monday. </a:t>
            </a:r>
            <a:endParaRPr lang="en-US" sz="2300" b="1" dirty="0">
              <a:solidFill>
                <a:srgbClr val="7030A0"/>
              </a:solidFill>
            </a:endParaRPr>
          </a:p>
        </p:txBody>
      </p:sp>
    </p:spTree>
    <p:extLst>
      <p:ext uri="{BB962C8B-B14F-4D97-AF65-F5344CB8AC3E}">
        <p14:creationId xmlns:p14="http://schemas.microsoft.com/office/powerpoint/2010/main" val="9126502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0B834C4-A5D2-B35D-923F-263E895D971B}"/>
              </a:ext>
            </a:extLst>
          </p:cNvPr>
          <p:cNvSpPr/>
          <p:nvPr/>
        </p:nvSpPr>
        <p:spPr>
          <a:xfrm>
            <a:off x="0" y="0"/>
            <a:ext cx="12192000" cy="974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030E79B-5B50-E751-2267-5139A95A61C6}"/>
              </a:ext>
            </a:extLst>
          </p:cNvPr>
          <p:cNvSpPr txBox="1"/>
          <p:nvPr/>
        </p:nvSpPr>
        <p:spPr>
          <a:xfrm>
            <a:off x="2991678" y="974034"/>
            <a:ext cx="6910225" cy="646331"/>
          </a:xfrm>
          <a:prstGeom prst="rect">
            <a:avLst/>
          </a:prstGeom>
          <a:noFill/>
        </p:spPr>
        <p:txBody>
          <a:bodyPr wrap="none" rtlCol="0">
            <a:spAutoFit/>
          </a:bodyPr>
          <a:lstStyle/>
          <a:p>
            <a:r>
              <a:rPr lang="en-US" sz="3600" b="1" dirty="0"/>
              <a:t>Communicating with class teachers</a:t>
            </a:r>
          </a:p>
        </p:txBody>
      </p:sp>
      <p:sp>
        <p:nvSpPr>
          <p:cNvPr id="7" name="TextBox 6">
            <a:extLst>
              <a:ext uri="{FF2B5EF4-FFF2-40B4-BE49-F238E27FC236}">
                <a16:creationId xmlns:a16="http://schemas.microsoft.com/office/drawing/2014/main" id="{233F4132-ED05-1EC0-E74F-2D811B78A0EB}"/>
              </a:ext>
            </a:extLst>
          </p:cNvPr>
          <p:cNvSpPr txBox="1"/>
          <p:nvPr/>
        </p:nvSpPr>
        <p:spPr>
          <a:xfrm>
            <a:off x="391560" y="1709541"/>
            <a:ext cx="11408879" cy="3939540"/>
          </a:xfrm>
          <a:prstGeom prst="rect">
            <a:avLst/>
          </a:prstGeom>
          <a:noFill/>
        </p:spPr>
        <p:txBody>
          <a:bodyPr wrap="square" rtlCol="0">
            <a:spAutoFit/>
          </a:bodyPr>
          <a:lstStyle/>
          <a:p>
            <a:r>
              <a:rPr lang="en-US" sz="2500" dirty="0" smtClean="0"/>
              <a:t>Please </a:t>
            </a:r>
            <a:r>
              <a:rPr lang="en-US" sz="2500" dirty="0"/>
              <a:t>talk to us if you have any questions, queries or problems – don’t let things brew and stew. We want to know so we can sort things out. </a:t>
            </a:r>
          </a:p>
          <a:p>
            <a:endParaRPr lang="en-US" sz="2500" dirty="0"/>
          </a:p>
          <a:p>
            <a:pPr marL="342900" indent="-342900">
              <a:buFont typeface="Arial" panose="020B0604020202020204" pitchFamily="34" charset="0"/>
              <a:buChar char="•"/>
            </a:pPr>
            <a:r>
              <a:rPr lang="en-US" sz="2500" dirty="0"/>
              <a:t>Write a message in the </a:t>
            </a:r>
            <a:r>
              <a:rPr lang="en-US" sz="2500" b="1" dirty="0"/>
              <a:t>reading diary</a:t>
            </a:r>
          </a:p>
          <a:p>
            <a:pPr marL="342900" indent="-342900">
              <a:buFont typeface="Arial" panose="020B0604020202020204" pitchFamily="34" charset="0"/>
              <a:buChar char="•"/>
            </a:pPr>
            <a:r>
              <a:rPr lang="en-US" sz="2500" dirty="0"/>
              <a:t>Leave a message with the </a:t>
            </a:r>
            <a:r>
              <a:rPr lang="en-US" sz="2500" b="1" dirty="0"/>
              <a:t>staff member on duty in a morning </a:t>
            </a:r>
            <a:r>
              <a:rPr lang="en-US" sz="2500" dirty="0"/>
              <a:t>– messages are passed on when they come in</a:t>
            </a:r>
          </a:p>
          <a:p>
            <a:pPr marL="342900" indent="-342900">
              <a:buFont typeface="Arial" panose="020B0604020202020204" pitchFamily="34" charset="0"/>
              <a:buChar char="•"/>
            </a:pPr>
            <a:r>
              <a:rPr lang="en-US" sz="2500" dirty="0"/>
              <a:t>Talk to us </a:t>
            </a:r>
            <a:r>
              <a:rPr lang="en-US" sz="2500" b="1" dirty="0"/>
              <a:t>at the end of the day </a:t>
            </a:r>
            <a:r>
              <a:rPr lang="en-US" sz="2500" dirty="0"/>
              <a:t>(or if we are unable to talk there and then, we can arrange a suitable time)</a:t>
            </a:r>
          </a:p>
          <a:p>
            <a:pPr marL="342900" indent="-342900">
              <a:buFont typeface="Arial" panose="020B0604020202020204" pitchFamily="34" charset="0"/>
              <a:buChar char="•"/>
            </a:pPr>
            <a:r>
              <a:rPr lang="en-US" sz="2500" b="1" dirty="0"/>
              <a:t>Arrange a meeting </a:t>
            </a:r>
            <a:r>
              <a:rPr lang="en-US" sz="2500" dirty="0"/>
              <a:t>with us</a:t>
            </a:r>
          </a:p>
          <a:p>
            <a:endParaRPr lang="en-US" sz="2500" dirty="0"/>
          </a:p>
        </p:txBody>
      </p:sp>
    </p:spTree>
    <p:extLst>
      <p:ext uri="{BB962C8B-B14F-4D97-AF65-F5344CB8AC3E}">
        <p14:creationId xmlns:p14="http://schemas.microsoft.com/office/powerpoint/2010/main" val="30745220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521B9-7228-CF40-84EF-692E5168F109}"/>
              </a:ext>
            </a:extLst>
          </p:cNvPr>
          <p:cNvSpPr/>
          <p:nvPr/>
        </p:nvSpPr>
        <p:spPr>
          <a:xfrm>
            <a:off x="0" y="3278"/>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5F70661-6A71-35BD-E2D7-F4C51B2323BC}"/>
              </a:ext>
            </a:extLst>
          </p:cNvPr>
          <p:cNvSpPr txBox="1"/>
          <p:nvPr/>
        </p:nvSpPr>
        <p:spPr>
          <a:xfrm>
            <a:off x="2554356" y="79512"/>
            <a:ext cx="4232569" cy="707886"/>
          </a:xfrm>
          <a:prstGeom prst="rect">
            <a:avLst/>
          </a:prstGeom>
          <a:noFill/>
        </p:spPr>
        <p:txBody>
          <a:bodyPr wrap="none" rtlCol="0">
            <a:spAutoFit/>
          </a:bodyPr>
          <a:lstStyle/>
          <a:p>
            <a:r>
              <a:rPr lang="en-US" sz="4000" dirty="0"/>
              <a:t>Resolving Problems</a:t>
            </a:r>
          </a:p>
        </p:txBody>
      </p:sp>
      <p:sp>
        <p:nvSpPr>
          <p:cNvPr id="7" name="TextBox 6">
            <a:extLst>
              <a:ext uri="{FF2B5EF4-FFF2-40B4-BE49-F238E27FC236}">
                <a16:creationId xmlns:a16="http://schemas.microsoft.com/office/drawing/2014/main" id="{EBBFA94F-CD53-2D20-9720-CBCE81961F26}"/>
              </a:ext>
            </a:extLst>
          </p:cNvPr>
          <p:cNvSpPr txBox="1"/>
          <p:nvPr/>
        </p:nvSpPr>
        <p:spPr>
          <a:xfrm>
            <a:off x="2554356" y="921171"/>
            <a:ext cx="8967581" cy="923330"/>
          </a:xfrm>
          <a:prstGeom prst="rect">
            <a:avLst/>
          </a:prstGeom>
          <a:noFill/>
        </p:spPr>
        <p:txBody>
          <a:bodyPr wrap="square">
            <a:spAutoFit/>
          </a:bodyPr>
          <a:lstStyle/>
          <a:p>
            <a:pPr marL="0" indent="0">
              <a:buNone/>
            </a:pPr>
            <a:r>
              <a:rPr lang="en-US" dirty="0">
                <a:ea typeface="Cambria"/>
                <a:cs typeface="Calibri" panose="020F0502020204030204"/>
              </a:rPr>
              <a:t>We wish for a smooth year for each and every child and family but it is inevitable that at times, issues and complexities may arise. It is in everybody's interest that these are dealt with quickly and effectively. Our process for supporting families to resolve problems is outlined here: </a:t>
            </a:r>
            <a:endParaRPr lang="en-US" dirty="0">
              <a:cs typeface="Calibri" panose="020F0502020204030204"/>
            </a:endParaRPr>
          </a:p>
        </p:txBody>
      </p:sp>
      <p:sp>
        <p:nvSpPr>
          <p:cNvPr id="9" name="TextBox 8">
            <a:extLst>
              <a:ext uri="{FF2B5EF4-FFF2-40B4-BE49-F238E27FC236}">
                <a16:creationId xmlns:a16="http://schemas.microsoft.com/office/drawing/2014/main" id="{C2201B4A-A98C-6477-4FA4-0E2666E90944}"/>
              </a:ext>
            </a:extLst>
          </p:cNvPr>
          <p:cNvSpPr txBox="1"/>
          <p:nvPr/>
        </p:nvSpPr>
        <p:spPr>
          <a:xfrm>
            <a:off x="3830378" y="1946496"/>
            <a:ext cx="1567211"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dirty="0">
                <a:ea typeface="Cambria"/>
              </a:rPr>
              <a:t>Class Teacher</a:t>
            </a:r>
            <a:endParaRPr lang="en-US" sz="2400" dirty="0">
              <a:ea typeface="Cambria"/>
              <a:cs typeface="Calibri"/>
            </a:endParaRPr>
          </a:p>
        </p:txBody>
      </p:sp>
      <p:sp>
        <p:nvSpPr>
          <p:cNvPr id="12" name="TextBox 11">
            <a:extLst>
              <a:ext uri="{FF2B5EF4-FFF2-40B4-BE49-F238E27FC236}">
                <a16:creationId xmlns:a16="http://schemas.microsoft.com/office/drawing/2014/main" id="{989A7614-C17C-8238-47D5-172011417DBC}"/>
              </a:ext>
            </a:extLst>
          </p:cNvPr>
          <p:cNvSpPr txBox="1"/>
          <p:nvPr/>
        </p:nvSpPr>
        <p:spPr>
          <a:xfrm>
            <a:off x="5655366" y="2921266"/>
            <a:ext cx="3056392"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dirty="0">
                <a:ea typeface="Cambria"/>
              </a:rPr>
              <a:t>Key Stage Leaders</a:t>
            </a:r>
          </a:p>
          <a:p>
            <a:pPr algn="ctr"/>
            <a:r>
              <a:rPr lang="en-US" dirty="0">
                <a:cs typeface="Calibri" panose="020F0502020204030204"/>
              </a:rPr>
              <a:t>(KS1 </a:t>
            </a:r>
            <a:r>
              <a:rPr lang="en-US" dirty="0" err="1">
                <a:cs typeface="Calibri" panose="020F0502020204030204"/>
              </a:rPr>
              <a:t>Mr</a:t>
            </a:r>
            <a:r>
              <a:rPr lang="en-US" dirty="0">
                <a:cs typeface="Calibri" panose="020F0502020204030204"/>
              </a:rPr>
              <a:t> Sudell, KS2 </a:t>
            </a:r>
            <a:r>
              <a:rPr lang="en-US" dirty="0" err="1" smtClean="0">
                <a:cs typeface="Calibri" panose="020F0502020204030204"/>
              </a:rPr>
              <a:t>Mrs</a:t>
            </a:r>
            <a:r>
              <a:rPr lang="en-US" dirty="0" smtClean="0">
                <a:cs typeface="Calibri" panose="020F0502020204030204"/>
              </a:rPr>
              <a:t> Riley)</a:t>
            </a:r>
            <a:endParaRPr lang="en-US" dirty="0">
              <a:cs typeface="Calibri" panose="020F0502020204030204"/>
            </a:endParaRPr>
          </a:p>
        </p:txBody>
      </p:sp>
      <p:sp>
        <p:nvSpPr>
          <p:cNvPr id="13" name="TextBox 12">
            <a:extLst>
              <a:ext uri="{FF2B5EF4-FFF2-40B4-BE49-F238E27FC236}">
                <a16:creationId xmlns:a16="http://schemas.microsoft.com/office/drawing/2014/main" id="{5512B806-B483-7F92-CE30-C9D1B0D54C84}"/>
              </a:ext>
            </a:extLst>
          </p:cNvPr>
          <p:cNvSpPr txBox="1"/>
          <p:nvPr/>
        </p:nvSpPr>
        <p:spPr>
          <a:xfrm>
            <a:off x="7749926" y="3885700"/>
            <a:ext cx="1923664"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dirty="0">
                <a:ea typeface="Cambria"/>
                <a:cs typeface="Calibri"/>
              </a:rPr>
              <a:t>Deputy Head</a:t>
            </a:r>
          </a:p>
          <a:p>
            <a:pPr algn="ctr"/>
            <a:r>
              <a:rPr lang="en-US" dirty="0" err="1">
                <a:cs typeface="Calibri"/>
              </a:rPr>
              <a:t>Mrs</a:t>
            </a:r>
            <a:r>
              <a:rPr lang="en-US" dirty="0">
                <a:cs typeface="Calibri"/>
              </a:rPr>
              <a:t> Duffy</a:t>
            </a:r>
            <a:endParaRPr lang="en-US" dirty="0"/>
          </a:p>
        </p:txBody>
      </p:sp>
      <p:sp>
        <p:nvSpPr>
          <p:cNvPr id="14" name="TextBox 13">
            <a:extLst>
              <a:ext uri="{FF2B5EF4-FFF2-40B4-BE49-F238E27FC236}">
                <a16:creationId xmlns:a16="http://schemas.microsoft.com/office/drawing/2014/main" id="{60D84C34-8708-2AC3-1171-C1006391E019}"/>
              </a:ext>
            </a:extLst>
          </p:cNvPr>
          <p:cNvSpPr txBox="1"/>
          <p:nvPr/>
        </p:nvSpPr>
        <p:spPr>
          <a:xfrm>
            <a:off x="9375085" y="4848569"/>
            <a:ext cx="2146852"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dirty="0" smtClean="0">
                <a:ea typeface="Cambria"/>
                <a:cs typeface="Calibri"/>
              </a:rPr>
              <a:t>Head Teacher</a:t>
            </a:r>
            <a:endParaRPr lang="en-US" sz="2400" dirty="0">
              <a:ea typeface="Cambria"/>
              <a:cs typeface="Calibri"/>
            </a:endParaRPr>
          </a:p>
          <a:p>
            <a:pPr algn="ctr"/>
            <a:r>
              <a:rPr lang="en-US" dirty="0" err="1" smtClean="0">
                <a:cs typeface="Calibri"/>
              </a:rPr>
              <a:t>Mr</a:t>
            </a:r>
            <a:r>
              <a:rPr lang="en-US" dirty="0" smtClean="0">
                <a:cs typeface="Calibri"/>
              </a:rPr>
              <a:t> Pritchard</a:t>
            </a:r>
            <a:endParaRPr lang="en-US" dirty="0"/>
          </a:p>
        </p:txBody>
      </p:sp>
      <p:sp>
        <p:nvSpPr>
          <p:cNvPr id="17" name="Bent Up Arrow 16">
            <a:extLst>
              <a:ext uri="{FF2B5EF4-FFF2-40B4-BE49-F238E27FC236}">
                <a16:creationId xmlns:a16="http://schemas.microsoft.com/office/drawing/2014/main" id="{F5868D08-C842-C970-6CC5-0CF0C9F4F238}"/>
              </a:ext>
            </a:extLst>
          </p:cNvPr>
          <p:cNvSpPr/>
          <p:nvPr/>
        </p:nvSpPr>
        <p:spPr>
          <a:xfrm rot="5400000">
            <a:off x="4768153" y="2611565"/>
            <a:ext cx="646332" cy="1128093"/>
          </a:xfrm>
          <a:prstGeom prst="bentUpArrow">
            <a:avLst>
              <a:gd name="adj1" fmla="val 25000"/>
              <a:gd name="adj2" fmla="val 22693"/>
              <a:gd name="adj3" fmla="val 419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Bent Up Arrow 17">
            <a:extLst>
              <a:ext uri="{FF2B5EF4-FFF2-40B4-BE49-F238E27FC236}">
                <a16:creationId xmlns:a16="http://schemas.microsoft.com/office/drawing/2014/main" id="{9A19E9C9-8E36-C96E-460E-4D5BE06734BD}"/>
              </a:ext>
            </a:extLst>
          </p:cNvPr>
          <p:cNvSpPr/>
          <p:nvPr/>
        </p:nvSpPr>
        <p:spPr>
          <a:xfrm rot="5400000">
            <a:off x="6927887" y="3530924"/>
            <a:ext cx="646332" cy="1128093"/>
          </a:xfrm>
          <a:prstGeom prst="bentUpArrow">
            <a:avLst>
              <a:gd name="adj1" fmla="val 25000"/>
              <a:gd name="adj2" fmla="val 22693"/>
              <a:gd name="adj3" fmla="val 419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9" name="Bent Up Arrow 18">
            <a:extLst>
              <a:ext uri="{FF2B5EF4-FFF2-40B4-BE49-F238E27FC236}">
                <a16:creationId xmlns:a16="http://schemas.microsoft.com/office/drawing/2014/main" id="{BE636D69-4966-551E-3AFE-B4F978C6ECDD}"/>
              </a:ext>
            </a:extLst>
          </p:cNvPr>
          <p:cNvSpPr/>
          <p:nvPr/>
        </p:nvSpPr>
        <p:spPr>
          <a:xfrm rot="5400000">
            <a:off x="8600974" y="4429649"/>
            <a:ext cx="646332" cy="1128093"/>
          </a:xfrm>
          <a:prstGeom prst="bentUpArrow">
            <a:avLst>
              <a:gd name="adj1" fmla="val 25000"/>
              <a:gd name="adj2" fmla="val 22693"/>
              <a:gd name="adj3" fmla="val 419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TextBox 19">
            <a:extLst>
              <a:ext uri="{FF2B5EF4-FFF2-40B4-BE49-F238E27FC236}">
                <a16:creationId xmlns:a16="http://schemas.microsoft.com/office/drawing/2014/main" id="{E634B33C-4505-2CF8-A7F1-56E3A4D10A93}"/>
              </a:ext>
            </a:extLst>
          </p:cNvPr>
          <p:cNvSpPr txBox="1"/>
          <p:nvPr/>
        </p:nvSpPr>
        <p:spPr>
          <a:xfrm>
            <a:off x="3710912" y="6041181"/>
            <a:ext cx="6945299" cy="461665"/>
          </a:xfrm>
          <a:prstGeom prst="rect">
            <a:avLst/>
          </a:prstGeom>
          <a:noFill/>
        </p:spPr>
        <p:txBody>
          <a:bodyPr wrap="none" rtlCol="0">
            <a:spAutoFit/>
          </a:bodyPr>
          <a:lstStyle/>
          <a:p>
            <a:r>
              <a:rPr lang="en-US" sz="2400" dirty="0"/>
              <a:t>If the issue concerns </a:t>
            </a:r>
            <a:r>
              <a:rPr lang="en-US" sz="2400" dirty="0" smtClean="0"/>
              <a:t>SEN </a:t>
            </a:r>
            <a:r>
              <a:rPr lang="en-US" sz="2400" dirty="0"/>
              <a:t>our SENCo is </a:t>
            </a:r>
            <a:r>
              <a:rPr lang="en-US" sz="2400" dirty="0" err="1"/>
              <a:t>Mrs</a:t>
            </a:r>
            <a:r>
              <a:rPr lang="en-US" sz="2400" dirty="0"/>
              <a:t> Richardson</a:t>
            </a:r>
          </a:p>
        </p:txBody>
      </p:sp>
    </p:spTree>
    <p:extLst>
      <p:ext uri="{BB962C8B-B14F-4D97-AF65-F5344CB8AC3E}">
        <p14:creationId xmlns:p14="http://schemas.microsoft.com/office/powerpoint/2010/main" val="14720974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TotalTime>
  <Words>1206</Words>
  <Application>Microsoft Office PowerPoint</Application>
  <PresentationFormat>Widescreen</PresentationFormat>
  <Paragraphs>108</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Cambria</vt:lpstr>
      <vt:lpstr>Times New Roman</vt:lpstr>
      <vt:lpstr>Office Theme</vt:lpstr>
      <vt:lpstr>PowerPoint Presentation</vt:lpstr>
      <vt:lpstr>Pupil, family and teacher partnerships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Pritchard , Thomas (T0077677)</dc:creator>
  <cp:lastModifiedBy>J Sudell</cp:lastModifiedBy>
  <cp:revision>39</cp:revision>
  <dcterms:created xsi:type="dcterms:W3CDTF">2022-09-04T13:03:29Z</dcterms:created>
  <dcterms:modified xsi:type="dcterms:W3CDTF">2023-09-18T06:55:48Z</dcterms:modified>
</cp:coreProperties>
</file>