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1" r:id="rId5"/>
    <p:sldId id="259" r:id="rId6"/>
    <p:sldId id="260" r:id="rId7"/>
    <p:sldId id="274" r:id="rId8"/>
    <p:sldId id="271" r:id="rId9"/>
    <p:sldId id="262" r:id="rId10"/>
    <p:sldId id="275" r:id="rId11"/>
    <p:sldId id="263" r:id="rId12"/>
    <p:sldId id="265" r:id="rId13"/>
    <p:sldId id="266" r:id="rId14"/>
    <p:sldId id="267" r:id="rId15"/>
    <p:sldId id="268" r:id="rId16"/>
    <p:sldId id="264" r:id="rId17"/>
    <p:sldId id="269" r:id="rId18"/>
    <p:sldId id="270" r:id="rId19"/>
    <p:sldId id="273"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6831B-5915-30FE-6800-E267A3F2CDDF}" v="619" dt="2022-09-16T12:02:18.062"/>
    <p1510:client id="{DBBB4C8A-E4E2-5D5D-FA64-8BECC33FA337}" v="592" dt="2022-09-15T08:59:49.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6327"/>
  </p:normalViewPr>
  <p:slideViewPr>
    <p:cSldViewPr snapToGrid="0">
      <p:cViewPr varScale="1">
        <p:scale>
          <a:sx n="85" d="100"/>
          <a:sy n="85" d="100"/>
        </p:scale>
        <p:origin x="1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E0065-BEB7-4C41-AC8F-9DB58BDB16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903E537-1785-4DD1-BA7E-63AD2FE4CB88}">
      <dgm:prSet/>
      <dgm:spPr/>
      <dgm:t>
        <a:bodyPr/>
        <a:lstStyle/>
        <a:p>
          <a:r>
            <a:rPr lang="en-US" dirty="0"/>
            <a:t>1  Sharing the curriculum and lesson content with you via class information sheets.</a:t>
          </a:r>
        </a:p>
      </dgm:t>
    </dgm:pt>
    <dgm:pt modelId="{854BC5C3-8781-4657-B1B1-A8CE0A3412A1}" type="parTrans" cxnId="{F0C3D519-D4B7-479B-8794-7655DB760115}">
      <dgm:prSet/>
      <dgm:spPr/>
      <dgm:t>
        <a:bodyPr/>
        <a:lstStyle/>
        <a:p>
          <a:endParaRPr lang="en-US"/>
        </a:p>
      </dgm:t>
    </dgm:pt>
    <dgm:pt modelId="{7C875F9F-08CD-4CF1-86AA-7A956B1CBAB2}" type="sibTrans" cxnId="{F0C3D519-D4B7-479B-8794-7655DB760115}">
      <dgm:prSet/>
      <dgm:spPr/>
      <dgm:t>
        <a:bodyPr/>
        <a:lstStyle/>
        <a:p>
          <a:endParaRPr lang="en-US"/>
        </a:p>
      </dgm:t>
    </dgm:pt>
    <dgm:pt modelId="{094640E5-B9DD-45F5-9ABA-EF3248287B69}">
      <dgm:prSet/>
      <dgm:spPr/>
      <dgm:t>
        <a:bodyPr/>
        <a:lstStyle/>
        <a:p>
          <a:r>
            <a:rPr lang="en-US" dirty="0"/>
            <a:t>2. Via parents' evenings and the summer term school report.  </a:t>
          </a:r>
        </a:p>
      </dgm:t>
    </dgm:pt>
    <dgm:pt modelId="{C7628659-79CF-40D6-AB2C-0E1747679DB8}" type="parTrans" cxnId="{5768FA9F-42A3-4C17-B495-6BE3450DB6F1}">
      <dgm:prSet/>
      <dgm:spPr/>
      <dgm:t>
        <a:bodyPr/>
        <a:lstStyle/>
        <a:p>
          <a:endParaRPr lang="en-US"/>
        </a:p>
      </dgm:t>
    </dgm:pt>
    <dgm:pt modelId="{4A7A44EB-2FB2-4360-8D50-C33ACB7C1D66}" type="sibTrans" cxnId="{5768FA9F-42A3-4C17-B495-6BE3450DB6F1}">
      <dgm:prSet/>
      <dgm:spPr/>
      <dgm:t>
        <a:bodyPr/>
        <a:lstStyle/>
        <a:p>
          <a:endParaRPr lang="en-US"/>
        </a:p>
      </dgm:t>
    </dgm:pt>
    <dgm:pt modelId="{105C1206-9494-42F0-B1D8-EEBD15D9E716}">
      <dgm:prSet/>
      <dgm:spPr/>
      <dgm:t>
        <a:bodyPr/>
        <a:lstStyle/>
        <a:p>
          <a:r>
            <a:rPr lang="en-US" dirty="0"/>
            <a:t>3. By sharing assessment information with you via Pupil Information Sheets</a:t>
          </a:r>
        </a:p>
      </dgm:t>
    </dgm:pt>
    <dgm:pt modelId="{BBD58527-3B18-44F7-B3EC-4054AE7CB2EB}" type="parTrans" cxnId="{0045FB2D-5037-4FE4-947E-A2C87991D59F}">
      <dgm:prSet/>
      <dgm:spPr/>
      <dgm:t>
        <a:bodyPr/>
        <a:lstStyle/>
        <a:p>
          <a:endParaRPr lang="en-US"/>
        </a:p>
      </dgm:t>
    </dgm:pt>
    <dgm:pt modelId="{D3B75E10-2CCB-4D6C-B903-6C27BD6BBDD9}" type="sibTrans" cxnId="{0045FB2D-5037-4FE4-947E-A2C87991D59F}">
      <dgm:prSet/>
      <dgm:spPr/>
      <dgm:t>
        <a:bodyPr/>
        <a:lstStyle/>
        <a:p>
          <a:endParaRPr lang="en-US"/>
        </a:p>
      </dgm:t>
    </dgm:pt>
    <dgm:pt modelId="{D7A10F61-3C31-4FCD-BBC3-293F22ED383D}">
      <dgm:prSet/>
      <dgm:spPr/>
      <dgm:t>
        <a:bodyPr/>
        <a:lstStyle/>
        <a:p>
          <a:r>
            <a:rPr lang="en-US" dirty="0"/>
            <a:t>4. Through informal communication at the doors and via phone or email when needed. </a:t>
          </a:r>
        </a:p>
      </dgm:t>
    </dgm:pt>
    <dgm:pt modelId="{5F932D2C-8B57-4D83-896F-1C6F4BA34865}" type="parTrans" cxnId="{651C1FAD-9C82-4146-96B5-49AE95D747D8}">
      <dgm:prSet/>
      <dgm:spPr/>
      <dgm:t>
        <a:bodyPr/>
        <a:lstStyle/>
        <a:p>
          <a:endParaRPr lang="en-US"/>
        </a:p>
      </dgm:t>
    </dgm:pt>
    <dgm:pt modelId="{33B0FC52-2D21-4FD5-9981-9D45E9FFD757}" type="sibTrans" cxnId="{651C1FAD-9C82-4146-96B5-49AE95D747D8}">
      <dgm:prSet/>
      <dgm:spPr/>
      <dgm:t>
        <a:bodyPr/>
        <a:lstStyle/>
        <a:p>
          <a:endParaRPr lang="en-US"/>
        </a:p>
      </dgm:t>
    </dgm:pt>
    <dgm:pt modelId="{877F36A1-3D62-4445-A095-4E6B13BDE2C7}">
      <dgm:prSet/>
      <dgm:spPr/>
      <dgm:t>
        <a:bodyPr/>
        <a:lstStyle/>
        <a:p>
          <a:pPr rtl="0"/>
          <a:r>
            <a:rPr lang="en-US" dirty="0">
              <a:latin typeface="Calibri Light" panose="020F0302020204030204"/>
            </a:rPr>
            <a:t>5. Parents</a:t>
          </a:r>
          <a:r>
            <a:rPr lang="en-US" dirty="0"/>
            <a:t> of children with SEND have additional review points during the year.</a:t>
          </a:r>
        </a:p>
      </dgm:t>
    </dgm:pt>
    <dgm:pt modelId="{59035FAC-7602-4667-8A47-B19AC779AA08}" type="parTrans" cxnId="{9C61CC9B-489E-4CAE-8EB7-099A4D4CE645}">
      <dgm:prSet/>
      <dgm:spPr/>
      <dgm:t>
        <a:bodyPr/>
        <a:lstStyle/>
        <a:p>
          <a:endParaRPr lang="en-US"/>
        </a:p>
      </dgm:t>
    </dgm:pt>
    <dgm:pt modelId="{B0F93B9E-4913-4868-B3A8-82E41A5C013B}" type="sibTrans" cxnId="{9C61CC9B-489E-4CAE-8EB7-099A4D4CE645}">
      <dgm:prSet/>
      <dgm:spPr/>
      <dgm:t>
        <a:bodyPr/>
        <a:lstStyle/>
        <a:p>
          <a:endParaRPr lang="en-US"/>
        </a:p>
      </dgm:t>
    </dgm:pt>
    <dgm:pt modelId="{7FFFEBD8-7E87-4256-9730-91B8B006767F}" type="pres">
      <dgm:prSet presAssocID="{3D6E0065-BEB7-4C41-AC8F-9DB58BDB16E1}" presName="linear" presStyleCnt="0">
        <dgm:presLayoutVars>
          <dgm:animLvl val="lvl"/>
          <dgm:resizeHandles val="exact"/>
        </dgm:presLayoutVars>
      </dgm:prSet>
      <dgm:spPr/>
    </dgm:pt>
    <dgm:pt modelId="{F67A4EEC-8307-4B07-AF85-25AEE886BA16}" type="pres">
      <dgm:prSet presAssocID="{7903E537-1785-4DD1-BA7E-63AD2FE4CB88}" presName="parentText" presStyleLbl="node1" presStyleIdx="0" presStyleCnt="5">
        <dgm:presLayoutVars>
          <dgm:chMax val="0"/>
          <dgm:bulletEnabled val="1"/>
        </dgm:presLayoutVars>
      </dgm:prSet>
      <dgm:spPr/>
    </dgm:pt>
    <dgm:pt modelId="{C78B7ACA-D211-4C18-89FA-3975FD294B87}" type="pres">
      <dgm:prSet presAssocID="{7C875F9F-08CD-4CF1-86AA-7A956B1CBAB2}" presName="spacer" presStyleCnt="0"/>
      <dgm:spPr/>
    </dgm:pt>
    <dgm:pt modelId="{046908C9-E75E-4820-A411-428E5EFDF879}" type="pres">
      <dgm:prSet presAssocID="{094640E5-B9DD-45F5-9ABA-EF3248287B69}" presName="parentText" presStyleLbl="node1" presStyleIdx="1" presStyleCnt="5">
        <dgm:presLayoutVars>
          <dgm:chMax val="0"/>
          <dgm:bulletEnabled val="1"/>
        </dgm:presLayoutVars>
      </dgm:prSet>
      <dgm:spPr/>
    </dgm:pt>
    <dgm:pt modelId="{B97AE203-4200-4ACB-8F73-FB90DB1584DF}" type="pres">
      <dgm:prSet presAssocID="{4A7A44EB-2FB2-4360-8D50-C33ACB7C1D66}" presName="spacer" presStyleCnt="0"/>
      <dgm:spPr/>
    </dgm:pt>
    <dgm:pt modelId="{B4747EAB-CD4A-4B79-AA26-7FC1E57B3187}" type="pres">
      <dgm:prSet presAssocID="{105C1206-9494-42F0-B1D8-EEBD15D9E716}" presName="parentText" presStyleLbl="node1" presStyleIdx="2" presStyleCnt="5">
        <dgm:presLayoutVars>
          <dgm:chMax val="0"/>
          <dgm:bulletEnabled val="1"/>
        </dgm:presLayoutVars>
      </dgm:prSet>
      <dgm:spPr/>
    </dgm:pt>
    <dgm:pt modelId="{29A8E71E-BB79-494F-9DFE-43AD4C656D7A}" type="pres">
      <dgm:prSet presAssocID="{D3B75E10-2CCB-4D6C-B903-6C27BD6BBDD9}" presName="spacer" presStyleCnt="0"/>
      <dgm:spPr/>
    </dgm:pt>
    <dgm:pt modelId="{7C8D7F93-0685-4CBA-B6B9-23533725ADD3}" type="pres">
      <dgm:prSet presAssocID="{D7A10F61-3C31-4FCD-BBC3-293F22ED383D}" presName="parentText" presStyleLbl="node1" presStyleIdx="3" presStyleCnt="5">
        <dgm:presLayoutVars>
          <dgm:chMax val="0"/>
          <dgm:bulletEnabled val="1"/>
        </dgm:presLayoutVars>
      </dgm:prSet>
      <dgm:spPr/>
    </dgm:pt>
    <dgm:pt modelId="{52DAF4A8-8C39-4FFF-A324-746FB34B61C5}" type="pres">
      <dgm:prSet presAssocID="{33B0FC52-2D21-4FD5-9981-9D45E9FFD757}" presName="spacer" presStyleCnt="0"/>
      <dgm:spPr/>
    </dgm:pt>
    <dgm:pt modelId="{34545DDD-A0A8-4FCC-97EC-A52B1DE33410}" type="pres">
      <dgm:prSet presAssocID="{877F36A1-3D62-4445-A095-4E6B13BDE2C7}" presName="parentText" presStyleLbl="node1" presStyleIdx="4" presStyleCnt="5">
        <dgm:presLayoutVars>
          <dgm:chMax val="0"/>
          <dgm:bulletEnabled val="1"/>
        </dgm:presLayoutVars>
      </dgm:prSet>
      <dgm:spPr/>
    </dgm:pt>
  </dgm:ptLst>
  <dgm:cxnLst>
    <dgm:cxn modelId="{21D58112-E23D-4543-B12B-D33A2400F971}" type="presOf" srcId="{D7A10F61-3C31-4FCD-BBC3-293F22ED383D}" destId="{7C8D7F93-0685-4CBA-B6B9-23533725ADD3}" srcOrd="0" destOrd="0" presId="urn:microsoft.com/office/officeart/2005/8/layout/vList2"/>
    <dgm:cxn modelId="{F0C3D519-D4B7-479B-8794-7655DB760115}" srcId="{3D6E0065-BEB7-4C41-AC8F-9DB58BDB16E1}" destId="{7903E537-1785-4DD1-BA7E-63AD2FE4CB88}" srcOrd="0" destOrd="0" parTransId="{854BC5C3-8781-4657-B1B1-A8CE0A3412A1}" sibTransId="{7C875F9F-08CD-4CF1-86AA-7A956B1CBAB2}"/>
    <dgm:cxn modelId="{0045FB2D-5037-4FE4-947E-A2C87991D59F}" srcId="{3D6E0065-BEB7-4C41-AC8F-9DB58BDB16E1}" destId="{105C1206-9494-42F0-B1D8-EEBD15D9E716}" srcOrd="2" destOrd="0" parTransId="{BBD58527-3B18-44F7-B3EC-4054AE7CB2EB}" sibTransId="{D3B75E10-2CCB-4D6C-B903-6C27BD6BBDD9}"/>
    <dgm:cxn modelId="{A74C3437-4C15-40C0-A942-5C5D1B773B0D}" type="presOf" srcId="{877F36A1-3D62-4445-A095-4E6B13BDE2C7}" destId="{34545DDD-A0A8-4FCC-97EC-A52B1DE33410}" srcOrd="0" destOrd="0" presId="urn:microsoft.com/office/officeart/2005/8/layout/vList2"/>
    <dgm:cxn modelId="{D136F23F-4FC1-44BF-9433-0581BB537E8B}" type="presOf" srcId="{105C1206-9494-42F0-B1D8-EEBD15D9E716}" destId="{B4747EAB-CD4A-4B79-AA26-7FC1E57B3187}" srcOrd="0" destOrd="0" presId="urn:microsoft.com/office/officeart/2005/8/layout/vList2"/>
    <dgm:cxn modelId="{010ADB74-2CFD-4FAA-AC56-43090C6581D3}" type="presOf" srcId="{094640E5-B9DD-45F5-9ABA-EF3248287B69}" destId="{046908C9-E75E-4820-A411-428E5EFDF879}" srcOrd="0" destOrd="0" presId="urn:microsoft.com/office/officeart/2005/8/layout/vList2"/>
    <dgm:cxn modelId="{820F9959-AB83-4C67-9C1C-F97F53A93932}" type="presOf" srcId="{7903E537-1785-4DD1-BA7E-63AD2FE4CB88}" destId="{F67A4EEC-8307-4B07-AF85-25AEE886BA16}" srcOrd="0" destOrd="0" presId="urn:microsoft.com/office/officeart/2005/8/layout/vList2"/>
    <dgm:cxn modelId="{8D08CB81-9D16-4276-8B89-82174571D7B2}" type="presOf" srcId="{3D6E0065-BEB7-4C41-AC8F-9DB58BDB16E1}" destId="{7FFFEBD8-7E87-4256-9730-91B8B006767F}" srcOrd="0" destOrd="0" presId="urn:microsoft.com/office/officeart/2005/8/layout/vList2"/>
    <dgm:cxn modelId="{9C61CC9B-489E-4CAE-8EB7-099A4D4CE645}" srcId="{3D6E0065-BEB7-4C41-AC8F-9DB58BDB16E1}" destId="{877F36A1-3D62-4445-A095-4E6B13BDE2C7}" srcOrd="4" destOrd="0" parTransId="{59035FAC-7602-4667-8A47-B19AC779AA08}" sibTransId="{B0F93B9E-4913-4868-B3A8-82E41A5C013B}"/>
    <dgm:cxn modelId="{5768FA9F-42A3-4C17-B495-6BE3450DB6F1}" srcId="{3D6E0065-BEB7-4C41-AC8F-9DB58BDB16E1}" destId="{094640E5-B9DD-45F5-9ABA-EF3248287B69}" srcOrd="1" destOrd="0" parTransId="{C7628659-79CF-40D6-AB2C-0E1747679DB8}" sibTransId="{4A7A44EB-2FB2-4360-8D50-C33ACB7C1D66}"/>
    <dgm:cxn modelId="{651C1FAD-9C82-4146-96B5-49AE95D747D8}" srcId="{3D6E0065-BEB7-4C41-AC8F-9DB58BDB16E1}" destId="{D7A10F61-3C31-4FCD-BBC3-293F22ED383D}" srcOrd="3" destOrd="0" parTransId="{5F932D2C-8B57-4D83-896F-1C6F4BA34865}" sibTransId="{33B0FC52-2D21-4FD5-9981-9D45E9FFD757}"/>
    <dgm:cxn modelId="{8F431AA5-3EEF-4AE3-8223-CF52505FD0BE}" type="presParOf" srcId="{7FFFEBD8-7E87-4256-9730-91B8B006767F}" destId="{F67A4EEC-8307-4B07-AF85-25AEE886BA16}" srcOrd="0" destOrd="0" presId="urn:microsoft.com/office/officeart/2005/8/layout/vList2"/>
    <dgm:cxn modelId="{AF8A6C03-BCBB-4A0F-87A5-423598FB3F91}" type="presParOf" srcId="{7FFFEBD8-7E87-4256-9730-91B8B006767F}" destId="{C78B7ACA-D211-4C18-89FA-3975FD294B87}" srcOrd="1" destOrd="0" presId="urn:microsoft.com/office/officeart/2005/8/layout/vList2"/>
    <dgm:cxn modelId="{EE88FA53-E80F-4724-A294-48664F08D5EF}" type="presParOf" srcId="{7FFFEBD8-7E87-4256-9730-91B8B006767F}" destId="{046908C9-E75E-4820-A411-428E5EFDF879}" srcOrd="2" destOrd="0" presId="urn:microsoft.com/office/officeart/2005/8/layout/vList2"/>
    <dgm:cxn modelId="{E0D5C9BA-3589-46C4-B179-2DC1A6155BE4}" type="presParOf" srcId="{7FFFEBD8-7E87-4256-9730-91B8B006767F}" destId="{B97AE203-4200-4ACB-8F73-FB90DB1584DF}" srcOrd="3" destOrd="0" presId="urn:microsoft.com/office/officeart/2005/8/layout/vList2"/>
    <dgm:cxn modelId="{E4A3F76B-F779-4C71-85F3-825921E6FF14}" type="presParOf" srcId="{7FFFEBD8-7E87-4256-9730-91B8B006767F}" destId="{B4747EAB-CD4A-4B79-AA26-7FC1E57B3187}" srcOrd="4" destOrd="0" presId="urn:microsoft.com/office/officeart/2005/8/layout/vList2"/>
    <dgm:cxn modelId="{D1472033-9742-4135-92B4-68C9A57F803A}" type="presParOf" srcId="{7FFFEBD8-7E87-4256-9730-91B8B006767F}" destId="{29A8E71E-BB79-494F-9DFE-43AD4C656D7A}" srcOrd="5" destOrd="0" presId="urn:microsoft.com/office/officeart/2005/8/layout/vList2"/>
    <dgm:cxn modelId="{08896DD1-8DD0-46A9-A232-8833D18B2E7B}" type="presParOf" srcId="{7FFFEBD8-7E87-4256-9730-91B8B006767F}" destId="{7C8D7F93-0685-4CBA-B6B9-23533725ADD3}" srcOrd="6" destOrd="0" presId="urn:microsoft.com/office/officeart/2005/8/layout/vList2"/>
    <dgm:cxn modelId="{6C900CFF-D6E0-4A2C-B7CA-8C9A19F5A665}" type="presParOf" srcId="{7FFFEBD8-7E87-4256-9730-91B8B006767F}" destId="{52DAF4A8-8C39-4FFF-A324-746FB34B61C5}" srcOrd="7" destOrd="0" presId="urn:microsoft.com/office/officeart/2005/8/layout/vList2"/>
    <dgm:cxn modelId="{55BF664A-EFD1-4C33-AF3D-C67170A5EF7F}" type="presParOf" srcId="{7FFFEBD8-7E87-4256-9730-91B8B006767F}" destId="{34545DDD-A0A8-4FCC-97EC-A52B1DE3341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97A0D-715F-495F-B5E9-39528E6C6CF3}"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2DACE1FF-10DF-4823-95C1-C2F7CB8826BD}">
      <dgm:prSet/>
      <dgm:spPr/>
      <dgm:t>
        <a:bodyPr/>
        <a:lstStyle/>
        <a:p>
          <a:r>
            <a:rPr lang="en-US"/>
            <a:t>We celebrate success and effort in many ways at Kennington. These include:</a:t>
          </a:r>
        </a:p>
      </dgm:t>
    </dgm:pt>
    <dgm:pt modelId="{6ECAD06C-8E43-4919-80C0-50C04019FA3A}" type="parTrans" cxnId="{23C4BF8A-EFCA-46C4-90B1-3381CF0A7795}">
      <dgm:prSet/>
      <dgm:spPr/>
      <dgm:t>
        <a:bodyPr/>
        <a:lstStyle/>
        <a:p>
          <a:endParaRPr lang="en-US"/>
        </a:p>
      </dgm:t>
    </dgm:pt>
    <dgm:pt modelId="{1EA2A1FA-BDE3-4D7C-81B1-FB300008D94D}" type="sibTrans" cxnId="{23C4BF8A-EFCA-46C4-90B1-3381CF0A7795}">
      <dgm:prSet/>
      <dgm:spPr/>
      <dgm:t>
        <a:bodyPr/>
        <a:lstStyle/>
        <a:p>
          <a:endParaRPr lang="en-US"/>
        </a:p>
      </dgm:t>
    </dgm:pt>
    <dgm:pt modelId="{011EBB73-BAAA-4056-B0EE-CB66D1621EA8}">
      <dgm:prSet/>
      <dgm:spPr/>
      <dgm:t>
        <a:bodyPr/>
        <a:lstStyle/>
        <a:p>
          <a:r>
            <a:rPr lang="en-US"/>
            <a:t>Certificates</a:t>
          </a:r>
        </a:p>
      </dgm:t>
    </dgm:pt>
    <dgm:pt modelId="{BE189BA5-453F-47D6-BC94-5DC9FCAE8949}" type="parTrans" cxnId="{C0E8429D-E8E0-4B38-87E5-6E5ED24EC13B}">
      <dgm:prSet/>
      <dgm:spPr/>
      <dgm:t>
        <a:bodyPr/>
        <a:lstStyle/>
        <a:p>
          <a:endParaRPr lang="en-US"/>
        </a:p>
      </dgm:t>
    </dgm:pt>
    <dgm:pt modelId="{819FE7A0-E4F0-43E6-95EC-CE74D27FD68D}" type="sibTrans" cxnId="{C0E8429D-E8E0-4B38-87E5-6E5ED24EC13B}">
      <dgm:prSet/>
      <dgm:spPr/>
      <dgm:t>
        <a:bodyPr/>
        <a:lstStyle/>
        <a:p>
          <a:endParaRPr lang="en-US"/>
        </a:p>
      </dgm:t>
    </dgm:pt>
    <dgm:pt modelId="{829C2ADD-1AFC-4931-AB47-68E930840EE6}">
      <dgm:prSet/>
      <dgm:spPr/>
      <dgm:t>
        <a:bodyPr/>
        <a:lstStyle/>
        <a:p>
          <a:r>
            <a:rPr lang="en-US"/>
            <a:t>Dojos</a:t>
          </a:r>
        </a:p>
      </dgm:t>
    </dgm:pt>
    <dgm:pt modelId="{A4FB98F9-7753-4FF3-9512-AA9FEB5D4FC7}" type="parTrans" cxnId="{C7F5704E-2367-4499-897A-0A20D5D6813E}">
      <dgm:prSet/>
      <dgm:spPr/>
      <dgm:t>
        <a:bodyPr/>
        <a:lstStyle/>
        <a:p>
          <a:endParaRPr lang="en-US"/>
        </a:p>
      </dgm:t>
    </dgm:pt>
    <dgm:pt modelId="{FA7CF5EC-F68B-419C-8EF5-136E11473C21}" type="sibTrans" cxnId="{C7F5704E-2367-4499-897A-0A20D5D6813E}">
      <dgm:prSet/>
      <dgm:spPr/>
      <dgm:t>
        <a:bodyPr/>
        <a:lstStyle/>
        <a:p>
          <a:endParaRPr lang="en-US"/>
        </a:p>
      </dgm:t>
    </dgm:pt>
    <dgm:pt modelId="{48FD2B8A-9385-4ECA-884C-A2FFBD64CFC3}">
      <dgm:prSet/>
      <dgm:spPr/>
      <dgm:t>
        <a:bodyPr/>
        <a:lstStyle/>
        <a:p>
          <a:r>
            <a:rPr lang="en-US"/>
            <a:t>Verbal Praise</a:t>
          </a:r>
        </a:p>
      </dgm:t>
    </dgm:pt>
    <dgm:pt modelId="{27FFD03B-E048-4F9E-BC91-922974749958}" type="parTrans" cxnId="{1E0B8793-7BE2-4DAE-956E-B20DECA6DB35}">
      <dgm:prSet/>
      <dgm:spPr/>
      <dgm:t>
        <a:bodyPr/>
        <a:lstStyle/>
        <a:p>
          <a:endParaRPr lang="en-US"/>
        </a:p>
      </dgm:t>
    </dgm:pt>
    <dgm:pt modelId="{B0F53D49-B634-4986-93AD-89E791C7E2E6}" type="sibTrans" cxnId="{1E0B8793-7BE2-4DAE-956E-B20DECA6DB35}">
      <dgm:prSet/>
      <dgm:spPr/>
      <dgm:t>
        <a:bodyPr/>
        <a:lstStyle/>
        <a:p>
          <a:endParaRPr lang="en-US"/>
        </a:p>
      </dgm:t>
    </dgm:pt>
    <dgm:pt modelId="{676F2D69-7736-4BC4-829B-C2BD646ED2D0}">
      <dgm:prSet/>
      <dgm:spPr/>
      <dgm:t>
        <a:bodyPr/>
        <a:lstStyle/>
        <a:p>
          <a:r>
            <a:rPr lang="en-US"/>
            <a:t>Awards Assemblies</a:t>
          </a:r>
        </a:p>
      </dgm:t>
    </dgm:pt>
    <dgm:pt modelId="{D6ED991D-2F10-499E-B735-B98F7569AF78}" type="parTrans" cxnId="{CB588C29-8EFB-402C-B4B4-243BED394B17}">
      <dgm:prSet/>
      <dgm:spPr/>
      <dgm:t>
        <a:bodyPr/>
        <a:lstStyle/>
        <a:p>
          <a:endParaRPr lang="en-US"/>
        </a:p>
      </dgm:t>
    </dgm:pt>
    <dgm:pt modelId="{03DD421B-6A40-43F6-B6A8-AB3F108FEAF6}" type="sibTrans" cxnId="{CB588C29-8EFB-402C-B4B4-243BED394B17}">
      <dgm:prSet/>
      <dgm:spPr/>
      <dgm:t>
        <a:bodyPr/>
        <a:lstStyle/>
        <a:p>
          <a:endParaRPr lang="en-US"/>
        </a:p>
      </dgm:t>
    </dgm:pt>
    <dgm:pt modelId="{1C6327F1-6EA8-4CCA-8A3F-0447973CF092}">
      <dgm:prSet/>
      <dgm:spPr/>
      <dgm:t>
        <a:bodyPr/>
        <a:lstStyle/>
        <a:p>
          <a:r>
            <a:rPr lang="en-US"/>
            <a:t>Book Tokens for the Book Machine</a:t>
          </a:r>
        </a:p>
      </dgm:t>
    </dgm:pt>
    <dgm:pt modelId="{B3EE08DC-8E9B-44D1-BAF9-E59B219AC4C2}" type="parTrans" cxnId="{2D21EA97-FA4B-4F29-9A97-D0064E23A080}">
      <dgm:prSet/>
      <dgm:spPr/>
      <dgm:t>
        <a:bodyPr/>
        <a:lstStyle/>
        <a:p>
          <a:endParaRPr lang="en-US"/>
        </a:p>
      </dgm:t>
    </dgm:pt>
    <dgm:pt modelId="{DF99C301-D645-4528-AC9E-7C8B9C08EBF3}" type="sibTrans" cxnId="{2D21EA97-FA4B-4F29-9A97-D0064E23A080}">
      <dgm:prSet/>
      <dgm:spPr/>
      <dgm:t>
        <a:bodyPr/>
        <a:lstStyle/>
        <a:p>
          <a:endParaRPr lang="en-US"/>
        </a:p>
      </dgm:t>
    </dgm:pt>
    <dgm:pt modelId="{A4C2F737-FE05-44BA-A187-1862BF73E445}" type="pres">
      <dgm:prSet presAssocID="{0E897A0D-715F-495F-B5E9-39528E6C6CF3}" presName="Name0" presStyleCnt="0">
        <dgm:presLayoutVars>
          <dgm:dir/>
          <dgm:animLvl val="lvl"/>
          <dgm:resizeHandles val="exact"/>
        </dgm:presLayoutVars>
      </dgm:prSet>
      <dgm:spPr/>
    </dgm:pt>
    <dgm:pt modelId="{A4FFE0FA-0360-45E3-86F7-0EF59A5D5411}" type="pres">
      <dgm:prSet presAssocID="{2DACE1FF-10DF-4823-95C1-C2F7CB8826BD}" presName="linNode" presStyleCnt="0"/>
      <dgm:spPr/>
    </dgm:pt>
    <dgm:pt modelId="{ABC66992-847E-45F9-BF28-CACE229445F1}" type="pres">
      <dgm:prSet presAssocID="{2DACE1FF-10DF-4823-95C1-C2F7CB8826BD}" presName="parentText" presStyleLbl="node1" presStyleIdx="0" presStyleCnt="1">
        <dgm:presLayoutVars>
          <dgm:chMax val="1"/>
          <dgm:bulletEnabled val="1"/>
        </dgm:presLayoutVars>
      </dgm:prSet>
      <dgm:spPr/>
    </dgm:pt>
    <dgm:pt modelId="{64266B84-87B5-414B-8232-BBE96F7F08DE}" type="pres">
      <dgm:prSet presAssocID="{2DACE1FF-10DF-4823-95C1-C2F7CB8826BD}" presName="descendantText" presStyleLbl="alignAccFollowNode1" presStyleIdx="0" presStyleCnt="1">
        <dgm:presLayoutVars>
          <dgm:bulletEnabled val="1"/>
        </dgm:presLayoutVars>
      </dgm:prSet>
      <dgm:spPr/>
    </dgm:pt>
  </dgm:ptLst>
  <dgm:cxnLst>
    <dgm:cxn modelId="{DAD14F05-65AD-4497-8AB4-5E2E7D915BBC}" type="presOf" srcId="{011EBB73-BAAA-4056-B0EE-CB66D1621EA8}" destId="{64266B84-87B5-414B-8232-BBE96F7F08DE}" srcOrd="0" destOrd="0" presId="urn:microsoft.com/office/officeart/2005/8/layout/vList5"/>
    <dgm:cxn modelId="{EE87F113-FEB7-46F2-B4A1-DE4360EC6225}" type="presOf" srcId="{1C6327F1-6EA8-4CCA-8A3F-0447973CF092}" destId="{64266B84-87B5-414B-8232-BBE96F7F08DE}" srcOrd="0" destOrd="4" presId="urn:microsoft.com/office/officeart/2005/8/layout/vList5"/>
    <dgm:cxn modelId="{CB588C29-8EFB-402C-B4B4-243BED394B17}" srcId="{2DACE1FF-10DF-4823-95C1-C2F7CB8826BD}" destId="{676F2D69-7736-4BC4-829B-C2BD646ED2D0}" srcOrd="3" destOrd="0" parTransId="{D6ED991D-2F10-499E-B735-B98F7569AF78}" sibTransId="{03DD421B-6A40-43F6-B6A8-AB3F108FEAF6}"/>
    <dgm:cxn modelId="{BABC7F61-75A5-4420-B266-69E388DE9343}" type="presOf" srcId="{676F2D69-7736-4BC4-829B-C2BD646ED2D0}" destId="{64266B84-87B5-414B-8232-BBE96F7F08DE}" srcOrd="0" destOrd="3" presId="urn:microsoft.com/office/officeart/2005/8/layout/vList5"/>
    <dgm:cxn modelId="{C7F5704E-2367-4499-897A-0A20D5D6813E}" srcId="{2DACE1FF-10DF-4823-95C1-C2F7CB8826BD}" destId="{829C2ADD-1AFC-4931-AB47-68E930840EE6}" srcOrd="1" destOrd="0" parTransId="{A4FB98F9-7753-4FF3-9512-AA9FEB5D4FC7}" sibTransId="{FA7CF5EC-F68B-419C-8EF5-136E11473C21}"/>
    <dgm:cxn modelId="{43C74F7A-CAC3-447B-8857-628FA8C7E7AA}" type="presOf" srcId="{0E897A0D-715F-495F-B5E9-39528E6C6CF3}" destId="{A4C2F737-FE05-44BA-A187-1862BF73E445}" srcOrd="0" destOrd="0" presId="urn:microsoft.com/office/officeart/2005/8/layout/vList5"/>
    <dgm:cxn modelId="{55E76889-BD5D-4C5C-BED2-CF5A5D74C2D6}" type="presOf" srcId="{48FD2B8A-9385-4ECA-884C-A2FFBD64CFC3}" destId="{64266B84-87B5-414B-8232-BBE96F7F08DE}" srcOrd="0" destOrd="2" presId="urn:microsoft.com/office/officeart/2005/8/layout/vList5"/>
    <dgm:cxn modelId="{23C4BF8A-EFCA-46C4-90B1-3381CF0A7795}" srcId="{0E897A0D-715F-495F-B5E9-39528E6C6CF3}" destId="{2DACE1FF-10DF-4823-95C1-C2F7CB8826BD}" srcOrd="0" destOrd="0" parTransId="{6ECAD06C-8E43-4919-80C0-50C04019FA3A}" sibTransId="{1EA2A1FA-BDE3-4D7C-81B1-FB300008D94D}"/>
    <dgm:cxn modelId="{1E0B8793-7BE2-4DAE-956E-B20DECA6DB35}" srcId="{2DACE1FF-10DF-4823-95C1-C2F7CB8826BD}" destId="{48FD2B8A-9385-4ECA-884C-A2FFBD64CFC3}" srcOrd="2" destOrd="0" parTransId="{27FFD03B-E048-4F9E-BC91-922974749958}" sibTransId="{B0F53D49-B634-4986-93AD-89E791C7E2E6}"/>
    <dgm:cxn modelId="{2D21EA97-FA4B-4F29-9A97-D0064E23A080}" srcId="{2DACE1FF-10DF-4823-95C1-C2F7CB8826BD}" destId="{1C6327F1-6EA8-4CCA-8A3F-0447973CF092}" srcOrd="4" destOrd="0" parTransId="{B3EE08DC-8E9B-44D1-BAF9-E59B219AC4C2}" sibTransId="{DF99C301-D645-4528-AC9E-7C8B9C08EBF3}"/>
    <dgm:cxn modelId="{8ECB729B-BA68-4E42-A304-2548B30B7A0A}" type="presOf" srcId="{2DACE1FF-10DF-4823-95C1-C2F7CB8826BD}" destId="{ABC66992-847E-45F9-BF28-CACE229445F1}" srcOrd="0" destOrd="0" presId="urn:microsoft.com/office/officeart/2005/8/layout/vList5"/>
    <dgm:cxn modelId="{C0E8429D-E8E0-4B38-87E5-6E5ED24EC13B}" srcId="{2DACE1FF-10DF-4823-95C1-C2F7CB8826BD}" destId="{011EBB73-BAAA-4056-B0EE-CB66D1621EA8}" srcOrd="0" destOrd="0" parTransId="{BE189BA5-453F-47D6-BC94-5DC9FCAE8949}" sibTransId="{819FE7A0-E4F0-43E6-95EC-CE74D27FD68D}"/>
    <dgm:cxn modelId="{C8483BFB-8BAC-4C69-B91B-A1C767E73472}" type="presOf" srcId="{829C2ADD-1AFC-4931-AB47-68E930840EE6}" destId="{64266B84-87B5-414B-8232-BBE96F7F08DE}" srcOrd="0" destOrd="1" presId="urn:microsoft.com/office/officeart/2005/8/layout/vList5"/>
    <dgm:cxn modelId="{5811811C-F2D2-4277-ACD3-1E5900F869FF}" type="presParOf" srcId="{A4C2F737-FE05-44BA-A187-1862BF73E445}" destId="{A4FFE0FA-0360-45E3-86F7-0EF59A5D5411}" srcOrd="0" destOrd="0" presId="urn:microsoft.com/office/officeart/2005/8/layout/vList5"/>
    <dgm:cxn modelId="{55A78B6C-D559-4762-B1C8-9FD99BE2A002}" type="presParOf" srcId="{A4FFE0FA-0360-45E3-86F7-0EF59A5D5411}" destId="{ABC66992-847E-45F9-BF28-CACE229445F1}" srcOrd="0" destOrd="0" presId="urn:microsoft.com/office/officeart/2005/8/layout/vList5"/>
    <dgm:cxn modelId="{9719307B-61FC-4C12-A70A-7943113F63FE}" type="presParOf" srcId="{A4FFE0FA-0360-45E3-86F7-0EF59A5D5411}" destId="{64266B84-87B5-414B-8232-BBE96F7F08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A4EEC-8307-4B07-AF85-25AEE886BA16}">
      <dsp:nvSpPr>
        <dsp:cNvPr id="0" name=""/>
        <dsp:cNvSpPr/>
      </dsp:nvSpPr>
      <dsp:spPr>
        <a:xfrm>
          <a:off x="0" y="450098"/>
          <a:ext cx="6478587"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1  Sharing the curriculum and lesson content with you via class information sheets.</a:t>
          </a:r>
        </a:p>
      </dsp:txBody>
      <dsp:txXfrm>
        <a:off x="50489" y="500587"/>
        <a:ext cx="6377609" cy="933302"/>
      </dsp:txXfrm>
    </dsp:sp>
    <dsp:sp modelId="{046908C9-E75E-4820-A411-428E5EFDF879}">
      <dsp:nvSpPr>
        <dsp:cNvPr id="0" name=""/>
        <dsp:cNvSpPr/>
      </dsp:nvSpPr>
      <dsp:spPr>
        <a:xfrm>
          <a:off x="0" y="1559258"/>
          <a:ext cx="6478587" cy="10342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2. Via parents' evenings and the summer term school report.  </a:t>
          </a:r>
        </a:p>
      </dsp:txBody>
      <dsp:txXfrm>
        <a:off x="50489" y="1609747"/>
        <a:ext cx="6377609" cy="933302"/>
      </dsp:txXfrm>
    </dsp:sp>
    <dsp:sp modelId="{B4747EAB-CD4A-4B79-AA26-7FC1E57B3187}">
      <dsp:nvSpPr>
        <dsp:cNvPr id="0" name=""/>
        <dsp:cNvSpPr/>
      </dsp:nvSpPr>
      <dsp:spPr>
        <a:xfrm>
          <a:off x="0" y="2668418"/>
          <a:ext cx="6478587"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3. By sharing assessment information with you via Pupil Information Sheets</a:t>
          </a:r>
        </a:p>
      </dsp:txBody>
      <dsp:txXfrm>
        <a:off x="50489" y="2718907"/>
        <a:ext cx="6377609" cy="933302"/>
      </dsp:txXfrm>
    </dsp:sp>
    <dsp:sp modelId="{7C8D7F93-0685-4CBA-B6B9-23533725ADD3}">
      <dsp:nvSpPr>
        <dsp:cNvPr id="0" name=""/>
        <dsp:cNvSpPr/>
      </dsp:nvSpPr>
      <dsp:spPr>
        <a:xfrm>
          <a:off x="0" y="3777578"/>
          <a:ext cx="6478587" cy="10342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4. Through informal communication at the doors and via phone or email when needed. </a:t>
          </a:r>
        </a:p>
      </dsp:txBody>
      <dsp:txXfrm>
        <a:off x="50489" y="3828067"/>
        <a:ext cx="6377609" cy="933302"/>
      </dsp:txXfrm>
    </dsp:sp>
    <dsp:sp modelId="{34545DDD-A0A8-4FCC-97EC-A52B1DE33410}">
      <dsp:nvSpPr>
        <dsp:cNvPr id="0" name=""/>
        <dsp:cNvSpPr/>
      </dsp:nvSpPr>
      <dsp:spPr>
        <a:xfrm>
          <a:off x="0" y="4886738"/>
          <a:ext cx="6478587"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Calibri Light" panose="020F0302020204030204"/>
            </a:rPr>
            <a:t>5. Parents</a:t>
          </a:r>
          <a:r>
            <a:rPr lang="en-US" sz="2600" kern="1200" dirty="0"/>
            <a:t> of children with SEND have additional review points during the year.</a:t>
          </a:r>
        </a:p>
      </dsp:txBody>
      <dsp:txXfrm>
        <a:off x="50489" y="4937227"/>
        <a:ext cx="6377609"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66B84-87B5-414B-8232-BBE96F7F08DE}">
      <dsp:nvSpPr>
        <dsp:cNvPr id="0" name=""/>
        <dsp:cNvSpPr/>
      </dsp:nvSpPr>
      <dsp:spPr>
        <a:xfrm rot="5400000">
          <a:off x="5410072" y="-1189323"/>
          <a:ext cx="3481070"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t>Certificates</a:t>
          </a:r>
        </a:p>
        <a:p>
          <a:pPr marL="285750" lvl="1" indent="-285750" algn="l" defTabSz="1466850">
            <a:lnSpc>
              <a:spcPct val="90000"/>
            </a:lnSpc>
            <a:spcBef>
              <a:spcPct val="0"/>
            </a:spcBef>
            <a:spcAft>
              <a:spcPct val="15000"/>
            </a:spcAft>
            <a:buChar char="•"/>
          </a:pPr>
          <a:r>
            <a:rPr lang="en-US" sz="3300" kern="1200"/>
            <a:t>Dojos</a:t>
          </a:r>
        </a:p>
        <a:p>
          <a:pPr marL="285750" lvl="1" indent="-285750" algn="l" defTabSz="1466850">
            <a:lnSpc>
              <a:spcPct val="90000"/>
            </a:lnSpc>
            <a:spcBef>
              <a:spcPct val="0"/>
            </a:spcBef>
            <a:spcAft>
              <a:spcPct val="15000"/>
            </a:spcAft>
            <a:buChar char="•"/>
          </a:pPr>
          <a:r>
            <a:rPr lang="en-US" sz="3300" kern="1200"/>
            <a:t>Verbal Praise</a:t>
          </a:r>
        </a:p>
        <a:p>
          <a:pPr marL="285750" lvl="1" indent="-285750" algn="l" defTabSz="1466850">
            <a:lnSpc>
              <a:spcPct val="90000"/>
            </a:lnSpc>
            <a:spcBef>
              <a:spcPct val="0"/>
            </a:spcBef>
            <a:spcAft>
              <a:spcPct val="15000"/>
            </a:spcAft>
            <a:buChar char="•"/>
          </a:pPr>
          <a:r>
            <a:rPr lang="en-US" sz="3300" kern="1200"/>
            <a:t>Awards Assemblies</a:t>
          </a:r>
        </a:p>
        <a:p>
          <a:pPr marL="285750" lvl="1" indent="-285750" algn="l" defTabSz="1466850">
            <a:lnSpc>
              <a:spcPct val="90000"/>
            </a:lnSpc>
            <a:spcBef>
              <a:spcPct val="0"/>
            </a:spcBef>
            <a:spcAft>
              <a:spcPct val="15000"/>
            </a:spcAft>
            <a:buChar char="•"/>
          </a:pPr>
          <a:r>
            <a:rPr lang="en-US" sz="3300" kern="1200"/>
            <a:t>Book Tokens for the Book Machine</a:t>
          </a:r>
        </a:p>
      </dsp:txBody>
      <dsp:txXfrm rot="-5400000">
        <a:off x="3785615" y="605066"/>
        <a:ext cx="6560052" cy="3141206"/>
      </dsp:txXfrm>
    </dsp:sp>
    <dsp:sp modelId="{ABC66992-847E-45F9-BF28-CACE229445F1}">
      <dsp:nvSpPr>
        <dsp:cNvPr id="0" name=""/>
        <dsp:cNvSpPr/>
      </dsp:nvSpPr>
      <dsp:spPr>
        <a:xfrm>
          <a:off x="0" y="0"/>
          <a:ext cx="3785616" cy="43513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We celebrate success and effort in many ways at Kennington. These include:</a:t>
          </a:r>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D0D6E-DF6D-6742-843E-B1482FF1B650}"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20CA5-27CA-3D4C-9B48-19507F747B34}" type="slidenum">
              <a:rPr lang="en-US" smtClean="0"/>
              <a:t>‹#›</a:t>
            </a:fld>
            <a:endParaRPr lang="en-US"/>
          </a:p>
        </p:txBody>
      </p:sp>
    </p:spTree>
    <p:extLst>
      <p:ext uri="{BB962C8B-B14F-4D97-AF65-F5344CB8AC3E}">
        <p14:creationId xmlns:p14="http://schemas.microsoft.com/office/powerpoint/2010/main" val="75459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the importance of partnership working</a:t>
            </a:r>
          </a:p>
        </p:txBody>
      </p:sp>
      <p:sp>
        <p:nvSpPr>
          <p:cNvPr id="4" name="Slide Number Placeholder 3"/>
          <p:cNvSpPr>
            <a:spLocks noGrp="1"/>
          </p:cNvSpPr>
          <p:nvPr>
            <p:ph type="sldNum" sz="quarter" idx="5"/>
          </p:nvPr>
        </p:nvSpPr>
        <p:spPr/>
        <p:txBody>
          <a:bodyPr/>
          <a:lstStyle/>
          <a:p>
            <a:fld id="{7D4F47A0-E25E-4C8E-9672-184EA1CC2EA3}" type="slidenum">
              <a:t>2</a:t>
            </a:fld>
            <a:endParaRPr lang="en-US"/>
          </a:p>
        </p:txBody>
      </p:sp>
    </p:spTree>
    <p:extLst>
      <p:ext uri="{BB962C8B-B14F-4D97-AF65-F5344CB8AC3E}">
        <p14:creationId xmlns:p14="http://schemas.microsoft.com/office/powerpoint/2010/main" val="99305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54F3-0982-78FE-6A71-83CE9AC6C59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590FC5E-B59B-D288-97D9-E7C236CF8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72927C-5CDC-04FF-D6FD-28E3276FA923}"/>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BFDB1941-E3C6-502D-CB27-721E6B69C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F53EF-E3EF-58BD-550D-07AF03A5D30D}"/>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05250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B4A1-E66A-46E2-5896-2148711CFB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E124B1-0A51-69AC-530E-E84A2E702D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B40260-D877-B285-A53A-F190124FFF9A}"/>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526614F1-FB4F-9B72-B877-396381369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C4372-401C-27F4-DE71-F40F2E71135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91915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96FB8-9C5C-8EEE-025B-39E514DF3F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570392-5B9B-B87B-B1F3-7D1BC8ABD0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F0D5C2-48FE-A8BC-DA80-D1546B19AF69}"/>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491E0509-165B-B0C9-64E4-93EE09D0F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5FC45-7048-B174-31BF-881D4657AEFA}"/>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24014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5FEE-1242-6C3C-81BC-C4E1F544E7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D07C92-7034-E6F8-3F30-3D4EAFC035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918F02-A23D-2D91-62B3-6930902C9566}"/>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6DE81CBA-2FAF-C1C2-13C6-D07ADD01E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34D00-E87F-0E8A-1511-F71171D4A677}"/>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2014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B6A2-1A74-02D6-5435-B9F533CE11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8C2A85-F538-FAC0-4F43-2CB83AC1E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69B7AB-4114-76F7-224D-9B3BDB2E0149}"/>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2678B2A5-6960-C343-89A2-63B4A7FBB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8E93-EA02-CC4D-A5E7-D26991FA6650}"/>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08315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2BCE-4C98-AFFD-7E8D-1868D8AA75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1B7633-AA4B-DBD0-120A-47A99F026C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C85264-33B5-C298-7695-AA2479F7C0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90E9BD-14C9-33F0-1E79-86A8E36168D1}"/>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6" name="Footer Placeholder 5">
            <a:extLst>
              <a:ext uri="{FF2B5EF4-FFF2-40B4-BE49-F238E27FC236}">
                <a16:creationId xmlns:a16="http://schemas.microsoft.com/office/drawing/2014/main" id="{9F008BD1-2EB3-08BA-A846-A593A60A4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CDBD3-F9EF-7AD7-9052-5E74BD06EA63}"/>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4515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4107-A33D-88D3-3C57-4A1192E792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4B094E-EE60-9041-3ECB-A557793B6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D904AC-FA79-8F6A-57AD-3692544474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9C1A80-243B-BC93-F617-A6AE755B5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93D43-E208-2AF0-82A7-2E0A9E079F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16A5A2-52F7-5463-B287-CEC418EA1B76}"/>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8" name="Footer Placeholder 7">
            <a:extLst>
              <a:ext uri="{FF2B5EF4-FFF2-40B4-BE49-F238E27FC236}">
                <a16:creationId xmlns:a16="http://schemas.microsoft.com/office/drawing/2014/main" id="{865BF99D-B514-A5E2-2864-1AED2B02C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09051-D119-4930-4E6B-7D7ACAF91298}"/>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40929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D978-61B7-F095-1B2F-EF0204C706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0933AE-AD68-1F5E-FFBB-4454F5165BB9}"/>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4" name="Footer Placeholder 3">
            <a:extLst>
              <a:ext uri="{FF2B5EF4-FFF2-40B4-BE49-F238E27FC236}">
                <a16:creationId xmlns:a16="http://schemas.microsoft.com/office/drawing/2014/main" id="{E5D1B04F-4276-C977-9BB4-D14FF4688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674C6F-1C3B-EE86-C90E-A1146ACF32E4}"/>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34550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57E187-2E5D-FCA3-8A7B-8EB3CD243998}"/>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3" name="Footer Placeholder 2">
            <a:extLst>
              <a:ext uri="{FF2B5EF4-FFF2-40B4-BE49-F238E27FC236}">
                <a16:creationId xmlns:a16="http://schemas.microsoft.com/office/drawing/2014/main" id="{6BFEB1A8-0E30-31CB-11B5-841C7FC0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6B4B7-5A1C-06B7-D0A7-C8D78244A765}"/>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72631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1245-7F55-7AB4-53E3-6FA2C5EB57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A3CAD6-9706-3099-15ED-1BE2E32C7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491CFC8-CCAE-7060-2A04-D6419461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186B96-172F-65DC-9194-BB164EFF2B2D}"/>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6" name="Footer Placeholder 5">
            <a:extLst>
              <a:ext uri="{FF2B5EF4-FFF2-40B4-BE49-F238E27FC236}">
                <a16:creationId xmlns:a16="http://schemas.microsoft.com/office/drawing/2014/main" id="{EB12EAD1-DC85-266F-B504-69BF3DB3E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BDA25-D308-1ADE-E6F0-894DA8F627D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65309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1743-301F-C862-E46D-04C5BE9237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E7C068-67D7-A45F-A38D-9CFCEFF6A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0A3BF-7847-3251-F3B1-953B1AA56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55B3F8-49BC-9F72-A043-980BF30B1FEA}"/>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6" name="Footer Placeholder 5">
            <a:extLst>
              <a:ext uri="{FF2B5EF4-FFF2-40B4-BE49-F238E27FC236}">
                <a16:creationId xmlns:a16="http://schemas.microsoft.com/office/drawing/2014/main" id="{8B84E48B-1FBB-FADD-DC01-4E858D5DB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28398-96B6-A32C-061D-D0D4386C1046}"/>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0679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F962-A5FA-200B-FC7C-90380878E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470019-809D-C0BC-DD33-401F3CE91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050EFE-DDE7-E8D6-473F-3E8050C8E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D3EEA13B-5A93-06FC-C68D-AD4F8A976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E9FFD-1657-FFE9-1699-F963B6C0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FCE8D-2C34-3141-8920-163E036E6C36}" type="slidenum">
              <a:rPr lang="en-US" smtClean="0"/>
              <a:t>‹#›</a:t>
            </a:fld>
            <a:endParaRPr lang="en-US"/>
          </a:p>
        </p:txBody>
      </p:sp>
    </p:spTree>
    <p:extLst>
      <p:ext uri="{BB962C8B-B14F-4D97-AF65-F5344CB8AC3E}">
        <p14:creationId xmlns:p14="http://schemas.microsoft.com/office/powerpoint/2010/main" val="64801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684232-1070-2919-3F5F-E80E75CFD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30" y="488602"/>
            <a:ext cx="5572056" cy="5880796"/>
          </a:xfrm>
          <a:prstGeom prst="rect">
            <a:avLst/>
          </a:prstGeom>
        </p:spPr>
      </p:pic>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1"/>
            <a:ext cx="4865205" cy="2801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ea typeface="Cambria"/>
                <a:cs typeface="Calibri Light"/>
              </a:rPr>
              <a:t>Meet The Teacher Session</a:t>
            </a:r>
          </a:p>
          <a:p>
            <a:pPr algn="ctr"/>
            <a:r>
              <a:rPr lang="en-US" sz="4800" b="1" i="1" u="sng" dirty="0">
                <a:solidFill>
                  <a:schemeClr val="bg1"/>
                </a:solidFill>
                <a:latin typeface="+mn-lt"/>
                <a:ea typeface="Cambria"/>
                <a:cs typeface="Calibri Light"/>
              </a:rPr>
              <a:t>Acer Class</a:t>
            </a:r>
            <a:endParaRPr lang="en-US" sz="4800" b="1" i="1" u="sng" dirty="0">
              <a:solidFill>
                <a:schemeClr val="bg1"/>
              </a:solidFill>
              <a:latin typeface="+mn-lt"/>
              <a:ea typeface="Cambria"/>
            </a:endParaRPr>
          </a:p>
        </p:txBody>
      </p:sp>
      <p:sp>
        <p:nvSpPr>
          <p:cNvPr id="6" name="Subtitle 2">
            <a:extLst>
              <a:ext uri="{FF2B5EF4-FFF2-40B4-BE49-F238E27FC236}">
                <a16:creationId xmlns:a16="http://schemas.microsoft.com/office/drawing/2014/main" id="{EADF8AC4-EB7C-028D-90E4-06C6A014F625}"/>
              </a:ext>
            </a:extLst>
          </p:cNvPr>
          <p:cNvSpPr txBox="1">
            <a:spLocks/>
          </p:cNvSpPr>
          <p:nvPr/>
        </p:nvSpPr>
        <p:spPr>
          <a:xfrm>
            <a:off x="136662" y="2801289"/>
            <a:ext cx="5339798" cy="2993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ea typeface="Cambria"/>
                <a:cs typeface="Calibri"/>
              </a:rPr>
              <a:t>Welcome to Year 4</a:t>
            </a:r>
            <a:br>
              <a:rPr lang="en-US" sz="3200" dirty="0">
                <a:solidFill>
                  <a:schemeClr val="bg1"/>
                </a:solidFill>
                <a:cs typeface="Calibri"/>
              </a:rPr>
            </a:br>
            <a:endParaRPr lang="en-US" sz="3200" dirty="0">
              <a:solidFill>
                <a:schemeClr val="bg1"/>
              </a:solidFill>
              <a:cs typeface="Calibri"/>
            </a:endParaRPr>
          </a:p>
          <a:p>
            <a:pPr marL="0" indent="0">
              <a:buNone/>
            </a:pPr>
            <a:r>
              <a:rPr lang="en-US" sz="3200" dirty="0">
                <a:solidFill>
                  <a:schemeClr val="bg1"/>
                </a:solidFill>
                <a:cs typeface="Calibri"/>
              </a:rPr>
              <a:t>Class Teacher: Miss O’Brien</a:t>
            </a:r>
          </a:p>
          <a:p>
            <a:pPr marL="0" indent="0">
              <a:buNone/>
            </a:pPr>
            <a:r>
              <a:rPr lang="en-US" sz="3200" dirty="0">
                <a:solidFill>
                  <a:schemeClr val="bg1"/>
                </a:solidFill>
                <a:ea typeface="Cambria"/>
                <a:cs typeface="Calibri"/>
              </a:rPr>
              <a:t>Supported by Miss </a:t>
            </a:r>
            <a:r>
              <a:rPr lang="en-US" sz="3200" dirty="0" err="1">
                <a:solidFill>
                  <a:schemeClr val="bg1"/>
                </a:solidFill>
                <a:ea typeface="Cambria"/>
                <a:cs typeface="Calibri"/>
              </a:rPr>
              <a:t>Bellusci</a:t>
            </a:r>
            <a:endParaRPr lang="en-US" sz="3200" dirty="0">
              <a:solidFill>
                <a:schemeClr val="bg1"/>
              </a:solidFill>
              <a:highlight>
                <a:srgbClr val="FFFF00"/>
              </a:highlight>
              <a:ea typeface="Cambria"/>
              <a:cs typeface="Calibri"/>
            </a:endParaRPr>
          </a:p>
          <a:p>
            <a:pPr marL="0" indent="0">
              <a:buNone/>
            </a:pPr>
            <a:r>
              <a:rPr lang="en-US" sz="3200" dirty="0">
                <a:solidFill>
                  <a:schemeClr val="bg1"/>
                </a:solidFill>
                <a:ea typeface="Cambria"/>
                <a:cs typeface="Calibri"/>
              </a:rPr>
              <a:t>Supported by Miss Griffin</a:t>
            </a:r>
          </a:p>
          <a:p>
            <a:endParaRPr lang="en-US" sz="2000" dirty="0">
              <a:solidFill>
                <a:srgbClr val="FFFFFF"/>
              </a:solidFill>
              <a:latin typeface="Cambria"/>
              <a:ea typeface="Cambria"/>
              <a:cs typeface="Calibri"/>
            </a:endParaRPr>
          </a:p>
        </p:txBody>
      </p:sp>
    </p:spTree>
    <p:extLst>
      <p:ext uri="{BB962C8B-B14F-4D97-AF65-F5344CB8AC3E}">
        <p14:creationId xmlns:p14="http://schemas.microsoft.com/office/powerpoint/2010/main" val="30940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2AF011-2263-23DC-997A-6D5A7CC03E0D}"/>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2CB166-231D-7876-F5DF-9B0D1E4A68C0}"/>
              </a:ext>
            </a:extLst>
          </p:cNvPr>
          <p:cNvSpPr txBox="1"/>
          <p:nvPr/>
        </p:nvSpPr>
        <p:spPr>
          <a:xfrm>
            <a:off x="2554357" y="99391"/>
            <a:ext cx="4153509" cy="707886"/>
          </a:xfrm>
          <a:prstGeom prst="rect">
            <a:avLst/>
          </a:prstGeom>
          <a:noFill/>
        </p:spPr>
        <p:txBody>
          <a:bodyPr wrap="none" lIns="91440" tIns="45720" rIns="91440" bIns="45720" rtlCol="0" anchor="t">
            <a:spAutoFit/>
          </a:bodyPr>
          <a:lstStyle/>
          <a:p>
            <a:r>
              <a:rPr lang="en-US" sz="4000" b="1" dirty="0"/>
              <a:t>Key Dates for Year</a:t>
            </a:r>
            <a:r>
              <a:rPr lang="en-US" sz="4000" dirty="0"/>
              <a:t> </a:t>
            </a:r>
          </a:p>
        </p:txBody>
      </p:sp>
      <p:sp>
        <p:nvSpPr>
          <p:cNvPr id="2" name="TextBox 1">
            <a:extLst>
              <a:ext uri="{FF2B5EF4-FFF2-40B4-BE49-F238E27FC236}">
                <a16:creationId xmlns:a16="http://schemas.microsoft.com/office/drawing/2014/main" id="{D96BDDB8-42F8-C79E-B7DC-DC1B9CF1D52D}"/>
              </a:ext>
            </a:extLst>
          </p:cNvPr>
          <p:cNvSpPr txBox="1"/>
          <p:nvPr/>
        </p:nvSpPr>
        <p:spPr>
          <a:xfrm>
            <a:off x="2653521" y="1256820"/>
            <a:ext cx="890857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Swimming block 1: 17-21st October</a:t>
            </a:r>
          </a:p>
          <a:p>
            <a:r>
              <a:rPr lang="en-US" sz="3200" dirty="0">
                <a:cs typeface="Calibri"/>
              </a:rPr>
              <a:t>Swimming block 2: 31st October- 4th November</a:t>
            </a:r>
          </a:p>
          <a:p>
            <a:endParaRPr lang="en-US" sz="3200" dirty="0">
              <a:cs typeface="Calibri"/>
            </a:endParaRPr>
          </a:p>
          <a:p>
            <a:r>
              <a:rPr lang="en-US" sz="3200" dirty="0">
                <a:cs typeface="Calibri"/>
              </a:rPr>
              <a:t>Borwick Hall visit: tbc- March 2023</a:t>
            </a:r>
          </a:p>
          <a:p>
            <a:endParaRPr lang="en-US" sz="3200" dirty="0">
              <a:cs typeface="Calibri"/>
            </a:endParaRPr>
          </a:p>
          <a:p>
            <a:r>
              <a:rPr lang="en-US" sz="3200" dirty="0">
                <a:cs typeface="Calibri"/>
              </a:rPr>
              <a:t>Multiplication check: 6-24th June</a:t>
            </a:r>
          </a:p>
          <a:p>
            <a:endParaRPr lang="en-US" sz="3200" dirty="0">
              <a:cs typeface="Calibri"/>
            </a:endParaRPr>
          </a:p>
        </p:txBody>
      </p:sp>
    </p:spTree>
    <p:extLst>
      <p:ext uri="{BB962C8B-B14F-4D97-AF65-F5344CB8AC3E}">
        <p14:creationId xmlns:p14="http://schemas.microsoft.com/office/powerpoint/2010/main" val="150285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750894-0E19-BD7C-C9C3-A21DE0E5BC72}"/>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kern="1200">
                <a:solidFill>
                  <a:schemeClr val="tx1"/>
                </a:solidFill>
                <a:latin typeface="+mj-lt"/>
                <a:ea typeface="+mj-ea"/>
                <a:cs typeface="+mj-cs"/>
              </a:rPr>
              <a:t>National Statutory Assessments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0954AE-D49A-7300-A405-A3A4A21CFDCB}"/>
              </a:ext>
            </a:extLst>
          </p:cNvPr>
          <p:cNvSpPr txBox="1"/>
          <p:nvPr/>
        </p:nvSpPr>
        <p:spPr>
          <a:xfrm>
            <a:off x="630936" y="2660904"/>
            <a:ext cx="8945189" cy="409421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a:lnSpc>
                <a:spcPct val="90000"/>
              </a:lnSpc>
              <a:spcAft>
                <a:spcPts val="600"/>
              </a:spcAft>
            </a:pPr>
            <a:r>
              <a:rPr lang="en-US" sz="2400" dirty="0"/>
              <a:t>The multiplication tables check (MTC) is statutory for all primary schools.</a:t>
            </a:r>
            <a:endParaRPr lang="en-US" dirty="0"/>
          </a:p>
          <a:p>
            <a:pPr indent="-228600">
              <a:lnSpc>
                <a:spcPct val="90000"/>
              </a:lnSpc>
              <a:spcAft>
                <a:spcPts val="600"/>
              </a:spcAft>
              <a:buFont typeface="Arial" panose="020B0604020202020204" pitchFamily="34" charset="0"/>
              <a:buChar char="•"/>
            </a:pPr>
            <a:endParaRPr lang="en-US" sz="2400"/>
          </a:p>
          <a:p>
            <a:pPr>
              <a:lnSpc>
                <a:spcPct val="90000"/>
              </a:lnSpc>
              <a:spcAft>
                <a:spcPts val="600"/>
              </a:spcAft>
            </a:pPr>
            <a:r>
              <a:rPr lang="en-US" sz="2400" dirty="0"/>
              <a:t>The purpose of the MTC is to determine whether pupils can recall their times tables.</a:t>
            </a:r>
            <a:endParaRPr lang="en-US" sz="2400" dirty="0">
              <a:cs typeface="Calibri" panose="020F0502020204030204"/>
            </a:endParaRPr>
          </a:p>
          <a:p>
            <a:pPr indent="-228600">
              <a:lnSpc>
                <a:spcPct val="90000"/>
              </a:lnSpc>
              <a:spcAft>
                <a:spcPts val="600"/>
              </a:spcAft>
              <a:buFont typeface="Arial" panose="020B0604020202020204" pitchFamily="34" charset="0"/>
              <a:buChar char="•"/>
            </a:pPr>
            <a:endParaRPr lang="en-US" sz="2400">
              <a:cs typeface="Calibri" panose="020F0502020204030204"/>
            </a:endParaRPr>
          </a:p>
          <a:p>
            <a:pPr>
              <a:lnSpc>
                <a:spcPct val="90000"/>
              </a:lnSpc>
              <a:spcAft>
                <a:spcPts val="600"/>
              </a:spcAft>
            </a:pPr>
            <a:r>
              <a:rPr lang="en-US" sz="2400" dirty="0"/>
              <a:t>Schools must administer the MTC to all eligible year 4 pupils between Monday 6 June and Friday 24 June. </a:t>
            </a:r>
            <a:endParaRPr lang="en-US" sz="2400" dirty="0">
              <a:cs typeface="Calibri" panose="020F0502020204030204"/>
            </a:endParaRPr>
          </a:p>
          <a:p>
            <a:pPr indent="-228600">
              <a:lnSpc>
                <a:spcPct val="90000"/>
              </a:lnSpc>
              <a:spcAft>
                <a:spcPts val="600"/>
              </a:spcAft>
              <a:buFont typeface="Arial" panose="020B0604020202020204" pitchFamily="34" charset="0"/>
              <a:buChar char="•"/>
            </a:pPr>
            <a:endParaRPr lang="en-US" sz="2400"/>
          </a:p>
          <a:p>
            <a:pPr>
              <a:lnSpc>
                <a:spcPct val="90000"/>
              </a:lnSpc>
              <a:spcAft>
                <a:spcPts val="600"/>
              </a:spcAft>
            </a:pPr>
            <a:r>
              <a:rPr lang="en-US" sz="2400" dirty="0"/>
              <a:t>We do lots of work in school to help your child to learn their times tables.</a:t>
            </a:r>
            <a:endParaRPr lang="en-US" sz="2400" dirty="0">
              <a:cs typeface="Calibri" panose="020F0502020204030204"/>
            </a:endParaRPr>
          </a:p>
          <a:p>
            <a:pPr>
              <a:lnSpc>
                <a:spcPct val="90000"/>
              </a:lnSpc>
              <a:spcAft>
                <a:spcPts val="600"/>
              </a:spcAft>
            </a:pPr>
            <a:r>
              <a:rPr lang="en-US" sz="2400" dirty="0"/>
              <a:t>Proven that 'little and often' is most effective in retaining this information.</a:t>
            </a:r>
            <a:endParaRPr lang="en-US" sz="2400" dirty="0">
              <a:cs typeface="Calibri" panose="020F0502020204030204"/>
            </a:endParaRPr>
          </a:p>
        </p:txBody>
      </p:sp>
      <p:sp>
        <p:nvSpPr>
          <p:cNvPr id="4" name="Rectangle 3">
            <a:extLst>
              <a:ext uri="{FF2B5EF4-FFF2-40B4-BE49-F238E27FC236}">
                <a16:creationId xmlns:a16="http://schemas.microsoft.com/office/drawing/2014/main" id="{F872F75C-9039-952C-E4A5-35B646CF0F0E}"/>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A picture containing text, clipart, vector graphics&#10;&#10;Description automatically generated">
            <a:extLst>
              <a:ext uri="{FF2B5EF4-FFF2-40B4-BE49-F238E27FC236}">
                <a16:creationId xmlns:a16="http://schemas.microsoft.com/office/drawing/2014/main" id="{0C9D28AE-025C-AFC5-9239-23454589A166}"/>
              </a:ext>
            </a:extLst>
          </p:cNvPr>
          <p:cNvPicPr>
            <a:picLocks noChangeAspect="1"/>
          </p:cNvPicPr>
          <p:nvPr/>
        </p:nvPicPr>
        <p:blipFill>
          <a:blip r:embed="rId2"/>
          <a:stretch>
            <a:fillRect/>
          </a:stretch>
        </p:blipFill>
        <p:spPr>
          <a:xfrm>
            <a:off x="8744481" y="158320"/>
            <a:ext cx="3244855" cy="2443814"/>
          </a:xfrm>
          <a:prstGeom prst="rect">
            <a:avLst/>
          </a:prstGeom>
        </p:spPr>
      </p:pic>
    </p:spTree>
    <p:extLst>
      <p:ext uri="{BB962C8B-B14F-4D97-AF65-F5344CB8AC3E}">
        <p14:creationId xmlns:p14="http://schemas.microsoft.com/office/powerpoint/2010/main" val="410439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C769B7B-4383-D5A7-EF21-9BC6CFFA51AB}"/>
              </a:ext>
            </a:extLst>
          </p:cNvPr>
          <p:cNvSpPr txBox="1"/>
          <p:nvPr/>
        </p:nvSpPr>
        <p:spPr>
          <a:xfrm>
            <a:off x="643467" y="1698171"/>
            <a:ext cx="3962061" cy="451636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u="sng" kern="1200">
                <a:solidFill>
                  <a:schemeClr val="tx1"/>
                </a:solidFill>
                <a:latin typeface="+mj-lt"/>
                <a:ea typeface="+mj-ea"/>
                <a:cs typeface="+mj-cs"/>
              </a:rPr>
              <a:t>How will you let me know how my child is doing throughout the year? </a:t>
            </a:r>
            <a:endParaRPr lang="en-US" sz="3600" kern="1200">
              <a:solidFill>
                <a:schemeClr val="tx1"/>
              </a:solidFill>
              <a:latin typeface="+mj-lt"/>
              <a:ea typeface="+mj-ea"/>
              <a:cs typeface="+mj-cs"/>
            </a:endParaRPr>
          </a:p>
        </p:txBody>
      </p:sp>
      <p:sp>
        <p:nvSpPr>
          <p:cNvPr id="28" name="Rectangle 1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8238C9-826E-90F0-9A49-F7BA5E56A605}"/>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extBox 8">
            <a:extLst>
              <a:ext uri="{FF2B5EF4-FFF2-40B4-BE49-F238E27FC236}">
                <a16:creationId xmlns:a16="http://schemas.microsoft.com/office/drawing/2014/main" id="{66DAE4CE-CAAF-FF95-9834-F2D4FD961636}"/>
              </a:ext>
            </a:extLst>
          </p:cNvPr>
          <p:cNvGraphicFramePr/>
          <p:nvPr>
            <p:extLst>
              <p:ext uri="{D42A27DB-BD31-4B8C-83A1-F6EECF244321}">
                <p14:modId xmlns:p14="http://schemas.microsoft.com/office/powerpoint/2010/main" val="3889622767"/>
              </p:ext>
            </p:extLst>
          </p:nvPr>
        </p:nvGraphicFramePr>
        <p:xfrm>
          <a:off x="5070475" y="-156054"/>
          <a:ext cx="6478588" cy="637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31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E8227-6E1C-A7B8-1791-87A1C7C94F4C}"/>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DD504A-F349-C52A-C643-E19C9EE54088}"/>
              </a:ext>
            </a:extLst>
          </p:cNvPr>
          <p:cNvSpPr txBox="1"/>
          <p:nvPr/>
        </p:nvSpPr>
        <p:spPr>
          <a:xfrm>
            <a:off x="4237382" y="859015"/>
            <a:ext cx="3717235" cy="646331"/>
          </a:xfrm>
          <a:prstGeom prst="rect">
            <a:avLst/>
          </a:prstGeom>
          <a:noFill/>
        </p:spPr>
        <p:txBody>
          <a:bodyPr wrap="square">
            <a:spAutoFit/>
          </a:bodyPr>
          <a:lstStyle/>
          <a:p>
            <a:r>
              <a:rPr lang="en-US" sz="3600" dirty="0">
                <a:ea typeface="Cambria"/>
              </a:rPr>
              <a:t>Assessment</a:t>
            </a:r>
            <a:r>
              <a:rPr lang="en-US" sz="3600" kern="1200" dirty="0">
                <a:ea typeface="Cambria"/>
              </a:rPr>
              <a:t> Weeks</a:t>
            </a:r>
            <a:endParaRPr lang="en-US" sz="3600" dirty="0"/>
          </a:p>
        </p:txBody>
      </p:sp>
      <p:sp>
        <p:nvSpPr>
          <p:cNvPr id="9" name="TextBox 8">
            <a:extLst>
              <a:ext uri="{FF2B5EF4-FFF2-40B4-BE49-F238E27FC236}">
                <a16:creationId xmlns:a16="http://schemas.microsoft.com/office/drawing/2014/main" id="{5B6228E5-07EC-2F22-E6F1-C47536593DB6}"/>
              </a:ext>
            </a:extLst>
          </p:cNvPr>
          <p:cNvSpPr txBox="1"/>
          <p:nvPr/>
        </p:nvSpPr>
        <p:spPr>
          <a:xfrm>
            <a:off x="420632" y="1503430"/>
            <a:ext cx="11715608" cy="5361468"/>
          </a:xfrm>
          <a:prstGeom prst="rect">
            <a:avLst/>
          </a:prstGeom>
          <a:noFill/>
        </p:spPr>
        <p:txBody>
          <a:bodyPr wrap="square" lIns="91440" tIns="45720" rIns="91440" bIns="45720" anchor="t">
            <a:spAutoFit/>
          </a:bodyPr>
          <a:lstStyle/>
          <a:p>
            <a:pPr marL="342900" indent="-342900">
              <a:lnSpc>
                <a:spcPct val="90000"/>
              </a:lnSpc>
              <a:spcAft>
                <a:spcPts val="600"/>
              </a:spcAft>
              <a:buFont typeface="Arial"/>
              <a:buChar char="•"/>
            </a:pPr>
            <a:r>
              <a:rPr lang="en-US" sz="2400" dirty="0">
                <a:ea typeface="Cambria"/>
              </a:rPr>
              <a:t>Formal testing termly (Au, </a:t>
            </a:r>
            <a:r>
              <a:rPr lang="en-US" sz="2400" dirty="0" err="1">
                <a:ea typeface="Cambria"/>
              </a:rPr>
              <a:t>Sp</a:t>
            </a:r>
            <a:r>
              <a:rPr lang="en-US" sz="2400" dirty="0">
                <a:ea typeface="Cambria"/>
              </a:rPr>
              <a:t>- STAR, </a:t>
            </a:r>
            <a:r>
              <a:rPr lang="en-US" sz="2400" dirty="0" err="1">
                <a:ea typeface="Cambria"/>
              </a:rPr>
              <a:t>Su</a:t>
            </a:r>
            <a:r>
              <a:rPr lang="en-US" sz="2400" dirty="0">
                <a:ea typeface="Cambria"/>
              </a:rPr>
              <a:t>-NFER)</a:t>
            </a:r>
            <a:endParaRPr lang="en-US" dirty="0"/>
          </a:p>
          <a:p>
            <a:pPr marL="342900" indent="-342900">
              <a:lnSpc>
                <a:spcPct val="90000"/>
              </a:lnSpc>
              <a:spcAft>
                <a:spcPts val="600"/>
              </a:spcAft>
              <a:buFont typeface="Arial"/>
              <a:buChar char="•"/>
            </a:pPr>
            <a:r>
              <a:rPr lang="en-US" sz="2400" dirty="0">
                <a:ea typeface="Cambria"/>
              </a:rPr>
              <a:t>Informal test at the end of each unit in </a:t>
            </a:r>
            <a:r>
              <a:rPr lang="en-US" sz="2400" dirty="0" err="1">
                <a:ea typeface="Cambria"/>
              </a:rPr>
              <a:t>maths</a:t>
            </a:r>
            <a:endParaRPr lang="en-US" sz="2400" dirty="0" err="1">
              <a:ea typeface="Cambria"/>
              <a:cs typeface="Calibri" panose="020F0502020204030204"/>
            </a:endParaRPr>
          </a:p>
          <a:p>
            <a:pPr marL="342900" indent="-342900">
              <a:lnSpc>
                <a:spcPct val="90000"/>
              </a:lnSpc>
              <a:spcAft>
                <a:spcPts val="600"/>
              </a:spcAft>
              <a:buFont typeface="Arial"/>
              <a:buChar char="•"/>
            </a:pPr>
            <a:r>
              <a:rPr lang="en-US" sz="2400" dirty="0">
                <a:ea typeface="Cambria"/>
                <a:cs typeface="Calibri"/>
              </a:rPr>
              <a:t>Assessed piece at the end of each writing unit</a:t>
            </a:r>
          </a:p>
          <a:p>
            <a:pPr marL="342900" indent="-342900">
              <a:lnSpc>
                <a:spcPct val="90000"/>
              </a:lnSpc>
              <a:spcAft>
                <a:spcPts val="600"/>
              </a:spcAft>
              <a:buFont typeface="Arial"/>
              <a:buChar char="•"/>
            </a:pPr>
            <a:endParaRPr lang="en-US" sz="2400" dirty="0">
              <a:ea typeface="Cambria"/>
            </a:endParaRPr>
          </a:p>
          <a:p>
            <a:pPr>
              <a:lnSpc>
                <a:spcPct val="90000"/>
              </a:lnSpc>
              <a:spcAft>
                <a:spcPts val="600"/>
              </a:spcAft>
            </a:pPr>
            <a:r>
              <a:rPr lang="en-US" sz="2400" dirty="0">
                <a:ea typeface="Cambria"/>
              </a:rPr>
              <a:t>Assessments are a key tool in finding out what strengths children have and what areas they need to develop further.</a:t>
            </a:r>
            <a:endParaRPr lang="en-US" sz="2400">
              <a:ea typeface="Calibri" panose="020F0502020204030204"/>
              <a:cs typeface="Calibri" panose="020F0502020204030204"/>
            </a:endParaRPr>
          </a:p>
          <a:p>
            <a:pPr>
              <a:lnSpc>
                <a:spcPct val="90000"/>
              </a:lnSpc>
              <a:spcAft>
                <a:spcPts val="600"/>
              </a:spcAft>
            </a:pPr>
            <a:endParaRPr lang="en-US" sz="2400" dirty="0">
              <a:ea typeface="Cambria"/>
            </a:endParaRPr>
          </a:p>
          <a:p>
            <a:pPr>
              <a:lnSpc>
                <a:spcPct val="90000"/>
              </a:lnSpc>
              <a:spcAft>
                <a:spcPts val="600"/>
              </a:spcAft>
            </a:pPr>
            <a:r>
              <a:rPr lang="en-US" sz="2400" dirty="0">
                <a:ea typeface="Cambria"/>
              </a:rPr>
              <a:t>Assessments help to identify gaps in knowledge so that teachers can plan their future lessons. For example, if a whole class is struggling on the "fractions" element of </a:t>
            </a:r>
            <a:r>
              <a:rPr lang="en-US" sz="2400" dirty="0" err="1">
                <a:ea typeface="Cambria"/>
              </a:rPr>
              <a:t>maths</a:t>
            </a:r>
            <a:r>
              <a:rPr lang="en-US" sz="2400" dirty="0">
                <a:ea typeface="Cambria"/>
              </a:rPr>
              <a:t>, more lessons will focus on this. If all the class score well on times table questions, less time needs to be given to this. </a:t>
            </a:r>
            <a:endParaRPr lang="en-US" sz="2400" dirty="0">
              <a:ea typeface="Cambria"/>
              <a:cs typeface="Calibri"/>
            </a:endParaRPr>
          </a:p>
          <a:p>
            <a:pPr>
              <a:lnSpc>
                <a:spcPct val="90000"/>
              </a:lnSpc>
              <a:spcAft>
                <a:spcPts val="600"/>
              </a:spcAft>
            </a:pPr>
            <a:endParaRPr lang="en-US" sz="2400" dirty="0">
              <a:ea typeface="Cambria"/>
              <a:cs typeface="Calibri"/>
            </a:endParaRPr>
          </a:p>
          <a:p>
            <a:pPr>
              <a:lnSpc>
                <a:spcPct val="90000"/>
              </a:lnSpc>
              <a:spcAft>
                <a:spcPts val="600"/>
              </a:spcAft>
            </a:pPr>
            <a:r>
              <a:rPr lang="en-US" sz="2400" dirty="0">
                <a:ea typeface="Cambria"/>
                <a:cs typeface="Calibri"/>
              </a:rPr>
              <a:t>Our internal assessments are "low stakes" and we approach them positively with the children. </a:t>
            </a:r>
          </a:p>
        </p:txBody>
      </p:sp>
    </p:spTree>
    <p:extLst>
      <p:ext uri="{BB962C8B-B14F-4D97-AF65-F5344CB8AC3E}">
        <p14:creationId xmlns:p14="http://schemas.microsoft.com/office/powerpoint/2010/main" val="365587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521B9-7228-CF40-84EF-692E5168F109}"/>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F70661-6A71-35BD-E2D7-F4C51B2323BC}"/>
              </a:ext>
            </a:extLst>
          </p:cNvPr>
          <p:cNvSpPr txBox="1"/>
          <p:nvPr/>
        </p:nvSpPr>
        <p:spPr>
          <a:xfrm>
            <a:off x="2554356" y="79512"/>
            <a:ext cx="4232569" cy="707886"/>
          </a:xfrm>
          <a:prstGeom prst="rect">
            <a:avLst/>
          </a:prstGeom>
          <a:noFill/>
        </p:spPr>
        <p:txBody>
          <a:bodyPr wrap="none" rtlCol="0">
            <a:spAutoFit/>
          </a:bodyPr>
          <a:lstStyle/>
          <a:p>
            <a:r>
              <a:rPr lang="en-US" sz="4000" dirty="0"/>
              <a:t>Resolving Problems</a:t>
            </a:r>
          </a:p>
        </p:txBody>
      </p:sp>
      <p:sp>
        <p:nvSpPr>
          <p:cNvPr id="7" name="TextBox 6">
            <a:extLst>
              <a:ext uri="{FF2B5EF4-FFF2-40B4-BE49-F238E27FC236}">
                <a16:creationId xmlns:a16="http://schemas.microsoft.com/office/drawing/2014/main" id="{EBBFA94F-CD53-2D20-9720-CBCE81961F26}"/>
              </a:ext>
            </a:extLst>
          </p:cNvPr>
          <p:cNvSpPr txBox="1"/>
          <p:nvPr/>
        </p:nvSpPr>
        <p:spPr>
          <a:xfrm>
            <a:off x="2554356" y="691134"/>
            <a:ext cx="9298260" cy="1569660"/>
          </a:xfrm>
          <a:prstGeom prst="rect">
            <a:avLst/>
          </a:prstGeom>
          <a:noFill/>
        </p:spPr>
        <p:txBody>
          <a:bodyPr wrap="square">
            <a:spAutoFit/>
          </a:bodyPr>
          <a:lstStyle/>
          <a:p>
            <a:pPr marL="0" indent="0">
              <a:buNone/>
            </a:pPr>
            <a:r>
              <a:rPr lang="en-US" sz="2400" dirty="0">
                <a:ea typeface="Cambria"/>
                <a:cs typeface="Calibri" panose="020F0502020204030204"/>
              </a:rPr>
              <a:t>We wish for a smooth year for each and every child and family but it is inevitable that at times, issues and complexities may arise. It is in everybody's interest that these are dealt with quickly and effectively. Our process for supporting families to resolve problems is outlined here: </a:t>
            </a:r>
            <a:endParaRPr lang="en-US" sz="2400" dirty="0">
              <a:cs typeface="Calibri" panose="020F0502020204030204"/>
            </a:endParaRPr>
          </a:p>
        </p:txBody>
      </p:sp>
      <p:sp>
        <p:nvSpPr>
          <p:cNvPr id="9" name="TextBox 8">
            <a:extLst>
              <a:ext uri="{FF2B5EF4-FFF2-40B4-BE49-F238E27FC236}">
                <a16:creationId xmlns:a16="http://schemas.microsoft.com/office/drawing/2014/main" id="{C2201B4A-A98C-6477-4FA4-0E2666E90944}"/>
              </a:ext>
            </a:extLst>
          </p:cNvPr>
          <p:cNvSpPr txBox="1"/>
          <p:nvPr/>
        </p:nvSpPr>
        <p:spPr>
          <a:xfrm>
            <a:off x="3743666" y="2427008"/>
            <a:ext cx="15672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rPr>
              <a:t>Class Teacher</a:t>
            </a:r>
            <a:endParaRPr lang="en-US" dirty="0">
              <a:ea typeface="Cambria"/>
              <a:cs typeface="Calibri"/>
            </a:endParaRPr>
          </a:p>
        </p:txBody>
      </p:sp>
      <p:sp>
        <p:nvSpPr>
          <p:cNvPr id="12" name="TextBox 11">
            <a:extLst>
              <a:ext uri="{FF2B5EF4-FFF2-40B4-BE49-F238E27FC236}">
                <a16:creationId xmlns:a16="http://schemas.microsoft.com/office/drawing/2014/main" id="{989A7614-C17C-8238-47D5-172011417DBC}"/>
              </a:ext>
            </a:extLst>
          </p:cNvPr>
          <p:cNvSpPr txBox="1"/>
          <p:nvPr/>
        </p:nvSpPr>
        <p:spPr>
          <a:xfrm>
            <a:off x="5530086" y="3187029"/>
            <a:ext cx="26696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rPr>
              <a:t>Key Stage Leaders</a:t>
            </a:r>
          </a:p>
          <a:p>
            <a:pPr algn="ctr"/>
            <a:r>
              <a:rPr lang="en-US" sz="1400" dirty="0">
                <a:cs typeface="Calibri" panose="020F0502020204030204"/>
              </a:rPr>
              <a:t>(KS1 Mr Sudell, KS2 Mrs Riley)</a:t>
            </a:r>
          </a:p>
        </p:txBody>
      </p:sp>
      <p:sp>
        <p:nvSpPr>
          <p:cNvPr id="13" name="TextBox 12">
            <a:extLst>
              <a:ext uri="{FF2B5EF4-FFF2-40B4-BE49-F238E27FC236}">
                <a16:creationId xmlns:a16="http://schemas.microsoft.com/office/drawing/2014/main" id="{5512B806-B483-7F92-CE30-C9D1B0D54C84}"/>
              </a:ext>
            </a:extLst>
          </p:cNvPr>
          <p:cNvSpPr txBox="1"/>
          <p:nvPr/>
        </p:nvSpPr>
        <p:spPr>
          <a:xfrm>
            <a:off x="7564523" y="4090362"/>
            <a:ext cx="19236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cs typeface="Calibri"/>
              </a:rPr>
              <a:t>Deputy Head</a:t>
            </a:r>
          </a:p>
          <a:p>
            <a:pPr algn="ctr"/>
            <a:r>
              <a:rPr lang="en-US" sz="1400" dirty="0" err="1">
                <a:cs typeface="Calibri"/>
              </a:rPr>
              <a:t>Mrs</a:t>
            </a:r>
            <a:r>
              <a:rPr lang="en-US" sz="1400" dirty="0">
                <a:cs typeface="Calibri"/>
              </a:rPr>
              <a:t> Duffy</a:t>
            </a:r>
            <a:endParaRPr lang="en-US" sz="1400" dirty="0"/>
          </a:p>
        </p:txBody>
      </p:sp>
      <p:sp>
        <p:nvSpPr>
          <p:cNvPr id="14" name="TextBox 13">
            <a:extLst>
              <a:ext uri="{FF2B5EF4-FFF2-40B4-BE49-F238E27FC236}">
                <a16:creationId xmlns:a16="http://schemas.microsoft.com/office/drawing/2014/main" id="{60D84C34-8708-2AC3-1171-C1006391E019}"/>
              </a:ext>
            </a:extLst>
          </p:cNvPr>
          <p:cNvSpPr txBox="1"/>
          <p:nvPr/>
        </p:nvSpPr>
        <p:spPr>
          <a:xfrm>
            <a:off x="9210331" y="4993695"/>
            <a:ext cx="2146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cs typeface="Calibri"/>
              </a:rPr>
              <a:t>Head Teacher</a:t>
            </a:r>
            <a:endParaRPr lang="en-US" sz="1100" dirty="0">
              <a:cs typeface="Calibri" panose="020F0502020204030204"/>
            </a:endParaRPr>
          </a:p>
        </p:txBody>
      </p:sp>
      <p:sp>
        <p:nvSpPr>
          <p:cNvPr id="17" name="Bent Up Arrow 16">
            <a:extLst>
              <a:ext uri="{FF2B5EF4-FFF2-40B4-BE49-F238E27FC236}">
                <a16:creationId xmlns:a16="http://schemas.microsoft.com/office/drawing/2014/main" id="{F5868D08-C842-C970-6CC5-0CF0C9F4F238}"/>
              </a:ext>
            </a:extLst>
          </p:cNvPr>
          <p:cNvSpPr/>
          <p:nvPr/>
        </p:nvSpPr>
        <p:spPr>
          <a:xfrm rot="5400000">
            <a:off x="4768153" y="2611565"/>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Up Arrow 17">
            <a:extLst>
              <a:ext uri="{FF2B5EF4-FFF2-40B4-BE49-F238E27FC236}">
                <a16:creationId xmlns:a16="http://schemas.microsoft.com/office/drawing/2014/main" id="{9A19E9C9-8E36-C96E-460E-4D5BE06734BD}"/>
              </a:ext>
            </a:extLst>
          </p:cNvPr>
          <p:cNvSpPr/>
          <p:nvPr/>
        </p:nvSpPr>
        <p:spPr>
          <a:xfrm rot="5400000">
            <a:off x="6927887" y="3530924"/>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 Up Arrow 18">
            <a:extLst>
              <a:ext uri="{FF2B5EF4-FFF2-40B4-BE49-F238E27FC236}">
                <a16:creationId xmlns:a16="http://schemas.microsoft.com/office/drawing/2014/main" id="{BE636D69-4966-551E-3AFE-B4F978C6ECDD}"/>
              </a:ext>
            </a:extLst>
          </p:cNvPr>
          <p:cNvSpPr/>
          <p:nvPr/>
        </p:nvSpPr>
        <p:spPr>
          <a:xfrm rot="5400000">
            <a:off x="8600974" y="4429649"/>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34B33C-4505-2CF8-A7F1-56E3A4D10A93}"/>
              </a:ext>
            </a:extLst>
          </p:cNvPr>
          <p:cNvSpPr txBox="1"/>
          <p:nvPr/>
        </p:nvSpPr>
        <p:spPr>
          <a:xfrm>
            <a:off x="4670640" y="6017665"/>
            <a:ext cx="5409430" cy="369332"/>
          </a:xfrm>
          <a:prstGeom prst="rect">
            <a:avLst/>
          </a:prstGeom>
          <a:noFill/>
        </p:spPr>
        <p:txBody>
          <a:bodyPr wrap="none" rtlCol="0">
            <a:spAutoFit/>
          </a:bodyPr>
          <a:lstStyle/>
          <a:p>
            <a:r>
              <a:rPr lang="en-US" dirty="0"/>
              <a:t>If the issue concerns SEND our SENCo is </a:t>
            </a:r>
            <a:r>
              <a:rPr lang="en-US" dirty="0" err="1"/>
              <a:t>Mrs</a:t>
            </a:r>
            <a:r>
              <a:rPr lang="en-US" dirty="0"/>
              <a:t> Richardson</a:t>
            </a:r>
          </a:p>
        </p:txBody>
      </p:sp>
    </p:spTree>
    <p:extLst>
      <p:ext uri="{BB962C8B-B14F-4D97-AF65-F5344CB8AC3E}">
        <p14:creationId xmlns:p14="http://schemas.microsoft.com/office/powerpoint/2010/main" val="147209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49F13B-7714-BFB0-34A4-9689689A6FBC}"/>
              </a:ext>
            </a:extLst>
          </p:cNvPr>
          <p:cNvPicPr>
            <a:picLocks noChangeAspect="1"/>
          </p:cNvPicPr>
          <p:nvPr/>
        </p:nvPicPr>
        <p:blipFill rotWithShape="1">
          <a:blip r:embed="rId2">
            <a:alphaModFix amt="35000"/>
          </a:blip>
          <a:srcRect t="15728" r="-2" b="-2"/>
          <a:stretch/>
        </p:blipFill>
        <p:spPr>
          <a:xfrm>
            <a:off x="20" y="10"/>
            <a:ext cx="12191980" cy="6857990"/>
          </a:xfrm>
          <a:prstGeom prst="rect">
            <a:avLst/>
          </a:prstGeom>
        </p:spPr>
      </p:pic>
      <p:sp>
        <p:nvSpPr>
          <p:cNvPr id="5" name="TextBox 4">
            <a:extLst>
              <a:ext uri="{FF2B5EF4-FFF2-40B4-BE49-F238E27FC236}">
                <a16:creationId xmlns:a16="http://schemas.microsoft.com/office/drawing/2014/main" id="{7F40A91A-DF4B-B4D3-0DF8-916ED53957A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FFFFFF"/>
                </a:solidFill>
                <a:latin typeface="+mj-lt"/>
                <a:ea typeface="+mj-ea"/>
                <a:cs typeface="+mj-cs"/>
              </a:rPr>
              <a:t>Celebrating Success</a:t>
            </a:r>
          </a:p>
        </p:txBody>
      </p:sp>
      <p:sp>
        <p:nvSpPr>
          <p:cNvPr id="4" name="Rectangle 3">
            <a:extLst>
              <a:ext uri="{FF2B5EF4-FFF2-40B4-BE49-F238E27FC236}">
                <a16:creationId xmlns:a16="http://schemas.microsoft.com/office/drawing/2014/main" id="{F764A222-BD97-D310-0109-4E8DC727D3C6}"/>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5">
            <a:extLst>
              <a:ext uri="{FF2B5EF4-FFF2-40B4-BE49-F238E27FC236}">
                <a16:creationId xmlns:a16="http://schemas.microsoft.com/office/drawing/2014/main" id="{A81C8C8C-76E0-3368-2711-EE83B485E6FE}"/>
              </a:ext>
            </a:extLst>
          </p:cNvPr>
          <p:cNvGraphicFramePr/>
          <p:nvPr>
            <p:extLst>
              <p:ext uri="{D42A27DB-BD31-4B8C-83A1-F6EECF244321}">
                <p14:modId xmlns:p14="http://schemas.microsoft.com/office/powerpoint/2010/main" val="1249178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54397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3D015-4950-7CC0-5E2E-618E742B5246}"/>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23DD10-752F-7502-3B8D-AC66AD21ACE5}"/>
              </a:ext>
            </a:extLst>
          </p:cNvPr>
          <p:cNvSpPr txBox="1"/>
          <p:nvPr/>
        </p:nvSpPr>
        <p:spPr>
          <a:xfrm>
            <a:off x="3529207" y="1500808"/>
            <a:ext cx="5133585" cy="3662541"/>
          </a:xfrm>
          <a:prstGeom prst="rect">
            <a:avLst/>
          </a:prstGeom>
          <a:noFill/>
        </p:spPr>
        <p:txBody>
          <a:bodyPr wrap="none" rtlCol="0">
            <a:spAutoFit/>
          </a:bodyPr>
          <a:lstStyle/>
          <a:p>
            <a:pPr algn="ctr"/>
            <a:r>
              <a:rPr lang="en-US" sz="6600" dirty="0"/>
              <a:t>Any Questions</a:t>
            </a:r>
          </a:p>
          <a:p>
            <a:pPr algn="ctr"/>
            <a:r>
              <a:rPr lang="en-US" sz="16600" dirty="0"/>
              <a:t>?</a:t>
            </a:r>
          </a:p>
        </p:txBody>
      </p:sp>
    </p:spTree>
    <p:extLst>
      <p:ext uri="{BB962C8B-B14F-4D97-AF65-F5344CB8AC3E}">
        <p14:creationId xmlns:p14="http://schemas.microsoft.com/office/powerpoint/2010/main" val="94437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684232-1070-2919-3F5F-E80E75CFD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30" y="488602"/>
            <a:ext cx="5572056" cy="5880796"/>
          </a:xfrm>
          <a:prstGeom prst="rect">
            <a:avLst/>
          </a:prstGeom>
        </p:spPr>
      </p:pic>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488602"/>
            <a:ext cx="4865205" cy="540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ea typeface="Cambria"/>
              </a:rPr>
              <a:t>Thank you for coming to meet us this afternoon and we look forward to a great year working together!</a:t>
            </a:r>
          </a:p>
        </p:txBody>
      </p:sp>
    </p:spTree>
    <p:extLst>
      <p:ext uri="{BB962C8B-B14F-4D97-AF65-F5344CB8AC3E}">
        <p14:creationId xmlns:p14="http://schemas.microsoft.com/office/powerpoint/2010/main" val="284270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9E39-F094-1BC6-3B35-87D0295F66BA}"/>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Pupil, family and teacher partnerships</a:t>
            </a:r>
          </a:p>
        </p:txBody>
      </p:sp>
      <p:pic>
        <p:nvPicPr>
          <p:cNvPr id="4" name="Picture 4" descr="Diagram&#10;&#10;Description automatically generated">
            <a:extLst>
              <a:ext uri="{FF2B5EF4-FFF2-40B4-BE49-F238E27FC236}">
                <a16:creationId xmlns:a16="http://schemas.microsoft.com/office/drawing/2014/main" id="{AD8477D9-04E0-41F7-44F8-8831ECDB1A65}"/>
              </a:ext>
            </a:extLst>
          </p:cNvPr>
          <p:cNvPicPr>
            <a:picLocks noChangeAspect="1"/>
          </p:cNvPicPr>
          <p:nvPr/>
        </p:nvPicPr>
        <p:blipFill rotWithShape="1">
          <a:blip r:embed="rId3"/>
          <a:srcRect l="7077" r="7733"/>
          <a:stretch/>
        </p:blipFill>
        <p:spPr>
          <a:xfrm>
            <a:off x="655320" y="2516777"/>
            <a:ext cx="6236208" cy="3660185"/>
          </a:xfrm>
          <a:prstGeom prst="rect">
            <a:avLst/>
          </a:prstGeom>
        </p:spPr>
      </p:pic>
      <p:sp>
        <p:nvSpPr>
          <p:cNvPr id="8" name="Content Placeholder 7">
            <a:extLst>
              <a:ext uri="{FF2B5EF4-FFF2-40B4-BE49-F238E27FC236}">
                <a16:creationId xmlns:a16="http://schemas.microsoft.com/office/drawing/2014/main" id="{A0917602-DEF7-E560-E2C5-2A6A22E3245D}"/>
              </a:ext>
            </a:extLst>
          </p:cNvPr>
          <p:cNvSpPr>
            <a:spLocks noGrp="1"/>
          </p:cNvSpPr>
          <p:nvPr>
            <p:ph idx="1"/>
          </p:nvPr>
        </p:nvSpPr>
        <p:spPr>
          <a:xfrm>
            <a:off x="7546848" y="2516777"/>
            <a:ext cx="3803904" cy="3660185"/>
          </a:xfrm>
        </p:spPr>
        <p:txBody>
          <a:bodyPr anchor="ctr">
            <a:normAutofit/>
          </a:bodyPr>
          <a:lstStyle/>
          <a:p>
            <a:pPr marL="0" indent="0">
              <a:buNone/>
            </a:pPr>
            <a:r>
              <a:rPr lang="en-US" sz="4000" dirty="0">
                <a:ea typeface="Cambria"/>
                <a:cs typeface="Calibri"/>
              </a:rPr>
              <a:t>Your children achieve their full potential when all 3 work work well together. </a:t>
            </a:r>
          </a:p>
          <a:p>
            <a:pPr marL="0" indent="0">
              <a:buNone/>
            </a:pPr>
            <a:endParaRPr lang="en-US" sz="2200" dirty="0">
              <a:latin typeface="Cambria"/>
              <a:ea typeface="Cambria"/>
              <a:cs typeface="Calibri"/>
            </a:endParaRPr>
          </a:p>
        </p:txBody>
      </p:sp>
      <p:sp>
        <p:nvSpPr>
          <p:cNvPr id="6" name="Rectangle 5">
            <a:extLst>
              <a:ext uri="{FF2B5EF4-FFF2-40B4-BE49-F238E27FC236}">
                <a16:creationId xmlns:a16="http://schemas.microsoft.com/office/drawing/2014/main" id="{01A4B372-0ECC-9048-FFA9-2F85556E5A01}"/>
              </a:ext>
            </a:extLst>
          </p:cNvPr>
          <p:cNvSpPr/>
          <p:nvPr/>
        </p:nvSpPr>
        <p:spPr>
          <a:xfrm>
            <a:off x="258417" y="198783"/>
            <a:ext cx="11608905" cy="138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Pupil, family and teacher partnerships</a:t>
            </a:r>
          </a:p>
        </p:txBody>
      </p:sp>
    </p:spTree>
    <p:extLst>
      <p:ext uri="{BB962C8B-B14F-4D97-AF65-F5344CB8AC3E}">
        <p14:creationId xmlns:p14="http://schemas.microsoft.com/office/powerpoint/2010/main" val="161149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1FAC77-4DE1-D0C0-3870-245F3C2E8FD8}"/>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5">
            <a:extLst>
              <a:ext uri="{FF2B5EF4-FFF2-40B4-BE49-F238E27FC236}">
                <a16:creationId xmlns:a16="http://schemas.microsoft.com/office/drawing/2014/main" id="{4E3F9061-0449-FAAD-EA74-94F19A873212}"/>
              </a:ext>
            </a:extLst>
          </p:cNvPr>
          <p:cNvSpPr txBox="1"/>
          <p:nvPr/>
        </p:nvSpPr>
        <p:spPr>
          <a:xfrm>
            <a:off x="2703610" y="402001"/>
            <a:ext cx="8100060" cy="707886"/>
          </a:xfrm>
          <a:prstGeom prst="rect">
            <a:avLst/>
          </a:prstGeom>
          <a:noFill/>
        </p:spPr>
        <p:txBody>
          <a:bodyPr wrap="square">
            <a:spAutoFit/>
          </a:bodyPr>
          <a:lstStyle/>
          <a:p>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can arrive from </a:t>
            </a:r>
            <a:r>
              <a:rPr lang="en-US"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8:35am</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doors locked at </a:t>
            </a:r>
            <a:r>
              <a:rPr lang="en-US"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8:50am</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during this time children have the opportunity to practice and consolidate skills.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9">
            <a:extLst>
              <a:ext uri="{FF2B5EF4-FFF2-40B4-BE49-F238E27FC236}">
                <a16:creationId xmlns:a16="http://schemas.microsoft.com/office/drawing/2014/main" id="{FA8356B8-D8A3-8D7A-9D5D-B8FDAB2F8841}"/>
              </a:ext>
            </a:extLst>
          </p:cNvPr>
          <p:cNvSpPr txBox="1"/>
          <p:nvPr/>
        </p:nvSpPr>
        <p:spPr>
          <a:xfrm>
            <a:off x="2703610" y="1264222"/>
            <a:ext cx="9451975" cy="1015663"/>
          </a:xfrm>
          <a:prstGeom prst="rect">
            <a:avLst/>
          </a:prstGeom>
          <a:noFill/>
        </p:spPr>
        <p:txBody>
          <a:bodyPr wrap="square">
            <a:spAutoFit/>
          </a:bodyPr>
          <a:lstStyle/>
          <a:p>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who are late and arrive after 8:50am or after miss</a:t>
            </a:r>
            <a:r>
              <a:rPr lang="en-US" sz="20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up to</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 minutes of learning each day – equating to an hour lost over the course of a week and 37 hours lost in a year.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unctuality is important at </a:t>
            </a:r>
            <a:r>
              <a:rPr lang="en-US" sz="2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Kennington</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7">
            <a:extLst>
              <a:ext uri="{FF2B5EF4-FFF2-40B4-BE49-F238E27FC236}">
                <a16:creationId xmlns:a16="http://schemas.microsoft.com/office/drawing/2014/main" id="{1FCE27FA-7444-A6ED-9DE7-2FE88AE17BD6}"/>
              </a:ext>
            </a:extLst>
          </p:cNvPr>
          <p:cNvSpPr txBox="1"/>
          <p:nvPr/>
        </p:nvSpPr>
        <p:spPr>
          <a:xfrm>
            <a:off x="2703610" y="2551160"/>
            <a:ext cx="6459855" cy="400110"/>
          </a:xfrm>
          <a:prstGeom prst="rect">
            <a:avLst/>
          </a:prstGeom>
          <a:noFill/>
        </p:spPr>
        <p:txBody>
          <a:bodyPr wrap="square">
            <a:spAutoFit/>
          </a:bodyPr>
          <a:lstStyle/>
          <a:p>
            <a:r>
              <a:rPr lang="en-US" sz="2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Formal teaching starts at 8:50.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13">
            <a:extLst>
              <a:ext uri="{FF2B5EF4-FFF2-40B4-BE49-F238E27FC236}">
                <a16:creationId xmlns:a16="http://schemas.microsoft.com/office/drawing/2014/main" id="{C0AD813D-1545-E6A4-4AFC-960A20D7D8BE}"/>
              </a:ext>
            </a:extLst>
          </p:cNvPr>
          <p:cNvSpPr txBox="1"/>
          <p:nvPr/>
        </p:nvSpPr>
        <p:spPr>
          <a:xfrm>
            <a:off x="2703610" y="4295204"/>
            <a:ext cx="8338820" cy="400110"/>
          </a:xfrm>
          <a:prstGeom prst="rect">
            <a:avLst/>
          </a:prstGeom>
          <a:noFill/>
        </p:spPr>
        <p:txBody>
          <a:bodyPr wrap="square">
            <a:spAutoFit/>
          </a:bodyPr>
          <a:lstStyle/>
          <a:p>
            <a:r>
              <a:rPr lang="en-US" sz="2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bottles and healthy snacks</a:t>
            </a:r>
            <a:r>
              <a:rPr lang="en-US" sz="20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5">
            <a:extLst>
              <a:ext uri="{FF2B5EF4-FFF2-40B4-BE49-F238E27FC236}">
                <a16:creationId xmlns:a16="http://schemas.microsoft.com/office/drawing/2014/main" id="{A0085B84-A302-A796-CE03-F4FE67EE3763}"/>
              </a:ext>
            </a:extLst>
          </p:cNvPr>
          <p:cNvSpPr txBox="1"/>
          <p:nvPr/>
        </p:nvSpPr>
        <p:spPr>
          <a:xfrm>
            <a:off x="2703610" y="5129593"/>
            <a:ext cx="8100060" cy="1323439"/>
          </a:xfrm>
          <a:prstGeom prst="rect">
            <a:avLst/>
          </a:prstGeom>
          <a:noFill/>
        </p:spPr>
        <p:txBody>
          <a:bodyPr wrap="square">
            <a:spAutoFit/>
          </a:bodyPr>
          <a:lstStyle/>
          <a:p>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 of day collection. Please wait on the </a:t>
            </a:r>
            <a:r>
              <a:rPr lang="en-US" sz="2000" kern="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junior playground </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the end of the day, we often have great things to tell our families so please feel relaxed if we call you over! It's more often than not to celebrate success! School finishes at 3:00pm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a:off x="3526971" y="3461657"/>
            <a:ext cx="774627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1FAC77-4DE1-D0C0-3870-245F3C2E8FD8}"/>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1">
            <a:extLst>
              <a:ext uri="{FF2B5EF4-FFF2-40B4-BE49-F238E27FC236}">
                <a16:creationId xmlns:a16="http://schemas.microsoft.com/office/drawing/2014/main" id="{8E90E15B-F5BA-FE65-B611-3A3DCE982846}"/>
              </a:ext>
            </a:extLst>
          </p:cNvPr>
          <p:cNvSpPr txBox="1"/>
          <p:nvPr/>
        </p:nvSpPr>
        <p:spPr>
          <a:xfrm>
            <a:off x="2703610" y="1402590"/>
            <a:ext cx="9248715" cy="830997"/>
          </a:xfrm>
          <a:prstGeom prst="rect">
            <a:avLst/>
          </a:prstGeom>
          <a:noFill/>
        </p:spPr>
        <p:txBody>
          <a:bodyPr wrap="square">
            <a:spAutoFit/>
          </a:bodyPr>
          <a:lstStyle/>
          <a:p>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 is on Monday and occasionally Wednesdays (when no swimming). Please ensure children have both indoor and outdoor kits on these days.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13">
            <a:extLst>
              <a:ext uri="{FF2B5EF4-FFF2-40B4-BE49-F238E27FC236}">
                <a16:creationId xmlns:a16="http://schemas.microsoft.com/office/drawing/2014/main" id="{C0AD813D-1545-E6A4-4AFC-960A20D7D8BE}"/>
              </a:ext>
            </a:extLst>
          </p:cNvPr>
          <p:cNvSpPr txBox="1"/>
          <p:nvPr/>
        </p:nvSpPr>
        <p:spPr>
          <a:xfrm>
            <a:off x="2804251" y="5753232"/>
            <a:ext cx="8338820" cy="830997"/>
          </a:xfrm>
          <a:prstGeom prst="rect">
            <a:avLst/>
          </a:prstGeom>
          <a:noFill/>
        </p:spPr>
        <p:txBody>
          <a:bodyPr wrap="square">
            <a:spAutoFit/>
          </a:bodyPr>
          <a:lstStyle/>
          <a:p>
            <a:r>
              <a:rPr lang="en-US" sz="2400" b="1" kern="1200" dirty="0">
                <a:solidFill>
                  <a:srgbClr val="4472C4"/>
                </a:solidFill>
                <a:effectLst/>
                <a:latin typeface="Calibri Light" panose="020F0302020204030204" pitchFamily="34" charset="0"/>
                <a:ea typeface="Calibri" panose="020F0502020204030204" pitchFamily="34" charset="0"/>
                <a:cs typeface="Times New Roman" panose="02020603050405020304" pitchFamily="18" charset="0"/>
              </a:rPr>
              <a:t>We encourage children to bring a snack on swimming days as we often find they get very hungry!</a:t>
            </a:r>
            <a:endParaRPr lang="en-GB" sz="16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5">
            <a:extLst>
              <a:ext uri="{FF2B5EF4-FFF2-40B4-BE49-F238E27FC236}">
                <a16:creationId xmlns:a16="http://schemas.microsoft.com/office/drawing/2014/main" id="{A0085B84-A302-A796-CE03-F4FE67EE3763}"/>
              </a:ext>
            </a:extLst>
          </p:cNvPr>
          <p:cNvSpPr txBox="1"/>
          <p:nvPr/>
        </p:nvSpPr>
        <p:spPr>
          <a:xfrm>
            <a:off x="2703610" y="2619701"/>
            <a:ext cx="8100060" cy="3631763"/>
          </a:xfrm>
          <a:prstGeom prst="rect">
            <a:avLst/>
          </a:prstGeom>
          <a:noFill/>
        </p:spPr>
        <p:txBody>
          <a:bodyPr wrap="square">
            <a:spAutoFit/>
          </a:bodyPr>
          <a:lstStyle/>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Swimming dates:</a:t>
            </a:r>
          </a:p>
          <a:p>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Week beginning 17</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October (every day)</a:t>
            </a: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Week beginning 31</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October (every day)</a:t>
            </a:r>
          </a:p>
          <a:p>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Week beginning 20</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March (every day)</a:t>
            </a: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Week beginning 27</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March (every day)</a:t>
            </a:r>
          </a:p>
          <a:p>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6A56A6F-525B-A4BB-4325-A25FFE00E727}"/>
              </a:ext>
            </a:extLst>
          </p:cNvPr>
          <p:cNvSpPr txBox="1"/>
          <p:nvPr/>
        </p:nvSpPr>
        <p:spPr>
          <a:xfrm>
            <a:off x="3190461" y="168965"/>
            <a:ext cx="4345613" cy="769441"/>
          </a:xfrm>
          <a:prstGeom prst="rect">
            <a:avLst/>
          </a:prstGeom>
          <a:noFill/>
        </p:spPr>
        <p:txBody>
          <a:bodyPr wrap="none" rtlCol="0">
            <a:spAutoFit/>
          </a:bodyPr>
          <a:lstStyle/>
          <a:p>
            <a:r>
              <a:rPr lang="en-US" sz="4400" b="1" dirty="0"/>
              <a:t>PE and Swimming</a:t>
            </a:r>
          </a:p>
        </p:txBody>
      </p:sp>
    </p:spTree>
    <p:extLst>
      <p:ext uri="{BB962C8B-B14F-4D97-AF65-F5344CB8AC3E}">
        <p14:creationId xmlns:p14="http://schemas.microsoft.com/office/powerpoint/2010/main" val="378291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E9F7C-6198-CF29-2514-E6B1543F7422}"/>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A56A6F-525B-A4BB-4325-A25FFE00E727}"/>
              </a:ext>
            </a:extLst>
          </p:cNvPr>
          <p:cNvSpPr txBox="1"/>
          <p:nvPr/>
        </p:nvSpPr>
        <p:spPr>
          <a:xfrm>
            <a:off x="3190461" y="168965"/>
            <a:ext cx="4313745" cy="769441"/>
          </a:xfrm>
          <a:prstGeom prst="rect">
            <a:avLst/>
          </a:prstGeom>
          <a:noFill/>
        </p:spPr>
        <p:txBody>
          <a:bodyPr wrap="none" rtlCol="0">
            <a:spAutoFit/>
          </a:bodyPr>
          <a:lstStyle/>
          <a:p>
            <a:r>
              <a:rPr lang="en-US" sz="4400" b="1" dirty="0"/>
              <a:t>Reading in School</a:t>
            </a:r>
          </a:p>
        </p:txBody>
      </p:sp>
      <p:sp>
        <p:nvSpPr>
          <p:cNvPr id="2" name="TextBox 1"/>
          <p:cNvSpPr txBox="1"/>
          <p:nvPr/>
        </p:nvSpPr>
        <p:spPr>
          <a:xfrm>
            <a:off x="358465" y="1030484"/>
            <a:ext cx="8071945" cy="1754326"/>
          </a:xfrm>
          <a:prstGeom prst="rect">
            <a:avLst/>
          </a:prstGeom>
          <a:noFill/>
        </p:spPr>
        <p:txBody>
          <a:bodyPr wrap="square" rtlCol="0">
            <a:spAutoFit/>
          </a:bodyPr>
          <a:lstStyle/>
          <a:p>
            <a:r>
              <a:rPr lang="en-GB" dirty="0"/>
              <a:t>Accelerated reader</a:t>
            </a:r>
          </a:p>
          <a:p>
            <a:endParaRPr lang="en-GB" dirty="0"/>
          </a:p>
          <a:p>
            <a:r>
              <a:rPr lang="en-GB" dirty="0"/>
              <a:t>Quiz termly for ZPD</a:t>
            </a:r>
          </a:p>
          <a:p>
            <a:endParaRPr lang="en-GB" dirty="0"/>
          </a:p>
          <a:p>
            <a:r>
              <a:rPr lang="en-GB" dirty="0"/>
              <a:t>The Zone of Proximal Development (ZPD) defines the readability range within which pupils should read to best develop their reading, while avoiding frustration.</a:t>
            </a:r>
          </a:p>
        </p:txBody>
      </p:sp>
      <p:pic>
        <p:nvPicPr>
          <p:cNvPr id="3" name="Picture 2"/>
          <p:cNvPicPr>
            <a:picLocks noChangeAspect="1"/>
          </p:cNvPicPr>
          <p:nvPr/>
        </p:nvPicPr>
        <p:blipFill>
          <a:blip r:embed="rId2"/>
          <a:stretch>
            <a:fillRect/>
          </a:stretch>
        </p:blipFill>
        <p:spPr>
          <a:xfrm>
            <a:off x="358465" y="2767275"/>
            <a:ext cx="8880550" cy="4011887"/>
          </a:xfrm>
          <a:prstGeom prst="rect">
            <a:avLst/>
          </a:prstGeom>
        </p:spPr>
      </p:pic>
    </p:spTree>
    <p:extLst>
      <p:ext uri="{BB962C8B-B14F-4D97-AF65-F5344CB8AC3E}">
        <p14:creationId xmlns:p14="http://schemas.microsoft.com/office/powerpoint/2010/main" val="108092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07DFDF-8C5B-2024-66F8-196FC5D8F6CF}"/>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5F8488-2F55-E6B4-CFB1-A6C733927AE6}"/>
              </a:ext>
            </a:extLst>
          </p:cNvPr>
          <p:cNvSpPr txBox="1"/>
          <p:nvPr/>
        </p:nvSpPr>
        <p:spPr>
          <a:xfrm>
            <a:off x="2892288" y="99392"/>
            <a:ext cx="4613058" cy="830997"/>
          </a:xfrm>
          <a:prstGeom prst="rect">
            <a:avLst/>
          </a:prstGeom>
          <a:noFill/>
        </p:spPr>
        <p:txBody>
          <a:bodyPr wrap="none" rtlCol="0">
            <a:spAutoFit/>
          </a:bodyPr>
          <a:lstStyle/>
          <a:p>
            <a:r>
              <a:rPr lang="en-US" sz="4800" b="1" dirty="0"/>
              <a:t>Reading At Home</a:t>
            </a:r>
          </a:p>
        </p:txBody>
      </p:sp>
      <p:pic>
        <p:nvPicPr>
          <p:cNvPr id="6" name="Picture 3" descr="A picture containing text, book, shelf&#10;&#10;Description automatically generated">
            <a:extLst>
              <a:ext uri="{FF2B5EF4-FFF2-40B4-BE49-F238E27FC236}">
                <a16:creationId xmlns:a16="http://schemas.microsoft.com/office/drawing/2014/main" id="{84F748A0-F2D7-81CA-C914-64A1196E49CB}"/>
              </a:ext>
            </a:extLst>
          </p:cNvPr>
          <p:cNvPicPr>
            <a:picLocks noChangeAspect="1"/>
          </p:cNvPicPr>
          <p:nvPr/>
        </p:nvPicPr>
        <p:blipFill>
          <a:blip r:embed="rId2"/>
          <a:stretch>
            <a:fillRect/>
          </a:stretch>
        </p:blipFill>
        <p:spPr>
          <a:xfrm>
            <a:off x="1119001" y="1187960"/>
            <a:ext cx="7723513" cy="5570648"/>
          </a:xfrm>
          <a:prstGeom prst="rect">
            <a:avLst/>
          </a:prstGeom>
        </p:spPr>
      </p:pic>
    </p:spTree>
    <p:extLst>
      <p:ext uri="{BB962C8B-B14F-4D97-AF65-F5344CB8AC3E}">
        <p14:creationId xmlns:p14="http://schemas.microsoft.com/office/powerpoint/2010/main" val="193696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5F8488-2F55-E6B4-CFB1-A6C733927AE6}"/>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atin typeface="+mj-lt"/>
                <a:ea typeface="+mj-ea"/>
                <a:cs typeface="+mj-cs"/>
              </a:rPr>
              <a:t>Completed books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0080" y="2872899"/>
            <a:ext cx="4243589" cy="332066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dirty="0"/>
              <a:t>Book changing days:</a:t>
            </a:r>
          </a:p>
          <a:p>
            <a:pPr indent="-228600">
              <a:lnSpc>
                <a:spcPct val="90000"/>
              </a:lnSpc>
              <a:spcAft>
                <a:spcPts val="600"/>
              </a:spcAft>
              <a:buFont typeface="Arial" panose="020B0604020202020204" pitchFamily="34" charset="0"/>
              <a:buChar char="•"/>
            </a:pPr>
            <a:r>
              <a:rPr lang="en-US" sz="1900" dirty="0"/>
              <a:t>Monday</a:t>
            </a:r>
            <a:endParaRPr lang="en-US" sz="1900" dirty="0">
              <a:cs typeface="Calibri"/>
            </a:endParaRPr>
          </a:p>
          <a:p>
            <a:pPr indent="-228600">
              <a:lnSpc>
                <a:spcPct val="90000"/>
              </a:lnSpc>
              <a:spcAft>
                <a:spcPts val="600"/>
              </a:spcAft>
              <a:buFont typeface="Arial" panose="020B0604020202020204" pitchFamily="34" charset="0"/>
              <a:buChar char="•"/>
            </a:pPr>
            <a:r>
              <a:rPr lang="en-US" sz="1900" dirty="0"/>
              <a:t>Wednesday</a:t>
            </a:r>
            <a:endParaRPr lang="en-US" sz="1900" dirty="0">
              <a:cs typeface="Calibri"/>
            </a:endParaRPr>
          </a:p>
          <a:p>
            <a:pPr indent="-228600">
              <a:lnSpc>
                <a:spcPct val="90000"/>
              </a:lnSpc>
              <a:spcAft>
                <a:spcPts val="600"/>
              </a:spcAft>
              <a:buFont typeface="Arial" panose="020B0604020202020204" pitchFamily="34" charset="0"/>
              <a:buChar char="•"/>
            </a:pPr>
            <a:r>
              <a:rPr lang="en-US" sz="1900" dirty="0"/>
              <a:t>Friday</a:t>
            </a:r>
            <a:endParaRPr lang="en-US" sz="1900" dirty="0">
              <a:cs typeface="Calibri"/>
            </a:endParaRPr>
          </a:p>
          <a:p>
            <a:pPr indent="-228600">
              <a:lnSpc>
                <a:spcPct val="90000"/>
              </a:lnSpc>
              <a:spcAft>
                <a:spcPts val="600"/>
              </a:spcAft>
              <a:buFont typeface="Arial" panose="020B0604020202020204" pitchFamily="34" charset="0"/>
              <a:buChar char="•"/>
            </a:pPr>
            <a:endParaRPr lang="en-US" sz="1900"/>
          </a:p>
          <a:p>
            <a:pPr>
              <a:lnSpc>
                <a:spcPct val="90000"/>
              </a:lnSpc>
              <a:spcAft>
                <a:spcPts val="600"/>
              </a:spcAft>
            </a:pPr>
            <a:r>
              <a:rPr lang="en-US" sz="1900" dirty="0"/>
              <a:t>Not their day/ not quizzed before cut-off time?</a:t>
            </a:r>
            <a:endParaRPr lang="en-US" sz="1900" dirty="0">
              <a:cs typeface="Calibri" panose="020F0502020204030204"/>
            </a:endParaRPr>
          </a:p>
          <a:p>
            <a:pPr indent="-228600">
              <a:lnSpc>
                <a:spcPct val="90000"/>
              </a:lnSpc>
              <a:spcAft>
                <a:spcPts val="600"/>
              </a:spcAft>
              <a:buFont typeface="Arial" panose="020B0604020202020204" pitchFamily="34" charset="0"/>
              <a:buChar char="•"/>
            </a:pPr>
            <a:r>
              <a:rPr lang="en-US" sz="1900" dirty="0"/>
              <a:t>Reading journal activities</a:t>
            </a:r>
            <a:endParaRPr lang="en-US" sz="1900" dirty="0">
              <a:cs typeface="Calibri"/>
            </a:endParaRPr>
          </a:p>
          <a:p>
            <a:pPr indent="-228600">
              <a:lnSpc>
                <a:spcPct val="90000"/>
              </a:lnSpc>
              <a:spcAft>
                <a:spcPts val="600"/>
              </a:spcAft>
              <a:buFont typeface="Arial" panose="020B0604020202020204" pitchFamily="34" charset="0"/>
              <a:buChar char="•"/>
            </a:pPr>
            <a:r>
              <a:rPr lang="en-US" sz="1900" dirty="0"/>
              <a:t>Read another book at home/ re-read </a:t>
            </a:r>
            <a:r>
              <a:rPr lang="en-US" sz="1900" dirty="0" err="1"/>
              <a:t>favourite</a:t>
            </a:r>
            <a:r>
              <a:rPr lang="en-US" sz="1900" dirty="0"/>
              <a:t> part</a:t>
            </a:r>
            <a:endParaRPr lang="en-US" sz="1900" dirty="0">
              <a:cs typeface="Calibri"/>
            </a:endParaRPr>
          </a:p>
        </p:txBody>
      </p:sp>
      <p:pic>
        <p:nvPicPr>
          <p:cNvPr id="7" name="Picture 6" descr="Closeup of hands holding an open book">
            <a:extLst>
              <a:ext uri="{FF2B5EF4-FFF2-40B4-BE49-F238E27FC236}">
                <a16:creationId xmlns:a16="http://schemas.microsoft.com/office/drawing/2014/main" id="{0A2B4575-8A7C-F006-60C8-DBECA54A23AC}"/>
              </a:ext>
            </a:extLst>
          </p:cNvPr>
          <p:cNvPicPr>
            <a:picLocks noChangeAspect="1"/>
          </p:cNvPicPr>
          <p:nvPr/>
        </p:nvPicPr>
        <p:blipFill rotWithShape="1">
          <a:blip r:embed="rId2"/>
          <a:srcRect l="18212" r="14880" b="-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6E07DFDF-8C5B-2024-66F8-196FC5D8F6CF}"/>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05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ABEC6-D867-F48A-D318-298031BC1383}"/>
              </a:ext>
            </a:extLst>
          </p:cNvPr>
          <p:cNvSpPr/>
          <p:nvPr/>
        </p:nvSpPr>
        <p:spPr>
          <a:xfrm>
            <a:off x="1" y="5883965"/>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D8FEB8-F25F-13E9-E6BC-5241B5AF47F6}"/>
              </a:ext>
            </a:extLst>
          </p:cNvPr>
          <p:cNvSpPr txBox="1"/>
          <p:nvPr/>
        </p:nvSpPr>
        <p:spPr>
          <a:xfrm>
            <a:off x="3791394" y="123031"/>
            <a:ext cx="4894545" cy="769441"/>
          </a:xfrm>
          <a:prstGeom prst="rect">
            <a:avLst/>
          </a:prstGeom>
          <a:noFill/>
        </p:spPr>
        <p:txBody>
          <a:bodyPr wrap="none" rtlCol="0">
            <a:spAutoFit/>
          </a:bodyPr>
          <a:lstStyle/>
          <a:p>
            <a:r>
              <a:rPr lang="en-US" sz="4400" b="1" dirty="0"/>
              <a:t>Homework in Year 4</a:t>
            </a:r>
          </a:p>
        </p:txBody>
      </p:sp>
      <p:sp>
        <p:nvSpPr>
          <p:cNvPr id="6" name="TextBox 5">
            <a:extLst>
              <a:ext uri="{FF2B5EF4-FFF2-40B4-BE49-F238E27FC236}">
                <a16:creationId xmlns:a16="http://schemas.microsoft.com/office/drawing/2014/main" id="{046F2DF1-4C72-7E44-B34F-3655B0CF43E6}"/>
              </a:ext>
            </a:extLst>
          </p:cNvPr>
          <p:cNvSpPr txBox="1"/>
          <p:nvPr/>
        </p:nvSpPr>
        <p:spPr>
          <a:xfrm>
            <a:off x="1587410" y="878095"/>
            <a:ext cx="9855840" cy="461665"/>
          </a:xfrm>
          <a:prstGeom prst="rect">
            <a:avLst/>
          </a:prstGeom>
          <a:noFill/>
        </p:spPr>
        <p:txBody>
          <a:bodyPr wrap="none" rtlCol="0">
            <a:spAutoFit/>
          </a:bodyPr>
          <a:lstStyle/>
          <a:p>
            <a:r>
              <a:rPr lang="en-US" sz="2400" dirty="0"/>
              <a:t>We want to make homework as straight forward and stress free for everyone!</a:t>
            </a:r>
          </a:p>
        </p:txBody>
      </p:sp>
      <p:sp>
        <p:nvSpPr>
          <p:cNvPr id="2" name="Rectangle 1"/>
          <p:cNvSpPr/>
          <p:nvPr/>
        </p:nvSpPr>
        <p:spPr>
          <a:xfrm>
            <a:off x="444567" y="1685680"/>
            <a:ext cx="11551879" cy="5252976"/>
          </a:xfrm>
          <a:prstGeom prst="rect">
            <a:avLst/>
          </a:prstGeom>
        </p:spPr>
        <p:txBody>
          <a:bodyPr wrap="square" lIns="91440" tIns="45720" rIns="91440" bIns="45720" anchor="t">
            <a:spAutoFit/>
          </a:bodyPr>
          <a:lstStyle/>
          <a:p>
            <a:pPr indent="457200">
              <a:lnSpc>
                <a:spcPct val="107000"/>
              </a:lnSpc>
              <a:spcAft>
                <a:spcPts val="800"/>
              </a:spcAft>
            </a:pPr>
            <a:r>
              <a:rPr lang="en-US" sz="2400" dirty="0">
                <a:latin typeface="Calibri"/>
                <a:ea typeface="Calibri" panose="020F0502020204030204" pitchFamily="34" charset="0"/>
                <a:cs typeface="Times New Roman"/>
              </a:rPr>
              <a:t>Usernames and logins will be in your child's homework diary.</a:t>
            </a:r>
          </a:p>
          <a:p>
            <a:pPr indent="457200">
              <a:lnSpc>
                <a:spcPct val="107000"/>
              </a:lnSpc>
              <a:spcAft>
                <a:spcPts val="800"/>
              </a:spcAft>
            </a:pPr>
            <a:r>
              <a:rPr lang="en-US" sz="2400" dirty="0">
                <a:latin typeface="Calibri"/>
                <a:ea typeface="Calibri" panose="020F0502020204030204" pitchFamily="34" charset="0"/>
                <a:cs typeface="Times New Roman"/>
              </a:rPr>
              <a:t>Homework is set on a Thursday and expected to be completed by the following Friday.</a:t>
            </a:r>
            <a:endParaRPr lang="en-US" sz="2400"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endParaRPr lang="en-US" sz="2400" dirty="0">
              <a:latin typeface="Calibri"/>
              <a:ea typeface="Calibri" panose="020F0502020204030204" pitchFamily="34" charset="0"/>
              <a:cs typeface="Times New Roman"/>
            </a:endParaRPr>
          </a:p>
          <a:p>
            <a:pPr indent="457200">
              <a:lnSpc>
                <a:spcPct val="107000"/>
              </a:lnSpc>
              <a:spcAft>
                <a:spcPts val="800"/>
              </a:spcAft>
            </a:pPr>
            <a:r>
              <a:rPr lang="en-US" sz="2400" dirty="0">
                <a:latin typeface="Calibri"/>
                <a:ea typeface="Calibri" panose="020F0502020204030204" pitchFamily="34" charset="0"/>
                <a:cs typeface="Times New Roman"/>
              </a:rPr>
              <a:t>In year 4, this looks like...</a:t>
            </a:r>
            <a:endParaRPr lang="en-US" sz="2400"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Calibri"/>
                <a:ea typeface="Calibri" panose="020F0502020204030204" pitchFamily="34" charset="0"/>
                <a:cs typeface="Times New Roman"/>
              </a:rPr>
              <a:t>Freckle or </a:t>
            </a:r>
            <a:r>
              <a:rPr lang="en-US" sz="2400" dirty="0" err="1">
                <a:latin typeface="Calibri"/>
                <a:ea typeface="Calibri" panose="020F0502020204030204" pitchFamily="34" charset="0"/>
                <a:cs typeface="Times New Roman"/>
              </a:rPr>
              <a:t>MyMaths</a:t>
            </a:r>
            <a:r>
              <a:rPr lang="en-US" sz="2400" dirty="0">
                <a:latin typeface="Calibri"/>
                <a:ea typeface="Calibri" panose="020F0502020204030204" pitchFamily="34" charset="0"/>
                <a:cs typeface="Times New Roman"/>
              </a:rPr>
              <a:t> task (min 1, max 2) </a:t>
            </a:r>
            <a:endParaRPr lang="en-US" sz="2400"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Calibri"/>
                <a:cs typeface="Calibri"/>
              </a:rPr>
              <a:t>Accessing </a:t>
            </a:r>
            <a:r>
              <a:rPr lang="en-US" sz="2400" dirty="0" err="1">
                <a:latin typeface="Calibri"/>
                <a:cs typeface="Calibri"/>
              </a:rPr>
              <a:t>TTRockstars</a:t>
            </a:r>
            <a:r>
              <a:rPr lang="en-US" sz="2400" dirty="0">
                <a:latin typeface="Calibri"/>
                <a:cs typeface="Calibri"/>
              </a:rPr>
              <a:t> at least 3 times a week at home.</a:t>
            </a:r>
          </a:p>
          <a:p>
            <a:pPr indent="457200">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Calibri"/>
                <a:ea typeface="Calibri" panose="020F0502020204030204" pitchFamily="34" charset="0"/>
                <a:cs typeface="Times New Roman"/>
              </a:rPr>
              <a:t>This is in addition to reading daily, ideally to an adult at home for 15 minutes </a:t>
            </a:r>
          </a:p>
          <a:p>
            <a:pPr indent="457200">
              <a:lnSpc>
                <a:spcPct val="107000"/>
              </a:lnSpc>
              <a:spcAft>
                <a:spcPts val="800"/>
              </a:spcAft>
            </a:pPr>
            <a:endParaRPr lang="en-US" sz="2000" dirty="0">
              <a:cs typeface="Times New Roman"/>
            </a:endParaRPr>
          </a:p>
          <a:p>
            <a:pPr indent="457200">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65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834C4-A5D2-B35D-923F-263E895D971B}"/>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30E79B-5B50-E751-2267-5139A95A61C6}"/>
              </a:ext>
            </a:extLst>
          </p:cNvPr>
          <p:cNvSpPr txBox="1"/>
          <p:nvPr/>
        </p:nvSpPr>
        <p:spPr>
          <a:xfrm>
            <a:off x="2991678" y="974034"/>
            <a:ext cx="6760056" cy="646331"/>
          </a:xfrm>
          <a:prstGeom prst="rect">
            <a:avLst/>
          </a:prstGeom>
          <a:noFill/>
        </p:spPr>
        <p:txBody>
          <a:bodyPr wrap="none" rtlCol="0">
            <a:spAutoFit/>
          </a:bodyPr>
          <a:lstStyle/>
          <a:p>
            <a:r>
              <a:rPr lang="en-US" sz="3600" dirty="0"/>
              <a:t>Communicating with class teachers</a:t>
            </a:r>
          </a:p>
        </p:txBody>
      </p:sp>
      <p:sp>
        <p:nvSpPr>
          <p:cNvPr id="2" name="TextBox 1">
            <a:extLst>
              <a:ext uri="{FF2B5EF4-FFF2-40B4-BE49-F238E27FC236}">
                <a16:creationId xmlns:a16="http://schemas.microsoft.com/office/drawing/2014/main" id="{52D0A44B-5FB3-2FD0-8423-FFB0E1D597D1}"/>
              </a:ext>
            </a:extLst>
          </p:cNvPr>
          <p:cNvSpPr txBox="1"/>
          <p:nvPr/>
        </p:nvSpPr>
        <p:spPr>
          <a:xfrm>
            <a:off x="742950" y="2000250"/>
            <a:ext cx="1047750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Any day-to-day messages:</a:t>
            </a:r>
            <a:endParaRPr lang="en-US" dirty="0"/>
          </a:p>
          <a:p>
            <a:r>
              <a:rPr lang="en-US" sz="2800" dirty="0">
                <a:cs typeface="Calibri"/>
              </a:rPr>
              <a:t>- Staff member on door duty in the morning</a:t>
            </a:r>
            <a:endParaRPr lang="en-US">
              <a:cs typeface="Calibri"/>
            </a:endParaRPr>
          </a:p>
          <a:p>
            <a:r>
              <a:rPr lang="en-US" sz="2800" dirty="0">
                <a:cs typeface="Calibri"/>
              </a:rPr>
              <a:t>- End of day</a:t>
            </a:r>
          </a:p>
          <a:p>
            <a:endParaRPr lang="en-US" sz="2800" dirty="0">
              <a:cs typeface="Calibri"/>
            </a:endParaRPr>
          </a:p>
          <a:p>
            <a:r>
              <a:rPr lang="en-US" sz="2800" dirty="0">
                <a:cs typeface="Calibri"/>
              </a:rPr>
              <a:t>Private/ lengthier conversations:</a:t>
            </a:r>
          </a:p>
          <a:p>
            <a:r>
              <a:rPr lang="en-US" sz="2800" dirty="0">
                <a:cs typeface="Calibri"/>
              </a:rPr>
              <a:t>- Please contact office for an appointment</a:t>
            </a:r>
          </a:p>
          <a:p>
            <a:endParaRPr lang="en-US" sz="2800" dirty="0">
              <a:cs typeface="Calibri"/>
            </a:endParaRPr>
          </a:p>
          <a:p>
            <a:endParaRPr lang="en-US" sz="2800" dirty="0">
              <a:cs typeface="Calibri"/>
            </a:endParaRPr>
          </a:p>
          <a:p>
            <a:endParaRPr lang="en-US" dirty="0">
              <a:cs typeface="Calibri"/>
            </a:endParaRPr>
          </a:p>
        </p:txBody>
      </p:sp>
    </p:spTree>
    <p:extLst>
      <p:ext uri="{BB962C8B-B14F-4D97-AF65-F5344CB8AC3E}">
        <p14:creationId xmlns:p14="http://schemas.microsoft.com/office/powerpoint/2010/main" val="307452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E26D0114316A46AC0AAC6392A3AC83" ma:contentTypeVersion="14" ma:contentTypeDescription="Create a new document." ma:contentTypeScope="" ma:versionID="26b0ac7cc373904dd913112fe07428e3">
  <xsd:schema xmlns:xsd="http://www.w3.org/2001/XMLSchema" xmlns:xs="http://www.w3.org/2001/XMLSchema" xmlns:p="http://schemas.microsoft.com/office/2006/metadata/properties" xmlns:ns3="0143e591-165c-412f-a785-fb45abd0392a" xmlns:ns4="3ca89b7a-6cd9-4fe8-b790-dae05515e99e" targetNamespace="http://schemas.microsoft.com/office/2006/metadata/properties" ma:root="true" ma:fieldsID="95cbbcbbe0adfcb2237ffc096abf773a" ns3:_="" ns4:_="">
    <xsd:import namespace="0143e591-165c-412f-a785-fb45abd0392a"/>
    <xsd:import namespace="3ca89b7a-6cd9-4fe8-b790-dae05515e9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3e591-165c-412f-a785-fb45abd03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a89b7a-6cd9-4fe8-b790-dae05515e9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B6FD6-E119-4C04-87CD-2032B3E8B2CA}">
  <ds:schemaRefs>
    <ds:schemaRef ds:uri="3ca89b7a-6cd9-4fe8-b790-dae05515e9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143e591-165c-412f-a785-fb45abd0392a"/>
    <ds:schemaRef ds:uri="http://www.w3.org/XML/1998/namespace"/>
    <ds:schemaRef ds:uri="http://purl.org/dc/dcmitype/"/>
  </ds:schemaRefs>
</ds:datastoreItem>
</file>

<file path=customXml/itemProps2.xml><?xml version="1.0" encoding="utf-8"?>
<ds:datastoreItem xmlns:ds="http://schemas.openxmlformats.org/officeDocument/2006/customXml" ds:itemID="{830B0DB6-6174-4714-AF80-863D9003C379}">
  <ds:schemaRefs>
    <ds:schemaRef ds:uri="http://schemas.microsoft.com/sharepoint/v3/contenttype/forms"/>
  </ds:schemaRefs>
</ds:datastoreItem>
</file>

<file path=customXml/itemProps3.xml><?xml version="1.0" encoding="utf-8"?>
<ds:datastoreItem xmlns:ds="http://schemas.openxmlformats.org/officeDocument/2006/customXml" ds:itemID="{9F4A830D-049A-4D51-BF8B-D12CCD87F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43e591-165c-412f-a785-fb45abd0392a"/>
    <ds:schemaRef ds:uri="3ca89b7a-6cd9-4fe8-b790-dae05515e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TotalTime>
  <Words>931</Words>
  <Application>Microsoft Office PowerPoint</Application>
  <PresentationFormat>Widescreen</PresentationFormat>
  <Paragraphs>113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Office Theme</vt:lpstr>
      <vt:lpstr>PowerPoint Presentation</vt:lpstr>
      <vt:lpstr>Pupil, family and teacher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Pritchard , Thomas (T0077677)</dc:creator>
  <cp:lastModifiedBy>6055, head</cp:lastModifiedBy>
  <cp:revision>141</cp:revision>
  <dcterms:created xsi:type="dcterms:W3CDTF">2022-09-04T13:03:29Z</dcterms:created>
  <dcterms:modified xsi:type="dcterms:W3CDTF">2022-09-23T14:41:06Z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0x010100CFE26D0114316A46AC0AAC6392A3AC83</vt:lpwstr>
  </property>
</Properties>
</file>