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61" r:id="rId2"/>
    <p:sldId id="259" r:id="rId3"/>
    <p:sldId id="260" r:id="rId4"/>
    <p:sldId id="274" r:id="rId5"/>
    <p:sldId id="275" r:id="rId6"/>
    <p:sldId id="271" r:id="rId7"/>
    <p:sldId id="262" r:id="rId8"/>
    <p:sldId id="263" r:id="rId9"/>
    <p:sldId id="265" r:id="rId10"/>
    <p:sldId id="276" r:id="rId11"/>
    <p:sldId id="266" r:id="rId12"/>
    <p:sldId id="268" r:id="rId13"/>
    <p:sldId id="264" r:id="rId14"/>
    <p:sldId id="269" r:id="rId15"/>
    <p:sldId id="270" r:id="rId16"/>
    <p:sldId id="273"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AF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327"/>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54F3-0982-78FE-6A71-83CE9AC6C5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90FC5E-B59B-D288-97D9-E7C236CF8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B72927C-5CDC-04FF-D6FD-28E3276FA923}"/>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BFDB1941-E3C6-502D-CB27-721E6B69C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F53EF-E3EF-58BD-550D-07AF03A5D30D}"/>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05250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5FEE-1242-6C3C-81BC-C4E1F544E7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D07C92-7034-E6F8-3F30-3D4EAFC035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918F02-A23D-2D91-62B3-6930902C956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6DE81CBA-2FAF-C1C2-13C6-D07ADD01E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34D00-E87F-0E8A-1511-F71171D4A67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2014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B6A2-1A74-02D6-5435-B9F533CE1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C8C2A85-F538-FAC0-4F43-2CB83AC1E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9B7AB-4114-76F7-224D-9B3BDB2E014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2678B2A5-6960-C343-89A2-63B4A7FBB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D8E93-EA02-CC4D-A5E7-D26991FA665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0831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2BCE-4C98-AFFD-7E8D-1868D8AA75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B7633-AA4B-DBD0-120A-47A99F026C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C85264-33B5-C298-7695-AA2479F7C0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90E9BD-14C9-33F0-1E79-86A8E36168D1}"/>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9F008BD1-2EB3-08BA-A846-A593A60A4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CDBD3-F9EF-7AD7-9052-5E74BD06EA6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4515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4107-A33D-88D3-3C57-4A1192E792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4B094E-EE60-9041-3ECB-A557793B6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D904AC-FA79-8F6A-57AD-369254447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9C1A80-243B-BC93-F617-A6AE755B5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F93D43-E208-2AF0-82A7-2E0A9E079F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16A5A2-52F7-5463-B287-CEC418EA1B7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8" name="Footer Placeholder 7">
            <a:extLst>
              <a:ext uri="{FF2B5EF4-FFF2-40B4-BE49-F238E27FC236}">
                <a16:creationId xmlns:a16="http://schemas.microsoft.com/office/drawing/2014/main" id="{865BF99D-B514-A5E2-2864-1AED2B02C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09051-D119-4930-4E6B-7D7ACAF91298}"/>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40929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978-61B7-F095-1B2F-EF0204C706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0933AE-AD68-1F5E-FFBB-4454F5165BB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4" name="Footer Placeholder 3">
            <a:extLst>
              <a:ext uri="{FF2B5EF4-FFF2-40B4-BE49-F238E27FC236}">
                <a16:creationId xmlns:a16="http://schemas.microsoft.com/office/drawing/2014/main" id="{E5D1B04F-4276-C977-9BB4-D14FF4688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74C6F-1C3B-EE86-C90E-A1146ACF32E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3455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7E187-2E5D-FCA3-8A7B-8EB3CD243998}"/>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3" name="Footer Placeholder 2">
            <a:extLst>
              <a:ext uri="{FF2B5EF4-FFF2-40B4-BE49-F238E27FC236}">
                <a16:creationId xmlns:a16="http://schemas.microsoft.com/office/drawing/2014/main" id="{6BFEB1A8-0E30-31CB-11B5-841C7FC0BB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6B4B7-5A1C-06B7-D0A7-C8D78244A7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72631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1245-7F55-7AB4-53E3-6FA2C5EB57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6A3CAD6-9706-3099-15ED-1BE2E32C7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491CFC8-CCAE-7060-2A04-D64194619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186B96-172F-65DC-9194-BB164EFF2B2D}"/>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EB12EAD1-DC85-266F-B504-69BF3DB3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BDA25-D308-1ADE-E6F0-894DA8F627D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530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1743-301F-C862-E46D-04C5BE923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1E7C068-67D7-A45F-A38D-9CFCEFF6A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0A3BF-7847-3251-F3B1-953B1AA56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55B3F8-49BC-9F72-A043-980BF30B1FE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8B84E48B-1FBB-FADD-DC01-4E858D5DB8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28398-96B6-A32C-061D-D0D4386C1046}"/>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06793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B4A1-E66A-46E2-5896-2148711CFB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E124B1-0A51-69AC-530E-E84A2E702D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B40260-D877-B285-A53A-F190124FFF9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526614F1-FB4F-9B72-B877-396381369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C4372-401C-27F4-DE71-F40F2E71135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91915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96FB8-9C5C-8EEE-025B-39E514DF3F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570392-5B9B-B87B-B1F3-7D1BC8ABD0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F0D5C2-48FE-A8BC-DA80-D1546B19AF6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491E0509-165B-B0C9-64E4-93EE09D0F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5FC45-7048-B174-31BF-881D4657AEFA}"/>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24014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3F962-A5FA-200B-FC7C-90380878E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70019-809D-C0BC-DD33-401F3CE91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050EFE-DDE7-E8D6-473F-3E8050C8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D3EEA13B-5A93-06FC-C68D-AD4F8A97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E9FFD-1657-FFE9-1699-F963B6C04A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64801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0"/>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latin typeface="+mn-lt"/>
                <a:ea typeface="Cambria"/>
                <a:cs typeface="Calibri Light"/>
              </a:rPr>
              <a:t>Meet The Teacher Session</a:t>
            </a:r>
            <a:endParaRPr lang="en-US" sz="4800" b="1" u="sng" dirty="0">
              <a:latin typeface="+mn-lt"/>
              <a:ea typeface="Cambria"/>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136662" y="2801289"/>
            <a:ext cx="5232172" cy="2993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ea typeface="Cambria"/>
                <a:cs typeface="Calibri"/>
              </a:rPr>
              <a:t>Welcome to Ash Class Year 5</a:t>
            </a:r>
            <a:br>
              <a:rPr lang="en-US" sz="3200" dirty="0">
                <a:cs typeface="Calibri"/>
              </a:rPr>
            </a:br>
            <a:endParaRPr lang="en-US" sz="3200" dirty="0">
              <a:cs typeface="Calibri"/>
            </a:endParaRPr>
          </a:p>
          <a:p>
            <a:pPr marL="0" indent="0">
              <a:buNone/>
            </a:pPr>
            <a:r>
              <a:rPr lang="en-US" sz="3200" dirty="0">
                <a:cs typeface="Calibri"/>
              </a:rPr>
              <a:t>Class Teacher: Miss Kuczera</a:t>
            </a:r>
          </a:p>
          <a:p>
            <a:pPr marL="0" indent="0">
              <a:buNone/>
            </a:pPr>
            <a:r>
              <a:rPr lang="en-US" sz="3200" dirty="0">
                <a:ea typeface="Cambria"/>
                <a:cs typeface="Calibri"/>
              </a:rPr>
              <a:t>Supported by:</a:t>
            </a:r>
          </a:p>
          <a:p>
            <a:pPr marL="0" indent="0">
              <a:buNone/>
            </a:pPr>
            <a:r>
              <a:rPr lang="en-US" sz="3200" dirty="0" err="1">
                <a:ea typeface="Cambria"/>
                <a:cs typeface="Calibri"/>
              </a:rPr>
              <a:t>Mrs</a:t>
            </a:r>
            <a:r>
              <a:rPr lang="en-US" sz="3200" dirty="0">
                <a:ea typeface="Cambria"/>
                <a:cs typeface="Calibri"/>
              </a:rPr>
              <a:t> Iqbal and Miss Vade</a:t>
            </a:r>
          </a:p>
        </p:txBody>
      </p:sp>
      <p:pic>
        <p:nvPicPr>
          <p:cNvPr id="8"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516777"/>
            <a:ext cx="6236208" cy="3660185"/>
          </a:xfrm>
          <a:prstGeom prst="rect">
            <a:avLst/>
          </a:prstGeom>
        </p:spPr>
      </p:pic>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all 3 work well together. </a:t>
            </a:r>
          </a:p>
          <a:p>
            <a:pPr marL="0" indent="0">
              <a:buNone/>
            </a:pPr>
            <a:endParaRPr lang="en-US" sz="2200" dirty="0">
              <a:latin typeface="Cambria"/>
              <a:ea typeface="Cambria"/>
              <a:cs typeface="Calibri"/>
            </a:endParaRPr>
          </a:p>
        </p:txBody>
      </p:sp>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38153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ysClr val="windowText" lastClr="000000"/>
                </a:solidFill>
              </a:rPr>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703610" y="402001"/>
            <a:ext cx="8100060" cy="6496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can arrive from 8:35am doors locked at 8:55am. During this time children have the opportunity to practice and consolidate skills.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9">
            <a:extLst>
              <a:ext uri="{FF2B5EF4-FFF2-40B4-BE49-F238E27FC236}">
                <a16:creationId xmlns:a16="http://schemas.microsoft.com/office/drawing/2014/main" id="{FA8356B8-D8A3-8D7A-9D5D-B8FDAB2F8841}"/>
              </a:ext>
            </a:extLst>
          </p:cNvPr>
          <p:cNvSpPr txBox="1"/>
          <p:nvPr/>
        </p:nvSpPr>
        <p:spPr>
          <a:xfrm>
            <a:off x="2703610" y="1264222"/>
            <a:ext cx="9451975" cy="928370"/>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who are late and arrive after 8:55am or after miss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up to</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 minutes of learning each day – equating to an hour lost over the course of a week and 37 hours lost in a year.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unctuality is important at </a:t>
            </a:r>
            <a:r>
              <a:rPr lang="en-US"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Kennington</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703610" y="2551160"/>
            <a:ext cx="6459855" cy="370205"/>
          </a:xfrm>
          <a:prstGeom prst="rect">
            <a:avLst/>
          </a:prstGeom>
          <a:noFill/>
        </p:spPr>
        <p:txBody>
          <a:bodyPr wrap="square">
            <a:spAutoFit/>
          </a:bodyPr>
          <a:lstStyle/>
          <a:p>
            <a:r>
              <a:rPr lang="en-US" sz="1800" kern="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Formal teaching starts at 8:50.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703610" y="3284708"/>
            <a:ext cx="9004300" cy="646331"/>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 is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currently on Tuesdays and Wednesdays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Please ensure children come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to school in their PE kits on these days.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13">
            <a:extLst>
              <a:ext uri="{FF2B5EF4-FFF2-40B4-BE49-F238E27FC236}">
                <a16:creationId xmlns:a16="http://schemas.microsoft.com/office/drawing/2014/main" id="{C0AD813D-1545-E6A4-4AFC-960A20D7D8BE}"/>
              </a:ext>
            </a:extLst>
          </p:cNvPr>
          <p:cNvSpPr txBox="1"/>
          <p:nvPr/>
        </p:nvSpPr>
        <p:spPr>
          <a:xfrm>
            <a:off x="2703610" y="4295204"/>
            <a:ext cx="8338820" cy="646331"/>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Water bottles and healthy snacks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Water bottles must be small, plastic bottles which have a sports cap to prevent spillages in class.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703610" y="5129593"/>
            <a:ext cx="8100060" cy="928370"/>
          </a:xfrm>
          <a:prstGeom prst="rect">
            <a:avLst/>
          </a:prstGeom>
          <a:noFill/>
        </p:spPr>
        <p:txBody>
          <a:bodyPr wrap="square">
            <a:spAutoFit/>
          </a:bodyPr>
          <a:lstStyle/>
          <a:p>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nd of day collection. Please wait on the junior playground . At the end of the day, we often have great things to tell our families so please feel relaxed if we call you over! It's more often than not to celebrate success! School finishes at 3:20pm</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543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134209" cy="769441"/>
          </a:xfrm>
          <a:prstGeom prst="rect">
            <a:avLst/>
          </a:prstGeom>
          <a:noFill/>
        </p:spPr>
        <p:txBody>
          <a:bodyPr wrap="none" rtlCol="0">
            <a:spAutoFit/>
          </a:bodyPr>
          <a:lstStyle/>
          <a:p>
            <a:r>
              <a:rPr lang="en-US" sz="4400" b="1" dirty="0"/>
              <a:t>Reading Journals</a:t>
            </a:r>
          </a:p>
        </p:txBody>
      </p:sp>
      <p:sp>
        <p:nvSpPr>
          <p:cNvPr id="3" name="TextBox 2"/>
          <p:cNvSpPr txBox="1"/>
          <p:nvPr/>
        </p:nvSpPr>
        <p:spPr>
          <a:xfrm>
            <a:off x="464040" y="1181907"/>
            <a:ext cx="9200820" cy="5909310"/>
          </a:xfrm>
          <a:prstGeom prst="rect">
            <a:avLst/>
          </a:prstGeom>
          <a:noFill/>
        </p:spPr>
        <p:txBody>
          <a:bodyPr wrap="square" rtlCol="0">
            <a:spAutoFit/>
          </a:bodyPr>
          <a:lstStyle/>
          <a:p>
            <a:r>
              <a:rPr lang="en-GB" dirty="0"/>
              <a:t>As we are a school that promotes reading for pleasure.  Instead of reading diaries, each child will have their own reading journal.   Each reading journal will contain:</a:t>
            </a:r>
          </a:p>
          <a:p>
            <a:pPr marL="285750" indent="-285750">
              <a:buFont typeface="Arial" panose="020B0604020202020204" pitchFamily="34" charset="0"/>
              <a:buChar char="•"/>
            </a:pPr>
            <a:r>
              <a:rPr lang="en-GB" dirty="0"/>
              <a:t>A question prompt sheet to help children respond to their reading book</a:t>
            </a:r>
          </a:p>
          <a:p>
            <a:pPr marL="285750" indent="-285750">
              <a:buFont typeface="Arial" panose="020B0604020202020204" pitchFamily="34" charset="0"/>
              <a:buChar char="•"/>
            </a:pPr>
            <a:r>
              <a:rPr lang="en-GB" dirty="0"/>
              <a:t>A list of a variety of activities that the children can choose to complete in their reading journal</a:t>
            </a:r>
          </a:p>
          <a:p>
            <a:pPr marL="285750" indent="-285750">
              <a:buFont typeface="Arial" panose="020B0604020202020204" pitchFamily="34" charset="0"/>
              <a:buChar char="•"/>
            </a:pPr>
            <a:r>
              <a:rPr lang="en-GB" dirty="0"/>
              <a:t>A reading tracker</a:t>
            </a:r>
          </a:p>
          <a:p>
            <a:pPr marL="285750" indent="-285750">
              <a:buFont typeface="Arial" panose="020B0604020202020204" pitchFamily="34" charset="0"/>
              <a:buChar char="•"/>
            </a:pPr>
            <a:r>
              <a:rPr lang="en-GB" dirty="0"/>
              <a:t>A book review template</a:t>
            </a:r>
          </a:p>
          <a:p>
            <a:pPr marL="285750" indent="-285750">
              <a:buFont typeface="Arial" panose="020B0604020202020204" pitchFamily="34" charset="0"/>
              <a:buChar char="•"/>
            </a:pPr>
            <a:r>
              <a:rPr lang="en-GB" dirty="0"/>
              <a:t>A reading book log to record their quiz scores</a:t>
            </a:r>
          </a:p>
          <a:p>
            <a:pPr marL="285750" indent="-285750">
              <a:buFont typeface="Arial" panose="020B0604020202020204" pitchFamily="34" charset="0"/>
              <a:buChar char="•"/>
            </a:pPr>
            <a:endParaRPr lang="en-GB" dirty="0"/>
          </a:p>
          <a:p>
            <a:r>
              <a:rPr lang="en-GB" dirty="0"/>
              <a:t>Reading journals allow our children to respond to a variety of texts in different ways.​</a:t>
            </a:r>
          </a:p>
          <a:p>
            <a:r>
              <a:rPr lang="en-GB" dirty="0"/>
              <a:t>They provide space for reflection and evaluation as well as speculation and exploration of ideas, giving teachers valuable insight to their thinking and comprehension skills as they engage with text. Children will develop their reading skills through this approach as well as their ability to discuss and share recommendations, something which we value highly at Kennington.</a:t>
            </a:r>
          </a:p>
          <a:p>
            <a:endParaRPr lang="en-GB" dirty="0"/>
          </a:p>
          <a:p>
            <a:r>
              <a:rPr lang="en-GB" dirty="0"/>
              <a:t>We don’t expect the children to complete a large journal entry for ​ every single piece of reading they do. If they are short of time or​ the book hasn’t inspired them, they can just log the book as read.​  We will provide children with an opportunity to use their journals in our Accelerated Reader time as well as in our Book Club sessions.  Entries into our journals will be shared weekly within our classes as well as in assemblies.</a:t>
            </a:r>
          </a:p>
          <a:p>
            <a:r>
              <a:rPr lang="en-GB" dirty="0"/>
              <a:t> </a:t>
            </a:r>
          </a:p>
          <a:p>
            <a:endParaRPr lang="en-GB" dirty="0"/>
          </a:p>
        </p:txBody>
      </p:sp>
    </p:spTree>
    <p:extLst>
      <p:ext uri="{BB962C8B-B14F-4D97-AF65-F5344CB8AC3E}">
        <p14:creationId xmlns:p14="http://schemas.microsoft.com/office/powerpoint/2010/main" val="1209419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4E56-8353-550D-6A9E-D06F8603FAD8}"/>
              </a:ext>
            </a:extLst>
          </p:cNvPr>
          <p:cNvSpPr>
            <a:spLocks noGrp="1"/>
          </p:cNvSpPr>
          <p:nvPr>
            <p:ph type="title"/>
          </p:nvPr>
        </p:nvSpPr>
        <p:spPr/>
        <p:txBody>
          <a:bodyPr/>
          <a:lstStyle/>
          <a:p>
            <a:pPr algn="ctr"/>
            <a:r>
              <a:rPr lang="en-GB" b="1" dirty="0"/>
              <a:t>Examples of Reading Journals</a:t>
            </a:r>
          </a:p>
        </p:txBody>
      </p:sp>
      <p:sp>
        <p:nvSpPr>
          <p:cNvPr id="3" name="Content Placeholder 2">
            <a:extLst>
              <a:ext uri="{FF2B5EF4-FFF2-40B4-BE49-F238E27FC236}">
                <a16:creationId xmlns:a16="http://schemas.microsoft.com/office/drawing/2014/main" id="{9F9F7F36-48DC-17F4-43EB-81E58C2578C2}"/>
              </a:ext>
            </a:extLst>
          </p:cNvPr>
          <p:cNvSpPr>
            <a:spLocks noGrp="1"/>
          </p:cNvSpPr>
          <p:nvPr>
            <p:ph idx="1"/>
          </p:nvPr>
        </p:nvSpPr>
        <p:spPr/>
        <p:txBody>
          <a:bodyPr/>
          <a:lstStyle/>
          <a:p>
            <a:endParaRPr lang="en-GB"/>
          </a:p>
        </p:txBody>
      </p:sp>
      <p:pic>
        <p:nvPicPr>
          <p:cNvPr id="2050" name="Picture 2" descr="Image">
            <a:extLst>
              <a:ext uri="{FF2B5EF4-FFF2-40B4-BE49-F238E27FC236}">
                <a16:creationId xmlns:a16="http://schemas.microsoft.com/office/drawing/2014/main" id="{BC2FC152-182F-D04D-CA97-9FEAF7112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522" y="1531144"/>
            <a:ext cx="3705225" cy="4940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3CFAEF53-784D-79A5-B4E5-E647F8D43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7304" y="1531144"/>
            <a:ext cx="3875484" cy="5167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a:extLst>
              <a:ext uri="{FF2B5EF4-FFF2-40B4-BE49-F238E27FC236}">
                <a16:creationId xmlns:a16="http://schemas.microsoft.com/office/drawing/2014/main" id="{39E247E7-AC66-2194-8EA6-F1E2363DFB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2045" y="1531144"/>
            <a:ext cx="3815655" cy="508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42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313745" cy="769441"/>
          </a:xfrm>
          <a:prstGeom prst="rect">
            <a:avLst/>
          </a:prstGeom>
          <a:noFill/>
        </p:spPr>
        <p:txBody>
          <a:bodyPr wrap="none" rtlCol="0">
            <a:spAutoFit/>
          </a:bodyPr>
          <a:lstStyle/>
          <a:p>
            <a:r>
              <a:rPr lang="en-US" sz="4400" b="1" dirty="0"/>
              <a:t>Reading in School</a:t>
            </a:r>
          </a:p>
        </p:txBody>
      </p:sp>
      <p:sp>
        <p:nvSpPr>
          <p:cNvPr id="3" name="TextBox 2"/>
          <p:cNvSpPr txBox="1"/>
          <p:nvPr/>
        </p:nvSpPr>
        <p:spPr>
          <a:xfrm>
            <a:off x="84413" y="1024215"/>
            <a:ext cx="9428703" cy="5909310"/>
          </a:xfrm>
          <a:prstGeom prst="rect">
            <a:avLst/>
          </a:prstGeom>
          <a:noFill/>
        </p:spPr>
        <p:txBody>
          <a:bodyPr wrap="square" rtlCol="0">
            <a:spAutoFit/>
          </a:bodyPr>
          <a:lstStyle/>
          <a:p>
            <a:r>
              <a:rPr lang="en-GB" dirty="0"/>
              <a:t>In Year 5 children have access to a wide variety of quality books from our classroom library, as well as </a:t>
            </a:r>
            <a:r>
              <a:rPr lang="en-GB" dirty="0" err="1"/>
              <a:t>Booktopia</a:t>
            </a:r>
            <a:r>
              <a:rPr lang="en-GB" dirty="0"/>
              <a:t> (in the corridor).</a:t>
            </a:r>
          </a:p>
          <a:p>
            <a:endParaRPr lang="en-GB" dirty="0"/>
          </a:p>
          <a:p>
            <a:r>
              <a:rPr lang="en-GB" dirty="0"/>
              <a:t>Children choose their reading books based on their ZPD which is a range of books determined by their reading Star Assessment each half term. </a:t>
            </a:r>
          </a:p>
          <a:p>
            <a:endParaRPr lang="en-GB" dirty="0"/>
          </a:p>
          <a:p>
            <a:r>
              <a:rPr lang="en-GB" dirty="0"/>
              <a:t>Once a child has finished their reading book, they will quiz on Accelerated Reader. This helps to determine their understanding of the text. As a parent, you can see your child’s progress with their quiz scores at home by using Renaissance Home Connect.</a:t>
            </a:r>
            <a:r>
              <a:rPr lang="en-GB" b="1" dirty="0"/>
              <a:t> </a:t>
            </a:r>
            <a:endParaRPr lang="en-GB" dirty="0"/>
          </a:p>
          <a:p>
            <a:endParaRPr lang="en-GB" dirty="0"/>
          </a:p>
          <a:p>
            <a:r>
              <a:rPr lang="en-GB" dirty="0"/>
              <a:t>If children have completed their reading book but it is not their day to change it, they have activities they can complete in their reading journal. Each task should take around 20 minutes to complete.</a:t>
            </a:r>
          </a:p>
          <a:p>
            <a:endParaRPr lang="en-GB" dirty="0"/>
          </a:p>
          <a:p>
            <a:r>
              <a:rPr lang="en-GB" dirty="0"/>
              <a:t>In class, all children read regularly with an adult in school, in </a:t>
            </a:r>
          </a:p>
          <a:p>
            <a:r>
              <a:rPr lang="en-GB" dirty="0"/>
              <a:t>addition to whole class guided reading sessions.</a:t>
            </a:r>
          </a:p>
          <a:p>
            <a:endParaRPr lang="en-GB" dirty="0"/>
          </a:p>
          <a:p>
            <a:r>
              <a:rPr lang="en-GB" dirty="0"/>
              <a:t>Please support your child through regular reading at home and discussing the text as they read. This helps develop a greater set of comprehension skills and also allows them to develop ideas for writing.  It is also beneficial for your child to see their parents as readers.</a:t>
            </a:r>
          </a:p>
          <a:p>
            <a:endParaRPr lang="en-GB" dirty="0"/>
          </a:p>
        </p:txBody>
      </p:sp>
      <p:pic>
        <p:nvPicPr>
          <p:cNvPr id="8" name="Picture 7"/>
          <p:cNvPicPr>
            <a:picLocks noChangeAspect="1"/>
          </p:cNvPicPr>
          <p:nvPr/>
        </p:nvPicPr>
        <p:blipFill>
          <a:blip r:embed="rId2"/>
          <a:stretch>
            <a:fillRect/>
          </a:stretch>
        </p:blipFill>
        <p:spPr>
          <a:xfrm>
            <a:off x="9269127" y="4978081"/>
            <a:ext cx="2922873" cy="1794091"/>
          </a:xfrm>
          <a:prstGeom prst="rect">
            <a:avLst/>
          </a:prstGeom>
        </p:spPr>
      </p:pic>
    </p:spTree>
    <p:extLst>
      <p:ext uri="{BB962C8B-B14F-4D97-AF65-F5344CB8AC3E}">
        <p14:creationId xmlns:p14="http://schemas.microsoft.com/office/powerpoint/2010/main" val="108092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3791394" y="123031"/>
            <a:ext cx="5022785" cy="769441"/>
          </a:xfrm>
          <a:prstGeom prst="rect">
            <a:avLst/>
          </a:prstGeom>
          <a:noFill/>
        </p:spPr>
        <p:txBody>
          <a:bodyPr wrap="none" rtlCol="0">
            <a:spAutoFit/>
          </a:bodyPr>
          <a:lstStyle/>
          <a:p>
            <a:r>
              <a:rPr lang="en-US" sz="4400" b="1" dirty="0"/>
              <a:t>Homework in Year 5 </a:t>
            </a:r>
          </a:p>
        </p:txBody>
      </p:sp>
      <p:sp>
        <p:nvSpPr>
          <p:cNvPr id="6" name="TextBox 5">
            <a:extLst>
              <a:ext uri="{FF2B5EF4-FFF2-40B4-BE49-F238E27FC236}">
                <a16:creationId xmlns:a16="http://schemas.microsoft.com/office/drawing/2014/main" id="{046F2DF1-4C72-7E44-B34F-3655B0CF43E6}"/>
              </a:ext>
            </a:extLst>
          </p:cNvPr>
          <p:cNvSpPr txBox="1"/>
          <p:nvPr/>
        </p:nvSpPr>
        <p:spPr>
          <a:xfrm>
            <a:off x="2335033" y="892472"/>
            <a:ext cx="7521931" cy="369332"/>
          </a:xfrm>
          <a:prstGeom prst="rect">
            <a:avLst/>
          </a:prstGeom>
          <a:noFill/>
        </p:spPr>
        <p:txBody>
          <a:bodyPr wrap="none" rtlCol="0">
            <a:spAutoFit/>
          </a:bodyPr>
          <a:lstStyle/>
          <a:p>
            <a:r>
              <a:rPr lang="en-US" dirty="0"/>
              <a:t>We want to make homework as straight forward and stress free for everyone!</a:t>
            </a:r>
          </a:p>
        </p:txBody>
      </p:sp>
      <p:sp>
        <p:nvSpPr>
          <p:cNvPr id="2" name="TextBox 1"/>
          <p:cNvSpPr txBox="1"/>
          <p:nvPr/>
        </p:nvSpPr>
        <p:spPr>
          <a:xfrm>
            <a:off x="406085" y="1348799"/>
            <a:ext cx="11704319" cy="2677656"/>
          </a:xfrm>
          <a:prstGeom prst="rect">
            <a:avLst/>
          </a:prstGeom>
          <a:noFill/>
        </p:spPr>
        <p:txBody>
          <a:bodyPr wrap="square" rtlCol="0">
            <a:spAutoFit/>
          </a:bodyPr>
          <a:lstStyle/>
          <a:p>
            <a:pPr fontAlgn="base"/>
            <a:r>
              <a:rPr lang="en-GB" sz="2400" b="1" dirty="0"/>
              <a:t>Upper KS2 30-45 minutes per night</a:t>
            </a:r>
            <a:r>
              <a:rPr lang="en-GB" sz="2400" dirty="0"/>
              <a:t> </a:t>
            </a:r>
          </a:p>
          <a:p>
            <a:pPr fontAlgn="base"/>
            <a:endParaRPr lang="en-GB" sz="800" dirty="0"/>
          </a:p>
          <a:p>
            <a:pPr fontAlgn="base"/>
            <a:endParaRPr lang="en-GB" sz="1600" dirty="0"/>
          </a:p>
          <a:p>
            <a:pPr fontAlgn="base"/>
            <a:r>
              <a:rPr lang="en-GB" sz="2400" dirty="0"/>
              <a:t>Reading – Daily 15 minutes minimum </a:t>
            </a:r>
          </a:p>
          <a:p>
            <a:pPr fontAlgn="base"/>
            <a:r>
              <a:rPr lang="en-GB" sz="2400" dirty="0"/>
              <a:t>TT Rockstar Maths practise- 10 minutes, 3 times a week</a:t>
            </a:r>
          </a:p>
          <a:p>
            <a:pPr fontAlgn="base"/>
            <a:r>
              <a:rPr lang="en-GB" sz="2400" dirty="0"/>
              <a:t>Spelling or Grammar – 1 task per week</a:t>
            </a:r>
          </a:p>
          <a:p>
            <a:pPr fontAlgn="base"/>
            <a:r>
              <a:rPr lang="en-GB" sz="2400" dirty="0"/>
              <a:t>Maths – One CGP workout per week</a:t>
            </a:r>
          </a:p>
          <a:p>
            <a:endParaRPr lang="en-GB" sz="2400" dirty="0"/>
          </a:p>
        </p:txBody>
      </p:sp>
      <p:sp>
        <p:nvSpPr>
          <p:cNvPr id="9" name="TextBox 8"/>
          <p:cNvSpPr txBox="1"/>
          <p:nvPr/>
        </p:nvSpPr>
        <p:spPr>
          <a:xfrm>
            <a:off x="0" y="6130186"/>
            <a:ext cx="12592593" cy="800219"/>
          </a:xfrm>
          <a:prstGeom prst="rect">
            <a:avLst/>
          </a:prstGeom>
          <a:noFill/>
        </p:spPr>
        <p:txBody>
          <a:bodyPr wrap="square" rtlCol="0">
            <a:spAutoFit/>
          </a:bodyPr>
          <a:lstStyle/>
          <a:p>
            <a:r>
              <a:rPr lang="en-GB" sz="2800" b="1" dirty="0">
                <a:solidFill>
                  <a:sysClr val="windowText" lastClr="000000"/>
                </a:solidFill>
              </a:rPr>
              <a:t>All Usernames and login details have been sent home on their password card.</a:t>
            </a:r>
            <a:endParaRPr lang="en-GB" sz="2800" dirty="0">
              <a:solidFill>
                <a:sysClr val="windowText" lastClr="000000"/>
              </a:solidFill>
            </a:endParaRPr>
          </a:p>
          <a:p>
            <a:endParaRPr lang="en-GB" dirty="0"/>
          </a:p>
        </p:txBody>
      </p:sp>
    </p:spTree>
    <p:extLst>
      <p:ext uri="{BB962C8B-B14F-4D97-AF65-F5344CB8AC3E}">
        <p14:creationId xmlns:p14="http://schemas.microsoft.com/office/powerpoint/2010/main" val="912650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991678" y="974034"/>
            <a:ext cx="6760056" cy="646331"/>
          </a:xfrm>
          <a:prstGeom prst="rect">
            <a:avLst/>
          </a:prstGeom>
          <a:noFill/>
        </p:spPr>
        <p:txBody>
          <a:bodyPr wrap="none" rtlCol="0">
            <a:spAutoFit/>
          </a:bodyPr>
          <a:lstStyle/>
          <a:p>
            <a:r>
              <a:rPr lang="en-US" sz="3600" dirty="0"/>
              <a:t>Communicating with class teachers</a:t>
            </a:r>
          </a:p>
        </p:txBody>
      </p:sp>
      <p:sp>
        <p:nvSpPr>
          <p:cNvPr id="7" name="TextBox 6">
            <a:extLst>
              <a:ext uri="{FF2B5EF4-FFF2-40B4-BE49-F238E27FC236}">
                <a16:creationId xmlns:a16="http://schemas.microsoft.com/office/drawing/2014/main" id="{85E2A8BB-0212-5442-87F0-8DB234F8310E}"/>
              </a:ext>
            </a:extLst>
          </p:cNvPr>
          <p:cNvSpPr txBox="1"/>
          <p:nvPr/>
        </p:nvSpPr>
        <p:spPr>
          <a:xfrm>
            <a:off x="226336" y="2383140"/>
            <a:ext cx="12420753" cy="3108543"/>
          </a:xfrm>
          <a:prstGeom prst="rect">
            <a:avLst/>
          </a:prstGeom>
          <a:noFill/>
        </p:spPr>
        <p:txBody>
          <a:bodyPr wrap="square" rtlCol="0">
            <a:spAutoFit/>
          </a:bodyPr>
          <a:lstStyle/>
          <a:p>
            <a:r>
              <a:rPr lang="en-GB" sz="2800" dirty="0"/>
              <a:t>If you have anything you wish to discuss regarding school or your child, please do not hesitate to contact me.   </a:t>
            </a:r>
          </a:p>
          <a:p>
            <a:endParaRPr lang="en-GB" sz="2800" dirty="0"/>
          </a:p>
          <a:p>
            <a:pPr marL="457200" indent="-457200">
              <a:buFont typeface="Arial" panose="020B0604020202020204" pitchFamily="34" charset="0"/>
              <a:buChar char="•"/>
            </a:pPr>
            <a:r>
              <a:rPr lang="en-US" sz="2800" dirty="0"/>
              <a:t>I am always available at the end of the day on the playground</a:t>
            </a:r>
            <a:endParaRPr lang="en-US" sz="2800" dirty="0">
              <a:cs typeface="Calibri"/>
            </a:endParaRPr>
          </a:p>
          <a:p>
            <a:pPr marL="457200" indent="-457200">
              <a:buFont typeface="Arial" panose="020B0604020202020204" pitchFamily="34" charset="0"/>
              <a:buChar char="•"/>
            </a:pPr>
            <a:r>
              <a:rPr lang="en-US" sz="2800" dirty="0"/>
              <a:t>If you would like to arrange a more formal meeting, please contact the office. </a:t>
            </a:r>
            <a:endParaRPr lang="en-US" sz="2800" dirty="0">
              <a:cs typeface="Calibri"/>
            </a:endParaRPr>
          </a:p>
          <a:p>
            <a:pPr marL="457200" indent="-457200">
              <a:buFont typeface="Arial" panose="020B0604020202020204" pitchFamily="34" charset="0"/>
              <a:buChar char="•"/>
            </a:pPr>
            <a:r>
              <a:rPr lang="en-US" sz="2800" dirty="0"/>
              <a:t>TAs and Miss Broadbent can also always pass messages on if you ring school.</a:t>
            </a:r>
            <a:endParaRPr lang="en-US" sz="2800" dirty="0">
              <a:cs typeface="Calibri"/>
            </a:endParaRPr>
          </a:p>
          <a:p>
            <a:pPr marL="457200" indent="-457200">
              <a:buFont typeface="Arial" panose="020B0604020202020204" pitchFamily="34" charset="0"/>
              <a:buChar char="•"/>
            </a:pPr>
            <a:r>
              <a:rPr lang="en-US" sz="2800" dirty="0"/>
              <a:t>Parents evenings</a:t>
            </a:r>
            <a:endParaRPr lang="en-US" sz="2800" dirty="0">
              <a:cs typeface="Calibri"/>
            </a:endParaRPr>
          </a:p>
        </p:txBody>
      </p:sp>
    </p:spTree>
    <p:extLst>
      <p:ext uri="{BB962C8B-B14F-4D97-AF65-F5344CB8AC3E}">
        <p14:creationId xmlns:p14="http://schemas.microsoft.com/office/powerpoint/2010/main" val="307452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3791394" y="123031"/>
            <a:ext cx="5304209" cy="769441"/>
          </a:xfrm>
          <a:prstGeom prst="rect">
            <a:avLst/>
          </a:prstGeom>
          <a:noFill/>
        </p:spPr>
        <p:txBody>
          <a:bodyPr wrap="none" rtlCol="0">
            <a:spAutoFit/>
          </a:bodyPr>
          <a:lstStyle/>
          <a:p>
            <a:r>
              <a:rPr lang="en-US" sz="4400" b="1" dirty="0"/>
              <a:t>Linking School Project</a:t>
            </a:r>
          </a:p>
        </p:txBody>
      </p:sp>
      <p:graphicFrame>
        <p:nvGraphicFramePr>
          <p:cNvPr id="3" name="Table 2">
            <a:extLst>
              <a:ext uri="{FF2B5EF4-FFF2-40B4-BE49-F238E27FC236}">
                <a16:creationId xmlns:a16="http://schemas.microsoft.com/office/drawing/2014/main" id="{384D1D0E-0635-4674-9F04-AAA08D1D30AC}"/>
              </a:ext>
            </a:extLst>
          </p:cNvPr>
          <p:cNvGraphicFramePr>
            <a:graphicFrameLocks noGrp="1"/>
          </p:cNvGraphicFramePr>
          <p:nvPr>
            <p:extLst>
              <p:ext uri="{D42A27DB-BD31-4B8C-83A1-F6EECF244321}">
                <p14:modId xmlns:p14="http://schemas.microsoft.com/office/powerpoint/2010/main" val="609470678"/>
              </p:ext>
            </p:extLst>
          </p:nvPr>
        </p:nvGraphicFramePr>
        <p:xfrm>
          <a:off x="257816" y="1221446"/>
          <a:ext cx="10791185" cy="4415108"/>
        </p:xfrm>
        <a:graphic>
          <a:graphicData uri="http://schemas.openxmlformats.org/drawingml/2006/table">
            <a:tbl>
              <a:tblPr>
                <a:tableStyleId>{2D5ABB26-0587-4C30-8999-92F81FD0307C}</a:tableStyleId>
              </a:tblPr>
              <a:tblGrid>
                <a:gridCol w="10791185">
                  <a:extLst>
                    <a:ext uri="{9D8B030D-6E8A-4147-A177-3AD203B41FA5}">
                      <a16:colId xmlns:a16="http://schemas.microsoft.com/office/drawing/2014/main" val="4186404860"/>
                    </a:ext>
                  </a:extLst>
                </a:gridCol>
              </a:tblGrid>
              <a:tr h="4070606">
                <a:tc>
                  <a:txBody>
                    <a:bodyPr/>
                    <a:lstStyle/>
                    <a:p>
                      <a:pPr fontAlgn="t"/>
                      <a:r>
                        <a:rPr lang="en-GB" sz="1800" b="0" dirty="0">
                          <a:effectLst/>
                        </a:rPr>
                        <a:t>This is a national programme that brings together children from different schools and communities to learn about one another, celebrate diversity and develop friendships.</a:t>
                      </a:r>
                    </a:p>
                    <a:p>
                      <a:pPr fontAlgn="t"/>
                      <a:endParaRPr lang="en-GB" sz="1800" b="0" dirty="0">
                        <a:effectLst/>
                      </a:endParaRPr>
                    </a:p>
                    <a:p>
                      <a:pPr fontAlgn="t"/>
                      <a:r>
                        <a:rPr lang="en-GB" sz="1800" b="0" dirty="0">
                          <a:effectLst/>
                        </a:rPr>
                        <a:t>The project aims to:</a:t>
                      </a:r>
                    </a:p>
                    <a:p>
                      <a:pPr fontAlgn="t">
                        <a:buFont typeface="Arial" panose="020B0604020202020204" pitchFamily="34" charset="0"/>
                        <a:buChar char="•"/>
                      </a:pPr>
                      <a:r>
                        <a:rPr lang="en-GB" sz="1800" b="0" dirty="0">
                          <a:effectLst/>
                        </a:rPr>
                        <a:t>Build understanding, respect and empathy for others.</a:t>
                      </a:r>
                    </a:p>
                    <a:p>
                      <a:pPr fontAlgn="t">
                        <a:buFont typeface="Arial" panose="020B0604020202020204" pitchFamily="34" charset="0"/>
                        <a:buChar char="•"/>
                      </a:pPr>
                      <a:r>
                        <a:rPr lang="en-GB" sz="1800" b="0" dirty="0">
                          <a:effectLst/>
                        </a:rPr>
                        <a:t>Help children recognise and celebrate similarities and differences.</a:t>
                      </a:r>
                    </a:p>
                    <a:p>
                      <a:pPr fontAlgn="t">
                        <a:buFont typeface="Arial" panose="020B0604020202020204" pitchFamily="34" charset="0"/>
                        <a:buChar char="•"/>
                      </a:pPr>
                      <a:r>
                        <a:rPr lang="en-GB" sz="1800" b="0" dirty="0">
                          <a:effectLst/>
                        </a:rPr>
                        <a:t>Develop confidence in speaking, listening and sharing ideas.</a:t>
                      </a:r>
                    </a:p>
                    <a:p>
                      <a:pPr fontAlgn="t">
                        <a:buFont typeface="Arial" panose="020B0604020202020204" pitchFamily="34" charset="0"/>
                        <a:buChar char="•"/>
                      </a:pPr>
                      <a:r>
                        <a:rPr lang="en-GB" sz="1800" b="0" dirty="0">
                          <a:effectLst/>
                        </a:rPr>
                        <a:t>Encourage curiosity about different backgrounds, cultures and experiences.</a:t>
                      </a:r>
                    </a:p>
                    <a:p>
                      <a:pPr fontAlgn="t">
                        <a:buFont typeface="Arial" panose="020B0604020202020204" pitchFamily="34" charset="0"/>
                        <a:buChar char="•"/>
                      </a:pPr>
                      <a:r>
                        <a:rPr lang="en-GB" sz="1800" b="0" dirty="0">
                          <a:effectLst/>
                        </a:rPr>
                        <a:t>Promote positive relationships and a sense of belonging.</a:t>
                      </a:r>
                    </a:p>
                    <a:p>
                      <a:pPr fontAlgn="t">
                        <a:buFont typeface="Arial" panose="020B0604020202020204" pitchFamily="34" charset="0"/>
                        <a:buChar char="•"/>
                      </a:pPr>
                      <a:endParaRPr lang="en-GB" sz="1800" b="0" dirty="0">
                        <a:effectLst/>
                      </a:endParaRPr>
                    </a:p>
                    <a:p>
                      <a:pPr fontAlgn="t">
                        <a:buFont typeface="Arial" panose="020B0604020202020204" pitchFamily="34" charset="0"/>
                        <a:buChar char="•"/>
                      </a:pPr>
                      <a:r>
                        <a:rPr lang="en-GB" sz="1800" b="0" dirty="0">
                          <a:effectLst/>
                        </a:rPr>
                        <a:t>We are looking forward to seeing the friendships, confidence and understanding that grow through this exciting project.</a:t>
                      </a:r>
                      <a:endParaRPr lang="en-GB" sz="1800" b="0" i="0" dirty="0">
                        <a:effectLst/>
                        <a:latin typeface="Segoe UI" panose="020B0502040204020203" pitchFamily="34" charset="0"/>
                      </a:endParaRPr>
                    </a:p>
                  </a:txBody>
                  <a:tcPr marL="70183" marR="70183" marT="35091" marB="35091"/>
                </a:tc>
                <a:extLst>
                  <a:ext uri="{0D108BD9-81ED-4DB2-BD59-A6C34878D82A}">
                    <a16:rowId xmlns:a16="http://schemas.microsoft.com/office/drawing/2014/main" val="894611483"/>
                  </a:ext>
                </a:extLst>
              </a:tr>
              <a:tr h="280731">
                <a:tc>
                  <a:txBody>
                    <a:bodyPr/>
                    <a:lstStyle/>
                    <a:p>
                      <a:endParaRPr lang="en-GB" sz="1800" dirty="0"/>
                    </a:p>
                  </a:txBody>
                  <a:tcPr marL="70183" marR="70183" marT="35091" marB="35091"/>
                </a:tc>
                <a:extLst>
                  <a:ext uri="{0D108BD9-81ED-4DB2-BD59-A6C34878D82A}">
                    <a16:rowId xmlns:a16="http://schemas.microsoft.com/office/drawing/2014/main" val="1409742574"/>
                  </a:ext>
                </a:extLst>
              </a:tr>
            </a:tbl>
          </a:graphicData>
        </a:graphic>
      </p:graphicFrame>
      <p:pic>
        <p:nvPicPr>
          <p:cNvPr id="8" name="Picture 7" descr="A group of signs with flags&#10;&#10;AI-generated content may be incorrect.">
            <a:extLst>
              <a:ext uri="{FF2B5EF4-FFF2-40B4-BE49-F238E27FC236}">
                <a16:creationId xmlns:a16="http://schemas.microsoft.com/office/drawing/2014/main" id="{919B3DEC-39F3-48DD-ACC3-D9D172F07735}"/>
              </a:ext>
            </a:extLst>
          </p:cNvPr>
          <p:cNvPicPr/>
          <p:nvPr/>
        </p:nvPicPr>
        <p:blipFill rotWithShape="1">
          <a:blip r:embed="rId2" cstate="print">
            <a:extLst>
              <a:ext uri="{28A0092B-C50C-407E-A947-70E740481C1C}">
                <a14:useLocalDpi xmlns:a14="http://schemas.microsoft.com/office/drawing/2010/main" val="0"/>
              </a:ext>
            </a:extLst>
          </a:blip>
          <a:srcRect t="36755"/>
          <a:stretch>
            <a:fillRect/>
          </a:stretch>
        </p:blipFill>
        <p:spPr bwMode="auto">
          <a:xfrm>
            <a:off x="9455780" y="4382773"/>
            <a:ext cx="2736219" cy="2351405"/>
          </a:xfrm>
          <a:prstGeom prst="rect">
            <a:avLst/>
          </a:prstGeom>
          <a:ln>
            <a:noFill/>
          </a:ln>
          <a:extLst>
            <a:ext uri="{53640926-AAD7-44D8-BBD7-CCE9431645EC}">
              <a14:shadowObscured xmlns:a14="http://schemas.microsoft.com/office/drawing/2010/main"/>
            </a:ext>
          </a:extLst>
        </p:spPr>
      </p:pic>
      <p:pic>
        <p:nvPicPr>
          <p:cNvPr id="10" name="Picture 9" descr="A colorful bunting with letters&#10;&#10;AI-generated content may be incorrect.">
            <a:extLst>
              <a:ext uri="{FF2B5EF4-FFF2-40B4-BE49-F238E27FC236}">
                <a16:creationId xmlns:a16="http://schemas.microsoft.com/office/drawing/2014/main" id="{86B1A7D4-5551-478D-80C1-9E1B2F226C21}"/>
              </a:ext>
            </a:extLst>
          </p:cNvPr>
          <p:cNvPicPr/>
          <p:nvPr/>
        </p:nvPicPr>
        <p:blipFill rotWithShape="1">
          <a:blip r:embed="rId3" cstate="print">
            <a:extLst>
              <a:ext uri="{28A0092B-C50C-407E-A947-70E740481C1C}">
                <a14:useLocalDpi xmlns:a14="http://schemas.microsoft.com/office/drawing/2010/main" val="0"/>
              </a:ext>
            </a:extLst>
          </a:blip>
          <a:srcRect l="8188" t="23562" r="8649" b="30821"/>
          <a:stretch>
            <a:fillRect/>
          </a:stretch>
        </p:blipFill>
        <p:spPr bwMode="auto">
          <a:xfrm>
            <a:off x="3371641" y="4925272"/>
            <a:ext cx="5156200" cy="1310005"/>
          </a:xfrm>
          <a:prstGeom prst="rect">
            <a:avLst/>
          </a:prstGeom>
          <a:ln>
            <a:noFill/>
          </a:ln>
          <a:extLst>
            <a:ext uri="{53640926-AAD7-44D8-BBD7-CCE9431645EC}">
              <a14:shadowObscured xmlns:a14="http://schemas.microsoft.com/office/drawing/2010/main"/>
            </a:ext>
          </a:extLst>
        </p:spPr>
      </p:pic>
      <p:pic>
        <p:nvPicPr>
          <p:cNvPr id="11" name="Picture 10" descr="Hillborough Junior School">
            <a:extLst>
              <a:ext uri="{FF2B5EF4-FFF2-40B4-BE49-F238E27FC236}">
                <a16:creationId xmlns:a16="http://schemas.microsoft.com/office/drawing/2014/main" id="{3FBAF4AC-9445-4033-94A9-85D8A211327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883" y="6036733"/>
            <a:ext cx="2440517" cy="697445"/>
          </a:xfrm>
          <a:prstGeom prst="rect">
            <a:avLst/>
          </a:prstGeom>
          <a:noFill/>
          <a:ln>
            <a:noFill/>
          </a:ln>
        </p:spPr>
      </p:pic>
    </p:spTree>
    <p:extLst>
      <p:ext uri="{BB962C8B-B14F-4D97-AF65-F5344CB8AC3E}">
        <p14:creationId xmlns:p14="http://schemas.microsoft.com/office/powerpoint/2010/main" val="1135171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2AF011-2263-23DC-997A-6D5A7CC03E0D}"/>
              </a:ext>
            </a:extLst>
          </p:cNvPr>
          <p:cNvSpPr/>
          <p:nvPr/>
        </p:nvSpPr>
        <p:spPr>
          <a:xfrm>
            <a:off x="0"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2CB166-231D-7876-F5DF-9B0D1E4A68C0}"/>
              </a:ext>
            </a:extLst>
          </p:cNvPr>
          <p:cNvSpPr txBox="1"/>
          <p:nvPr/>
        </p:nvSpPr>
        <p:spPr>
          <a:xfrm>
            <a:off x="2554357" y="0"/>
            <a:ext cx="4054443" cy="707886"/>
          </a:xfrm>
          <a:prstGeom prst="rect">
            <a:avLst/>
          </a:prstGeom>
          <a:noFill/>
        </p:spPr>
        <p:txBody>
          <a:bodyPr wrap="none" rtlCol="0">
            <a:spAutoFit/>
          </a:bodyPr>
          <a:lstStyle/>
          <a:p>
            <a:r>
              <a:rPr lang="en-US" sz="4000" dirty="0"/>
              <a:t>Key Dates for Year </a:t>
            </a:r>
          </a:p>
        </p:txBody>
      </p:sp>
      <p:sp>
        <p:nvSpPr>
          <p:cNvPr id="2" name="TextBox 1"/>
          <p:cNvSpPr txBox="1"/>
          <p:nvPr/>
        </p:nvSpPr>
        <p:spPr>
          <a:xfrm>
            <a:off x="2435087" y="448053"/>
            <a:ext cx="9697646" cy="6986528"/>
          </a:xfrm>
          <a:prstGeom prst="rect">
            <a:avLst/>
          </a:prstGeom>
          <a:noFill/>
        </p:spPr>
        <p:txBody>
          <a:bodyPr wrap="square" rtlCol="0">
            <a:spAutoFit/>
          </a:bodyPr>
          <a:lstStyle/>
          <a:p>
            <a:pPr fontAlgn="base"/>
            <a:endParaRPr lang="en-US" dirty="0">
              <a:solidFill>
                <a:srgbClr val="FF0000"/>
              </a:solidFill>
            </a:endParaRPr>
          </a:p>
          <a:p>
            <a:r>
              <a:rPr lang="en-US" sz="2800" dirty="0"/>
              <a:t>Friday 25</a:t>
            </a:r>
            <a:r>
              <a:rPr lang="en-US" sz="2800" baseline="30000" dirty="0"/>
              <a:t>th</a:t>
            </a:r>
            <a:r>
              <a:rPr lang="en-US" sz="2800" dirty="0"/>
              <a:t> September – </a:t>
            </a:r>
            <a:r>
              <a:rPr lang="en-US" sz="2800" dirty="0" err="1"/>
              <a:t>Kennington</a:t>
            </a:r>
            <a:r>
              <a:rPr lang="en-US" sz="2800" dirty="0"/>
              <a:t> Bake Off</a:t>
            </a:r>
          </a:p>
          <a:p>
            <a:r>
              <a:rPr lang="en-US" sz="2800" dirty="0"/>
              <a:t>Friday 25</a:t>
            </a:r>
            <a:r>
              <a:rPr lang="en-US" sz="2800" baseline="30000" dirty="0"/>
              <a:t>th</a:t>
            </a:r>
            <a:r>
              <a:rPr lang="en-US" sz="2800" dirty="0"/>
              <a:t> September – Macmillan coffee afternoon</a:t>
            </a:r>
          </a:p>
          <a:p>
            <a:r>
              <a:rPr lang="en-US" sz="2800" dirty="0"/>
              <a:t>Tuesday 6</a:t>
            </a:r>
            <a:r>
              <a:rPr lang="en-US" sz="2800" baseline="30000" dirty="0"/>
              <a:t>th</a:t>
            </a:r>
            <a:r>
              <a:rPr lang="en-US" sz="2800" dirty="0"/>
              <a:t> October PNE visit</a:t>
            </a:r>
          </a:p>
          <a:p>
            <a:pPr algn="l" fontAlgn="base"/>
            <a:endParaRPr lang="en-GB" b="1" dirty="0">
              <a:solidFill>
                <a:srgbClr val="000000"/>
              </a:solidFill>
              <a:latin typeface="Aptos"/>
            </a:endParaRPr>
          </a:p>
          <a:p>
            <a:pPr algn="l" fontAlgn="base"/>
            <a:r>
              <a:rPr lang="en-GB" sz="2400" b="1" i="0" u="sng" dirty="0">
                <a:solidFill>
                  <a:srgbClr val="000000"/>
                </a:solidFill>
                <a:effectLst/>
                <a:latin typeface="Aptos"/>
              </a:rPr>
              <a:t>High school open evenings </a:t>
            </a:r>
          </a:p>
          <a:p>
            <a:pPr algn="l" fontAlgn="base"/>
            <a:r>
              <a:rPr lang="en-GB" sz="2400" b="1" i="0" dirty="0">
                <a:solidFill>
                  <a:srgbClr val="000000"/>
                </a:solidFill>
                <a:effectLst/>
                <a:latin typeface="Aptos"/>
              </a:rPr>
              <a:t>Hutton:</a:t>
            </a:r>
            <a:r>
              <a:rPr lang="en-GB" sz="2400" dirty="0">
                <a:solidFill>
                  <a:srgbClr val="000000"/>
                </a:solidFill>
                <a:latin typeface="Aptos"/>
              </a:rPr>
              <a:t> </a:t>
            </a:r>
            <a:r>
              <a:rPr lang="en-GB" sz="2400" b="0" i="0" dirty="0">
                <a:solidFill>
                  <a:srgbClr val="000000"/>
                </a:solidFill>
                <a:effectLst/>
                <a:latin typeface="Aptos"/>
              </a:rPr>
              <a:t>Thursday 1st October, 5:30pm-8pm</a:t>
            </a:r>
          </a:p>
          <a:p>
            <a:pPr algn="l" fontAlgn="base"/>
            <a:r>
              <a:rPr lang="en-GB" sz="2400" b="1" i="0" dirty="0">
                <a:solidFill>
                  <a:srgbClr val="000000"/>
                </a:solidFill>
                <a:effectLst/>
                <a:latin typeface="Aptos"/>
              </a:rPr>
              <a:t>Penwortham Girls: </a:t>
            </a:r>
            <a:r>
              <a:rPr lang="en-GB" sz="2400" b="0" i="0" dirty="0">
                <a:solidFill>
                  <a:srgbClr val="000000"/>
                </a:solidFill>
                <a:effectLst/>
                <a:latin typeface="Aptos"/>
              </a:rPr>
              <a:t>Thursday 8th October from 5pm - 8pm</a:t>
            </a:r>
          </a:p>
          <a:p>
            <a:pPr algn="l" fontAlgn="base"/>
            <a:r>
              <a:rPr lang="en-GB" sz="2400" b="1" i="0" dirty="0">
                <a:solidFill>
                  <a:srgbClr val="000000"/>
                </a:solidFill>
                <a:effectLst/>
                <a:latin typeface="Aptos"/>
              </a:rPr>
              <a:t>Corpus Christi Catholic High School: </a:t>
            </a:r>
            <a:r>
              <a:rPr lang="en-GB" sz="2400" b="0" i="0" dirty="0">
                <a:solidFill>
                  <a:srgbClr val="000000"/>
                </a:solidFill>
                <a:effectLst/>
                <a:latin typeface="Aptos"/>
              </a:rPr>
              <a:t>Thursday, 1 October 2026, from 4:00 PM to 6:00pm</a:t>
            </a:r>
          </a:p>
          <a:p>
            <a:pPr algn="l" fontAlgn="base"/>
            <a:r>
              <a:rPr lang="en-GB" sz="2400" b="1" i="0" dirty="0">
                <a:solidFill>
                  <a:srgbClr val="000000"/>
                </a:solidFill>
                <a:effectLst/>
                <a:latin typeface="Aptos"/>
              </a:rPr>
              <a:t>Our Lady's Catholic High School: </a:t>
            </a:r>
            <a:r>
              <a:rPr lang="en-GB" sz="2400" b="0" i="0" dirty="0">
                <a:solidFill>
                  <a:srgbClr val="000000"/>
                </a:solidFill>
                <a:effectLst/>
                <a:latin typeface="Aptos"/>
              </a:rPr>
              <a:t>Thursday 1</a:t>
            </a:r>
            <a:r>
              <a:rPr lang="en-GB" sz="2400" b="0" i="0" baseline="30000" dirty="0">
                <a:solidFill>
                  <a:srgbClr val="000000"/>
                </a:solidFill>
                <a:effectLst/>
                <a:latin typeface="Aptos"/>
              </a:rPr>
              <a:t>st</a:t>
            </a:r>
            <a:r>
              <a:rPr lang="en-GB" sz="2400" b="0" i="0" dirty="0">
                <a:solidFill>
                  <a:srgbClr val="000000"/>
                </a:solidFill>
                <a:effectLst/>
                <a:latin typeface="Aptos"/>
              </a:rPr>
              <a:t> October from 6pm - 8:30pm</a:t>
            </a:r>
          </a:p>
          <a:p>
            <a:pPr algn="l" fontAlgn="base"/>
            <a:r>
              <a:rPr lang="en-GB" sz="2400" b="1" i="0" dirty="0">
                <a:solidFill>
                  <a:srgbClr val="000000"/>
                </a:solidFill>
                <a:effectLst/>
                <a:latin typeface="Aptos"/>
              </a:rPr>
              <a:t>The Eden Boys' School: </a:t>
            </a:r>
            <a:r>
              <a:rPr lang="en-GB" sz="2400" b="0" i="0" dirty="0">
                <a:solidFill>
                  <a:srgbClr val="000000"/>
                </a:solidFill>
                <a:effectLst/>
                <a:latin typeface="Aptos"/>
              </a:rPr>
              <a:t>Thursday, 1st October 2026 from 5:00 PM to 8:00 PM</a:t>
            </a:r>
          </a:p>
          <a:p>
            <a:endParaRPr lang="en-US" sz="2800" dirty="0"/>
          </a:p>
          <a:p>
            <a:r>
              <a:rPr lang="en-GB" sz="2800" dirty="0">
                <a:solidFill>
                  <a:srgbClr val="FF0000"/>
                </a:solidFill>
              </a:rPr>
              <a:t>As further events are organised within school you will be informed through parent app.</a:t>
            </a:r>
          </a:p>
          <a:p>
            <a:endParaRPr lang="en-GB" sz="2800" dirty="0">
              <a:solidFill>
                <a:srgbClr val="FF0000"/>
              </a:solidFill>
            </a:endParaRPr>
          </a:p>
        </p:txBody>
      </p:sp>
    </p:spTree>
    <p:extLst>
      <p:ext uri="{BB962C8B-B14F-4D97-AF65-F5344CB8AC3E}">
        <p14:creationId xmlns:p14="http://schemas.microsoft.com/office/powerpoint/2010/main" val="1502850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How will you let me know how my child is doing throughout the year? </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4154984"/>
          </a:xfrm>
          <a:prstGeom prst="rect">
            <a:avLst/>
          </a:prstGeom>
          <a:noFill/>
        </p:spPr>
        <p:txBody>
          <a:bodyPr wrap="square">
            <a:spAutoFit/>
          </a:bodyPr>
          <a:lstStyle/>
          <a:p>
            <a:pPr marL="0" indent="0">
              <a:buNone/>
            </a:pPr>
            <a:r>
              <a:rPr lang="en-US" sz="2400" dirty="0">
                <a:ea typeface="+mn-lt"/>
                <a:cs typeface="+mn-lt"/>
              </a:rPr>
              <a:t>1  Sharing the curriculum and lesson content with you via class information sheets.</a:t>
            </a:r>
          </a:p>
          <a:p>
            <a:pPr marL="0" indent="0">
              <a:buNone/>
            </a:pPr>
            <a:endParaRPr lang="en-US" sz="2400" dirty="0">
              <a:ea typeface="+mn-lt"/>
              <a:cs typeface="+mn-lt"/>
            </a:endParaRPr>
          </a:p>
          <a:p>
            <a:pPr marL="0" indent="0">
              <a:buNone/>
            </a:pPr>
            <a:r>
              <a:rPr lang="en-US" sz="2400" dirty="0">
                <a:ea typeface="+mn-lt"/>
                <a:cs typeface="+mn-lt"/>
              </a:rPr>
              <a:t>2. Via parents' evenings and the summer term school report.  </a:t>
            </a:r>
          </a:p>
          <a:p>
            <a:pPr marL="0" indent="0">
              <a:buNone/>
            </a:pPr>
            <a:endParaRPr lang="en-US" sz="2400" dirty="0">
              <a:ea typeface="+mn-lt"/>
              <a:cs typeface="+mn-lt"/>
            </a:endParaRPr>
          </a:p>
          <a:p>
            <a:pPr marL="0" indent="0">
              <a:buNone/>
            </a:pPr>
            <a:r>
              <a:rPr lang="en-US" sz="2400" dirty="0">
                <a:ea typeface="+mn-lt"/>
                <a:cs typeface="+mn-lt"/>
              </a:rPr>
              <a:t>3. By sharing assessment information with you via Pupil Information Sheets</a:t>
            </a:r>
          </a:p>
          <a:p>
            <a:pPr marL="0" indent="0">
              <a:buNone/>
            </a:pPr>
            <a:endParaRPr lang="en-US" sz="2400" dirty="0">
              <a:ea typeface="+mn-lt"/>
              <a:cs typeface="+mn-lt"/>
            </a:endParaRPr>
          </a:p>
          <a:p>
            <a:pPr marL="0" indent="0">
              <a:buNone/>
            </a:pPr>
            <a:r>
              <a:rPr lang="en-US" sz="2400" dirty="0">
                <a:ea typeface="+mn-lt"/>
                <a:cs typeface="+mn-lt"/>
              </a:rPr>
              <a:t>4. Through informal communication at the doors and via phone or email when needed. </a:t>
            </a:r>
            <a:endParaRPr lang="en-US" sz="2400" dirty="0">
              <a:ea typeface="Cambria"/>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8E8227-6E1C-A7B8-1791-87A1C7C94F4C}"/>
              </a:ext>
            </a:extLst>
          </p:cNvPr>
          <p:cNvSpPr/>
          <p:nvPr/>
        </p:nvSpPr>
        <p:spPr>
          <a:xfrm>
            <a:off x="0" y="0"/>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DD504A-F349-C52A-C643-E19C9EE54088}"/>
              </a:ext>
            </a:extLst>
          </p:cNvPr>
          <p:cNvSpPr txBox="1"/>
          <p:nvPr/>
        </p:nvSpPr>
        <p:spPr>
          <a:xfrm>
            <a:off x="4237382" y="974034"/>
            <a:ext cx="3717235" cy="646331"/>
          </a:xfrm>
          <a:prstGeom prst="rect">
            <a:avLst/>
          </a:prstGeom>
          <a:noFill/>
        </p:spPr>
        <p:txBody>
          <a:bodyPr wrap="square">
            <a:spAutoFit/>
          </a:bodyPr>
          <a:lstStyle/>
          <a:p>
            <a:r>
              <a:rPr lang="en-US" sz="3600" dirty="0">
                <a:ea typeface="Cambria"/>
              </a:rPr>
              <a:t>Assessment</a:t>
            </a:r>
            <a:r>
              <a:rPr lang="en-US" sz="3600" kern="1200" dirty="0">
                <a:ea typeface="Cambria"/>
              </a:rPr>
              <a:t> Weeks</a:t>
            </a:r>
            <a:endParaRPr lang="en-US" sz="3600" dirty="0"/>
          </a:p>
        </p:txBody>
      </p:sp>
      <p:sp>
        <p:nvSpPr>
          <p:cNvPr id="7" name="TextBox 6">
            <a:extLst>
              <a:ext uri="{FF2B5EF4-FFF2-40B4-BE49-F238E27FC236}">
                <a16:creationId xmlns:a16="http://schemas.microsoft.com/office/drawing/2014/main" id="{1477EDFE-2B04-084E-E661-9CF5293641B8}"/>
              </a:ext>
            </a:extLst>
          </p:cNvPr>
          <p:cNvSpPr txBox="1"/>
          <p:nvPr/>
        </p:nvSpPr>
        <p:spPr>
          <a:xfrm>
            <a:off x="506896" y="1828799"/>
            <a:ext cx="11241156" cy="2754600"/>
          </a:xfrm>
          <a:prstGeom prst="rect">
            <a:avLst/>
          </a:prstGeom>
          <a:noFill/>
        </p:spPr>
        <p:txBody>
          <a:bodyPr wrap="square" rtlCol="0">
            <a:spAutoFit/>
          </a:bodyPr>
          <a:lstStyle/>
          <a:p>
            <a:r>
              <a:rPr lang="en-US" dirty="0"/>
              <a:t>Your child will be assessed regularly throughout their time in Y5 to identify any gaps in knowledge that need to be retaught.</a:t>
            </a:r>
          </a:p>
          <a:p>
            <a:endParaRPr lang="en-US" dirty="0"/>
          </a:p>
          <a:p>
            <a:pPr marL="285750" indent="-285750">
              <a:lnSpc>
                <a:spcPct val="90000"/>
              </a:lnSpc>
              <a:spcAft>
                <a:spcPts val="600"/>
              </a:spcAft>
              <a:buFont typeface="Arial" panose="020B0604020202020204" pitchFamily="34" charset="0"/>
              <a:buChar char="•"/>
            </a:pPr>
            <a:r>
              <a:rPr lang="en-US" dirty="0">
                <a:ea typeface="Cambria"/>
              </a:rPr>
              <a:t>Ongoing teacher assessments across the curriculum e.g. end of unit assessments (</a:t>
            </a:r>
            <a:r>
              <a:rPr lang="en-US" dirty="0" err="1">
                <a:ea typeface="Cambria"/>
              </a:rPr>
              <a:t>maths</a:t>
            </a:r>
            <a:r>
              <a:rPr lang="en-US" dirty="0">
                <a:ea typeface="Cambria"/>
              </a:rPr>
              <a:t>)</a:t>
            </a:r>
          </a:p>
          <a:p>
            <a:pPr marL="285750" indent="-285750">
              <a:lnSpc>
                <a:spcPct val="90000"/>
              </a:lnSpc>
              <a:spcAft>
                <a:spcPts val="600"/>
              </a:spcAft>
              <a:buFont typeface="Arial" panose="020B0604020202020204" pitchFamily="34" charset="0"/>
              <a:buChar char="•"/>
            </a:pPr>
            <a:r>
              <a:rPr lang="en-US" dirty="0">
                <a:ea typeface="Cambria"/>
                <a:cs typeface="Calibri"/>
              </a:rPr>
              <a:t>Termly Star assessments in Reading </a:t>
            </a:r>
          </a:p>
          <a:p>
            <a:pPr marL="285750" indent="-285750">
              <a:lnSpc>
                <a:spcPct val="90000"/>
              </a:lnSpc>
              <a:spcAft>
                <a:spcPts val="600"/>
              </a:spcAft>
              <a:buFont typeface="Arial" panose="020B0604020202020204" pitchFamily="34" charset="0"/>
              <a:buChar char="•"/>
            </a:pPr>
            <a:r>
              <a:rPr lang="en-US" dirty="0">
                <a:ea typeface="Cambria"/>
                <a:cs typeface="Calibri"/>
              </a:rPr>
              <a:t>Termly Lancashire </a:t>
            </a:r>
            <a:r>
              <a:rPr lang="en-US" dirty="0" err="1">
                <a:ea typeface="Cambria"/>
                <a:cs typeface="Calibri"/>
              </a:rPr>
              <a:t>maths</a:t>
            </a:r>
            <a:r>
              <a:rPr lang="en-US" dirty="0">
                <a:ea typeface="Cambria"/>
                <a:cs typeface="Calibri"/>
              </a:rPr>
              <a:t> assessments</a:t>
            </a:r>
          </a:p>
          <a:p>
            <a:pPr marL="285750" indent="-285750">
              <a:lnSpc>
                <a:spcPct val="90000"/>
              </a:lnSpc>
              <a:spcAft>
                <a:spcPts val="600"/>
              </a:spcAft>
              <a:buFont typeface="Arial" panose="020B0604020202020204" pitchFamily="34" charset="0"/>
              <a:buChar char="•"/>
            </a:pPr>
            <a:r>
              <a:rPr lang="en-US" dirty="0">
                <a:ea typeface="Cambria"/>
                <a:cs typeface="Calibri"/>
              </a:rPr>
              <a:t>Summer term assessments: </a:t>
            </a:r>
            <a:r>
              <a:rPr lang="en-US" dirty="0" err="1">
                <a:ea typeface="Cambria"/>
                <a:cs typeface="Calibri"/>
              </a:rPr>
              <a:t>NFeR</a:t>
            </a:r>
            <a:r>
              <a:rPr lang="en-US" dirty="0">
                <a:ea typeface="Cambria"/>
                <a:cs typeface="Calibri"/>
              </a:rPr>
              <a:t> paper based assessments for reading, spelling, punctuation and grammar and </a:t>
            </a:r>
            <a:r>
              <a:rPr lang="en-US" dirty="0" err="1">
                <a:ea typeface="Cambria"/>
                <a:cs typeface="Calibri"/>
              </a:rPr>
              <a:t>Maths</a:t>
            </a:r>
            <a:r>
              <a:rPr lang="en-US" dirty="0">
                <a:ea typeface="Cambria"/>
                <a:cs typeface="Calibri"/>
              </a:rPr>
              <a:t>.</a:t>
            </a:r>
          </a:p>
          <a:p>
            <a:endParaRPr lang="en-US" dirty="0"/>
          </a:p>
        </p:txBody>
      </p:sp>
      <p:sp>
        <p:nvSpPr>
          <p:cNvPr id="8" name="TextBox 7">
            <a:extLst>
              <a:ext uri="{FF2B5EF4-FFF2-40B4-BE49-F238E27FC236}">
                <a16:creationId xmlns:a16="http://schemas.microsoft.com/office/drawing/2014/main" id="{5B6228E5-07EC-2F22-E6F1-C47536593DB6}"/>
              </a:ext>
            </a:extLst>
          </p:cNvPr>
          <p:cNvSpPr txBox="1"/>
          <p:nvPr/>
        </p:nvSpPr>
        <p:spPr>
          <a:xfrm>
            <a:off x="325827" y="4583399"/>
            <a:ext cx="11241156" cy="2145203"/>
          </a:xfrm>
          <a:prstGeom prst="rect">
            <a:avLst/>
          </a:prstGeom>
          <a:noFill/>
        </p:spPr>
        <p:txBody>
          <a:bodyPr wrap="square">
            <a:spAutoFit/>
          </a:bodyPr>
          <a:lstStyle/>
          <a:p>
            <a:pPr>
              <a:lnSpc>
                <a:spcPct val="90000"/>
              </a:lnSpc>
              <a:spcAft>
                <a:spcPts val="600"/>
              </a:spcAft>
            </a:pPr>
            <a:r>
              <a:rPr lang="en-US" sz="1800" dirty="0">
                <a:ea typeface="Cambria"/>
              </a:rPr>
              <a:t>Assessments are a key tool in finding out what strengths children have and what areas they need to develop further.</a:t>
            </a:r>
            <a:endParaRPr lang="en-US" sz="1800" dirty="0">
              <a:ea typeface="Calibri" panose="020F0502020204030204"/>
              <a:cs typeface="Calibri" panose="020F0502020204030204"/>
            </a:endParaRPr>
          </a:p>
          <a:p>
            <a:pPr>
              <a:lnSpc>
                <a:spcPct val="90000"/>
              </a:lnSpc>
              <a:spcAft>
                <a:spcPts val="600"/>
              </a:spcAft>
            </a:pPr>
            <a:endParaRPr lang="en-US" sz="1800" dirty="0">
              <a:ea typeface="Cambria"/>
            </a:endParaRPr>
          </a:p>
          <a:p>
            <a:pPr>
              <a:lnSpc>
                <a:spcPct val="90000"/>
              </a:lnSpc>
              <a:spcAft>
                <a:spcPts val="600"/>
              </a:spcAft>
            </a:pPr>
            <a:r>
              <a:rPr lang="en-US" sz="1800" dirty="0">
                <a:ea typeface="Cambria"/>
              </a:rPr>
              <a:t>Assessments help to identify gaps in knowledge so that teachers can plan their future lessons. For example, if a whole class is struggling on the "fractions" element of </a:t>
            </a:r>
            <a:r>
              <a:rPr lang="en-US" sz="1800" dirty="0" err="1">
                <a:ea typeface="Cambria"/>
              </a:rPr>
              <a:t>maths</a:t>
            </a:r>
            <a:r>
              <a:rPr lang="en-US" sz="1800" dirty="0">
                <a:ea typeface="Cambria"/>
              </a:rPr>
              <a:t>, more lessons will focus on this. If all the class score well on times table questions, less time needs to be given to this. </a:t>
            </a:r>
            <a:endParaRPr lang="en-US" sz="1800" dirty="0">
              <a:ea typeface="Cambria"/>
              <a:cs typeface="Calibri"/>
            </a:endParaRPr>
          </a:p>
          <a:p>
            <a:pPr>
              <a:lnSpc>
                <a:spcPct val="90000"/>
              </a:lnSpc>
              <a:spcAft>
                <a:spcPts val="600"/>
              </a:spcAft>
            </a:pPr>
            <a:endParaRPr lang="en-US" sz="1800" dirty="0">
              <a:ea typeface="Cambria"/>
              <a:cs typeface="Calibri"/>
            </a:endParaRPr>
          </a:p>
          <a:p>
            <a:pPr>
              <a:lnSpc>
                <a:spcPct val="90000"/>
              </a:lnSpc>
              <a:spcAft>
                <a:spcPts val="600"/>
              </a:spcAft>
            </a:pPr>
            <a:r>
              <a:rPr lang="en-US" sz="1800" dirty="0">
                <a:ea typeface="Cambria"/>
                <a:cs typeface="Calibri"/>
              </a:rPr>
              <a:t>Our internal assessments are "low stakes" and we approach them positively with the children. </a:t>
            </a:r>
          </a:p>
        </p:txBody>
      </p:sp>
    </p:spTree>
    <p:extLst>
      <p:ext uri="{BB962C8B-B14F-4D97-AF65-F5344CB8AC3E}">
        <p14:creationId xmlns:p14="http://schemas.microsoft.com/office/powerpoint/2010/main" val="3655878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743666" y="2427008"/>
            <a:ext cx="15672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Class Teacher</a:t>
            </a:r>
            <a:endParaRPr lang="en-US"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530086" y="3187029"/>
            <a:ext cx="26696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Key Stage Leaders</a:t>
            </a:r>
          </a:p>
          <a:p>
            <a:pPr algn="ctr"/>
            <a:r>
              <a:rPr lang="en-US" sz="1400" dirty="0">
                <a:cs typeface="Calibri" panose="020F0502020204030204"/>
              </a:rPr>
              <a:t>(KS1 </a:t>
            </a:r>
            <a:r>
              <a:rPr lang="en-US" sz="1400" dirty="0" err="1">
                <a:cs typeface="Calibri" panose="020F0502020204030204"/>
              </a:rPr>
              <a:t>Mr</a:t>
            </a:r>
            <a:r>
              <a:rPr lang="en-US" sz="1400" dirty="0">
                <a:cs typeface="Calibri" panose="020F0502020204030204"/>
              </a:rPr>
              <a:t> </a:t>
            </a:r>
            <a:r>
              <a:rPr lang="en-US" sz="1400" dirty="0" err="1">
                <a:cs typeface="Calibri" panose="020F0502020204030204"/>
              </a:rPr>
              <a:t>Sudell</a:t>
            </a:r>
            <a:r>
              <a:rPr lang="en-US" sz="1400" dirty="0">
                <a:cs typeface="Calibri" panose="020F0502020204030204"/>
              </a:rPr>
              <a:t>, KS2 Miss Clarke)</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564523" y="4090362"/>
            <a:ext cx="192366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Deputy Head</a:t>
            </a:r>
          </a:p>
          <a:p>
            <a:pPr algn="ctr"/>
            <a:r>
              <a:rPr lang="en-US" sz="1400" dirty="0" err="1">
                <a:cs typeface="Calibri"/>
              </a:rPr>
              <a:t>Mrs</a:t>
            </a:r>
            <a:r>
              <a:rPr lang="en-US" sz="1400" dirty="0">
                <a:cs typeface="Calibri"/>
              </a:rPr>
              <a:t> Duffy</a:t>
            </a:r>
            <a:endParaRPr lang="en-US" sz="1400"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210331" y="4993695"/>
            <a:ext cx="21468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Head Teacher</a:t>
            </a:r>
            <a:endParaRPr lang="en-US" sz="1100" dirty="0">
              <a:cs typeface="Calibri" panose="020F0502020204030204"/>
            </a:endParaRPr>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600974" y="4429649"/>
            <a:ext cx="646332" cy="1128093"/>
          </a:xfrm>
          <a:prstGeom prst="bentUpArrow">
            <a:avLst>
              <a:gd name="adj1" fmla="val 25000"/>
              <a:gd name="adj2" fmla="val 22693"/>
              <a:gd name="adj3" fmla="val 41916"/>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634B33C-4505-2CF8-A7F1-56E3A4D10A93}"/>
              </a:ext>
            </a:extLst>
          </p:cNvPr>
          <p:cNvSpPr txBox="1"/>
          <p:nvPr/>
        </p:nvSpPr>
        <p:spPr>
          <a:xfrm>
            <a:off x="4670640" y="6017665"/>
            <a:ext cx="4877682" cy="369332"/>
          </a:xfrm>
          <a:prstGeom prst="rect">
            <a:avLst/>
          </a:prstGeom>
          <a:noFill/>
        </p:spPr>
        <p:txBody>
          <a:bodyPr wrap="none" rtlCol="0">
            <a:spAutoFit/>
          </a:bodyPr>
          <a:lstStyle/>
          <a:p>
            <a:r>
              <a:rPr lang="en-US" dirty="0"/>
              <a:t>If the issue concerns SEND our SENCo is </a:t>
            </a:r>
            <a:r>
              <a:rPr lang="en-US" dirty="0" err="1"/>
              <a:t>Mrs</a:t>
            </a:r>
            <a:r>
              <a:rPr lang="en-US" dirty="0"/>
              <a:t> Duffy</a:t>
            </a:r>
          </a:p>
        </p:txBody>
      </p:sp>
    </p:spTree>
    <p:extLst>
      <p:ext uri="{BB962C8B-B14F-4D97-AF65-F5344CB8AC3E}">
        <p14:creationId xmlns:p14="http://schemas.microsoft.com/office/powerpoint/2010/main" val="1472097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4969566" y="0"/>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685801" y="1689652"/>
            <a:ext cx="8865704" cy="4247317"/>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Awards Assemblies</a:t>
            </a:r>
          </a:p>
          <a:p>
            <a:pPr marL="285750" indent="-285750">
              <a:buFont typeface="Arial" panose="020B0604020202020204" pitchFamily="34" charset="0"/>
              <a:buChar char="•"/>
            </a:pPr>
            <a:r>
              <a:rPr lang="en-US" sz="2800" dirty="0"/>
              <a:t>Postcards home</a:t>
            </a:r>
          </a:p>
          <a:p>
            <a:pPr marL="285750" indent="-285750">
              <a:buFont typeface="Arial" panose="020B0604020202020204" pitchFamily="34" charset="0"/>
              <a:buChar char="•"/>
            </a:pPr>
            <a:r>
              <a:rPr lang="en-US" sz="2800" dirty="0"/>
              <a:t>Book Tokens for the Book Machine</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488602"/>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ysClr val="windowText" lastClr="000000"/>
                </a:solidFill>
                <a:latin typeface="+mn-lt"/>
                <a:ea typeface="Cambria"/>
              </a:rPr>
              <a:t>Thank you for coming to meet us this afternoon and we look forward to a great year working together!</a:t>
            </a:r>
          </a:p>
        </p:txBody>
      </p:sp>
      <p:pic>
        <p:nvPicPr>
          <p:cNvPr id="6"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4193</TotalTime>
  <Words>1430</Words>
  <Application>Microsoft Office PowerPoint</Application>
  <PresentationFormat>Widescreen</PresentationFormat>
  <Paragraphs>129</Paragraphs>
  <Slides>17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Arial</vt:lpstr>
      <vt:lpstr>Calibri</vt:lpstr>
      <vt:lpstr>Calibri Light</vt:lpstr>
      <vt:lpstr>Cambria</vt:lpstr>
      <vt:lpstr>Segoe UI</vt:lpstr>
      <vt:lpstr>Office Theme</vt:lpstr>
      <vt:lpstr>PowerPoint Presentation</vt:lpstr>
      <vt:lpstr>Pupil, family and teacher partnerships</vt:lpstr>
      <vt:lpstr>PowerPoint Presentation</vt:lpstr>
      <vt:lpstr>PowerPoint Presentation</vt:lpstr>
      <vt:lpstr>Examples of Reading Journals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Harley Gavell</cp:lastModifiedBy>
  <cp:revision>30</cp:revision>
  <dcterms:created xsi:type="dcterms:W3CDTF">2022-09-04T13:03:29Z</dcterms:created>
  <dcterms:modified xsi:type="dcterms:W3CDTF">2026-10-08T12:57:04Z</dcterms:modified>
</cp:coreProperties>
</file>