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61" r:id="rId5"/>
    <p:sldId id="259" r:id="rId6"/>
    <p:sldId id="260" r:id="rId7"/>
    <p:sldId id="274" r:id="rId8"/>
    <p:sldId id="275" r:id="rId9"/>
    <p:sldId id="271" r:id="rId10"/>
    <p:sldId id="262" r:id="rId11"/>
    <p:sldId id="263" r:id="rId12"/>
    <p:sldId id="265" r:id="rId13"/>
    <p:sldId id="268" r:id="rId14"/>
    <p:sldId id="264" r:id="rId15"/>
    <p:sldId id="269" r:id="rId16"/>
    <p:sldId id="270" r:id="rId17"/>
    <p:sldId id="276" r:id="rId18"/>
    <p:sldId id="273"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5D2CE4-C5E7-13C7-5EF9-A58BCFC7B824}" v="39" dt="2026-09-16T16:30:58.5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327"/>
  </p:normalViewPr>
  <p:slideViewPr>
    <p:cSldViewPr snapToGrid="0">
      <p:cViewPr varScale="1">
        <p:scale>
          <a:sx n="111" d="100"/>
          <a:sy n="111" d="100"/>
        </p:scale>
        <p:origin x="55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l Hartley" userId="S::g.hartley@kennington.lancs.sch.uk::d73ec320-21e5-47c7-bed9-692d80dd54b1" providerId="AD" clId="Web-{715D2CE4-C5E7-13C7-5EF9-A58BCFC7B824}"/>
    <pc:docChg chg="delSld modSld">
      <pc:chgData name="Gill Hartley" userId="S::g.hartley@kennington.lancs.sch.uk::d73ec320-21e5-47c7-bed9-692d80dd54b1" providerId="AD" clId="Web-{715D2CE4-C5E7-13C7-5EF9-A58BCFC7B824}" dt="2026-09-16T16:30:47.009" v="28" actId="20577"/>
      <pc:docMkLst>
        <pc:docMk/>
      </pc:docMkLst>
      <pc:sldChg chg="del">
        <pc:chgData name="Gill Hartley" userId="S::g.hartley@kennington.lancs.sch.uk::d73ec320-21e5-47c7-bed9-692d80dd54b1" providerId="AD" clId="Web-{715D2CE4-C5E7-13C7-5EF9-A58BCFC7B824}" dt="2026-09-16T16:29:26.991" v="6"/>
        <pc:sldMkLst>
          <pc:docMk/>
          <pc:sldMk cId="1502850303" sldId="266"/>
        </pc:sldMkLst>
      </pc:sldChg>
      <pc:sldChg chg="modSp">
        <pc:chgData name="Gill Hartley" userId="S::g.hartley@kennington.lancs.sch.uk::d73ec320-21e5-47c7-bed9-692d80dd54b1" providerId="AD" clId="Web-{715D2CE4-C5E7-13C7-5EF9-A58BCFC7B824}" dt="2026-09-16T16:28:57.755" v="5" actId="20577"/>
        <pc:sldMkLst>
          <pc:docMk/>
          <pc:sldMk cId="1080926369" sldId="271"/>
        </pc:sldMkLst>
        <pc:spChg chg="mod">
          <ac:chgData name="Gill Hartley" userId="S::g.hartley@kennington.lancs.sch.uk::d73ec320-21e5-47c7-bed9-692d80dd54b1" providerId="AD" clId="Web-{715D2CE4-C5E7-13C7-5EF9-A58BCFC7B824}" dt="2026-09-16T16:28:57.755" v="5" actId="20577"/>
          <ac:spMkLst>
            <pc:docMk/>
            <pc:sldMk cId="1080926369" sldId="271"/>
            <ac:spMk id="3" creationId="{00000000-0000-0000-0000-000000000000}"/>
          </ac:spMkLst>
        </pc:spChg>
      </pc:sldChg>
      <pc:sldChg chg="addSp delSp modSp">
        <pc:chgData name="Gill Hartley" userId="S::g.hartley@kennington.lancs.sch.uk::d73ec320-21e5-47c7-bed9-692d80dd54b1" providerId="AD" clId="Web-{715D2CE4-C5E7-13C7-5EF9-A58BCFC7B824}" dt="2026-09-16T16:30:47.009" v="28" actId="20577"/>
        <pc:sldMkLst>
          <pc:docMk/>
          <pc:sldMk cId="309114265" sldId="276"/>
        </pc:sldMkLst>
        <pc:spChg chg="add del mod">
          <ac:chgData name="Gill Hartley" userId="S::g.hartley@kennington.lancs.sch.uk::d73ec320-21e5-47c7-bed9-692d80dd54b1" providerId="AD" clId="Web-{715D2CE4-C5E7-13C7-5EF9-A58BCFC7B824}" dt="2026-09-16T16:30:13.101" v="17"/>
          <ac:spMkLst>
            <pc:docMk/>
            <pc:sldMk cId="309114265" sldId="276"/>
            <ac:spMk id="2" creationId="{F8822C51-D5F4-13FD-70FE-AC4C8A33ACEB}"/>
          </ac:spMkLst>
        </pc:spChg>
        <pc:spChg chg="add mod">
          <ac:chgData name="Gill Hartley" userId="S::g.hartley@kennington.lancs.sch.uk::d73ec320-21e5-47c7-bed9-692d80dd54b1" providerId="AD" clId="Web-{715D2CE4-C5E7-13C7-5EF9-A58BCFC7B824}" dt="2026-09-16T16:30:47.009" v="28" actId="20577"/>
          <ac:spMkLst>
            <pc:docMk/>
            <pc:sldMk cId="309114265" sldId="276"/>
            <ac:spMk id="3" creationId="{83F9CA84-A0CA-C371-48F8-E55B4C58A8AE}"/>
          </ac:spMkLst>
        </pc:spChg>
      </pc:sldChg>
    </pc:docChg>
  </pc:docChgLst>
  <pc:docChgLst>
    <pc:chgData name="Gill Hartley" userId="d73ec320-21e5-47c7-bed9-692d80dd54b1" providerId="ADAL" clId="{F3AA83FF-AD93-459D-BF6F-C6BD7185A2BD}"/>
    <pc:docChg chg="modSld">
      <pc:chgData name="Gill Hartley" userId="d73ec320-21e5-47c7-bed9-692d80dd54b1" providerId="ADAL" clId="{F3AA83FF-AD93-459D-BF6F-C6BD7185A2BD}" dt="2026-09-14T15:36:05.830" v="152" actId="20577"/>
      <pc:docMkLst>
        <pc:docMk/>
      </pc:docMkLst>
      <pc:sldChg chg="modSp mod">
        <pc:chgData name="Gill Hartley" userId="d73ec320-21e5-47c7-bed9-692d80dd54b1" providerId="ADAL" clId="{F3AA83FF-AD93-459D-BF6F-C6BD7185A2BD}" dt="2026-09-14T15:27:17.604" v="11" actId="20577"/>
        <pc:sldMkLst>
          <pc:docMk/>
          <pc:sldMk cId="3278543960" sldId="260"/>
        </pc:sldMkLst>
        <pc:spChg chg="mod">
          <ac:chgData name="Gill Hartley" userId="d73ec320-21e5-47c7-bed9-692d80dd54b1" providerId="ADAL" clId="{F3AA83FF-AD93-459D-BF6F-C6BD7185A2BD}" dt="2026-09-14T15:27:07.070" v="3" actId="255"/>
          <ac:spMkLst>
            <pc:docMk/>
            <pc:sldMk cId="3278543960" sldId="260"/>
            <ac:spMk id="26" creationId="{8E90E15B-F5BA-FE65-B611-3A3DCE982846}"/>
          </ac:spMkLst>
        </pc:spChg>
        <pc:spChg chg="mod">
          <ac:chgData name="Gill Hartley" userId="d73ec320-21e5-47c7-bed9-692d80dd54b1" providerId="ADAL" clId="{F3AA83FF-AD93-459D-BF6F-C6BD7185A2BD}" dt="2026-09-14T15:27:17.604" v="11" actId="20577"/>
          <ac:spMkLst>
            <pc:docMk/>
            <pc:sldMk cId="3278543960" sldId="260"/>
            <ac:spMk id="28" creationId="{C0AD813D-1545-E6A4-4AFC-960A20D7D8BE}"/>
          </ac:spMkLst>
        </pc:spChg>
      </pc:sldChg>
      <pc:sldChg chg="modSp mod">
        <pc:chgData name="Gill Hartley" userId="d73ec320-21e5-47c7-bed9-692d80dd54b1" providerId="ADAL" clId="{F3AA83FF-AD93-459D-BF6F-C6BD7185A2BD}" dt="2026-09-14T15:36:05.830" v="152" actId="20577"/>
        <pc:sldMkLst>
          <pc:docMk/>
          <pc:sldMk cId="309404134" sldId="261"/>
        </pc:sldMkLst>
        <pc:spChg chg="mod">
          <ac:chgData name="Gill Hartley" userId="d73ec320-21e5-47c7-bed9-692d80dd54b1" providerId="ADAL" clId="{F3AA83FF-AD93-459D-BF6F-C6BD7185A2BD}" dt="2026-09-14T15:36:05.830" v="152" actId="20577"/>
          <ac:spMkLst>
            <pc:docMk/>
            <pc:sldMk cId="309404134" sldId="261"/>
            <ac:spMk id="6" creationId="{EADF8AC4-EB7C-028D-90E4-06C6A014F625}"/>
          </ac:spMkLst>
        </pc:spChg>
      </pc:sldChg>
      <pc:sldChg chg="modSp mod">
        <pc:chgData name="Gill Hartley" userId="d73ec320-21e5-47c7-bed9-692d80dd54b1" providerId="ADAL" clId="{F3AA83FF-AD93-459D-BF6F-C6BD7185A2BD}" dt="2026-09-14T15:31:24.014" v="33" actId="20577"/>
        <pc:sldMkLst>
          <pc:docMk/>
          <pc:sldMk cId="912650201" sldId="263"/>
        </pc:sldMkLst>
        <pc:spChg chg="mod">
          <ac:chgData name="Gill Hartley" userId="d73ec320-21e5-47c7-bed9-692d80dd54b1" providerId="ADAL" clId="{F3AA83FF-AD93-459D-BF6F-C6BD7185A2BD}" dt="2026-09-14T15:31:24.014" v="33" actId="20577"/>
          <ac:spMkLst>
            <pc:docMk/>
            <pc:sldMk cId="912650201" sldId="263"/>
            <ac:spMk id="2" creationId="{00000000-0000-0000-0000-000000000000}"/>
          </ac:spMkLst>
        </pc:spChg>
      </pc:sldChg>
      <pc:sldChg chg="modSp mod">
        <pc:chgData name="Gill Hartley" userId="d73ec320-21e5-47c7-bed9-692d80dd54b1" providerId="ADAL" clId="{F3AA83FF-AD93-459D-BF6F-C6BD7185A2BD}" dt="2026-09-14T15:34:14.629" v="74" actId="20577"/>
        <pc:sldMkLst>
          <pc:docMk/>
          <pc:sldMk cId="1472097472" sldId="269"/>
        </pc:sldMkLst>
        <pc:spChg chg="mod">
          <ac:chgData name="Gill Hartley" userId="d73ec320-21e5-47c7-bed9-692d80dd54b1" providerId="ADAL" clId="{F3AA83FF-AD93-459D-BF6F-C6BD7185A2BD}" dt="2026-09-14T15:33:26.181" v="45" actId="113"/>
          <ac:spMkLst>
            <pc:docMk/>
            <pc:sldMk cId="1472097472" sldId="269"/>
            <ac:spMk id="12" creationId="{989A7614-C17C-8238-47D5-172011417DBC}"/>
          </ac:spMkLst>
        </pc:spChg>
        <pc:spChg chg="mod">
          <ac:chgData name="Gill Hartley" userId="d73ec320-21e5-47c7-bed9-692d80dd54b1" providerId="ADAL" clId="{F3AA83FF-AD93-459D-BF6F-C6BD7185A2BD}" dt="2026-09-14T15:34:03.474" v="59" actId="255"/>
          <ac:spMkLst>
            <pc:docMk/>
            <pc:sldMk cId="1472097472" sldId="269"/>
            <ac:spMk id="14" creationId="{60D84C34-8708-2AC3-1171-C1006391E019}"/>
          </ac:spMkLst>
        </pc:spChg>
        <pc:spChg chg="mod">
          <ac:chgData name="Gill Hartley" userId="d73ec320-21e5-47c7-bed9-692d80dd54b1" providerId="ADAL" clId="{F3AA83FF-AD93-459D-BF6F-C6BD7185A2BD}" dt="2026-09-14T15:34:14.629" v="74" actId="20577"/>
          <ac:spMkLst>
            <pc:docMk/>
            <pc:sldMk cId="1472097472" sldId="269"/>
            <ac:spMk id="20" creationId="{E634B33C-4505-2CF8-A7F1-56E3A4D10A9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D0D6E-DF6D-6742-843E-B1482FF1B650}"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0CA5-27CA-3D4C-9B48-19507F747B34}" type="slidenum">
              <a:rPr lang="en-US" smtClean="0"/>
              <a:t>‹#›</a:t>
            </a:fld>
            <a:endParaRPr lang="en-US"/>
          </a:p>
        </p:txBody>
      </p:sp>
    </p:spTree>
    <p:extLst>
      <p:ext uri="{BB962C8B-B14F-4D97-AF65-F5344CB8AC3E}">
        <p14:creationId xmlns:p14="http://schemas.microsoft.com/office/powerpoint/2010/main" val="75459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Explain the importance of partnership working</a:t>
            </a:r>
          </a:p>
        </p:txBody>
      </p:sp>
      <p:sp>
        <p:nvSpPr>
          <p:cNvPr id="4" name="Slide Number Placeholder 3"/>
          <p:cNvSpPr>
            <a:spLocks noGrp="1"/>
          </p:cNvSpPr>
          <p:nvPr>
            <p:ph type="sldNum" sz="quarter" idx="5"/>
          </p:nvPr>
        </p:nvSpPr>
        <p:spPr/>
        <p:txBody>
          <a:bodyPr/>
          <a:lstStyle/>
          <a:p>
            <a:fld id="{7D4F47A0-E25E-4C8E-9672-184EA1CC2EA3}" type="slidenum">
              <a:t>2</a:t>
            </a:fld>
            <a:endParaRPr lang="en-US"/>
          </a:p>
        </p:txBody>
      </p:sp>
    </p:spTree>
    <p:extLst>
      <p:ext uri="{BB962C8B-B14F-4D97-AF65-F5344CB8AC3E}">
        <p14:creationId xmlns:p14="http://schemas.microsoft.com/office/powerpoint/2010/main" val="993051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54F3-0982-78FE-6A71-83CE9AC6C59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90FC5E-B59B-D288-97D9-E7C236CF8D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B72927C-5CDC-04FF-D6FD-28E3276FA923}"/>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BFDB1941-E3C6-502D-CB27-721E6B69C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F53EF-E3EF-58BD-550D-07AF03A5D30D}"/>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05250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45FEE-1242-6C3C-81BC-C4E1F544E7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6D07C92-7034-E6F8-3F30-3D4EAFC035F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2918F02-A23D-2D91-62B3-6930902C9566}"/>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6DE81CBA-2FAF-C1C2-13C6-D07ADD01E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34D00-E87F-0E8A-1511-F71171D4A677}"/>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20147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B6A2-1A74-02D6-5435-B9F533CE11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C8C2A85-F538-FAC0-4F43-2CB83AC1E4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69B7AB-4114-76F7-224D-9B3BDB2E014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2678B2A5-6960-C343-89A2-63B4A7FBBF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D8E93-EA02-CC4D-A5E7-D26991FA6650}"/>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08315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2BCE-4C98-AFFD-7E8D-1868D8AA75F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E1B7633-AA4B-DBD0-120A-47A99F026CD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CC85264-33B5-C298-7695-AA2479F7C07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F90E9BD-14C9-33F0-1E79-86A8E36168D1}"/>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9F008BD1-2EB3-08BA-A846-A593A60A4B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CDBD3-F9EF-7AD7-9052-5E74BD06EA63}"/>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45156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4107-A33D-88D3-3C57-4A1192E792F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64B094E-EE60-9041-3ECB-A557793B6B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4D904AC-FA79-8F6A-57AD-3692544474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09C1A80-243B-BC93-F617-A6AE755B57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F93D43-E208-2AF0-82A7-2E0A9E079FB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416A5A2-52F7-5463-B287-CEC418EA1B76}"/>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8" name="Footer Placeholder 7">
            <a:extLst>
              <a:ext uri="{FF2B5EF4-FFF2-40B4-BE49-F238E27FC236}">
                <a16:creationId xmlns:a16="http://schemas.microsoft.com/office/drawing/2014/main" id="{865BF99D-B514-A5E2-2864-1AED2B02C7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09051-D119-4930-4E6B-7D7ACAF91298}"/>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4092947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D978-61B7-F095-1B2F-EF0204C706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30933AE-AD68-1F5E-FFBB-4454F5165BB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4" name="Footer Placeholder 3">
            <a:extLst>
              <a:ext uri="{FF2B5EF4-FFF2-40B4-BE49-F238E27FC236}">
                <a16:creationId xmlns:a16="http://schemas.microsoft.com/office/drawing/2014/main" id="{E5D1B04F-4276-C977-9BB4-D14FF46888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674C6F-1C3B-EE86-C90E-A1146ACF32E4}"/>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345500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57E187-2E5D-FCA3-8A7B-8EB3CD243998}"/>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3" name="Footer Placeholder 2">
            <a:extLst>
              <a:ext uri="{FF2B5EF4-FFF2-40B4-BE49-F238E27FC236}">
                <a16:creationId xmlns:a16="http://schemas.microsoft.com/office/drawing/2014/main" id="{6BFEB1A8-0E30-31CB-11B5-841C7FC0BB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36B4B7-5A1C-06B7-D0A7-C8D78244A765}"/>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72631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11245-7F55-7AB4-53E3-6FA2C5EB57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6A3CAD6-9706-3099-15ED-1BE2E32C7B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491CFC8-CCAE-7060-2A04-D64194619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D186B96-172F-65DC-9194-BB164EFF2B2D}"/>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EB12EAD1-DC85-266F-B504-69BF3DB3E9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6BDA25-D308-1ADE-E6F0-894DA8F627D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653096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1743-301F-C862-E46D-04C5BE9237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1E7C068-67D7-A45F-A38D-9CFCEFF6A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E0A3BF-7847-3251-F3B1-953B1AA56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F55B3F8-49BC-9F72-A043-980BF30B1FEA}"/>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8B84E48B-1FBB-FADD-DC01-4E858D5DB8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28398-96B6-A32C-061D-D0D4386C1046}"/>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06793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7B4A1-E66A-46E2-5896-2148711CFB8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7E124B1-0A51-69AC-530E-E84A2E702DF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B40260-D877-B285-A53A-F190124FFF9A}"/>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526614F1-FB4F-9B72-B877-3963813690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C4372-401C-27F4-DE71-F40F2E71135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91915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B96FB8-9C5C-8EEE-025B-39E514DF3F5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570392-5B9B-B87B-B1F3-7D1BC8ABD05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F0D5C2-48FE-A8BC-DA80-D1546B19AF69}"/>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491E0509-165B-B0C9-64E4-93EE09D0F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5FC45-7048-B174-31BF-881D4657AEFA}"/>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240146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83F962-A5FA-200B-FC7C-90380878EF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3470019-809D-C0BC-DD33-401F3CE91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C050EFE-DDE7-E8D6-473F-3E8050C8E0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D3EEA13B-5A93-06FC-C68D-AD4F8A976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BE9FFD-1657-FFE9-1699-F963B6C04A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CFCE8D-2C34-3141-8920-163E036E6C36}" type="slidenum">
              <a:rPr lang="en-US" smtClean="0"/>
              <a:t>‹#›</a:t>
            </a:fld>
            <a:endParaRPr lang="en-US"/>
          </a:p>
        </p:txBody>
      </p:sp>
    </p:spTree>
    <p:extLst>
      <p:ext uri="{BB962C8B-B14F-4D97-AF65-F5344CB8AC3E}">
        <p14:creationId xmlns:p14="http://schemas.microsoft.com/office/powerpoint/2010/main" val="648018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0"/>
            <a:ext cx="4865205" cy="2261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latin typeface="+mn-lt"/>
                <a:ea typeface="Cambria"/>
                <a:cs typeface="Calibri Light"/>
              </a:rPr>
              <a:t>Meet The Teacher Session</a:t>
            </a:r>
            <a:endParaRPr lang="en-US" sz="4800" b="1" u="sng" dirty="0">
              <a:latin typeface="+mn-lt"/>
              <a:ea typeface="Cambria"/>
            </a:endParaRPr>
          </a:p>
        </p:txBody>
      </p:sp>
      <p:sp>
        <p:nvSpPr>
          <p:cNvPr id="6" name="Subtitle 2">
            <a:extLst>
              <a:ext uri="{FF2B5EF4-FFF2-40B4-BE49-F238E27FC236}">
                <a16:creationId xmlns:a16="http://schemas.microsoft.com/office/drawing/2014/main" id="{EADF8AC4-EB7C-028D-90E4-06C6A014F625}"/>
              </a:ext>
            </a:extLst>
          </p:cNvPr>
          <p:cNvSpPr txBox="1">
            <a:spLocks/>
          </p:cNvSpPr>
          <p:nvPr/>
        </p:nvSpPr>
        <p:spPr>
          <a:xfrm>
            <a:off x="122143" y="1905803"/>
            <a:ext cx="5232172" cy="35999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ea typeface="Cambria"/>
                <a:cs typeface="Calibri"/>
              </a:rPr>
              <a:t>Welcome to Hazel Class Year 3</a:t>
            </a:r>
          </a:p>
          <a:p>
            <a:pPr marL="0" indent="0" algn="ctr">
              <a:buNone/>
            </a:pPr>
            <a:endParaRPr lang="en-US" sz="3200" dirty="0">
              <a:cs typeface="Calibri"/>
            </a:endParaRPr>
          </a:p>
          <a:p>
            <a:pPr marL="0" indent="0">
              <a:buNone/>
            </a:pPr>
            <a:r>
              <a:rPr lang="en-US" sz="3200" b="1" dirty="0">
                <a:cs typeface="Calibri"/>
              </a:rPr>
              <a:t>Class Teachers: </a:t>
            </a:r>
          </a:p>
          <a:p>
            <a:pPr marL="0" indent="0">
              <a:buNone/>
            </a:pPr>
            <a:r>
              <a:rPr lang="en-US" sz="3200" dirty="0">
                <a:cs typeface="Calibri"/>
              </a:rPr>
              <a:t>Miss Hartley (Mon-Thurs)</a:t>
            </a:r>
          </a:p>
          <a:p>
            <a:pPr marL="0" indent="0">
              <a:buNone/>
            </a:pPr>
            <a:r>
              <a:rPr lang="en-US" sz="3200" dirty="0" err="1">
                <a:cs typeface="Calibri"/>
              </a:rPr>
              <a:t>Mrs</a:t>
            </a:r>
            <a:r>
              <a:rPr lang="en-US" sz="3200" dirty="0">
                <a:cs typeface="Calibri"/>
              </a:rPr>
              <a:t> Hayward (Fri)</a:t>
            </a:r>
          </a:p>
          <a:p>
            <a:pPr marL="0" indent="0">
              <a:buNone/>
            </a:pPr>
            <a:endParaRPr lang="en-US" sz="3200" dirty="0">
              <a:cs typeface="Calibri"/>
            </a:endParaRPr>
          </a:p>
          <a:p>
            <a:pPr marL="0" indent="0">
              <a:buNone/>
            </a:pPr>
            <a:r>
              <a:rPr lang="en-US" sz="3200" b="1" dirty="0">
                <a:ea typeface="Cambria"/>
                <a:cs typeface="Calibri"/>
              </a:rPr>
              <a:t>Supported by:</a:t>
            </a:r>
          </a:p>
          <a:p>
            <a:pPr marL="0" indent="0">
              <a:buNone/>
            </a:pPr>
            <a:r>
              <a:rPr lang="en-US" sz="3200" dirty="0" err="1">
                <a:ea typeface="Cambria"/>
                <a:cs typeface="Calibri"/>
              </a:rPr>
              <a:t>Mrs</a:t>
            </a:r>
            <a:r>
              <a:rPr lang="en-US" sz="3200" dirty="0">
                <a:ea typeface="Cambria"/>
                <a:cs typeface="Calibri"/>
              </a:rPr>
              <a:t> Smith and Miss Hull</a:t>
            </a:r>
          </a:p>
        </p:txBody>
      </p:sp>
      <p:pic>
        <p:nvPicPr>
          <p:cNvPr id="8" name="Picture 2" descr="Kennington Primary School">
            <a:extLst>
              <a:ext uri="{FF2B5EF4-FFF2-40B4-BE49-F238E27FC236}">
                <a16:creationId xmlns:a16="http://schemas.microsoft.com/office/drawing/2014/main" id="{44D7C019-A2BE-38B9-13C0-515BE4AF78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688"/>
          <a:stretch/>
        </p:blipFill>
        <p:spPr bwMode="auto">
          <a:xfrm>
            <a:off x="5958701" y="504027"/>
            <a:ext cx="5927672" cy="5849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0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9E39-F094-1BC6-3B35-87D0295F66BA}"/>
              </a:ext>
            </a:extLst>
          </p:cNvPr>
          <p:cNvSpPr>
            <a:spLocks noGrp="1"/>
          </p:cNvSpPr>
          <p:nvPr>
            <p:ph type="title"/>
          </p:nvPr>
        </p:nvSpPr>
        <p:spPr>
          <a:xfrm>
            <a:off x="838200" y="585216"/>
            <a:ext cx="10515600" cy="1325563"/>
          </a:xfrm>
        </p:spPr>
        <p:txBody>
          <a:bodyPr>
            <a:normAutofit/>
          </a:bodyPr>
          <a:lstStyle/>
          <a:p>
            <a:r>
              <a:rPr lang="en-US">
                <a:solidFill>
                  <a:schemeClr val="bg1"/>
                </a:solidFill>
                <a:cs typeface="Calibri Light"/>
              </a:rPr>
              <a:t>Pupil, family and teacher partnerships</a:t>
            </a:r>
          </a:p>
        </p:txBody>
      </p:sp>
      <p:pic>
        <p:nvPicPr>
          <p:cNvPr id="4" name="Picture 4" descr="Diagram&#10;&#10;Description automatically generated">
            <a:extLst>
              <a:ext uri="{FF2B5EF4-FFF2-40B4-BE49-F238E27FC236}">
                <a16:creationId xmlns:a16="http://schemas.microsoft.com/office/drawing/2014/main" id="{AD8477D9-04E0-41F7-44F8-8831ECDB1A65}"/>
              </a:ext>
            </a:extLst>
          </p:cNvPr>
          <p:cNvPicPr>
            <a:picLocks noChangeAspect="1"/>
          </p:cNvPicPr>
          <p:nvPr/>
        </p:nvPicPr>
        <p:blipFill rotWithShape="1">
          <a:blip r:embed="rId3"/>
          <a:srcRect l="7077" r="7733"/>
          <a:stretch/>
        </p:blipFill>
        <p:spPr>
          <a:xfrm>
            <a:off x="655320" y="2516777"/>
            <a:ext cx="6236208" cy="3660185"/>
          </a:xfrm>
          <a:prstGeom prst="rect">
            <a:avLst/>
          </a:prstGeom>
        </p:spPr>
      </p:pic>
      <p:sp>
        <p:nvSpPr>
          <p:cNvPr id="8" name="Content Placeholder 7">
            <a:extLst>
              <a:ext uri="{FF2B5EF4-FFF2-40B4-BE49-F238E27FC236}">
                <a16:creationId xmlns:a16="http://schemas.microsoft.com/office/drawing/2014/main" id="{A0917602-DEF7-E560-E2C5-2A6A22E3245D}"/>
              </a:ext>
            </a:extLst>
          </p:cNvPr>
          <p:cNvSpPr>
            <a:spLocks noGrp="1"/>
          </p:cNvSpPr>
          <p:nvPr>
            <p:ph idx="1"/>
          </p:nvPr>
        </p:nvSpPr>
        <p:spPr>
          <a:xfrm>
            <a:off x="7546848" y="2516777"/>
            <a:ext cx="3803904" cy="3660185"/>
          </a:xfrm>
        </p:spPr>
        <p:txBody>
          <a:bodyPr anchor="ctr">
            <a:normAutofit/>
          </a:bodyPr>
          <a:lstStyle/>
          <a:p>
            <a:pPr marL="0" indent="0">
              <a:buNone/>
            </a:pPr>
            <a:r>
              <a:rPr lang="en-US" sz="4000" dirty="0">
                <a:ea typeface="Cambria"/>
                <a:cs typeface="Calibri"/>
              </a:rPr>
              <a:t>Your children achieve their full potential when all 3 work well together. </a:t>
            </a:r>
          </a:p>
          <a:p>
            <a:pPr marL="0" indent="0">
              <a:buNone/>
            </a:pPr>
            <a:endParaRPr lang="en-US" sz="2200" dirty="0">
              <a:latin typeface="Cambria"/>
              <a:ea typeface="Cambria"/>
              <a:cs typeface="Calibri"/>
            </a:endParaRPr>
          </a:p>
        </p:txBody>
      </p:sp>
      <p:sp>
        <p:nvSpPr>
          <p:cNvPr id="6" name="Rectangle 5">
            <a:extLst>
              <a:ext uri="{FF2B5EF4-FFF2-40B4-BE49-F238E27FC236}">
                <a16:creationId xmlns:a16="http://schemas.microsoft.com/office/drawing/2014/main" id="{01A4B372-0ECC-9048-FFA9-2F85556E5A01}"/>
              </a:ext>
            </a:extLst>
          </p:cNvPr>
          <p:cNvSpPr/>
          <p:nvPr/>
        </p:nvSpPr>
        <p:spPr>
          <a:xfrm>
            <a:off x="258417" y="198783"/>
            <a:ext cx="11608905" cy="1381539"/>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ysClr val="windowText" lastClr="000000"/>
                </a:solidFill>
              </a:rPr>
              <a:t>Pupil, family and teacher partnerships</a:t>
            </a:r>
          </a:p>
        </p:txBody>
      </p:sp>
    </p:spTree>
    <p:extLst>
      <p:ext uri="{BB962C8B-B14F-4D97-AF65-F5344CB8AC3E}">
        <p14:creationId xmlns:p14="http://schemas.microsoft.com/office/powerpoint/2010/main" val="161149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31FAC77-4DE1-D0C0-3870-245F3C2E8FD8}"/>
              </a:ext>
            </a:extLst>
          </p:cNvPr>
          <p:cNvSpPr/>
          <p:nvPr/>
        </p:nvSpPr>
        <p:spPr>
          <a:xfrm>
            <a:off x="0" y="3278"/>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5">
            <a:extLst>
              <a:ext uri="{FF2B5EF4-FFF2-40B4-BE49-F238E27FC236}">
                <a16:creationId xmlns:a16="http://schemas.microsoft.com/office/drawing/2014/main" id="{4E3F9061-0449-FAAD-EA74-94F19A873212}"/>
              </a:ext>
            </a:extLst>
          </p:cNvPr>
          <p:cNvSpPr txBox="1"/>
          <p:nvPr/>
        </p:nvSpPr>
        <p:spPr>
          <a:xfrm>
            <a:off x="2703610" y="402001"/>
            <a:ext cx="8100060" cy="649605"/>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can arrive from 8:35am doors locked at 8:55am. During this time children have the opportunity to practice and consolidate skills.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Box 9">
            <a:extLst>
              <a:ext uri="{FF2B5EF4-FFF2-40B4-BE49-F238E27FC236}">
                <a16:creationId xmlns:a16="http://schemas.microsoft.com/office/drawing/2014/main" id="{FA8356B8-D8A3-8D7A-9D5D-B8FDAB2F8841}"/>
              </a:ext>
            </a:extLst>
          </p:cNvPr>
          <p:cNvSpPr txBox="1"/>
          <p:nvPr/>
        </p:nvSpPr>
        <p:spPr>
          <a:xfrm>
            <a:off x="2703610" y="1264222"/>
            <a:ext cx="9451975" cy="928370"/>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who are late and arrive after 8:50am or after miss</a:t>
            </a:r>
            <a:r>
              <a:rPr lang="en-US" sz="1800"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up to</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20 minutes of learning each day – equating to an hour lost over the course of a week and 37 hours lost in a year.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P</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unctuality is important at </a:t>
            </a:r>
            <a:r>
              <a:rPr lang="en-US" sz="1800" kern="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Kennington</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7">
            <a:extLst>
              <a:ext uri="{FF2B5EF4-FFF2-40B4-BE49-F238E27FC236}">
                <a16:creationId xmlns:a16="http://schemas.microsoft.com/office/drawing/2014/main" id="{1FCE27FA-7444-A6ED-9DE7-2FE88AE17BD6}"/>
              </a:ext>
            </a:extLst>
          </p:cNvPr>
          <p:cNvSpPr txBox="1"/>
          <p:nvPr/>
        </p:nvSpPr>
        <p:spPr>
          <a:xfrm>
            <a:off x="2703610" y="2551160"/>
            <a:ext cx="6459855" cy="370205"/>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Formal teaching starts at 8:50.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11">
            <a:extLst>
              <a:ext uri="{FF2B5EF4-FFF2-40B4-BE49-F238E27FC236}">
                <a16:creationId xmlns:a16="http://schemas.microsoft.com/office/drawing/2014/main" id="{8E90E15B-F5BA-FE65-B611-3A3DCE982846}"/>
              </a:ext>
            </a:extLst>
          </p:cNvPr>
          <p:cNvSpPr txBox="1"/>
          <p:nvPr/>
        </p:nvSpPr>
        <p:spPr>
          <a:xfrm>
            <a:off x="2703610" y="3284708"/>
            <a:ext cx="9004300" cy="677108"/>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 is on </a:t>
            </a:r>
            <a:r>
              <a:rPr lang="en-US"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Mondays and Fridays</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Please ensure children come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to school in their PE kits on these days.</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13">
            <a:extLst>
              <a:ext uri="{FF2B5EF4-FFF2-40B4-BE49-F238E27FC236}">
                <a16:creationId xmlns:a16="http://schemas.microsoft.com/office/drawing/2014/main" id="{C0AD813D-1545-E6A4-4AFC-960A20D7D8BE}"/>
              </a:ext>
            </a:extLst>
          </p:cNvPr>
          <p:cNvSpPr txBox="1"/>
          <p:nvPr/>
        </p:nvSpPr>
        <p:spPr>
          <a:xfrm>
            <a:off x="2703610" y="4295204"/>
            <a:ext cx="8338820" cy="646331"/>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Water bottles and healthy snacks (fruit)</a:t>
            </a:r>
            <a:r>
              <a:rPr lang="en-US" sz="1800"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Water bottles must be small, plastic bottles which have a sports cap to prevent spillages in class.</a:t>
            </a:r>
            <a:r>
              <a:rPr lang="en-US" sz="1800" kern="12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Box 15">
            <a:extLst>
              <a:ext uri="{FF2B5EF4-FFF2-40B4-BE49-F238E27FC236}">
                <a16:creationId xmlns:a16="http://schemas.microsoft.com/office/drawing/2014/main" id="{A0085B84-A302-A796-CE03-F4FE67EE3763}"/>
              </a:ext>
            </a:extLst>
          </p:cNvPr>
          <p:cNvSpPr txBox="1"/>
          <p:nvPr/>
        </p:nvSpPr>
        <p:spPr>
          <a:xfrm>
            <a:off x="2703610" y="5129593"/>
            <a:ext cx="8100060" cy="928370"/>
          </a:xfrm>
          <a:prstGeom prst="rect">
            <a:avLst/>
          </a:prstGeom>
          <a:noFill/>
        </p:spPr>
        <p:txBody>
          <a:bodyPr wrap="square">
            <a:spAutoFit/>
          </a:bodyPr>
          <a:lstStyle/>
          <a:p>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E</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nd of day collection. Please wait on the junior playground . At the end of the day, we often have great things to tell our families so please feel relaxed if we call you over! It's more often than not to celebrate success! School finishes at 3:20pm</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8543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3190461" y="168965"/>
            <a:ext cx="4134209" cy="769441"/>
          </a:xfrm>
          <a:prstGeom prst="rect">
            <a:avLst/>
          </a:prstGeom>
          <a:noFill/>
        </p:spPr>
        <p:txBody>
          <a:bodyPr wrap="none" rtlCol="0">
            <a:spAutoFit/>
          </a:bodyPr>
          <a:lstStyle/>
          <a:p>
            <a:r>
              <a:rPr lang="en-US" sz="4400" b="1" dirty="0"/>
              <a:t>Reading Journals</a:t>
            </a:r>
          </a:p>
        </p:txBody>
      </p:sp>
      <p:sp>
        <p:nvSpPr>
          <p:cNvPr id="3" name="TextBox 2"/>
          <p:cNvSpPr txBox="1"/>
          <p:nvPr/>
        </p:nvSpPr>
        <p:spPr>
          <a:xfrm>
            <a:off x="464040" y="1181907"/>
            <a:ext cx="9200820" cy="5909310"/>
          </a:xfrm>
          <a:prstGeom prst="rect">
            <a:avLst/>
          </a:prstGeom>
          <a:noFill/>
        </p:spPr>
        <p:txBody>
          <a:bodyPr wrap="square" rtlCol="0">
            <a:spAutoFit/>
          </a:bodyPr>
          <a:lstStyle/>
          <a:p>
            <a:r>
              <a:rPr lang="en-GB" dirty="0"/>
              <a:t>As we are a school that promotes reading for pleasure.  Instead of reading diaries, each child will have their own reading journal.   Each reading journal will contain:</a:t>
            </a:r>
          </a:p>
          <a:p>
            <a:pPr marL="285750" indent="-285750">
              <a:buFont typeface="Arial" panose="020B0604020202020204" pitchFamily="34" charset="0"/>
              <a:buChar char="•"/>
            </a:pPr>
            <a:r>
              <a:rPr lang="en-GB" dirty="0"/>
              <a:t>A question prompt sheet to help children respond to their reading book</a:t>
            </a:r>
          </a:p>
          <a:p>
            <a:pPr marL="285750" indent="-285750">
              <a:buFont typeface="Arial" panose="020B0604020202020204" pitchFamily="34" charset="0"/>
              <a:buChar char="•"/>
            </a:pPr>
            <a:r>
              <a:rPr lang="en-GB" dirty="0"/>
              <a:t>A list of a variety of activities that the children can choose to complete in their reading journal</a:t>
            </a:r>
          </a:p>
          <a:p>
            <a:pPr marL="285750" indent="-285750">
              <a:buFont typeface="Arial" panose="020B0604020202020204" pitchFamily="34" charset="0"/>
              <a:buChar char="•"/>
            </a:pPr>
            <a:r>
              <a:rPr lang="en-GB" dirty="0"/>
              <a:t>A reading tracker</a:t>
            </a:r>
          </a:p>
          <a:p>
            <a:pPr marL="285750" indent="-285750">
              <a:buFont typeface="Arial" panose="020B0604020202020204" pitchFamily="34" charset="0"/>
              <a:buChar char="•"/>
            </a:pPr>
            <a:r>
              <a:rPr lang="en-GB" dirty="0"/>
              <a:t>A book review template</a:t>
            </a:r>
          </a:p>
          <a:p>
            <a:pPr marL="285750" indent="-285750">
              <a:buFont typeface="Arial" panose="020B0604020202020204" pitchFamily="34" charset="0"/>
              <a:buChar char="•"/>
            </a:pPr>
            <a:r>
              <a:rPr lang="en-GB" dirty="0"/>
              <a:t>A reading book log to record their quiz scores</a:t>
            </a:r>
          </a:p>
          <a:p>
            <a:pPr marL="285750" indent="-285750">
              <a:buFont typeface="Arial" panose="020B0604020202020204" pitchFamily="34" charset="0"/>
              <a:buChar char="•"/>
            </a:pPr>
            <a:endParaRPr lang="en-GB" dirty="0"/>
          </a:p>
          <a:p>
            <a:r>
              <a:rPr lang="en-GB" dirty="0"/>
              <a:t>Reading journals allow our children to respond to a variety of texts in different ways.​</a:t>
            </a:r>
          </a:p>
          <a:p>
            <a:r>
              <a:rPr lang="en-GB" dirty="0"/>
              <a:t>They provide space for reflection and evaluation as well as speculation and exploration of ideas, giving teachers valuable insight to their thinking and comprehension skills as they engage with text. Children will develop their reading skills through this approach as well as their ability to discuss and share recommendations, something which we value highly at Kennington.</a:t>
            </a:r>
          </a:p>
          <a:p>
            <a:endParaRPr lang="en-GB" dirty="0"/>
          </a:p>
          <a:p>
            <a:r>
              <a:rPr lang="en-GB" dirty="0"/>
              <a:t>We don’t expect the children to complete a large journal entry for ​ every single piece of reading they do. If they are short of time or​ the book hasn’t inspired them, they can just log the book as read.​  We will provide children with an opportunity to use their journals in our Accelerated Reader time as well as in our Book Club sessions.  Entries into our journals will be shared weekly within our classes as well as in assemblies.</a:t>
            </a:r>
          </a:p>
          <a:p>
            <a:r>
              <a:rPr lang="en-GB" dirty="0"/>
              <a:t> </a:t>
            </a:r>
          </a:p>
          <a:p>
            <a:endParaRPr lang="en-GB" dirty="0"/>
          </a:p>
        </p:txBody>
      </p:sp>
    </p:spTree>
    <p:extLst>
      <p:ext uri="{BB962C8B-B14F-4D97-AF65-F5344CB8AC3E}">
        <p14:creationId xmlns:p14="http://schemas.microsoft.com/office/powerpoint/2010/main" val="1209419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4E56-8353-550D-6A9E-D06F8603FAD8}"/>
              </a:ext>
            </a:extLst>
          </p:cNvPr>
          <p:cNvSpPr>
            <a:spLocks noGrp="1"/>
          </p:cNvSpPr>
          <p:nvPr>
            <p:ph type="title"/>
          </p:nvPr>
        </p:nvSpPr>
        <p:spPr/>
        <p:txBody>
          <a:bodyPr/>
          <a:lstStyle/>
          <a:p>
            <a:pPr algn="ctr"/>
            <a:r>
              <a:rPr lang="en-GB" b="1" dirty="0"/>
              <a:t>Examples of Reading Journals</a:t>
            </a:r>
          </a:p>
        </p:txBody>
      </p:sp>
      <p:sp>
        <p:nvSpPr>
          <p:cNvPr id="3" name="Content Placeholder 2">
            <a:extLst>
              <a:ext uri="{FF2B5EF4-FFF2-40B4-BE49-F238E27FC236}">
                <a16:creationId xmlns:a16="http://schemas.microsoft.com/office/drawing/2014/main" id="{9F9F7F36-48DC-17F4-43EB-81E58C2578C2}"/>
              </a:ext>
            </a:extLst>
          </p:cNvPr>
          <p:cNvSpPr>
            <a:spLocks noGrp="1"/>
          </p:cNvSpPr>
          <p:nvPr>
            <p:ph idx="1"/>
          </p:nvPr>
        </p:nvSpPr>
        <p:spPr/>
        <p:txBody>
          <a:bodyPr/>
          <a:lstStyle/>
          <a:p>
            <a:endParaRPr lang="en-GB"/>
          </a:p>
        </p:txBody>
      </p:sp>
      <p:pic>
        <p:nvPicPr>
          <p:cNvPr id="2050" name="Picture 2" descr="Image">
            <a:extLst>
              <a:ext uri="{FF2B5EF4-FFF2-40B4-BE49-F238E27FC236}">
                <a16:creationId xmlns:a16="http://schemas.microsoft.com/office/drawing/2014/main" id="{BC2FC152-182F-D04D-CA97-9FEAF7112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522" y="1531144"/>
            <a:ext cx="3705225" cy="4940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3CFAEF53-784D-79A5-B4E5-E647F8D43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7304" y="1531144"/>
            <a:ext cx="3875484" cy="51673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a:extLst>
              <a:ext uri="{FF2B5EF4-FFF2-40B4-BE49-F238E27FC236}">
                <a16:creationId xmlns:a16="http://schemas.microsoft.com/office/drawing/2014/main" id="{39E247E7-AC66-2194-8EA6-F1E2363DFB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2045" y="1531144"/>
            <a:ext cx="3815655" cy="5087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428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3190461" y="168965"/>
            <a:ext cx="4313745" cy="769441"/>
          </a:xfrm>
          <a:prstGeom prst="rect">
            <a:avLst/>
          </a:prstGeom>
          <a:noFill/>
        </p:spPr>
        <p:txBody>
          <a:bodyPr wrap="none" rtlCol="0">
            <a:spAutoFit/>
          </a:bodyPr>
          <a:lstStyle/>
          <a:p>
            <a:r>
              <a:rPr lang="en-US" sz="4400" b="1" dirty="0"/>
              <a:t>Reading in School</a:t>
            </a:r>
          </a:p>
        </p:txBody>
      </p:sp>
      <p:sp>
        <p:nvSpPr>
          <p:cNvPr id="3" name="TextBox 2"/>
          <p:cNvSpPr txBox="1"/>
          <p:nvPr/>
        </p:nvSpPr>
        <p:spPr>
          <a:xfrm>
            <a:off x="84413" y="1024215"/>
            <a:ext cx="9428703" cy="5909310"/>
          </a:xfrm>
          <a:prstGeom prst="rect">
            <a:avLst/>
          </a:prstGeom>
          <a:noFill/>
        </p:spPr>
        <p:txBody>
          <a:bodyPr wrap="square" lIns="91440" tIns="45720" rIns="91440" bIns="45720" rtlCol="0" anchor="t">
            <a:spAutoFit/>
          </a:bodyPr>
          <a:lstStyle/>
          <a:p>
            <a:r>
              <a:rPr lang="en-GB" dirty="0"/>
              <a:t>In Year 3 children have access to a wide variety of quality books from our classroom library, as well as Booktopia (in the corridor).</a:t>
            </a:r>
          </a:p>
          <a:p>
            <a:endParaRPr lang="en-GB" dirty="0"/>
          </a:p>
          <a:p>
            <a:r>
              <a:rPr lang="en-GB" dirty="0"/>
              <a:t>Children choose their reading books based on their ZPD which is a range of books determined by their reading Star Assessment each half term. </a:t>
            </a:r>
          </a:p>
          <a:p>
            <a:endParaRPr lang="en-GB" dirty="0"/>
          </a:p>
          <a:p>
            <a:r>
              <a:rPr lang="en-GB" dirty="0"/>
              <a:t>Once a child has finished their reading book, they will quiz on Accelerated Reader. This helps to determine their understanding of the text. As a parent, you can see your child’s progress with their quiz scores at home by using Renaissance Home Connect.</a:t>
            </a:r>
            <a:r>
              <a:rPr lang="en-GB" b="1" dirty="0"/>
              <a:t> </a:t>
            </a:r>
            <a:endParaRPr lang="en-GB" b="1" dirty="0">
              <a:ea typeface="Calibri"/>
              <a:cs typeface="Calibri"/>
            </a:endParaRPr>
          </a:p>
          <a:p>
            <a:endParaRPr lang="en-GB" b="1" dirty="0"/>
          </a:p>
          <a:p>
            <a:r>
              <a:rPr lang="en-GB" dirty="0"/>
              <a:t>If children have completed their reading book but it is not their day to change it, they have activities they can complete in their reading journal. Each task should take around 20 minutes to complete.</a:t>
            </a:r>
          </a:p>
          <a:p>
            <a:endParaRPr lang="en-GB" dirty="0"/>
          </a:p>
          <a:p>
            <a:r>
              <a:rPr lang="en-GB" dirty="0"/>
              <a:t>In class, all children read regularly with an adult in school, in addition to whole class guided reading sessions.</a:t>
            </a:r>
            <a:endParaRPr lang="en-GB" dirty="0">
              <a:ea typeface="Calibri"/>
              <a:cs typeface="Calibri"/>
            </a:endParaRPr>
          </a:p>
          <a:p>
            <a:endParaRPr lang="en-GB" dirty="0"/>
          </a:p>
          <a:p>
            <a:r>
              <a:rPr lang="en-GB" dirty="0"/>
              <a:t>Please support your child through regular reading at home and discussing the text as they read. This helps develop a greater set of comprehension skills and also allows them to develop ideas for writing.  It is also beneficial for your child to see their parents as readers.</a:t>
            </a:r>
          </a:p>
          <a:p>
            <a:endParaRPr lang="en-GB" dirty="0"/>
          </a:p>
        </p:txBody>
      </p:sp>
      <p:pic>
        <p:nvPicPr>
          <p:cNvPr id="8" name="Picture 7"/>
          <p:cNvPicPr>
            <a:picLocks noChangeAspect="1"/>
          </p:cNvPicPr>
          <p:nvPr/>
        </p:nvPicPr>
        <p:blipFill>
          <a:blip r:embed="rId2"/>
          <a:stretch>
            <a:fillRect/>
          </a:stretch>
        </p:blipFill>
        <p:spPr>
          <a:xfrm>
            <a:off x="9269127" y="4978081"/>
            <a:ext cx="2922873" cy="1794091"/>
          </a:xfrm>
          <a:prstGeom prst="rect">
            <a:avLst/>
          </a:prstGeom>
        </p:spPr>
      </p:pic>
    </p:spTree>
    <p:extLst>
      <p:ext uri="{BB962C8B-B14F-4D97-AF65-F5344CB8AC3E}">
        <p14:creationId xmlns:p14="http://schemas.microsoft.com/office/powerpoint/2010/main" val="1080926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07DFDF-8C5B-2024-66F8-196FC5D8F6CF}"/>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E5F8488-2F55-E6B4-CFB1-A6C733927AE6}"/>
              </a:ext>
            </a:extLst>
          </p:cNvPr>
          <p:cNvSpPr txBox="1"/>
          <p:nvPr/>
        </p:nvSpPr>
        <p:spPr>
          <a:xfrm>
            <a:off x="2892288" y="99392"/>
            <a:ext cx="4613058" cy="830997"/>
          </a:xfrm>
          <a:prstGeom prst="rect">
            <a:avLst/>
          </a:prstGeom>
          <a:noFill/>
        </p:spPr>
        <p:txBody>
          <a:bodyPr wrap="none" rtlCol="0">
            <a:spAutoFit/>
          </a:bodyPr>
          <a:lstStyle/>
          <a:p>
            <a:r>
              <a:rPr lang="en-US" sz="4800" b="1" dirty="0"/>
              <a:t>Reading At Home</a:t>
            </a:r>
          </a:p>
        </p:txBody>
      </p:sp>
      <p:pic>
        <p:nvPicPr>
          <p:cNvPr id="6" name="Picture 3" descr="A picture containing text, book, shelf&#10;&#10;Description automatically generated">
            <a:extLst>
              <a:ext uri="{FF2B5EF4-FFF2-40B4-BE49-F238E27FC236}">
                <a16:creationId xmlns:a16="http://schemas.microsoft.com/office/drawing/2014/main" id="{84F748A0-F2D7-81CA-C914-64A1196E49CB}"/>
              </a:ext>
            </a:extLst>
          </p:cNvPr>
          <p:cNvPicPr>
            <a:picLocks noChangeAspect="1"/>
          </p:cNvPicPr>
          <p:nvPr/>
        </p:nvPicPr>
        <p:blipFill>
          <a:blip r:embed="rId2"/>
          <a:stretch>
            <a:fillRect/>
          </a:stretch>
        </p:blipFill>
        <p:spPr>
          <a:xfrm>
            <a:off x="1119001" y="1187960"/>
            <a:ext cx="7723513" cy="5570648"/>
          </a:xfrm>
          <a:prstGeom prst="rect">
            <a:avLst/>
          </a:prstGeom>
        </p:spPr>
      </p:pic>
    </p:spTree>
    <p:extLst>
      <p:ext uri="{BB962C8B-B14F-4D97-AF65-F5344CB8AC3E}">
        <p14:creationId xmlns:p14="http://schemas.microsoft.com/office/powerpoint/2010/main" val="1936967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6D8FEB8-F25F-13E9-E6BC-5241B5AF47F6}"/>
              </a:ext>
            </a:extLst>
          </p:cNvPr>
          <p:cNvSpPr txBox="1"/>
          <p:nvPr/>
        </p:nvSpPr>
        <p:spPr>
          <a:xfrm>
            <a:off x="3791394" y="123031"/>
            <a:ext cx="5022785" cy="769441"/>
          </a:xfrm>
          <a:prstGeom prst="rect">
            <a:avLst/>
          </a:prstGeom>
          <a:noFill/>
        </p:spPr>
        <p:txBody>
          <a:bodyPr wrap="none" rtlCol="0">
            <a:spAutoFit/>
          </a:bodyPr>
          <a:lstStyle/>
          <a:p>
            <a:r>
              <a:rPr lang="en-US" sz="4400" b="1" dirty="0"/>
              <a:t>Homework in Year 3 </a:t>
            </a:r>
          </a:p>
        </p:txBody>
      </p:sp>
      <p:sp>
        <p:nvSpPr>
          <p:cNvPr id="6" name="TextBox 5">
            <a:extLst>
              <a:ext uri="{FF2B5EF4-FFF2-40B4-BE49-F238E27FC236}">
                <a16:creationId xmlns:a16="http://schemas.microsoft.com/office/drawing/2014/main" id="{046F2DF1-4C72-7E44-B34F-3655B0CF43E6}"/>
              </a:ext>
            </a:extLst>
          </p:cNvPr>
          <p:cNvSpPr txBox="1"/>
          <p:nvPr/>
        </p:nvSpPr>
        <p:spPr>
          <a:xfrm>
            <a:off x="2335033" y="892472"/>
            <a:ext cx="7521931" cy="369332"/>
          </a:xfrm>
          <a:prstGeom prst="rect">
            <a:avLst/>
          </a:prstGeom>
          <a:noFill/>
        </p:spPr>
        <p:txBody>
          <a:bodyPr wrap="none" rtlCol="0">
            <a:spAutoFit/>
          </a:bodyPr>
          <a:lstStyle/>
          <a:p>
            <a:r>
              <a:rPr lang="en-US" dirty="0"/>
              <a:t>We want to make homework as straight forward and stress free for everyone!</a:t>
            </a:r>
          </a:p>
        </p:txBody>
      </p:sp>
      <p:sp>
        <p:nvSpPr>
          <p:cNvPr id="2" name="TextBox 1"/>
          <p:cNvSpPr txBox="1"/>
          <p:nvPr/>
        </p:nvSpPr>
        <p:spPr>
          <a:xfrm>
            <a:off x="406085" y="1348799"/>
            <a:ext cx="11704319" cy="2308324"/>
          </a:xfrm>
          <a:prstGeom prst="rect">
            <a:avLst/>
          </a:prstGeom>
          <a:noFill/>
        </p:spPr>
        <p:txBody>
          <a:bodyPr wrap="square" rtlCol="0">
            <a:spAutoFit/>
          </a:bodyPr>
          <a:lstStyle/>
          <a:p>
            <a:pPr fontAlgn="base"/>
            <a:r>
              <a:rPr lang="en-GB" sz="2400" b="1" dirty="0"/>
              <a:t>Lower KS2 20-25 minutes per night</a:t>
            </a:r>
            <a:r>
              <a:rPr lang="en-GB" sz="2400" dirty="0"/>
              <a:t> </a:t>
            </a:r>
          </a:p>
          <a:p>
            <a:pPr fontAlgn="base"/>
            <a:endParaRPr lang="en-GB" sz="800" dirty="0"/>
          </a:p>
          <a:p>
            <a:pPr fontAlgn="base"/>
            <a:endParaRPr lang="en-GB" sz="1600" dirty="0"/>
          </a:p>
          <a:p>
            <a:pPr fontAlgn="base"/>
            <a:r>
              <a:rPr lang="en-GB" sz="2400" dirty="0"/>
              <a:t>Reading – Daily 15 minutes minimum </a:t>
            </a:r>
          </a:p>
          <a:p>
            <a:pPr fontAlgn="base"/>
            <a:r>
              <a:rPr lang="en-GB" sz="2400" dirty="0"/>
              <a:t>TT </a:t>
            </a:r>
            <a:r>
              <a:rPr lang="en-GB" sz="2400" dirty="0" err="1"/>
              <a:t>Rockstar</a:t>
            </a:r>
            <a:r>
              <a:rPr lang="en-GB" sz="2400" dirty="0"/>
              <a:t> Maths practise- 10 minutes, 3 times a week</a:t>
            </a:r>
          </a:p>
          <a:p>
            <a:pPr fontAlgn="base"/>
            <a:r>
              <a:rPr lang="en-GB" sz="2400" dirty="0"/>
              <a:t>Purple mash- 1 or 2 tasks per week (English/Maths focus)</a:t>
            </a:r>
          </a:p>
          <a:p>
            <a:endParaRPr lang="en-GB" sz="2400" dirty="0"/>
          </a:p>
        </p:txBody>
      </p:sp>
      <p:sp>
        <p:nvSpPr>
          <p:cNvPr id="9" name="TextBox 8"/>
          <p:cNvSpPr txBox="1"/>
          <p:nvPr/>
        </p:nvSpPr>
        <p:spPr>
          <a:xfrm>
            <a:off x="0" y="6130186"/>
            <a:ext cx="12592593" cy="800219"/>
          </a:xfrm>
          <a:prstGeom prst="rect">
            <a:avLst/>
          </a:prstGeom>
          <a:noFill/>
        </p:spPr>
        <p:txBody>
          <a:bodyPr wrap="square" rtlCol="0">
            <a:spAutoFit/>
          </a:bodyPr>
          <a:lstStyle/>
          <a:p>
            <a:r>
              <a:rPr lang="en-GB" sz="2800" b="1" dirty="0">
                <a:solidFill>
                  <a:sysClr val="windowText" lastClr="000000"/>
                </a:solidFill>
              </a:rPr>
              <a:t>All Usernames and login details have been sent home on their password card.</a:t>
            </a:r>
            <a:endParaRPr lang="en-GB" sz="2800" dirty="0">
              <a:solidFill>
                <a:sysClr val="windowText" lastClr="000000"/>
              </a:solidFill>
            </a:endParaRPr>
          </a:p>
          <a:p>
            <a:endParaRPr lang="en-GB" dirty="0"/>
          </a:p>
        </p:txBody>
      </p:sp>
    </p:spTree>
    <p:extLst>
      <p:ext uri="{BB962C8B-B14F-4D97-AF65-F5344CB8AC3E}">
        <p14:creationId xmlns:p14="http://schemas.microsoft.com/office/powerpoint/2010/main" val="912650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834C4-A5D2-B35D-923F-263E895D971B}"/>
              </a:ext>
            </a:extLst>
          </p:cNvPr>
          <p:cNvSpPr/>
          <p:nvPr/>
        </p:nvSpPr>
        <p:spPr>
          <a:xfrm>
            <a:off x="0" y="0"/>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30E79B-5B50-E751-2267-5139A95A61C6}"/>
              </a:ext>
            </a:extLst>
          </p:cNvPr>
          <p:cNvSpPr txBox="1"/>
          <p:nvPr/>
        </p:nvSpPr>
        <p:spPr>
          <a:xfrm>
            <a:off x="2991678" y="974034"/>
            <a:ext cx="6760056" cy="646331"/>
          </a:xfrm>
          <a:prstGeom prst="rect">
            <a:avLst/>
          </a:prstGeom>
          <a:noFill/>
        </p:spPr>
        <p:txBody>
          <a:bodyPr wrap="none" rtlCol="0">
            <a:spAutoFit/>
          </a:bodyPr>
          <a:lstStyle/>
          <a:p>
            <a:r>
              <a:rPr lang="en-US" sz="3600" dirty="0"/>
              <a:t>Communicating with class teachers</a:t>
            </a:r>
          </a:p>
        </p:txBody>
      </p:sp>
      <p:sp>
        <p:nvSpPr>
          <p:cNvPr id="7" name="TextBox 6">
            <a:extLst>
              <a:ext uri="{FF2B5EF4-FFF2-40B4-BE49-F238E27FC236}">
                <a16:creationId xmlns:a16="http://schemas.microsoft.com/office/drawing/2014/main" id="{85E2A8BB-0212-5442-87F0-8DB234F8310E}"/>
              </a:ext>
            </a:extLst>
          </p:cNvPr>
          <p:cNvSpPr txBox="1"/>
          <p:nvPr/>
        </p:nvSpPr>
        <p:spPr>
          <a:xfrm>
            <a:off x="226336" y="2383140"/>
            <a:ext cx="12420753" cy="3108543"/>
          </a:xfrm>
          <a:prstGeom prst="rect">
            <a:avLst/>
          </a:prstGeom>
          <a:noFill/>
        </p:spPr>
        <p:txBody>
          <a:bodyPr wrap="square" rtlCol="0">
            <a:spAutoFit/>
          </a:bodyPr>
          <a:lstStyle/>
          <a:p>
            <a:r>
              <a:rPr lang="en-GB" sz="2800" dirty="0"/>
              <a:t>If you have anything you wish to discuss regarding school or your child, please do not hesitate to contact me.   </a:t>
            </a:r>
          </a:p>
          <a:p>
            <a:endParaRPr lang="en-GB" sz="2800" dirty="0"/>
          </a:p>
          <a:p>
            <a:pPr marL="457200" indent="-457200">
              <a:buFont typeface="Arial" panose="020B0604020202020204" pitchFamily="34" charset="0"/>
              <a:buChar char="•"/>
            </a:pPr>
            <a:r>
              <a:rPr lang="en-US" sz="2800" dirty="0"/>
              <a:t>I am always available at the end of the day on the playground</a:t>
            </a:r>
            <a:endParaRPr lang="en-US" sz="2800" dirty="0">
              <a:cs typeface="Calibri"/>
            </a:endParaRPr>
          </a:p>
          <a:p>
            <a:pPr marL="457200" indent="-457200">
              <a:buFont typeface="Arial" panose="020B0604020202020204" pitchFamily="34" charset="0"/>
              <a:buChar char="•"/>
            </a:pPr>
            <a:r>
              <a:rPr lang="en-US" sz="2800" dirty="0"/>
              <a:t>If you would like to arrange a more formal meeting, please contact the office. </a:t>
            </a:r>
            <a:endParaRPr lang="en-US" sz="2800" dirty="0">
              <a:cs typeface="Calibri"/>
            </a:endParaRPr>
          </a:p>
          <a:p>
            <a:pPr marL="457200" indent="-457200">
              <a:buFont typeface="Arial" panose="020B0604020202020204" pitchFamily="34" charset="0"/>
              <a:buChar char="•"/>
            </a:pPr>
            <a:r>
              <a:rPr lang="en-US" sz="2800" dirty="0"/>
              <a:t>TAs and Miss Broadbent can also always pass messages on if you ring school.</a:t>
            </a:r>
            <a:endParaRPr lang="en-US" sz="2800" dirty="0">
              <a:cs typeface="Calibri"/>
            </a:endParaRPr>
          </a:p>
          <a:p>
            <a:pPr marL="457200" indent="-457200">
              <a:buFont typeface="Arial" panose="020B0604020202020204" pitchFamily="34" charset="0"/>
              <a:buChar char="•"/>
            </a:pPr>
            <a:r>
              <a:rPr lang="en-US" sz="2800" dirty="0"/>
              <a:t>Parents evenings</a:t>
            </a:r>
            <a:endParaRPr lang="en-US" sz="2800" dirty="0">
              <a:cs typeface="Calibri"/>
            </a:endParaRPr>
          </a:p>
        </p:txBody>
      </p:sp>
    </p:spTree>
    <p:extLst>
      <p:ext uri="{BB962C8B-B14F-4D97-AF65-F5344CB8AC3E}">
        <p14:creationId xmlns:p14="http://schemas.microsoft.com/office/powerpoint/2010/main" val="307452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78238C9-826E-90F0-9A49-F7BA5E56A605}"/>
              </a:ext>
            </a:extLst>
          </p:cNvPr>
          <p:cNvSpPr/>
          <p:nvPr/>
        </p:nvSpPr>
        <p:spPr>
          <a:xfrm>
            <a:off x="0" y="5883966"/>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C769B7B-4383-D5A7-EF21-9BC6CFFA51AB}"/>
              </a:ext>
            </a:extLst>
          </p:cNvPr>
          <p:cNvSpPr txBox="1"/>
          <p:nvPr/>
        </p:nvSpPr>
        <p:spPr>
          <a:xfrm>
            <a:off x="874644" y="218517"/>
            <a:ext cx="11221278" cy="523220"/>
          </a:xfrm>
          <a:prstGeom prst="rect">
            <a:avLst/>
          </a:prstGeom>
          <a:noFill/>
        </p:spPr>
        <p:txBody>
          <a:bodyPr wrap="square">
            <a:spAutoFit/>
          </a:bodyPr>
          <a:lstStyle/>
          <a:p>
            <a:r>
              <a:rPr lang="en-US" sz="2800" b="1" u="sng" dirty="0">
                <a:ea typeface="Cambria"/>
                <a:cs typeface="Calibri Light"/>
              </a:rPr>
              <a:t>How will you let me know how my child is doing throughout the year? </a:t>
            </a:r>
            <a:endParaRPr lang="en-US" sz="2800" dirty="0"/>
          </a:p>
        </p:txBody>
      </p:sp>
      <p:sp>
        <p:nvSpPr>
          <p:cNvPr id="9" name="TextBox 8">
            <a:extLst>
              <a:ext uri="{FF2B5EF4-FFF2-40B4-BE49-F238E27FC236}">
                <a16:creationId xmlns:a16="http://schemas.microsoft.com/office/drawing/2014/main" id="{3E621206-CCD3-4317-7890-17D5F7556A31}"/>
              </a:ext>
            </a:extLst>
          </p:cNvPr>
          <p:cNvSpPr txBox="1"/>
          <p:nvPr/>
        </p:nvSpPr>
        <p:spPr>
          <a:xfrm>
            <a:off x="874644" y="1281526"/>
            <a:ext cx="10137913" cy="4154984"/>
          </a:xfrm>
          <a:prstGeom prst="rect">
            <a:avLst/>
          </a:prstGeom>
          <a:noFill/>
        </p:spPr>
        <p:txBody>
          <a:bodyPr wrap="square">
            <a:spAutoFit/>
          </a:bodyPr>
          <a:lstStyle/>
          <a:p>
            <a:pPr marL="0" indent="0">
              <a:buNone/>
            </a:pPr>
            <a:r>
              <a:rPr lang="en-US" sz="2400" dirty="0">
                <a:ea typeface="+mn-lt"/>
                <a:cs typeface="+mn-lt"/>
              </a:rPr>
              <a:t>1  Sharing the curriculum and lesson content with you via class information sheets.</a:t>
            </a:r>
          </a:p>
          <a:p>
            <a:pPr marL="0" indent="0">
              <a:buNone/>
            </a:pPr>
            <a:endParaRPr lang="en-US" sz="2400" dirty="0">
              <a:ea typeface="+mn-lt"/>
              <a:cs typeface="+mn-lt"/>
            </a:endParaRPr>
          </a:p>
          <a:p>
            <a:pPr marL="0" indent="0">
              <a:buNone/>
            </a:pPr>
            <a:r>
              <a:rPr lang="en-US" sz="2400" dirty="0">
                <a:ea typeface="+mn-lt"/>
                <a:cs typeface="+mn-lt"/>
              </a:rPr>
              <a:t>2. Via parents' evenings and the summer term school report.  </a:t>
            </a:r>
          </a:p>
          <a:p>
            <a:pPr marL="0" indent="0">
              <a:buNone/>
            </a:pPr>
            <a:endParaRPr lang="en-US" sz="2400" dirty="0">
              <a:ea typeface="+mn-lt"/>
              <a:cs typeface="+mn-lt"/>
            </a:endParaRPr>
          </a:p>
          <a:p>
            <a:pPr marL="0" indent="0">
              <a:buNone/>
            </a:pPr>
            <a:r>
              <a:rPr lang="en-US" sz="2400" dirty="0">
                <a:ea typeface="+mn-lt"/>
                <a:cs typeface="+mn-lt"/>
              </a:rPr>
              <a:t>3. By sharing assessment information with you via Pupil Information Sheets</a:t>
            </a:r>
          </a:p>
          <a:p>
            <a:pPr marL="0" indent="0">
              <a:buNone/>
            </a:pPr>
            <a:endParaRPr lang="en-US" sz="2400" dirty="0">
              <a:ea typeface="+mn-lt"/>
              <a:cs typeface="+mn-lt"/>
            </a:endParaRPr>
          </a:p>
          <a:p>
            <a:pPr marL="0" indent="0">
              <a:buNone/>
            </a:pPr>
            <a:r>
              <a:rPr lang="en-US" sz="2400" dirty="0">
                <a:ea typeface="+mn-lt"/>
                <a:cs typeface="+mn-lt"/>
              </a:rPr>
              <a:t>4. Through informal communication at the doors and via phone or email when needed. </a:t>
            </a:r>
            <a:endParaRPr lang="en-US" sz="2400" dirty="0">
              <a:ea typeface="Cambria"/>
              <a:cs typeface="+mn-lt"/>
            </a:endParaRPr>
          </a:p>
          <a:p>
            <a:pPr marL="0" indent="0">
              <a:buNone/>
            </a:pPr>
            <a:endParaRPr lang="en-US" sz="2400" dirty="0">
              <a:ea typeface="Cambria"/>
              <a:cs typeface="Calibri"/>
            </a:endParaRPr>
          </a:p>
          <a:p>
            <a:pPr marL="0" indent="0">
              <a:buNone/>
            </a:pPr>
            <a:r>
              <a:rPr lang="en-US" sz="2400" dirty="0">
                <a:ea typeface="Cambria"/>
                <a:cs typeface="Calibri"/>
              </a:rPr>
              <a:t>Parents of children with SEND have additional review points during the year.</a:t>
            </a:r>
          </a:p>
        </p:txBody>
      </p:sp>
    </p:spTree>
    <p:extLst>
      <p:ext uri="{BB962C8B-B14F-4D97-AF65-F5344CB8AC3E}">
        <p14:creationId xmlns:p14="http://schemas.microsoft.com/office/powerpoint/2010/main" val="3494317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8E8227-6E1C-A7B8-1791-87A1C7C94F4C}"/>
              </a:ext>
            </a:extLst>
          </p:cNvPr>
          <p:cNvSpPr/>
          <p:nvPr/>
        </p:nvSpPr>
        <p:spPr>
          <a:xfrm>
            <a:off x="0" y="0"/>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FDD504A-F349-C52A-C643-E19C9EE54088}"/>
              </a:ext>
            </a:extLst>
          </p:cNvPr>
          <p:cNvSpPr txBox="1"/>
          <p:nvPr/>
        </p:nvSpPr>
        <p:spPr>
          <a:xfrm>
            <a:off x="4237382" y="974034"/>
            <a:ext cx="3717235" cy="646331"/>
          </a:xfrm>
          <a:prstGeom prst="rect">
            <a:avLst/>
          </a:prstGeom>
          <a:noFill/>
        </p:spPr>
        <p:txBody>
          <a:bodyPr wrap="square">
            <a:spAutoFit/>
          </a:bodyPr>
          <a:lstStyle/>
          <a:p>
            <a:r>
              <a:rPr lang="en-US" sz="3600" dirty="0">
                <a:ea typeface="Cambria"/>
              </a:rPr>
              <a:t>Assessment</a:t>
            </a:r>
            <a:r>
              <a:rPr lang="en-US" sz="3600" kern="1200" dirty="0">
                <a:ea typeface="Cambria"/>
              </a:rPr>
              <a:t> Weeks</a:t>
            </a:r>
            <a:endParaRPr lang="en-US" sz="3600" dirty="0"/>
          </a:p>
        </p:txBody>
      </p:sp>
      <p:sp>
        <p:nvSpPr>
          <p:cNvPr id="7" name="TextBox 6">
            <a:extLst>
              <a:ext uri="{FF2B5EF4-FFF2-40B4-BE49-F238E27FC236}">
                <a16:creationId xmlns:a16="http://schemas.microsoft.com/office/drawing/2014/main" id="{1477EDFE-2B04-084E-E661-9CF5293641B8}"/>
              </a:ext>
            </a:extLst>
          </p:cNvPr>
          <p:cNvSpPr txBox="1"/>
          <p:nvPr/>
        </p:nvSpPr>
        <p:spPr>
          <a:xfrm>
            <a:off x="506896" y="1828799"/>
            <a:ext cx="11241156" cy="2754600"/>
          </a:xfrm>
          <a:prstGeom prst="rect">
            <a:avLst/>
          </a:prstGeom>
          <a:noFill/>
        </p:spPr>
        <p:txBody>
          <a:bodyPr wrap="square" rtlCol="0">
            <a:spAutoFit/>
          </a:bodyPr>
          <a:lstStyle/>
          <a:p>
            <a:r>
              <a:rPr lang="en-US" dirty="0"/>
              <a:t>Your child will be assessed regularly throughout their time in Y3 to identify any gaps in knowledge that need to be retaught.</a:t>
            </a:r>
          </a:p>
          <a:p>
            <a:endParaRPr lang="en-US" dirty="0"/>
          </a:p>
          <a:p>
            <a:pPr marL="285750" indent="-285750">
              <a:lnSpc>
                <a:spcPct val="90000"/>
              </a:lnSpc>
              <a:spcAft>
                <a:spcPts val="600"/>
              </a:spcAft>
              <a:buFont typeface="Arial" panose="020B0604020202020204" pitchFamily="34" charset="0"/>
              <a:buChar char="•"/>
            </a:pPr>
            <a:r>
              <a:rPr lang="en-US" dirty="0">
                <a:ea typeface="Cambria"/>
              </a:rPr>
              <a:t>Ongoing teacher assessments across the curriculum e.g. end of unit assessments (</a:t>
            </a:r>
            <a:r>
              <a:rPr lang="en-US" dirty="0" err="1">
                <a:ea typeface="Cambria"/>
              </a:rPr>
              <a:t>maths</a:t>
            </a:r>
            <a:r>
              <a:rPr lang="en-US" dirty="0">
                <a:ea typeface="Cambria"/>
              </a:rPr>
              <a:t>)</a:t>
            </a:r>
          </a:p>
          <a:p>
            <a:pPr marL="285750" indent="-285750">
              <a:lnSpc>
                <a:spcPct val="90000"/>
              </a:lnSpc>
              <a:spcAft>
                <a:spcPts val="600"/>
              </a:spcAft>
              <a:buFont typeface="Arial" panose="020B0604020202020204" pitchFamily="34" charset="0"/>
              <a:buChar char="•"/>
            </a:pPr>
            <a:r>
              <a:rPr lang="en-US" dirty="0">
                <a:ea typeface="Cambria"/>
                <a:cs typeface="Calibri"/>
              </a:rPr>
              <a:t>Termly Star assessments in Reading </a:t>
            </a:r>
          </a:p>
          <a:p>
            <a:pPr marL="285750" indent="-285750">
              <a:lnSpc>
                <a:spcPct val="90000"/>
              </a:lnSpc>
              <a:spcAft>
                <a:spcPts val="600"/>
              </a:spcAft>
              <a:buFont typeface="Arial" panose="020B0604020202020204" pitchFamily="34" charset="0"/>
              <a:buChar char="•"/>
            </a:pPr>
            <a:r>
              <a:rPr lang="en-US" dirty="0">
                <a:ea typeface="Cambria"/>
                <a:cs typeface="Calibri"/>
              </a:rPr>
              <a:t>Termly Lancashire </a:t>
            </a:r>
            <a:r>
              <a:rPr lang="en-US" dirty="0" err="1">
                <a:ea typeface="Cambria"/>
                <a:cs typeface="Calibri"/>
              </a:rPr>
              <a:t>maths</a:t>
            </a:r>
            <a:r>
              <a:rPr lang="en-US" dirty="0">
                <a:ea typeface="Cambria"/>
                <a:cs typeface="Calibri"/>
              </a:rPr>
              <a:t> assessments</a:t>
            </a:r>
          </a:p>
          <a:p>
            <a:pPr marL="285750" indent="-285750">
              <a:lnSpc>
                <a:spcPct val="90000"/>
              </a:lnSpc>
              <a:spcAft>
                <a:spcPts val="600"/>
              </a:spcAft>
              <a:buFont typeface="Arial" panose="020B0604020202020204" pitchFamily="34" charset="0"/>
              <a:buChar char="•"/>
            </a:pPr>
            <a:r>
              <a:rPr lang="en-US" dirty="0">
                <a:ea typeface="Cambria"/>
                <a:cs typeface="Calibri"/>
              </a:rPr>
              <a:t>Summer term assessments: </a:t>
            </a:r>
            <a:r>
              <a:rPr lang="en-US" dirty="0" err="1">
                <a:ea typeface="Cambria"/>
                <a:cs typeface="Calibri"/>
              </a:rPr>
              <a:t>NFeR</a:t>
            </a:r>
            <a:r>
              <a:rPr lang="en-US" dirty="0">
                <a:ea typeface="Cambria"/>
                <a:cs typeface="Calibri"/>
              </a:rPr>
              <a:t> paper based assessments for reading, spelling, punctuation and grammar and </a:t>
            </a:r>
            <a:r>
              <a:rPr lang="en-US" dirty="0" err="1">
                <a:ea typeface="Cambria"/>
                <a:cs typeface="Calibri"/>
              </a:rPr>
              <a:t>Maths</a:t>
            </a:r>
            <a:r>
              <a:rPr lang="en-US" dirty="0">
                <a:ea typeface="Cambria"/>
                <a:cs typeface="Calibri"/>
              </a:rPr>
              <a:t>.</a:t>
            </a:r>
          </a:p>
          <a:p>
            <a:endParaRPr lang="en-US" dirty="0"/>
          </a:p>
        </p:txBody>
      </p:sp>
      <p:sp>
        <p:nvSpPr>
          <p:cNvPr id="8" name="TextBox 7">
            <a:extLst>
              <a:ext uri="{FF2B5EF4-FFF2-40B4-BE49-F238E27FC236}">
                <a16:creationId xmlns:a16="http://schemas.microsoft.com/office/drawing/2014/main" id="{5B6228E5-07EC-2F22-E6F1-C47536593DB6}"/>
              </a:ext>
            </a:extLst>
          </p:cNvPr>
          <p:cNvSpPr txBox="1"/>
          <p:nvPr/>
        </p:nvSpPr>
        <p:spPr>
          <a:xfrm>
            <a:off x="325827" y="4583399"/>
            <a:ext cx="11241156" cy="2145203"/>
          </a:xfrm>
          <a:prstGeom prst="rect">
            <a:avLst/>
          </a:prstGeom>
          <a:noFill/>
        </p:spPr>
        <p:txBody>
          <a:bodyPr wrap="square">
            <a:spAutoFit/>
          </a:bodyPr>
          <a:lstStyle/>
          <a:p>
            <a:pPr>
              <a:lnSpc>
                <a:spcPct val="90000"/>
              </a:lnSpc>
              <a:spcAft>
                <a:spcPts val="600"/>
              </a:spcAft>
            </a:pPr>
            <a:r>
              <a:rPr lang="en-US" sz="1800" dirty="0">
                <a:ea typeface="Cambria"/>
              </a:rPr>
              <a:t>Assessments are a key tool in finding out what strengths children have and what areas they need to develop further.</a:t>
            </a:r>
            <a:endParaRPr lang="en-US" sz="1800" dirty="0">
              <a:ea typeface="Calibri" panose="020F0502020204030204"/>
              <a:cs typeface="Calibri" panose="020F0502020204030204"/>
            </a:endParaRPr>
          </a:p>
          <a:p>
            <a:pPr>
              <a:lnSpc>
                <a:spcPct val="90000"/>
              </a:lnSpc>
              <a:spcAft>
                <a:spcPts val="600"/>
              </a:spcAft>
            </a:pPr>
            <a:endParaRPr lang="en-US" sz="1800" dirty="0">
              <a:ea typeface="Cambria"/>
            </a:endParaRPr>
          </a:p>
          <a:p>
            <a:pPr>
              <a:lnSpc>
                <a:spcPct val="90000"/>
              </a:lnSpc>
              <a:spcAft>
                <a:spcPts val="600"/>
              </a:spcAft>
            </a:pPr>
            <a:r>
              <a:rPr lang="en-US" sz="1800" dirty="0">
                <a:ea typeface="Cambria"/>
              </a:rPr>
              <a:t>Assessments help to identify gaps in knowledge so that teachers can plan their future lessons. For example, if a whole class is struggling on the "fractions" element of </a:t>
            </a:r>
            <a:r>
              <a:rPr lang="en-US" sz="1800" dirty="0" err="1">
                <a:ea typeface="Cambria"/>
              </a:rPr>
              <a:t>maths</a:t>
            </a:r>
            <a:r>
              <a:rPr lang="en-US" sz="1800" dirty="0">
                <a:ea typeface="Cambria"/>
              </a:rPr>
              <a:t>, more lessons will focus on this. If all the class score well on times table questions, less time needs to be given to this. </a:t>
            </a:r>
            <a:endParaRPr lang="en-US" sz="1800" dirty="0">
              <a:ea typeface="Cambria"/>
              <a:cs typeface="Calibri"/>
            </a:endParaRPr>
          </a:p>
          <a:p>
            <a:pPr>
              <a:lnSpc>
                <a:spcPct val="90000"/>
              </a:lnSpc>
              <a:spcAft>
                <a:spcPts val="600"/>
              </a:spcAft>
            </a:pPr>
            <a:endParaRPr lang="en-US" sz="1800" dirty="0">
              <a:ea typeface="Cambria"/>
              <a:cs typeface="Calibri"/>
            </a:endParaRPr>
          </a:p>
          <a:p>
            <a:pPr>
              <a:lnSpc>
                <a:spcPct val="90000"/>
              </a:lnSpc>
              <a:spcAft>
                <a:spcPts val="600"/>
              </a:spcAft>
            </a:pPr>
            <a:r>
              <a:rPr lang="en-US" sz="1800" dirty="0">
                <a:ea typeface="Cambria"/>
                <a:cs typeface="Calibri"/>
              </a:rPr>
              <a:t>Our internal assessments are "low stakes" and we approach them positively with the children. </a:t>
            </a:r>
          </a:p>
        </p:txBody>
      </p:sp>
    </p:spTree>
    <p:extLst>
      <p:ext uri="{BB962C8B-B14F-4D97-AF65-F5344CB8AC3E}">
        <p14:creationId xmlns:p14="http://schemas.microsoft.com/office/powerpoint/2010/main" val="3655878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521B9-7228-CF40-84EF-692E5168F109}"/>
              </a:ext>
            </a:extLst>
          </p:cNvPr>
          <p:cNvSpPr/>
          <p:nvPr/>
        </p:nvSpPr>
        <p:spPr>
          <a:xfrm>
            <a:off x="0" y="3278"/>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F70661-6A71-35BD-E2D7-F4C51B2323BC}"/>
              </a:ext>
            </a:extLst>
          </p:cNvPr>
          <p:cNvSpPr txBox="1"/>
          <p:nvPr/>
        </p:nvSpPr>
        <p:spPr>
          <a:xfrm>
            <a:off x="2554356" y="79512"/>
            <a:ext cx="4232569" cy="707886"/>
          </a:xfrm>
          <a:prstGeom prst="rect">
            <a:avLst/>
          </a:prstGeom>
          <a:noFill/>
        </p:spPr>
        <p:txBody>
          <a:bodyPr wrap="none" rtlCol="0">
            <a:spAutoFit/>
          </a:bodyPr>
          <a:lstStyle/>
          <a:p>
            <a:r>
              <a:rPr lang="en-US" sz="4000" dirty="0"/>
              <a:t>Resolving Problems</a:t>
            </a:r>
          </a:p>
        </p:txBody>
      </p:sp>
      <p:sp>
        <p:nvSpPr>
          <p:cNvPr id="7" name="TextBox 6">
            <a:extLst>
              <a:ext uri="{FF2B5EF4-FFF2-40B4-BE49-F238E27FC236}">
                <a16:creationId xmlns:a16="http://schemas.microsoft.com/office/drawing/2014/main" id="{EBBFA94F-CD53-2D20-9720-CBCE81961F26}"/>
              </a:ext>
            </a:extLst>
          </p:cNvPr>
          <p:cNvSpPr txBox="1"/>
          <p:nvPr/>
        </p:nvSpPr>
        <p:spPr>
          <a:xfrm>
            <a:off x="2554356" y="921171"/>
            <a:ext cx="8967581" cy="923330"/>
          </a:xfrm>
          <a:prstGeom prst="rect">
            <a:avLst/>
          </a:prstGeom>
          <a:noFill/>
        </p:spPr>
        <p:txBody>
          <a:bodyPr wrap="square">
            <a:spAutoFit/>
          </a:bodyPr>
          <a:lstStyle/>
          <a:p>
            <a:pPr marL="0" indent="0">
              <a:buNone/>
            </a:pPr>
            <a:r>
              <a:rPr lang="en-US" dirty="0">
                <a:ea typeface="Cambria"/>
                <a:cs typeface="Calibri" panose="020F0502020204030204"/>
              </a:rPr>
              <a:t>We wish for a smooth year for each and every child and family but it is inevitable that at times, issues and complexities may arise. It is in everybody's interest that these are dealt with quickly and effectively. Our process for supporting families to resolve problems is outlined here: </a:t>
            </a:r>
            <a:endParaRPr lang="en-US" dirty="0">
              <a:cs typeface="Calibri" panose="020F0502020204030204"/>
            </a:endParaRPr>
          </a:p>
        </p:txBody>
      </p:sp>
      <p:sp>
        <p:nvSpPr>
          <p:cNvPr id="9" name="TextBox 8">
            <a:extLst>
              <a:ext uri="{FF2B5EF4-FFF2-40B4-BE49-F238E27FC236}">
                <a16:creationId xmlns:a16="http://schemas.microsoft.com/office/drawing/2014/main" id="{C2201B4A-A98C-6477-4FA4-0E2666E90944}"/>
              </a:ext>
            </a:extLst>
          </p:cNvPr>
          <p:cNvSpPr txBox="1"/>
          <p:nvPr/>
        </p:nvSpPr>
        <p:spPr>
          <a:xfrm>
            <a:off x="3743666" y="2427008"/>
            <a:ext cx="15672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rPr>
              <a:t>Class Teacher</a:t>
            </a:r>
            <a:endParaRPr lang="en-US" dirty="0">
              <a:ea typeface="Cambria"/>
              <a:cs typeface="Calibri"/>
            </a:endParaRPr>
          </a:p>
        </p:txBody>
      </p:sp>
      <p:sp>
        <p:nvSpPr>
          <p:cNvPr id="12" name="TextBox 11">
            <a:extLst>
              <a:ext uri="{FF2B5EF4-FFF2-40B4-BE49-F238E27FC236}">
                <a16:creationId xmlns:a16="http://schemas.microsoft.com/office/drawing/2014/main" id="{989A7614-C17C-8238-47D5-172011417DBC}"/>
              </a:ext>
            </a:extLst>
          </p:cNvPr>
          <p:cNvSpPr txBox="1"/>
          <p:nvPr/>
        </p:nvSpPr>
        <p:spPr>
          <a:xfrm>
            <a:off x="5530086" y="3187029"/>
            <a:ext cx="266969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rPr>
              <a:t>Key Stage Leaders</a:t>
            </a:r>
          </a:p>
          <a:p>
            <a:pPr algn="ctr"/>
            <a:r>
              <a:rPr lang="en-US" sz="1400" dirty="0">
                <a:cs typeface="Calibri" panose="020F0502020204030204"/>
              </a:rPr>
              <a:t>(KS1 </a:t>
            </a:r>
            <a:r>
              <a:rPr lang="en-US" sz="1400" dirty="0" err="1">
                <a:cs typeface="Calibri" panose="020F0502020204030204"/>
              </a:rPr>
              <a:t>Mr</a:t>
            </a:r>
            <a:r>
              <a:rPr lang="en-US" sz="1400" dirty="0">
                <a:cs typeface="Calibri" panose="020F0502020204030204"/>
              </a:rPr>
              <a:t> </a:t>
            </a:r>
            <a:r>
              <a:rPr lang="en-US" sz="1400" dirty="0" err="1">
                <a:cs typeface="Calibri" panose="020F0502020204030204"/>
              </a:rPr>
              <a:t>Sudell</a:t>
            </a:r>
            <a:r>
              <a:rPr lang="en-US" sz="1400" dirty="0">
                <a:cs typeface="Calibri" panose="020F0502020204030204"/>
              </a:rPr>
              <a:t>, </a:t>
            </a:r>
            <a:r>
              <a:rPr lang="en-US" sz="1400" b="1" dirty="0">
                <a:cs typeface="Calibri" panose="020F0502020204030204"/>
              </a:rPr>
              <a:t>KS2 Miss Clarke</a:t>
            </a:r>
            <a:r>
              <a:rPr lang="en-US" sz="1400" dirty="0">
                <a:cs typeface="Calibri" panose="020F0502020204030204"/>
              </a:rPr>
              <a:t>)</a:t>
            </a:r>
          </a:p>
        </p:txBody>
      </p:sp>
      <p:sp>
        <p:nvSpPr>
          <p:cNvPr id="13" name="TextBox 12">
            <a:extLst>
              <a:ext uri="{FF2B5EF4-FFF2-40B4-BE49-F238E27FC236}">
                <a16:creationId xmlns:a16="http://schemas.microsoft.com/office/drawing/2014/main" id="{5512B806-B483-7F92-CE30-C9D1B0D54C84}"/>
              </a:ext>
            </a:extLst>
          </p:cNvPr>
          <p:cNvSpPr txBox="1"/>
          <p:nvPr/>
        </p:nvSpPr>
        <p:spPr>
          <a:xfrm>
            <a:off x="7564523" y="4090362"/>
            <a:ext cx="192366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cs typeface="Calibri"/>
              </a:rPr>
              <a:t>Deputy Head</a:t>
            </a:r>
          </a:p>
          <a:p>
            <a:pPr algn="ctr"/>
            <a:r>
              <a:rPr lang="en-US" sz="1400" dirty="0" err="1">
                <a:cs typeface="Calibri"/>
              </a:rPr>
              <a:t>Mrs</a:t>
            </a:r>
            <a:r>
              <a:rPr lang="en-US" sz="1400" dirty="0">
                <a:cs typeface="Calibri"/>
              </a:rPr>
              <a:t> Duffy</a:t>
            </a:r>
            <a:endParaRPr lang="en-US" sz="1400" dirty="0"/>
          </a:p>
        </p:txBody>
      </p:sp>
      <p:sp>
        <p:nvSpPr>
          <p:cNvPr id="14" name="TextBox 13">
            <a:extLst>
              <a:ext uri="{FF2B5EF4-FFF2-40B4-BE49-F238E27FC236}">
                <a16:creationId xmlns:a16="http://schemas.microsoft.com/office/drawing/2014/main" id="{60D84C34-8708-2AC3-1171-C1006391E019}"/>
              </a:ext>
            </a:extLst>
          </p:cNvPr>
          <p:cNvSpPr txBox="1"/>
          <p:nvPr/>
        </p:nvSpPr>
        <p:spPr>
          <a:xfrm>
            <a:off x="9210331" y="4993695"/>
            <a:ext cx="214685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cs typeface="Calibri"/>
              </a:rPr>
              <a:t>Head Teacher</a:t>
            </a:r>
          </a:p>
          <a:p>
            <a:pPr algn="ctr"/>
            <a:r>
              <a:rPr lang="en-US" sz="1400" dirty="0" err="1">
                <a:ea typeface="Cambria"/>
                <a:cs typeface="Calibri"/>
              </a:rPr>
              <a:t>Mr</a:t>
            </a:r>
            <a:r>
              <a:rPr lang="en-US" sz="1400" dirty="0">
                <a:ea typeface="Cambria"/>
                <a:cs typeface="Calibri"/>
              </a:rPr>
              <a:t> Pritchard</a:t>
            </a:r>
            <a:endParaRPr lang="en-US" sz="1400" dirty="0">
              <a:cs typeface="Calibri" panose="020F0502020204030204"/>
            </a:endParaRPr>
          </a:p>
        </p:txBody>
      </p:sp>
      <p:sp>
        <p:nvSpPr>
          <p:cNvPr id="17" name="Bent Up Arrow 16">
            <a:extLst>
              <a:ext uri="{FF2B5EF4-FFF2-40B4-BE49-F238E27FC236}">
                <a16:creationId xmlns:a16="http://schemas.microsoft.com/office/drawing/2014/main" id="{F5868D08-C842-C970-6CC5-0CF0C9F4F238}"/>
              </a:ext>
            </a:extLst>
          </p:cNvPr>
          <p:cNvSpPr/>
          <p:nvPr/>
        </p:nvSpPr>
        <p:spPr>
          <a:xfrm rot="5400000">
            <a:off x="4768153" y="2611565"/>
            <a:ext cx="646332" cy="1128093"/>
          </a:xfrm>
          <a:prstGeom prst="bentUpArrow">
            <a:avLst>
              <a:gd name="adj1" fmla="val 25000"/>
              <a:gd name="adj2" fmla="val 22693"/>
              <a:gd name="adj3" fmla="val 419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Bent Up Arrow 17">
            <a:extLst>
              <a:ext uri="{FF2B5EF4-FFF2-40B4-BE49-F238E27FC236}">
                <a16:creationId xmlns:a16="http://schemas.microsoft.com/office/drawing/2014/main" id="{9A19E9C9-8E36-C96E-460E-4D5BE06734BD}"/>
              </a:ext>
            </a:extLst>
          </p:cNvPr>
          <p:cNvSpPr/>
          <p:nvPr/>
        </p:nvSpPr>
        <p:spPr>
          <a:xfrm rot="5400000">
            <a:off x="6927887" y="3530924"/>
            <a:ext cx="646332" cy="1128093"/>
          </a:xfrm>
          <a:prstGeom prst="bentUpArrow">
            <a:avLst>
              <a:gd name="adj1" fmla="val 25000"/>
              <a:gd name="adj2" fmla="val 22693"/>
              <a:gd name="adj3" fmla="val 419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ent Up Arrow 18">
            <a:extLst>
              <a:ext uri="{FF2B5EF4-FFF2-40B4-BE49-F238E27FC236}">
                <a16:creationId xmlns:a16="http://schemas.microsoft.com/office/drawing/2014/main" id="{BE636D69-4966-551E-3AFE-B4F978C6ECDD}"/>
              </a:ext>
            </a:extLst>
          </p:cNvPr>
          <p:cNvSpPr/>
          <p:nvPr/>
        </p:nvSpPr>
        <p:spPr>
          <a:xfrm rot="5400000">
            <a:off x="8600974" y="4429649"/>
            <a:ext cx="646332" cy="1128093"/>
          </a:xfrm>
          <a:prstGeom prst="bentUpArrow">
            <a:avLst>
              <a:gd name="adj1" fmla="val 25000"/>
              <a:gd name="adj2" fmla="val 22693"/>
              <a:gd name="adj3" fmla="val 419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634B33C-4505-2CF8-A7F1-56E3A4D10A93}"/>
              </a:ext>
            </a:extLst>
          </p:cNvPr>
          <p:cNvSpPr txBox="1"/>
          <p:nvPr/>
        </p:nvSpPr>
        <p:spPr>
          <a:xfrm>
            <a:off x="4670640" y="6017665"/>
            <a:ext cx="4877682" cy="369332"/>
          </a:xfrm>
          <a:prstGeom prst="rect">
            <a:avLst/>
          </a:prstGeom>
          <a:noFill/>
        </p:spPr>
        <p:txBody>
          <a:bodyPr wrap="none" rtlCol="0">
            <a:spAutoFit/>
          </a:bodyPr>
          <a:lstStyle/>
          <a:p>
            <a:r>
              <a:rPr lang="en-US" dirty="0"/>
              <a:t>If the issue concerns SEND our SENCo is </a:t>
            </a:r>
            <a:r>
              <a:rPr lang="en-US" dirty="0" err="1"/>
              <a:t>Mrs</a:t>
            </a:r>
            <a:r>
              <a:rPr lang="en-US" dirty="0"/>
              <a:t> Duffy</a:t>
            </a:r>
          </a:p>
        </p:txBody>
      </p:sp>
    </p:spTree>
    <p:extLst>
      <p:ext uri="{BB962C8B-B14F-4D97-AF65-F5344CB8AC3E}">
        <p14:creationId xmlns:p14="http://schemas.microsoft.com/office/powerpoint/2010/main" val="1472097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2772882" y="250166"/>
            <a:ext cx="4691541" cy="769441"/>
          </a:xfrm>
          <a:prstGeom prst="rect">
            <a:avLst/>
          </a:prstGeom>
          <a:noFill/>
        </p:spPr>
        <p:txBody>
          <a:bodyPr wrap="none" rtlCol="0">
            <a:spAutoFit/>
          </a:bodyPr>
          <a:lstStyle/>
          <a:p>
            <a:r>
              <a:rPr lang="en-US" sz="4400" dirty="0"/>
              <a:t>Celebrating Success</a:t>
            </a:r>
          </a:p>
        </p:txBody>
      </p:sp>
      <p:sp>
        <p:nvSpPr>
          <p:cNvPr id="6" name="TextBox 5">
            <a:extLst>
              <a:ext uri="{FF2B5EF4-FFF2-40B4-BE49-F238E27FC236}">
                <a16:creationId xmlns:a16="http://schemas.microsoft.com/office/drawing/2014/main" id="{ACD1D42F-E4BE-E1A0-B61C-B929F9AF695F}"/>
              </a:ext>
            </a:extLst>
          </p:cNvPr>
          <p:cNvSpPr txBox="1"/>
          <p:nvPr/>
        </p:nvSpPr>
        <p:spPr>
          <a:xfrm>
            <a:off x="685801" y="1689652"/>
            <a:ext cx="8865704" cy="4247317"/>
          </a:xfrm>
          <a:prstGeom prst="rect">
            <a:avLst/>
          </a:prstGeom>
          <a:noFill/>
        </p:spPr>
        <p:txBody>
          <a:bodyPr wrap="square" rtlCol="0">
            <a:spAutoFit/>
          </a:bodyPr>
          <a:lstStyle/>
          <a:p>
            <a:r>
              <a:rPr lang="en-US" sz="2800" dirty="0"/>
              <a:t>We celebrate success and effort in many ways at </a:t>
            </a:r>
            <a:r>
              <a:rPr lang="en-US" sz="2800" dirty="0" err="1"/>
              <a:t>Kennington</a:t>
            </a:r>
            <a:r>
              <a:rPr lang="en-US" sz="2800" dirty="0"/>
              <a:t>. These include:</a:t>
            </a:r>
          </a:p>
          <a:p>
            <a:endParaRPr lang="en-US" sz="2800" dirty="0"/>
          </a:p>
          <a:p>
            <a:pPr marL="285750" indent="-285750">
              <a:buFont typeface="Arial" panose="020B0604020202020204" pitchFamily="34" charset="0"/>
              <a:buChar char="•"/>
            </a:pPr>
            <a:r>
              <a:rPr lang="en-US" sz="2800" dirty="0"/>
              <a:t>Certificates</a:t>
            </a:r>
          </a:p>
          <a:p>
            <a:pPr marL="285750" indent="-285750">
              <a:buFont typeface="Arial" panose="020B0604020202020204" pitchFamily="34" charset="0"/>
              <a:buChar char="•"/>
            </a:pPr>
            <a:r>
              <a:rPr lang="en-US" sz="2800" dirty="0"/>
              <a:t>Dojos</a:t>
            </a:r>
          </a:p>
          <a:p>
            <a:pPr marL="285750" indent="-285750">
              <a:buFont typeface="Arial" panose="020B0604020202020204" pitchFamily="34" charset="0"/>
              <a:buChar char="•"/>
            </a:pPr>
            <a:r>
              <a:rPr lang="en-US" sz="2800" dirty="0"/>
              <a:t>Verbal Praise</a:t>
            </a:r>
          </a:p>
          <a:p>
            <a:pPr marL="285750" indent="-285750">
              <a:buFont typeface="Arial" panose="020B0604020202020204" pitchFamily="34" charset="0"/>
              <a:buChar char="•"/>
            </a:pPr>
            <a:r>
              <a:rPr lang="en-US" sz="2800" dirty="0"/>
              <a:t>Awards Assemblies</a:t>
            </a:r>
          </a:p>
          <a:p>
            <a:pPr marL="285750" indent="-285750">
              <a:buFont typeface="Arial" panose="020B0604020202020204" pitchFamily="34" charset="0"/>
              <a:buChar char="•"/>
            </a:pPr>
            <a:r>
              <a:rPr lang="en-US" sz="2800" dirty="0"/>
              <a:t>Postcards home</a:t>
            </a:r>
          </a:p>
          <a:p>
            <a:pPr marL="285750" indent="-285750">
              <a:buFont typeface="Arial" panose="020B0604020202020204" pitchFamily="34" charset="0"/>
              <a:buChar char="•"/>
            </a:pPr>
            <a:r>
              <a:rPr lang="en-US" sz="2800" dirty="0"/>
              <a:t>Book Tokens for the Book Machine</a:t>
            </a:r>
          </a:p>
          <a:p>
            <a:endParaRPr lang="en-US" dirty="0"/>
          </a:p>
        </p:txBody>
      </p:sp>
    </p:spTree>
    <p:extLst>
      <p:ext uri="{BB962C8B-B14F-4D97-AF65-F5344CB8AC3E}">
        <p14:creationId xmlns:p14="http://schemas.microsoft.com/office/powerpoint/2010/main" val="3880543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4969566" y="0"/>
            <a:ext cx="2566857" cy="769441"/>
          </a:xfrm>
          <a:prstGeom prst="rect">
            <a:avLst/>
          </a:prstGeom>
          <a:noFill/>
        </p:spPr>
        <p:txBody>
          <a:bodyPr wrap="none" rtlCol="0">
            <a:spAutoFit/>
          </a:bodyPr>
          <a:lstStyle/>
          <a:p>
            <a:r>
              <a:rPr lang="en-US" sz="4400" dirty="0"/>
              <a:t>Swimming</a:t>
            </a:r>
          </a:p>
        </p:txBody>
      </p:sp>
      <p:sp>
        <p:nvSpPr>
          <p:cNvPr id="3" name="TextBox 2">
            <a:extLst>
              <a:ext uri="{FF2B5EF4-FFF2-40B4-BE49-F238E27FC236}">
                <a16:creationId xmlns:a16="http://schemas.microsoft.com/office/drawing/2014/main" id="{83F9CA84-A0CA-C371-48F8-E55B4C58A8AE}"/>
              </a:ext>
            </a:extLst>
          </p:cNvPr>
          <p:cNvSpPr txBox="1"/>
          <p:nvPr/>
        </p:nvSpPr>
        <p:spPr>
          <a:xfrm>
            <a:off x="897194" y="1032387"/>
            <a:ext cx="8185354"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3200" dirty="0"/>
              <a:t>Year 3​</a:t>
            </a:r>
            <a:endParaRPr lang="en-US" sz="3200" dirty="0">
              <a:ea typeface="Calibri"/>
              <a:cs typeface="Calibri"/>
            </a:endParaRPr>
          </a:p>
          <a:p>
            <a:endParaRPr lang="en-US" sz="3200" dirty="0"/>
          </a:p>
          <a:p>
            <a:pPr marL="228600" indent="-228600" algn="l" rtl="0">
              <a:buFont typeface=""/>
              <a:buChar char="•"/>
            </a:pPr>
            <a:r>
              <a:rPr lang="en-US" sz="3200" dirty="0"/>
              <a:t>1st – 12th February: 10:00am – 11:00am​</a:t>
            </a:r>
            <a:endParaRPr lang="en-US" sz="3200" dirty="0">
              <a:ea typeface="Calibri"/>
              <a:cs typeface="Calibri"/>
            </a:endParaRPr>
          </a:p>
          <a:p>
            <a:pPr algn="l" rtl="0"/>
            <a:r>
              <a:rPr lang="en-US" sz="3200" dirty="0"/>
              <a:t>​</a:t>
            </a:r>
            <a:endParaRPr lang="en-US" sz="3200" dirty="0">
              <a:ea typeface="Calibri"/>
              <a:cs typeface="Calibri"/>
            </a:endParaRPr>
          </a:p>
          <a:p>
            <a:pPr algn="l" rtl="0"/>
            <a:endParaRPr lang="en-US" sz="3200" dirty="0">
              <a:ea typeface="Calibri"/>
              <a:cs typeface="Calibri"/>
            </a:endParaRPr>
          </a:p>
          <a:p>
            <a:pPr marL="228600" indent="-228600" algn="l" rtl="0">
              <a:buFont typeface=""/>
              <a:buChar char="•"/>
            </a:pPr>
            <a:r>
              <a:rPr lang="en-US" sz="3200" dirty="0"/>
              <a:t>10th – 21st May: 10:00am – 11:00am​</a:t>
            </a:r>
            <a:endParaRPr lang="en-US" sz="3200" dirty="0">
              <a:ea typeface="Calibri"/>
              <a:cs typeface="Calibri"/>
            </a:endParaRPr>
          </a:p>
          <a:p>
            <a:pPr algn="ctr"/>
            <a:endParaRPr lang="en-GB"/>
          </a:p>
        </p:txBody>
      </p:sp>
    </p:spTree>
    <p:extLst>
      <p:ext uri="{BB962C8B-B14F-4D97-AF65-F5344CB8AC3E}">
        <p14:creationId xmlns:p14="http://schemas.microsoft.com/office/powerpoint/2010/main" val="309114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B3D015-4950-7CC0-5E2E-618E742B5246}"/>
              </a:ext>
            </a:extLst>
          </p:cNvPr>
          <p:cNvSpPr/>
          <p:nvPr/>
        </p:nvSpPr>
        <p:spPr>
          <a:xfrm>
            <a:off x="0" y="5883966"/>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823DD10-752F-7502-3B8D-AC66AD21ACE5}"/>
              </a:ext>
            </a:extLst>
          </p:cNvPr>
          <p:cNvSpPr txBox="1"/>
          <p:nvPr/>
        </p:nvSpPr>
        <p:spPr>
          <a:xfrm>
            <a:off x="3529207" y="1500808"/>
            <a:ext cx="5133585" cy="3662541"/>
          </a:xfrm>
          <a:prstGeom prst="rect">
            <a:avLst/>
          </a:prstGeom>
          <a:noFill/>
        </p:spPr>
        <p:txBody>
          <a:bodyPr wrap="none" rtlCol="0">
            <a:spAutoFit/>
          </a:bodyPr>
          <a:lstStyle/>
          <a:p>
            <a:pPr algn="ctr"/>
            <a:r>
              <a:rPr lang="en-US" sz="6600" dirty="0"/>
              <a:t>Any Questions</a:t>
            </a:r>
          </a:p>
          <a:p>
            <a:pPr algn="ctr"/>
            <a:r>
              <a:rPr lang="en-US" sz="16600" dirty="0"/>
              <a:t>?</a:t>
            </a:r>
          </a:p>
        </p:txBody>
      </p:sp>
    </p:spTree>
    <p:extLst>
      <p:ext uri="{BB962C8B-B14F-4D97-AF65-F5344CB8AC3E}">
        <p14:creationId xmlns:p14="http://schemas.microsoft.com/office/powerpoint/2010/main" val="944377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488602"/>
            <a:ext cx="4865205" cy="5406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ysClr val="windowText" lastClr="000000"/>
                </a:solidFill>
                <a:latin typeface="+mn-lt"/>
                <a:ea typeface="Cambria"/>
              </a:rPr>
              <a:t>Thank you for coming to meet us this afternoon and we look forward to a great year working together!</a:t>
            </a:r>
          </a:p>
        </p:txBody>
      </p:sp>
      <p:pic>
        <p:nvPicPr>
          <p:cNvPr id="6" name="Picture 2" descr="Kennington Primary School">
            <a:extLst>
              <a:ext uri="{FF2B5EF4-FFF2-40B4-BE49-F238E27FC236}">
                <a16:creationId xmlns:a16="http://schemas.microsoft.com/office/drawing/2014/main" id="{44D7C019-A2BE-38B9-13C0-515BE4AF78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688"/>
          <a:stretch/>
        </p:blipFill>
        <p:spPr bwMode="auto">
          <a:xfrm>
            <a:off x="5958701" y="504027"/>
            <a:ext cx="5927672" cy="5849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05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d014b0-692a-4089-af1a-df732bf73787">
      <Terms xmlns="http://schemas.microsoft.com/office/infopath/2007/PartnerControls"/>
    </lcf76f155ced4ddcb4097134ff3c332f>
    <TaxCatchAll xmlns="04f65636-0589-4ae2-b338-1c8080d406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DEB8625BD7D784B93DC62980B22809D" ma:contentTypeVersion="16" ma:contentTypeDescription="Create a new document." ma:contentTypeScope="" ma:versionID="32b01d97d8757d7f02f4a8a1733ec0b3">
  <xsd:schema xmlns:xsd="http://www.w3.org/2001/XMLSchema" xmlns:xs="http://www.w3.org/2001/XMLSchema" xmlns:p="http://schemas.microsoft.com/office/2006/metadata/properties" xmlns:ns2="82d014b0-692a-4089-af1a-df732bf73787" xmlns:ns3="04f65636-0589-4ae2-b338-1c8080d40689" targetNamespace="http://schemas.microsoft.com/office/2006/metadata/properties" ma:root="true" ma:fieldsID="da9862bd8e992388d51fe527c83c1aa1" ns2:_="" ns3:_="">
    <xsd:import namespace="82d014b0-692a-4089-af1a-df732bf73787"/>
    <xsd:import namespace="04f65636-0589-4ae2-b338-1c8080d406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014b0-692a-4089-af1a-df732bf737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121b248-be32-4aa6-92d9-43a5957bfd79"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f65636-0589-4ae2-b338-1c8080d4068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4550a23-27fd-4476-9b56-55d6c03953ee}" ma:internalName="TaxCatchAll" ma:showField="CatchAllData" ma:web="04f65636-0589-4ae2-b338-1c8080d406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74E3DD-C648-4339-86E3-C9F49732DD57}">
  <ds:schemaRefs>
    <ds:schemaRef ds:uri="http://schemas.microsoft.com/office/2006/metadata/properties"/>
    <ds:schemaRef ds:uri="http://schemas.microsoft.com/office/infopath/2007/PartnerControls"/>
    <ds:schemaRef ds:uri="82d014b0-692a-4089-af1a-df732bf73787"/>
    <ds:schemaRef ds:uri="04f65636-0589-4ae2-b338-1c8080d40689"/>
  </ds:schemaRefs>
</ds:datastoreItem>
</file>

<file path=customXml/itemProps2.xml><?xml version="1.0" encoding="utf-8"?>
<ds:datastoreItem xmlns:ds="http://schemas.openxmlformats.org/officeDocument/2006/customXml" ds:itemID="{1FB76B7A-D1E3-4C01-9730-4B00EA6A9A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d014b0-692a-4089-af1a-df732bf73787"/>
    <ds:schemaRef ds:uri="04f65636-0589-4ae2-b338-1c8080d406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DD7F2A-DB02-4C64-AA32-C3886D31CC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4102</TotalTime>
  <Words>1256</Words>
  <Application>Microsoft Office PowerPoint</Application>
  <PresentationFormat>Widescreen</PresentationFormat>
  <Paragraphs>114</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Cambria</vt:lpstr>
      <vt:lpstr>Office Theme</vt:lpstr>
      <vt:lpstr>PowerPoint Presentation</vt:lpstr>
      <vt:lpstr>Pupil, family and teacher partnerships</vt:lpstr>
      <vt:lpstr>PowerPoint Presentation</vt:lpstr>
      <vt:lpstr>PowerPoint Presentation</vt:lpstr>
      <vt:lpstr>Examples of Reading Journals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Pritchard , Thomas (T0077677)</dc:creator>
  <cp:lastModifiedBy>Harley Gavell</cp:lastModifiedBy>
  <cp:revision>42</cp:revision>
  <dcterms:created xsi:type="dcterms:W3CDTF">2022-09-04T13:03:29Z</dcterms:created>
  <dcterms:modified xsi:type="dcterms:W3CDTF">2026-10-08T12:39:02Z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0x010100FDEB8625BD7D784B93DC62980B22809D</vt:lpwstr>
  </property>
  <property fmtid="{D5CDD505-2E9C-101B-9397-08002B2CF9AE}" pid="3" name="MediaServiceImageTags">
    <vt:lpwstr/>
  </property>
</Properties>
</file>